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1" r:id="rId2"/>
    <p:sldId id="264" r:id="rId3"/>
    <p:sldId id="257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63" r:id="rId18"/>
    <p:sldId id="262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3239">
          <p15:clr>
            <a:srgbClr val="A4A3A4"/>
          </p15:clr>
        </p15:guide>
        <p15:guide id="4" orient="horz" pos="2777">
          <p15:clr>
            <a:srgbClr val="A4A3A4"/>
          </p15:clr>
        </p15:guide>
        <p15:guide id="5" orient="horz" pos="5">
          <p15:clr>
            <a:srgbClr val="A4A3A4"/>
          </p15:clr>
        </p15:guide>
        <p15:guide id="6" orient="horz" pos="1647">
          <p15:clr>
            <a:srgbClr val="A4A3A4"/>
          </p15:clr>
        </p15:guide>
        <p15:guide id="7" pos="2880">
          <p15:clr>
            <a:srgbClr val="A4A3A4"/>
          </p15:clr>
        </p15:guide>
        <p15:guide id="8" pos="5358">
          <p15:clr>
            <a:srgbClr val="A4A3A4"/>
          </p15:clr>
        </p15:guide>
        <p15:guide id="9">
          <p15:clr>
            <a:srgbClr val="A4A3A4"/>
          </p15:clr>
        </p15:guide>
        <p15:guide id="10" pos="5759">
          <p15:clr>
            <a:srgbClr val="A4A3A4"/>
          </p15:clr>
        </p15:guide>
        <p15:guide id="11" pos="378">
          <p15:clr>
            <a:srgbClr val="A4A3A4"/>
          </p15:clr>
        </p15:guide>
        <p15:guide id="12" pos="12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75553" autoAdjust="0"/>
  </p:normalViewPr>
  <p:slideViewPr>
    <p:cSldViewPr snapToGrid="0" showGuides="1">
      <p:cViewPr varScale="1">
        <p:scale>
          <a:sx n="83" d="100"/>
          <a:sy n="83" d="100"/>
        </p:scale>
        <p:origin x="1406" y="48"/>
      </p:cViewPr>
      <p:guideLst>
        <p:guide orient="horz" pos="2160"/>
        <p:guide pos="3840"/>
        <p:guide orient="horz" pos="3239"/>
        <p:guide orient="horz" pos="2777"/>
        <p:guide orient="horz" pos="5"/>
        <p:guide orient="horz" pos="1647"/>
        <p:guide pos="2880"/>
        <p:guide pos="5358"/>
        <p:guide/>
        <p:guide pos="5759"/>
        <p:guide pos="378"/>
        <p:guide pos="121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18.xml"/><Relationship Id="rId1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0" i="0" u="none" strike="noStrike" baseline="0" dirty="0">
                <a:solidFill>
                  <a:schemeClr val="tx1"/>
                </a:solidFill>
                <a:effectLst/>
              </a:rPr>
              <a:t>Will you run a specific campaign for Cyber Security Month?</a:t>
            </a:r>
            <a:r>
              <a:rPr lang="en-US" sz="2000" baseline="0" dirty="0">
                <a:solidFill>
                  <a:schemeClr val="tx1"/>
                </a:solidFill>
              </a:rPr>
              <a:t> </a:t>
            </a:r>
            <a:endParaRPr lang="en-US" sz="2000" dirty="0">
              <a:solidFill>
                <a:schemeClr val="tx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B46-4597-9FF9-D09B38AA951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B46-4597-9FF9-D09B38AA951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B46-4597-9FF9-D09B38AA951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survey_cyber_security_month_202!$A$24:$A$26</c:f>
              <c:strCache>
                <c:ptCount val="3"/>
                <c:pt idx="0">
                  <c:v>Yes, we will use the GÉANT campaign</c:v>
                </c:pt>
                <c:pt idx="1">
                  <c:v>Yes, we will run our own campaign</c:v>
                </c:pt>
                <c:pt idx="2">
                  <c:v>No</c:v>
                </c:pt>
              </c:strCache>
            </c:strRef>
          </c:cat>
          <c:val>
            <c:numRef>
              <c:f>survey_cyber_security_month_202!$B$24:$B$26</c:f>
              <c:numCache>
                <c:formatCode>General</c:formatCode>
                <c:ptCount val="3"/>
                <c:pt idx="0">
                  <c:v>10</c:v>
                </c:pt>
                <c:pt idx="1">
                  <c:v>5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B46-4597-9FF9-D09B38AA95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7390101688860371"/>
          <c:y val="0.28738388937344322"/>
          <c:w val="0.32365602850368336"/>
          <c:h val="0.408100610670159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>
                <a:solidFill>
                  <a:schemeClr val="tx1"/>
                </a:solidFill>
              </a:rPr>
              <a:t>Did you know about 2020 </a:t>
            </a:r>
            <a:r>
              <a:rPr lang="en-US" sz="2000" dirty="0" smtClean="0">
                <a:solidFill>
                  <a:schemeClr val="tx1"/>
                </a:solidFill>
              </a:rPr>
              <a:t>GÉANT’s </a:t>
            </a:r>
            <a:r>
              <a:rPr lang="en-US" sz="2000" dirty="0">
                <a:solidFill>
                  <a:schemeClr val="tx1"/>
                </a:solidFill>
              </a:rPr>
              <a:t>campaign </a:t>
            </a:r>
            <a:r>
              <a:rPr lang="en-US" sz="2000" dirty="0" smtClean="0">
                <a:solidFill>
                  <a:schemeClr val="tx1"/>
                </a:solidFill>
              </a:rPr>
              <a:t>“Become </a:t>
            </a:r>
            <a:r>
              <a:rPr lang="en-US" sz="2000" dirty="0">
                <a:solidFill>
                  <a:schemeClr val="tx1"/>
                </a:solidFill>
              </a:rPr>
              <a:t>a Cyber </a:t>
            </a:r>
            <a:r>
              <a:rPr lang="en-US" sz="2000" dirty="0" smtClean="0">
                <a:solidFill>
                  <a:schemeClr val="tx1"/>
                </a:solidFill>
              </a:rPr>
              <a:t>Hero”?</a:t>
            </a:r>
            <a:endParaRPr lang="en-US" sz="200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3946193493170825"/>
          <c:y val="1.53189450116415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75E-4A68-B964-8505E674C32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75E-4A68-B964-8505E674C32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Sheet1!$D$3:$D$4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Sheet1!$E$3:$E$4</c:f>
              <c:numCache>
                <c:formatCode>General</c:formatCode>
                <c:ptCount val="2"/>
                <c:pt idx="0">
                  <c:v>15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75E-4A68-B964-8505E674C3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0408510530386603"/>
          <c:y val="0.32502638838447445"/>
          <c:w val="0.15704705390087109"/>
          <c:h val="0.247103150379019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Sheet1!$A$9:$A$12</c:f>
              <c:strCache>
                <c:ptCount val="4"/>
                <c:pt idx="0">
                  <c:v>Share good practices, content and publications with other NRENs</c:v>
                </c:pt>
                <c:pt idx="1">
                  <c:v>Receive customisable awareness material</c:v>
                </c:pt>
                <c:pt idx="2">
                  <c:v>Participate in webinar(s), online trainings, …</c:v>
                </c:pt>
                <c:pt idx="3">
                  <c:v>Get support on how to create our own awareness campaign </c:v>
                </c:pt>
              </c:strCache>
            </c:strRef>
          </c:cat>
          <c:val>
            <c:numRef>
              <c:f>Sheet1!$B$9:$B$12</c:f>
              <c:numCache>
                <c:formatCode>General</c:formatCode>
                <c:ptCount val="4"/>
                <c:pt idx="0">
                  <c:v>15</c:v>
                </c:pt>
                <c:pt idx="1">
                  <c:v>15</c:v>
                </c:pt>
                <c:pt idx="2">
                  <c:v>11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DC-42DB-9698-114E9C11B7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11836216"/>
        <c:axId val="611832936"/>
      </c:barChart>
      <c:catAx>
        <c:axId val="6118362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1832936"/>
        <c:crosses val="autoZero"/>
        <c:auto val="1"/>
        <c:lblAlgn val="ctr"/>
        <c:lblOffset val="100"/>
        <c:noMultiLvlLbl val="0"/>
      </c:catAx>
      <c:valAx>
        <c:axId val="6118329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1836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Sheet1!$A$15:$A$17</c:f>
              <c:strCache>
                <c:ptCount val="3"/>
                <c:pt idx="0">
                  <c:v>NRENs and their employees</c:v>
                </c:pt>
                <c:pt idx="1">
                  <c:v>End users</c:v>
                </c:pt>
                <c:pt idx="2">
                  <c:v>Connected institutions and their employees</c:v>
                </c:pt>
              </c:strCache>
            </c:strRef>
          </c:cat>
          <c:val>
            <c:numRef>
              <c:f>Sheet1!$B$15:$B$17</c:f>
              <c:numCache>
                <c:formatCode>0%</c:formatCode>
                <c:ptCount val="3"/>
                <c:pt idx="0">
                  <c:v>0.75</c:v>
                </c:pt>
                <c:pt idx="1">
                  <c:v>0.65</c:v>
                </c:pt>
                <c:pt idx="2">
                  <c:v>0.43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65-4F4D-BA87-27C78FB570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9151184"/>
        <c:axId val="479150856"/>
      </c:barChart>
      <c:catAx>
        <c:axId val="479151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9150856"/>
        <c:crosses val="autoZero"/>
        <c:auto val="1"/>
        <c:lblAlgn val="ctr"/>
        <c:lblOffset val="100"/>
        <c:noMultiLvlLbl val="0"/>
      </c:catAx>
      <c:valAx>
        <c:axId val="479150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9151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2000">
                <a:solidFill>
                  <a:schemeClr val="tx1"/>
                </a:solidFill>
              </a:rPr>
              <a:t>Which area do you think is the most relevant for the GÉANT campaign?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F9B-4EDC-B541-7DE111F7A3E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F9B-4EDC-B541-7DE111F7A3E4}"/>
              </c:ext>
            </c:extLst>
          </c:dPt>
          <c:cat>
            <c:strRef>
              <c:f>Sheet1!$A$20:$A$21</c:f>
              <c:strCache>
                <c:ptCount val="2"/>
                <c:pt idx="0">
                  <c:v>General cyber security awareness</c:v>
                </c:pt>
                <c:pt idx="1">
                  <c:v>Specific topic(s)</c:v>
                </c:pt>
              </c:strCache>
            </c:strRef>
          </c:cat>
          <c:val>
            <c:numRef>
              <c:f>Sheet1!$B$20:$B$21</c:f>
              <c:numCache>
                <c:formatCode>General</c:formatCode>
                <c:ptCount val="2"/>
                <c:pt idx="0">
                  <c:v>9</c:v>
                </c:pt>
                <c:pt idx="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F9B-4EDC-B541-7DE111F7A3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Sheet1!$A$31:$A$39</c:f>
              <c:strCache>
                <c:ptCount val="9"/>
                <c:pt idx="0">
                  <c:v>HPC and data management </c:v>
                </c:pt>
                <c:pt idx="1">
                  <c:v>2FA / MFA</c:v>
                </c:pt>
                <c:pt idx="2">
                  <c:v>WiFi security</c:v>
                </c:pt>
                <c:pt idx="3">
                  <c:v>Password security</c:v>
                </c:pt>
                <c:pt idx="4">
                  <c:v>GDPR/data protection</c:v>
                </c:pt>
                <c:pt idx="5">
                  <c:v>Ransomware</c:v>
                </c:pt>
                <c:pt idx="6">
                  <c:v>Social engineering</c:v>
                </c:pt>
                <c:pt idx="7">
                  <c:v>Mobile devices </c:v>
                </c:pt>
                <c:pt idx="8">
                  <c:v>Safe homeworking</c:v>
                </c:pt>
              </c:strCache>
            </c:strRef>
          </c:cat>
          <c:val>
            <c:numRef>
              <c:f>Sheet1!$B$31:$B$39</c:f>
              <c:numCache>
                <c:formatCode>General</c:formatCode>
                <c:ptCount val="9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4</c:v>
                </c:pt>
                <c:pt idx="6">
                  <c:v>4</c:v>
                </c:pt>
                <c:pt idx="7">
                  <c:v>6</c:v>
                </c:pt>
                <c:pt idx="8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AB-4932-8D52-6E6D5AA1BC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82506824"/>
        <c:axId val="482507480"/>
      </c:barChart>
      <c:catAx>
        <c:axId val="4825068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2507480"/>
        <c:crosses val="autoZero"/>
        <c:auto val="1"/>
        <c:lblAlgn val="ctr"/>
        <c:lblOffset val="100"/>
        <c:noMultiLvlLbl val="0"/>
      </c:catAx>
      <c:valAx>
        <c:axId val="4825074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2506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Sheet1!$A$35:$A$45</c:f>
              <c:strCache>
                <c:ptCount val="11"/>
                <c:pt idx="0">
                  <c:v>Gamification / threat simulations</c:v>
                </c:pt>
                <c:pt idx="1">
                  <c:v>Podcasts</c:v>
                </c:pt>
                <c:pt idx="2">
                  <c:v>Contest</c:v>
                </c:pt>
                <c:pt idx="3">
                  <c:v>Banners (for online use)</c:v>
                </c:pt>
                <c:pt idx="4">
                  <c:v>Leaflets / brochures</c:v>
                </c:pt>
                <c:pt idx="5">
                  <c:v>Emailsignature</c:v>
                </c:pt>
                <c:pt idx="6">
                  <c:v>Conference with experts from the GEANT community</c:v>
                </c:pt>
                <c:pt idx="7">
                  <c:v>Posters</c:v>
                </c:pt>
                <c:pt idx="8">
                  <c:v>Webinar(s) with experts from the GEANT community</c:v>
                </c:pt>
                <c:pt idx="9">
                  <c:v>Articles and blogs</c:v>
                </c:pt>
                <c:pt idx="10">
                  <c:v>Videos</c:v>
                </c:pt>
              </c:strCache>
            </c:strRef>
          </c:cat>
          <c:val>
            <c:numRef>
              <c:f>Sheet1!$B$35:$B$45</c:f>
              <c:numCache>
                <c:formatCode>General</c:formatCode>
                <c:ptCount val="11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6</c:v>
                </c:pt>
                <c:pt idx="7">
                  <c:v>8</c:v>
                </c:pt>
                <c:pt idx="8">
                  <c:v>12</c:v>
                </c:pt>
                <c:pt idx="9">
                  <c:v>13</c:v>
                </c:pt>
                <c:pt idx="10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D0-4276-999F-4BBB099011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83246792"/>
        <c:axId val="483243512"/>
      </c:barChart>
      <c:catAx>
        <c:axId val="4832467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3243512"/>
        <c:crosses val="autoZero"/>
        <c:auto val="1"/>
        <c:lblAlgn val="ctr"/>
        <c:lblOffset val="100"/>
        <c:noMultiLvlLbl val="0"/>
      </c:catAx>
      <c:valAx>
        <c:axId val="4832435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3246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Sheet1!$A$48:$A$51</c:f>
              <c:strCache>
                <c:ptCount val="4"/>
                <c:pt idx="0">
                  <c:v>Share existing awareness materials</c:v>
                </c:pt>
                <c:pt idx="1">
                  <c:v>Provide names for interesting speakers in your community</c:v>
                </c:pt>
                <c:pt idx="2">
                  <c:v>Provide content </c:v>
                </c:pt>
                <c:pt idx="3">
                  <c:v>Promotion</c:v>
                </c:pt>
              </c:strCache>
            </c:strRef>
          </c:cat>
          <c:val>
            <c:numRef>
              <c:f>Sheet1!$B$48:$B$51</c:f>
              <c:numCache>
                <c:formatCode>General</c:formatCode>
                <c:ptCount val="4"/>
                <c:pt idx="0">
                  <c:v>4</c:v>
                </c:pt>
                <c:pt idx="1">
                  <c:v>8</c:v>
                </c:pt>
                <c:pt idx="2">
                  <c:v>11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D5-48A5-AEE5-85BD1256D7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80760832"/>
        <c:axId val="479150528"/>
      </c:barChart>
      <c:catAx>
        <c:axId val="4807608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9150528"/>
        <c:crosses val="autoZero"/>
        <c:auto val="1"/>
        <c:lblAlgn val="ctr"/>
        <c:lblOffset val="100"/>
        <c:noMultiLvlLbl val="0"/>
      </c:catAx>
      <c:valAx>
        <c:axId val="4791505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0760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4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7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8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178A9-612D-436C-B23B-78E25A0D3BCD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5E203F-382F-40E8-BA72-BDEBC96CA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954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We </a:t>
            </a:r>
            <a:r>
              <a:rPr lang="nl-BE" dirty="0" err="1" smtClean="0"/>
              <a:t>will</a:t>
            </a:r>
            <a:r>
              <a:rPr lang="nl-BE" dirty="0" smtClean="0"/>
              <a:t> run </a:t>
            </a:r>
            <a:r>
              <a:rPr lang="nl-BE" dirty="0" err="1" smtClean="0"/>
              <a:t>our</a:t>
            </a:r>
            <a:r>
              <a:rPr lang="nl-BE" dirty="0" smtClean="0"/>
              <a:t> </a:t>
            </a:r>
            <a:r>
              <a:rPr lang="nl-BE" dirty="0" err="1" smtClean="0"/>
              <a:t>own</a:t>
            </a:r>
            <a:r>
              <a:rPr lang="nl-BE" dirty="0" smtClean="0"/>
              <a:t> </a:t>
            </a:r>
            <a:r>
              <a:rPr lang="nl-BE" dirty="0" err="1" smtClean="0"/>
              <a:t>campaign</a:t>
            </a:r>
            <a:r>
              <a:rPr lang="nl-BE" dirty="0" smtClean="0"/>
              <a:t>:</a:t>
            </a:r>
            <a:r>
              <a:rPr lang="nl-BE" baseline="0" dirty="0" smtClean="0"/>
              <a:t> 2 </a:t>
            </a:r>
            <a:r>
              <a:rPr lang="nl-BE" baseline="0" dirty="0" err="1" smtClean="0"/>
              <a:t>NRENs</a:t>
            </a:r>
            <a:r>
              <a:rPr lang="nl-BE" baseline="0" dirty="0" smtClean="0"/>
              <a:t> </a:t>
            </a:r>
            <a:r>
              <a:rPr lang="nl-BE" baseline="0" dirty="0" err="1" smtClean="0"/>
              <a:t>indicated</a:t>
            </a:r>
            <a:r>
              <a:rPr lang="nl-BE" baseline="0" dirty="0" smtClean="0"/>
              <a:t> </a:t>
            </a:r>
            <a:r>
              <a:rPr lang="nl-BE" baseline="0" dirty="0" err="1" smtClean="0"/>
              <a:t>that</a:t>
            </a:r>
            <a:r>
              <a:rPr lang="nl-BE" baseline="0" dirty="0" smtClean="0"/>
              <a:t> </a:t>
            </a:r>
            <a:r>
              <a:rPr lang="nl-BE" baseline="0" dirty="0" err="1" smtClean="0"/>
              <a:t>they</a:t>
            </a:r>
            <a:r>
              <a:rPr lang="nl-BE" baseline="0" dirty="0" smtClean="0"/>
              <a:t> </a:t>
            </a:r>
            <a:r>
              <a:rPr lang="nl-BE" baseline="0" dirty="0" err="1" smtClean="0"/>
              <a:t>will</a:t>
            </a:r>
            <a:r>
              <a:rPr lang="nl-BE" baseline="0" dirty="0" smtClean="0"/>
              <a:t> </a:t>
            </a:r>
            <a:r>
              <a:rPr lang="nl-BE" baseline="0" dirty="0" err="1" smtClean="0"/>
              <a:t>also</a:t>
            </a:r>
            <a:r>
              <a:rPr lang="nl-BE" baseline="0" dirty="0" smtClean="0"/>
              <a:t> </a:t>
            </a:r>
            <a:r>
              <a:rPr lang="nl-BE" baseline="0" dirty="0" err="1" smtClean="0"/>
              <a:t>use</a:t>
            </a:r>
            <a:r>
              <a:rPr lang="nl-BE" baseline="0" dirty="0" smtClean="0"/>
              <a:t> / support </a:t>
            </a:r>
            <a:r>
              <a:rPr lang="nl-BE" baseline="0" dirty="0" err="1" smtClean="0"/>
              <a:t>the</a:t>
            </a:r>
            <a:r>
              <a:rPr lang="nl-BE" baseline="0" dirty="0" smtClean="0"/>
              <a:t> GEANT </a:t>
            </a:r>
            <a:r>
              <a:rPr lang="nl-BE" baseline="0" dirty="0" err="1" smtClean="0"/>
              <a:t>campaign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203F-382F-40E8-BA72-BDEBC96CA26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672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203F-382F-40E8-BA72-BDEBC96CA26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324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20000" flipH="1" flipV="1">
            <a:off x="-3575031" y="-328064"/>
            <a:ext cx="11036262" cy="2144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1850231"/>
            <a:ext cx="5753100" cy="1293019"/>
          </a:xfrm>
        </p:spPr>
        <p:txBody>
          <a:bodyPr anchor="t" anchorCtr="0"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57400" y="3193256"/>
            <a:ext cx="5753100" cy="750093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Belnet</a:t>
            </a:r>
            <a:r>
              <a:rPr lang="en-US" dirty="0"/>
              <a:t> – Name</a:t>
            </a:r>
            <a:br>
              <a:rPr lang="en-US" dirty="0"/>
            </a:br>
            <a:r>
              <a:rPr lang="en-US" dirty="0"/>
              <a:t>Place – DD.MM.YY</a:t>
            </a:r>
          </a:p>
        </p:txBody>
      </p:sp>
      <p:pic>
        <p:nvPicPr>
          <p:cNvPr id="20" name="Afbeelding 1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29" y="4327397"/>
            <a:ext cx="953706" cy="479614"/>
          </a:xfrm>
          <a:prstGeom prst="rect">
            <a:avLst/>
          </a:prstGeom>
        </p:spPr>
      </p:pic>
      <p:grpSp>
        <p:nvGrpSpPr>
          <p:cNvPr id="26" name="Group 11"/>
          <p:cNvGrpSpPr/>
          <p:nvPr userDrawn="1"/>
        </p:nvGrpSpPr>
        <p:grpSpPr>
          <a:xfrm rot="16200000">
            <a:off x="2310402" y="1230884"/>
            <a:ext cx="144699" cy="635597"/>
            <a:chOff x="8674370" y="364342"/>
            <a:chExt cx="140422" cy="616806"/>
          </a:xfrm>
        </p:grpSpPr>
        <p:sp>
          <p:nvSpPr>
            <p:cNvPr id="2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8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9" name="Afgeronde rechthoek 2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0" name="Afgeronde rechthoek 2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1" name="Afgeronde rechthoek 30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7491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49" y="2035969"/>
            <a:ext cx="7877176" cy="2371725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125" y="1407320"/>
            <a:ext cx="6134101" cy="557212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29/03/2021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GÉANT Cyber Security Month 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62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29/03/2021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GÉANT Cyber Security Month 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62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7207" flipH="1" flipV="1">
            <a:off x="275019" y="3884025"/>
            <a:ext cx="11036262" cy="2144274"/>
          </a:xfrm>
          <a:prstGeom prst="rect">
            <a:avLst/>
          </a:prstGeom>
        </p:spPr>
      </p:pic>
      <p:grpSp>
        <p:nvGrpSpPr>
          <p:cNvPr id="6" name="Groeperen 42"/>
          <p:cNvGrpSpPr/>
          <p:nvPr userDrawn="1"/>
        </p:nvGrpSpPr>
        <p:grpSpPr>
          <a:xfrm>
            <a:off x="3086778" y="3606000"/>
            <a:ext cx="3008546" cy="140499"/>
            <a:chOff x="3067728" y="5089108"/>
            <a:chExt cx="3008546" cy="140499"/>
          </a:xfrm>
        </p:grpSpPr>
        <p:grpSp>
          <p:nvGrpSpPr>
            <p:cNvPr id="7" name="Groeperen 35"/>
            <p:cNvGrpSpPr/>
            <p:nvPr userDrawn="1"/>
          </p:nvGrpSpPr>
          <p:grpSpPr>
            <a:xfrm>
              <a:off x="4266254" y="5089108"/>
              <a:ext cx="614149" cy="140499"/>
              <a:chOff x="635058" y="586809"/>
              <a:chExt cx="614149" cy="140499"/>
            </a:xfrm>
          </p:grpSpPr>
          <p:sp>
            <p:nvSpPr>
              <p:cNvPr id="10" name="Afgeronde rechthoek 12"/>
              <p:cNvSpPr/>
              <p:nvPr userDrawn="1"/>
            </p:nvSpPr>
            <p:spPr>
              <a:xfrm>
                <a:off x="635058" y="587609"/>
                <a:ext cx="133350" cy="139699"/>
              </a:xfrm>
              <a:prstGeom prst="roundRect">
                <a:avLst>
                  <a:gd name="adj" fmla="val 30233"/>
                </a:avLst>
              </a:prstGeom>
              <a:solidFill>
                <a:srgbClr val="E3B2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1" name="Afgeronde rechthoek 13"/>
              <p:cNvSpPr/>
              <p:nvPr userDrawn="1"/>
            </p:nvSpPr>
            <p:spPr>
              <a:xfrm>
                <a:off x="791196" y="586809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2" name="Afgeronde rechthoek 14"/>
              <p:cNvSpPr/>
              <p:nvPr userDrawn="1"/>
            </p:nvSpPr>
            <p:spPr>
              <a:xfrm>
                <a:off x="949991" y="586809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Afgeronde rechthoek 15"/>
              <p:cNvSpPr/>
              <p:nvPr userDrawn="1"/>
            </p:nvSpPr>
            <p:spPr>
              <a:xfrm>
                <a:off x="1108785" y="586809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cxnSp>
          <p:nvCxnSpPr>
            <p:cNvPr id="8" name="Rechte verbindingslijn 38"/>
            <p:cNvCxnSpPr/>
            <p:nvPr/>
          </p:nvCxnSpPr>
          <p:spPr>
            <a:xfrm flipH="1">
              <a:off x="3067728" y="5152878"/>
              <a:ext cx="108472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Rechte verbindingslijn 39"/>
            <p:cNvCxnSpPr/>
            <p:nvPr/>
          </p:nvCxnSpPr>
          <p:spPr>
            <a:xfrm flipH="1">
              <a:off x="4970033" y="5152878"/>
              <a:ext cx="110624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871537"/>
            <a:ext cx="6336000" cy="2365611"/>
          </a:xfrm>
        </p:spPr>
        <p:txBody>
          <a:bodyPr anchor="ctr" anchorCtr="0"/>
          <a:lstStyle>
            <a:lvl1pPr marL="0" indent="0" algn="ctr">
              <a:buFontTx/>
              <a:buNone/>
              <a:defRPr sz="50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“Click to add an</a:t>
            </a:r>
            <a:br>
              <a:rPr lang="en-US" dirty="0"/>
            </a:br>
            <a:r>
              <a:rPr lang="en-US" dirty="0"/>
              <a:t>inspiring quote”</a:t>
            </a:r>
          </a:p>
        </p:txBody>
      </p:sp>
    </p:spTree>
    <p:extLst>
      <p:ext uri="{BB962C8B-B14F-4D97-AF65-F5344CB8AC3E}">
        <p14:creationId xmlns:p14="http://schemas.microsoft.com/office/powerpoint/2010/main" val="99639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29/03/2021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GÉANT Cyber Security Month 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55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531" b="7862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2474064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3707" flipH="1" flipV="1">
            <a:off x="2979351" y="1506328"/>
            <a:ext cx="8277197" cy="2859032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2486025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2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4" name="Group 11"/>
          <p:cNvGrpSpPr/>
          <p:nvPr userDrawn="1"/>
        </p:nvGrpSpPr>
        <p:grpSpPr>
          <a:xfrm rot="16200000">
            <a:off x="8420951" y="8230"/>
            <a:ext cx="137401" cy="603539"/>
            <a:chOff x="8674370" y="364342"/>
            <a:chExt cx="140422" cy="616806"/>
          </a:xfrm>
        </p:grpSpPr>
        <p:sp>
          <p:nvSpPr>
            <p:cNvPr id="15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7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9" name="Afgeronde rechthoek 1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Afgeronde rechthoek 1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326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uiExpand="1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531" b="14448"/>
          <a:stretch/>
        </p:blipFill>
        <p:spPr>
          <a:xfrm>
            <a:off x="0" y="0"/>
            <a:ext cx="9216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1" y="1912989"/>
            <a:ext cx="9270115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1924950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3707" flipH="1" flipV="1">
            <a:off x="2979351" y="1506328"/>
            <a:ext cx="8277197" cy="2859032"/>
          </a:xfrm>
          <a:prstGeom prst="rect">
            <a:avLst/>
          </a:prstGeom>
        </p:spPr>
      </p:pic>
      <p:pic>
        <p:nvPicPr>
          <p:cNvPr id="13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4" name="Group 11"/>
          <p:cNvGrpSpPr/>
          <p:nvPr userDrawn="1"/>
        </p:nvGrpSpPr>
        <p:grpSpPr>
          <a:xfrm rot="16200000">
            <a:off x="400901" y="8230"/>
            <a:ext cx="137401" cy="603539"/>
            <a:chOff x="8674370" y="364342"/>
            <a:chExt cx="140422" cy="616806"/>
          </a:xfrm>
        </p:grpSpPr>
        <p:sp>
          <p:nvSpPr>
            <p:cNvPr id="15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9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0" name="Afgeronde rechthoek 19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2" name="Afgeronde rechthoek 21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880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936" b="6846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2336006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60000" flipH="1" flipV="1">
            <a:off x="2775656" y="-9151"/>
            <a:ext cx="8277197" cy="2859032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2347967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5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4" name="Group 11"/>
          <p:cNvGrpSpPr/>
          <p:nvPr userDrawn="1"/>
        </p:nvGrpSpPr>
        <p:grpSpPr>
          <a:xfrm rot="16200000">
            <a:off x="400901" y="8230"/>
            <a:ext cx="137401" cy="603539"/>
            <a:chOff x="8674370" y="364342"/>
            <a:chExt cx="140422" cy="616806"/>
          </a:xfrm>
        </p:grpSpPr>
        <p:sp>
          <p:nvSpPr>
            <p:cNvPr id="1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9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0" name="Afgeronde rechthoek 19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2" name="Afgeronde rechthoek 21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53537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188" b="11415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1914525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65617">
            <a:off x="1314451" y="2126353"/>
            <a:ext cx="11036262" cy="2144274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1926486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3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23" name="Group 11"/>
          <p:cNvGrpSpPr/>
          <p:nvPr userDrawn="1"/>
        </p:nvGrpSpPr>
        <p:grpSpPr>
          <a:xfrm rot="16200000">
            <a:off x="8420951" y="8230"/>
            <a:ext cx="137401" cy="603539"/>
            <a:chOff x="8674370" y="364342"/>
            <a:chExt cx="140422" cy="616806"/>
          </a:xfrm>
        </p:grpSpPr>
        <p:sp>
          <p:nvSpPr>
            <p:cNvPr id="24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5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6" name="Afgeronde rechthoek 25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7" name="Afgeronde rechthoek 26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8" name="Afgeronde rechthoek 27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630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117" b="9829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2614612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65617">
            <a:off x="1314451" y="2126353"/>
            <a:ext cx="11036262" cy="2144274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2626573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2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3" name="Group 11"/>
          <p:cNvGrpSpPr/>
          <p:nvPr userDrawn="1"/>
        </p:nvGrpSpPr>
        <p:grpSpPr>
          <a:xfrm rot="16200000">
            <a:off x="8420951" y="8230"/>
            <a:ext cx="137401" cy="603539"/>
            <a:chOff x="8674370" y="364342"/>
            <a:chExt cx="140422" cy="616806"/>
          </a:xfrm>
        </p:grpSpPr>
        <p:sp>
          <p:nvSpPr>
            <p:cNvPr id="1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3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4" name="Afgeronde rechthoek 23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5" name="Afgeronde rechthoek 24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Afgeronde rechthoek 25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823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26070" flipH="1" flipV="1">
            <a:off x="-3546456" y="2705346"/>
            <a:ext cx="11036262" cy="2144274"/>
          </a:xfrm>
          <a:prstGeom prst="rect">
            <a:avLst/>
          </a:prstGeom>
        </p:spPr>
      </p:pic>
      <p:pic>
        <p:nvPicPr>
          <p:cNvPr id="15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5177" y="2185558"/>
            <a:ext cx="1485324" cy="746962"/>
          </a:xfrm>
          <a:prstGeom prst="rect">
            <a:avLst/>
          </a:prstGeom>
        </p:spPr>
      </p:pic>
      <p:pic>
        <p:nvPicPr>
          <p:cNvPr id="16" name="Afbeelding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grpSp>
        <p:nvGrpSpPr>
          <p:cNvPr id="21" name="Group 11"/>
          <p:cNvGrpSpPr/>
          <p:nvPr userDrawn="1"/>
        </p:nvGrpSpPr>
        <p:grpSpPr>
          <a:xfrm rot="16200000">
            <a:off x="756501" y="4459580"/>
            <a:ext cx="137401" cy="603539"/>
            <a:chOff x="8674370" y="364342"/>
            <a:chExt cx="140422" cy="616806"/>
          </a:xfrm>
        </p:grpSpPr>
        <p:sp>
          <p:nvSpPr>
            <p:cNvPr id="22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3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4" name="Afgeronde rechthoek 23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5" name="Afgeronde rechthoek 24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Afgeronde rechthoek 25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816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an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601" y="166629"/>
            <a:ext cx="9232345" cy="178599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80000" flipH="1" flipV="1">
            <a:off x="632043" y="279860"/>
            <a:ext cx="11036262" cy="2144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25" y="2278856"/>
            <a:ext cx="6610351" cy="1293019"/>
          </a:xfrm>
        </p:spPr>
        <p:txBody>
          <a:bodyPr anchor="t" anchorCtr="0"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7225" y="3550444"/>
            <a:ext cx="6610351" cy="671513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Belnet</a:t>
            </a:r>
            <a:r>
              <a:rPr lang="en-US" dirty="0"/>
              <a:t> – Name</a:t>
            </a:r>
            <a:br>
              <a:rPr lang="en-US" dirty="0"/>
            </a:br>
            <a:r>
              <a:rPr lang="en-US" dirty="0"/>
              <a:t>Place – DD.MM.YY</a:t>
            </a:r>
          </a:p>
        </p:txBody>
      </p:sp>
      <p:pic>
        <p:nvPicPr>
          <p:cNvPr id="15" name="Afbeelding 14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29" y="4327397"/>
            <a:ext cx="953706" cy="479614"/>
          </a:xfrm>
          <a:prstGeom prst="rect">
            <a:avLst/>
          </a:prstGeom>
        </p:spPr>
      </p:pic>
      <p:pic>
        <p:nvPicPr>
          <p:cNvPr id="16" name="Afbeelding 16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grpSp>
        <p:nvGrpSpPr>
          <p:cNvPr id="13" name="Group 11"/>
          <p:cNvGrpSpPr/>
          <p:nvPr userDrawn="1"/>
        </p:nvGrpSpPr>
        <p:grpSpPr>
          <a:xfrm rot="16200000">
            <a:off x="8262768" y="2794"/>
            <a:ext cx="144699" cy="635597"/>
            <a:chOff x="8674370" y="364342"/>
            <a:chExt cx="140422" cy="616806"/>
          </a:xfrm>
        </p:grpSpPr>
        <p:sp>
          <p:nvSpPr>
            <p:cNvPr id="1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8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9" name="Afgeronde rechthoek 1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Afgeronde rechthoek 1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Afgeronde rechthoek 25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6707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17" b="20197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41070" flipV="1">
            <a:off x="3289822" y="-9836"/>
            <a:ext cx="8277197" cy="28590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4850" y="1685925"/>
            <a:ext cx="6610351" cy="1293019"/>
          </a:xfrm>
        </p:spPr>
        <p:txBody>
          <a:bodyPr anchor="t" anchorCtr="0"/>
          <a:lstStyle>
            <a:lvl1pPr algn="l">
              <a:lnSpc>
                <a:spcPct val="80000"/>
              </a:lnSpc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04850" y="3150394"/>
            <a:ext cx="6610351" cy="671513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Belnet</a:t>
            </a:r>
            <a:r>
              <a:rPr lang="en-US" dirty="0"/>
              <a:t> – Name</a:t>
            </a:r>
            <a:br>
              <a:rPr lang="en-US" dirty="0"/>
            </a:br>
            <a:r>
              <a:rPr lang="en-US" dirty="0"/>
              <a:t>Place – DD.MM.YY</a:t>
            </a:r>
          </a:p>
        </p:txBody>
      </p:sp>
      <p:pic>
        <p:nvPicPr>
          <p:cNvPr id="16" name="Afbeelding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29" y="4327397"/>
            <a:ext cx="953706" cy="479614"/>
          </a:xfrm>
          <a:prstGeom prst="rect">
            <a:avLst/>
          </a:prstGeom>
        </p:spPr>
      </p:pic>
      <p:grpSp>
        <p:nvGrpSpPr>
          <p:cNvPr id="13" name="Group 11"/>
          <p:cNvGrpSpPr/>
          <p:nvPr userDrawn="1"/>
        </p:nvGrpSpPr>
        <p:grpSpPr>
          <a:xfrm rot="16200000">
            <a:off x="928727" y="1084351"/>
            <a:ext cx="144699" cy="635597"/>
            <a:chOff x="8674370" y="364342"/>
            <a:chExt cx="140422" cy="616806"/>
          </a:xfrm>
        </p:grpSpPr>
        <p:sp>
          <p:nvSpPr>
            <p:cNvPr id="14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8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9" name="Afgeronde rechthoek 1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Afgeronde rechthoek 1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9823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GÉANT Cyber Security Month 2021</a:t>
            </a:r>
            <a:endParaRPr lang="en-US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8157463" y="457044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905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19852" flipH="1" flipV="1">
            <a:off x="1368561" y="2673262"/>
            <a:ext cx="11036262" cy="2144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907382"/>
            <a:ext cx="6015037" cy="1357313"/>
          </a:xfrm>
        </p:spPr>
        <p:txBody>
          <a:bodyPr anchor="t" anchorCtr="0"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399236"/>
            <a:ext cx="6043612" cy="112514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1214437"/>
            <a:ext cx="1471612" cy="614363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#.#</a:t>
            </a:r>
          </a:p>
        </p:txBody>
      </p:sp>
      <p:pic>
        <p:nvPicPr>
          <p:cNvPr id="19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29" name="Group 14"/>
          <p:cNvGrpSpPr/>
          <p:nvPr userDrawn="1"/>
        </p:nvGrpSpPr>
        <p:grpSpPr>
          <a:xfrm>
            <a:off x="4259287" y="336551"/>
            <a:ext cx="616806" cy="139700"/>
            <a:chOff x="4259287" y="501303"/>
            <a:chExt cx="616806" cy="140422"/>
          </a:xfrm>
        </p:grpSpPr>
        <p:sp>
          <p:nvSpPr>
            <p:cNvPr id="30" name="Afgeronde rechthoek 24"/>
            <p:cNvSpPr/>
            <p:nvPr/>
          </p:nvSpPr>
          <p:spPr>
            <a:xfrm>
              <a:off x="425928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1" name="Afgeronde rechthoek 25"/>
            <p:cNvSpPr/>
            <p:nvPr/>
          </p:nvSpPr>
          <p:spPr>
            <a:xfrm>
              <a:off x="4418082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2" name="Afgeronde rechthoek 26"/>
            <p:cNvSpPr/>
            <p:nvPr/>
          </p:nvSpPr>
          <p:spPr>
            <a:xfrm>
              <a:off x="457687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3" name="Afgeronde rechthoek 27"/>
            <p:cNvSpPr/>
            <p:nvPr/>
          </p:nvSpPr>
          <p:spPr>
            <a:xfrm>
              <a:off x="4735671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</p:spTree>
    <p:extLst>
      <p:ext uri="{BB962C8B-B14F-4D97-AF65-F5344CB8AC3E}">
        <p14:creationId xmlns:p14="http://schemas.microsoft.com/office/powerpoint/2010/main" val="235138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fuchsi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94157" flipH="1" flipV="1">
            <a:off x="4143352" y="702330"/>
            <a:ext cx="8277197" cy="28590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907382"/>
            <a:ext cx="6015037" cy="1357313"/>
          </a:xfrm>
        </p:spPr>
        <p:txBody>
          <a:bodyPr anchor="t" anchorCtr="0"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399236"/>
            <a:ext cx="6043612" cy="112514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1214437"/>
            <a:ext cx="1471612" cy="614363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#.#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4259287" y="336551"/>
            <a:ext cx="616806" cy="139700"/>
            <a:chOff x="4259287" y="501303"/>
            <a:chExt cx="616806" cy="140422"/>
          </a:xfrm>
        </p:grpSpPr>
        <p:sp>
          <p:nvSpPr>
            <p:cNvPr id="16" name="Afgeronde rechthoek 24"/>
            <p:cNvSpPr/>
            <p:nvPr/>
          </p:nvSpPr>
          <p:spPr>
            <a:xfrm>
              <a:off x="425928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Afgeronde rechthoek 25"/>
            <p:cNvSpPr/>
            <p:nvPr/>
          </p:nvSpPr>
          <p:spPr>
            <a:xfrm>
              <a:off x="4418082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Afgeronde rechthoek 26"/>
            <p:cNvSpPr/>
            <p:nvPr/>
          </p:nvSpPr>
          <p:spPr>
            <a:xfrm>
              <a:off x="457687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0" name="Afgeronde rechthoek 27"/>
            <p:cNvSpPr/>
            <p:nvPr/>
          </p:nvSpPr>
          <p:spPr>
            <a:xfrm>
              <a:off x="4735671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pic>
        <p:nvPicPr>
          <p:cNvPr id="21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71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yello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48175" flipH="1" flipV="1">
            <a:off x="3597371" y="1989704"/>
            <a:ext cx="8277197" cy="28590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907382"/>
            <a:ext cx="6015037" cy="1357313"/>
          </a:xfrm>
        </p:spPr>
        <p:txBody>
          <a:bodyPr anchor="t" anchorCtr="0"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399236"/>
            <a:ext cx="6043612" cy="112514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1214437"/>
            <a:ext cx="1471612" cy="614363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#.#</a:t>
            </a:r>
          </a:p>
        </p:txBody>
      </p:sp>
      <p:pic>
        <p:nvPicPr>
          <p:cNvPr id="16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25" name="Group 14"/>
          <p:cNvGrpSpPr/>
          <p:nvPr userDrawn="1"/>
        </p:nvGrpSpPr>
        <p:grpSpPr>
          <a:xfrm>
            <a:off x="4259287" y="336551"/>
            <a:ext cx="616806" cy="139700"/>
            <a:chOff x="4259287" y="501303"/>
            <a:chExt cx="616806" cy="140422"/>
          </a:xfrm>
        </p:grpSpPr>
        <p:sp>
          <p:nvSpPr>
            <p:cNvPr id="26" name="Afgeronde rechthoek 24"/>
            <p:cNvSpPr/>
            <p:nvPr/>
          </p:nvSpPr>
          <p:spPr>
            <a:xfrm>
              <a:off x="425928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7" name="Afgeronde rechthoek 25"/>
            <p:cNvSpPr/>
            <p:nvPr/>
          </p:nvSpPr>
          <p:spPr>
            <a:xfrm>
              <a:off x="4418082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8" name="Afgeronde rechthoek 26"/>
            <p:cNvSpPr/>
            <p:nvPr/>
          </p:nvSpPr>
          <p:spPr>
            <a:xfrm>
              <a:off x="457687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9" name="Afgeronde rechthoek 27"/>
            <p:cNvSpPr/>
            <p:nvPr/>
          </p:nvSpPr>
          <p:spPr>
            <a:xfrm>
              <a:off x="4735671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</p:spTree>
    <p:extLst>
      <p:ext uri="{BB962C8B-B14F-4D97-AF65-F5344CB8AC3E}">
        <p14:creationId xmlns:p14="http://schemas.microsoft.com/office/powerpoint/2010/main" val="373336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0384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0384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29/03/2021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GÉANT Cyber Security Month 2021</a:t>
            </a:r>
            <a:endParaRPr lang="en-US"/>
          </a:p>
        </p:txBody>
      </p:sp>
      <p:sp>
        <p:nvSpPr>
          <p:cNvPr id="8" name="Tekstvak 7"/>
          <p:cNvSpPr txBox="1"/>
          <p:nvPr userDrawn="1"/>
        </p:nvSpPr>
        <p:spPr>
          <a:xfrm>
            <a:off x="8794750" y="44608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709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50" y="1371600"/>
            <a:ext cx="4467225" cy="3036094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1150" y="1864519"/>
            <a:ext cx="3114676" cy="2250281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29/03/2021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GÉANT Cyber Security Month 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2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19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195897">
            <a:off x="7050270" y="3931370"/>
            <a:ext cx="2566597" cy="15327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7640" y="343217"/>
            <a:ext cx="7886700" cy="69977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BE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640" y="1164432"/>
            <a:ext cx="7886700" cy="323611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857250" cy="189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29/03/2021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975" y="4767263"/>
            <a:ext cx="3086100" cy="189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GÉANT Cyber Security Month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C1F47-022D-4CA2-94A0-04C9422EC9C8}" type="slidenum">
              <a:rPr lang="en-US" smtClean="0"/>
              <a:t>‹#›</a:t>
            </a:fld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1552575" y="4800600"/>
            <a:ext cx="0" cy="8640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9"/>
          <p:cNvGrpSpPr/>
          <p:nvPr/>
        </p:nvGrpSpPr>
        <p:grpSpPr>
          <a:xfrm>
            <a:off x="7795497" y="4318001"/>
            <a:ext cx="939600" cy="457272"/>
            <a:chOff x="7843122" y="6000751"/>
            <a:chExt cx="939600" cy="457272"/>
          </a:xfrm>
        </p:grpSpPr>
        <p:sp>
          <p:nvSpPr>
            <p:cNvPr id="23" name="Rounded Rectangle 8"/>
            <p:cNvSpPr/>
            <p:nvPr userDrawn="1"/>
          </p:nvSpPr>
          <p:spPr>
            <a:xfrm>
              <a:off x="7877175" y="6029325"/>
              <a:ext cx="876300" cy="396000"/>
            </a:xfrm>
            <a:prstGeom prst="roundRect">
              <a:avLst>
                <a:gd name="adj" fmla="val 704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7"/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43122" y="6000751"/>
              <a:ext cx="939600" cy="457272"/>
            </a:xfrm>
            <a:prstGeom prst="rect">
              <a:avLst/>
            </a:prstGeom>
          </p:spPr>
        </p:pic>
      </p:grpSp>
      <p:grpSp>
        <p:nvGrpSpPr>
          <p:cNvPr id="28" name="Group 11"/>
          <p:cNvGrpSpPr/>
          <p:nvPr/>
        </p:nvGrpSpPr>
        <p:grpSpPr>
          <a:xfrm>
            <a:off x="8689736" y="286088"/>
            <a:ext cx="104329" cy="458269"/>
            <a:chOff x="8674370" y="364342"/>
            <a:chExt cx="140422" cy="616806"/>
          </a:xfrm>
        </p:grpSpPr>
        <p:sp>
          <p:nvSpPr>
            <p:cNvPr id="29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30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31" name="Afgeronde rechthoek 30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2" name="Afgeronde rechthoek 31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3" name="Afgeronde rechthoek 32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5103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74" r:id="rId3"/>
    <p:sldLayoutId id="2147483650" r:id="rId4"/>
    <p:sldLayoutId id="2147483651" r:id="rId5"/>
    <p:sldLayoutId id="2147483662" r:id="rId6"/>
    <p:sldLayoutId id="2147483663" r:id="rId7"/>
    <p:sldLayoutId id="2147483652" r:id="rId8"/>
    <p:sldLayoutId id="2147483665" r:id="rId9"/>
    <p:sldLayoutId id="2147483666" r:id="rId10"/>
    <p:sldLayoutId id="2147483654" r:id="rId11"/>
    <p:sldLayoutId id="2147483664" r:id="rId12"/>
    <p:sldLayoutId id="2147483655" r:id="rId13"/>
    <p:sldLayoutId id="2147483667" r:id="rId14"/>
    <p:sldLayoutId id="2147483669" r:id="rId15"/>
    <p:sldLayoutId id="2147483671" r:id="rId16"/>
    <p:sldLayoutId id="2147483670" r:id="rId17"/>
    <p:sldLayoutId id="2147483672" r:id="rId18"/>
    <p:sldLayoutId id="2147483668" r:id="rId19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33350" indent="-13335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114300" algn="l" defTabSz="9144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19175" indent="-104775" algn="l" defTabSz="9144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eant.org/display/gn43wp8/Cyber+Security+Month+2021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csm21@geant.org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GÉANT Cyber Security </a:t>
            </a:r>
            <a:r>
              <a:rPr lang="nl-NL" dirty="0" err="1" smtClean="0"/>
              <a:t>Month</a:t>
            </a:r>
            <a:r>
              <a:rPr lang="nl-NL" dirty="0" smtClean="0"/>
              <a:t> 2021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2106637" y="3460543"/>
            <a:ext cx="5753100" cy="750093"/>
          </a:xfrm>
        </p:spPr>
        <p:txBody>
          <a:bodyPr/>
          <a:lstStyle/>
          <a:p>
            <a:r>
              <a:rPr lang="nl-NL" dirty="0" smtClean="0"/>
              <a:t>SIG-Marcomms meeting</a:t>
            </a:r>
          </a:p>
          <a:p>
            <a:r>
              <a:rPr lang="nl-NL" dirty="0" smtClean="0"/>
              <a:t>29-30 </a:t>
            </a:r>
            <a:r>
              <a:rPr lang="nl-NL" dirty="0" err="1" smtClean="0"/>
              <a:t>March</a:t>
            </a:r>
            <a:r>
              <a:rPr lang="nl-NL" dirty="0" smtClean="0"/>
              <a:t> 2021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292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Topics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GÉANT Cyber Security Month 2021</a:t>
            </a:r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5379583"/>
              </p:ext>
            </p:extLst>
          </p:nvPr>
        </p:nvGraphicFramePr>
        <p:xfrm>
          <a:off x="1485900" y="839160"/>
          <a:ext cx="6332574" cy="3583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060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Which topics?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GÉANT Cyber Security Month 2021</a:t>
            </a:r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2215127"/>
              </p:ext>
            </p:extLst>
          </p:nvPr>
        </p:nvGraphicFramePr>
        <p:xfrm>
          <a:off x="608013" y="1165225"/>
          <a:ext cx="7886700" cy="3235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0354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Which formats?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GÉANT Cyber Security Month 2021</a:t>
            </a:r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5475501"/>
              </p:ext>
            </p:extLst>
          </p:nvPr>
        </p:nvGraphicFramePr>
        <p:xfrm>
          <a:off x="402450" y="1042988"/>
          <a:ext cx="7886700" cy="3235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025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How </a:t>
            </a:r>
            <a:r>
              <a:rPr lang="nl-BE" dirty="0" err="1" smtClean="0"/>
              <a:t>would</a:t>
            </a:r>
            <a:r>
              <a:rPr lang="nl-BE" dirty="0" smtClean="0"/>
              <a:t> </a:t>
            </a:r>
            <a:r>
              <a:rPr lang="nl-BE" dirty="0" err="1" smtClean="0"/>
              <a:t>you</a:t>
            </a:r>
            <a:r>
              <a:rPr lang="nl-BE" dirty="0" smtClean="0"/>
              <a:t> like </a:t>
            </a:r>
            <a:r>
              <a:rPr lang="nl-BE" dirty="0" err="1" smtClean="0"/>
              <a:t>to</a:t>
            </a:r>
            <a:r>
              <a:rPr lang="nl-BE" dirty="0" smtClean="0"/>
              <a:t> help?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GÉANT Cyber Security Month 2021</a:t>
            </a:r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8156451"/>
              </p:ext>
            </p:extLst>
          </p:nvPr>
        </p:nvGraphicFramePr>
        <p:xfrm>
          <a:off x="331567" y="1094341"/>
          <a:ext cx="7886700" cy="3235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10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Next steps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365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CSM21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640" y="958869"/>
            <a:ext cx="7886700" cy="3236119"/>
          </a:xfrm>
        </p:spPr>
        <p:txBody>
          <a:bodyPr/>
          <a:lstStyle/>
          <a:p>
            <a:r>
              <a:rPr lang="nl-BE" dirty="0" err="1" smtClean="0"/>
              <a:t>Develop</a:t>
            </a:r>
            <a:r>
              <a:rPr lang="nl-BE" dirty="0" smtClean="0"/>
              <a:t> </a:t>
            </a:r>
            <a:r>
              <a:rPr lang="nl-BE" smtClean="0"/>
              <a:t>the </a:t>
            </a:r>
            <a:r>
              <a:rPr lang="nl-BE" dirty="0" err="1" smtClean="0"/>
              <a:t>communication</a:t>
            </a:r>
            <a:r>
              <a:rPr lang="nl-BE" dirty="0" smtClean="0"/>
              <a:t> plan </a:t>
            </a:r>
            <a:r>
              <a:rPr lang="nl-BE" dirty="0" err="1" smtClean="0"/>
              <a:t>for</a:t>
            </a:r>
            <a:r>
              <a:rPr lang="nl-BE" dirty="0" smtClean="0"/>
              <a:t> CSM21 (April)</a:t>
            </a:r>
          </a:p>
          <a:p>
            <a:pPr lvl="1"/>
            <a:r>
              <a:rPr lang="nl-BE" dirty="0" smtClean="0"/>
              <a:t>Goals &amp; KPI</a:t>
            </a:r>
          </a:p>
          <a:p>
            <a:pPr lvl="1"/>
            <a:r>
              <a:rPr lang="nl-BE" dirty="0" smtClean="0"/>
              <a:t>Target </a:t>
            </a:r>
            <a:r>
              <a:rPr lang="nl-BE" dirty="0" err="1" smtClean="0"/>
              <a:t>audience</a:t>
            </a:r>
            <a:r>
              <a:rPr lang="nl-BE" dirty="0" smtClean="0"/>
              <a:t> </a:t>
            </a:r>
          </a:p>
          <a:p>
            <a:pPr lvl="1"/>
            <a:r>
              <a:rPr lang="nl-BE" dirty="0" smtClean="0"/>
              <a:t>Topics &amp; </a:t>
            </a:r>
            <a:r>
              <a:rPr lang="nl-BE" dirty="0" err="1" smtClean="0"/>
              <a:t>key</a:t>
            </a:r>
            <a:r>
              <a:rPr lang="nl-BE" dirty="0" smtClean="0"/>
              <a:t> </a:t>
            </a:r>
            <a:r>
              <a:rPr lang="nl-BE" dirty="0" err="1" smtClean="0"/>
              <a:t>messages</a:t>
            </a:r>
            <a:endParaRPr lang="nl-BE" dirty="0" smtClean="0"/>
          </a:p>
          <a:p>
            <a:pPr lvl="1"/>
            <a:r>
              <a:rPr lang="nl-BE" dirty="0" smtClean="0"/>
              <a:t>Formats</a:t>
            </a:r>
          </a:p>
          <a:p>
            <a:pPr lvl="1"/>
            <a:r>
              <a:rPr lang="nl-BE" dirty="0" smtClean="0"/>
              <a:t>Budget</a:t>
            </a:r>
          </a:p>
          <a:p>
            <a:r>
              <a:rPr lang="nl-BE" dirty="0" err="1" smtClean="0"/>
              <a:t>Implementation</a:t>
            </a:r>
            <a:r>
              <a:rPr lang="nl-BE" dirty="0" smtClean="0"/>
              <a:t> (May-Sept)</a:t>
            </a:r>
          </a:p>
          <a:p>
            <a:pPr lvl="1"/>
            <a:r>
              <a:rPr lang="nl-BE" dirty="0" smtClean="0"/>
              <a:t>We </a:t>
            </a:r>
            <a:r>
              <a:rPr lang="nl-BE" dirty="0" err="1" smtClean="0"/>
              <a:t>will</a:t>
            </a:r>
            <a:r>
              <a:rPr lang="nl-BE" dirty="0" smtClean="0"/>
              <a:t> get in </a:t>
            </a:r>
            <a:r>
              <a:rPr lang="nl-BE" dirty="0" err="1" smtClean="0"/>
              <a:t>touch</a:t>
            </a:r>
            <a:r>
              <a:rPr lang="nl-BE" dirty="0" smtClean="0"/>
              <a:t> </a:t>
            </a:r>
            <a:r>
              <a:rPr lang="nl-BE" dirty="0" err="1" smtClean="0"/>
              <a:t>with</a:t>
            </a:r>
            <a:r>
              <a:rPr lang="nl-BE" dirty="0" smtClean="0"/>
              <a:t> </a:t>
            </a:r>
            <a:r>
              <a:rPr lang="nl-BE" dirty="0" err="1" smtClean="0"/>
              <a:t>you</a:t>
            </a:r>
            <a:endParaRPr lang="nl-BE" dirty="0" smtClean="0"/>
          </a:p>
          <a:p>
            <a:pPr lvl="1"/>
            <a:r>
              <a:rPr lang="nl-BE" dirty="0" smtClean="0"/>
              <a:t>Shared </a:t>
            </a:r>
            <a:r>
              <a:rPr lang="nl-BE" dirty="0" err="1" smtClean="0"/>
              <a:t>calendar</a:t>
            </a:r>
            <a:r>
              <a:rPr lang="nl-BE" dirty="0" smtClean="0"/>
              <a:t> / plan on GÉANT wiki</a:t>
            </a:r>
            <a:r>
              <a:rPr lang="nl-BE" dirty="0"/>
              <a:t>: </a:t>
            </a:r>
            <a:r>
              <a:rPr lang="nl-BE" dirty="0">
                <a:hlinkClick r:id="rId2"/>
              </a:rPr>
              <a:t>https://</a:t>
            </a:r>
            <a:r>
              <a:rPr lang="nl-BE" dirty="0" smtClean="0">
                <a:hlinkClick r:id="rId2"/>
              </a:rPr>
              <a:t>wiki.geant.org/display/gn43wp8/Cyber+Security+Month+2021</a:t>
            </a:r>
            <a:endParaRPr lang="nl-BE" dirty="0" smtClean="0"/>
          </a:p>
          <a:p>
            <a:r>
              <a:rPr lang="nl-BE" dirty="0" err="1" smtClean="0"/>
              <a:t>Launch</a:t>
            </a:r>
            <a:r>
              <a:rPr lang="nl-BE" dirty="0" smtClean="0"/>
              <a:t> of </a:t>
            </a:r>
            <a:r>
              <a:rPr lang="nl-BE" dirty="0" err="1" smtClean="0"/>
              <a:t>the</a:t>
            </a:r>
            <a:r>
              <a:rPr lang="nl-BE" dirty="0" smtClean="0"/>
              <a:t> </a:t>
            </a:r>
            <a:r>
              <a:rPr lang="nl-BE" dirty="0" err="1" smtClean="0"/>
              <a:t>campaign</a:t>
            </a:r>
            <a:r>
              <a:rPr lang="nl-BE" dirty="0" smtClean="0"/>
              <a:t> (1 </a:t>
            </a:r>
            <a:r>
              <a:rPr lang="nl-BE" dirty="0" err="1" smtClean="0"/>
              <a:t>Oct</a:t>
            </a:r>
            <a:r>
              <a:rPr lang="nl-BE" dirty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GÉANT Cyber Security Month 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83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Questions</a:t>
            </a:r>
            <a:r>
              <a:rPr lang="nl-BE" dirty="0" smtClean="0"/>
              <a:t>? </a:t>
            </a:r>
            <a:r>
              <a:rPr lang="nl-BE" dirty="0" err="1" smtClean="0"/>
              <a:t>Suggestions</a:t>
            </a:r>
            <a:r>
              <a:rPr lang="nl-BE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BE" dirty="0" smtClean="0">
              <a:hlinkClick r:id="rId2"/>
            </a:endParaRPr>
          </a:p>
          <a:p>
            <a:pPr marL="0" indent="0">
              <a:buNone/>
            </a:pPr>
            <a:endParaRPr lang="nl-BE" sz="2800" dirty="0" smtClean="0"/>
          </a:p>
          <a:p>
            <a:pPr marL="0" indent="0">
              <a:buNone/>
            </a:pPr>
            <a:r>
              <a:rPr lang="nl-BE" sz="2800" dirty="0" smtClean="0"/>
              <a:t>Contact </a:t>
            </a:r>
            <a:r>
              <a:rPr lang="nl-BE" sz="2800" dirty="0" err="1" smtClean="0"/>
              <a:t>us</a:t>
            </a:r>
            <a:r>
              <a:rPr lang="nl-BE" sz="2800" dirty="0" smtClean="0"/>
              <a:t>! </a:t>
            </a:r>
          </a:p>
          <a:p>
            <a:pPr marL="0" indent="0">
              <a:buNone/>
            </a:pPr>
            <a:r>
              <a:rPr lang="nl-BE" sz="2800" dirty="0" smtClean="0">
                <a:hlinkClick r:id="rId2"/>
              </a:rPr>
              <a:t>csm21@geant.org</a:t>
            </a:r>
            <a:endParaRPr lang="nl-BE" sz="28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GÉANT Cyber Security Month 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78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dirty="0" err="1" smtClean="0"/>
              <a:t>Thank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endParaRPr lang="nl-NL" dirty="0" smtClean="0"/>
          </a:p>
          <a:p>
            <a:r>
              <a:rPr lang="nl-NL" sz="3200" dirty="0" err="1"/>
              <a:t>f</a:t>
            </a:r>
            <a:r>
              <a:rPr lang="nl-NL" sz="3200" dirty="0" err="1" smtClean="0"/>
              <a:t>or</a:t>
            </a:r>
            <a:r>
              <a:rPr lang="nl-NL" sz="3200" dirty="0" smtClean="0"/>
              <a:t> </a:t>
            </a:r>
            <a:r>
              <a:rPr lang="nl-NL" sz="3200" dirty="0" err="1" smtClean="0"/>
              <a:t>your</a:t>
            </a:r>
            <a:r>
              <a:rPr lang="nl-NL" sz="3200" dirty="0" smtClean="0"/>
              <a:t> attention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190726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98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Results</a:t>
            </a:r>
            <a:r>
              <a:rPr lang="nl-BE" dirty="0" smtClean="0"/>
              <a:t> of </a:t>
            </a:r>
            <a:r>
              <a:rPr lang="nl-BE" dirty="0" err="1" smtClean="0"/>
              <a:t>the</a:t>
            </a:r>
            <a:r>
              <a:rPr lang="nl-BE" dirty="0" smtClean="0"/>
              <a:t> survey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590633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>
                <a:solidFill>
                  <a:srgbClr val="0071BA"/>
                </a:solidFill>
              </a:rPr>
              <a:t>CSM21 Survey</a:t>
            </a:r>
            <a:endParaRPr lang="en-US" dirty="0">
              <a:solidFill>
                <a:srgbClr val="0071BA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From</a:t>
            </a:r>
            <a:r>
              <a:rPr lang="nl-BE" dirty="0" smtClean="0"/>
              <a:t> 3/3 </a:t>
            </a:r>
            <a:r>
              <a:rPr lang="nl-BE" dirty="0" err="1" smtClean="0"/>
              <a:t>until</a:t>
            </a:r>
            <a:r>
              <a:rPr lang="nl-BE" dirty="0" smtClean="0"/>
              <a:t> 23/3</a:t>
            </a:r>
          </a:p>
          <a:p>
            <a:r>
              <a:rPr lang="nl-BE" dirty="0" err="1" smtClean="0"/>
              <a:t>Objective</a:t>
            </a:r>
            <a:r>
              <a:rPr lang="nl-BE" dirty="0" smtClean="0"/>
              <a:t>: </a:t>
            </a:r>
            <a:r>
              <a:rPr lang="en-US" dirty="0" smtClean="0"/>
              <a:t>tailor </a:t>
            </a:r>
            <a:r>
              <a:rPr lang="en-US" dirty="0"/>
              <a:t>the campaign to the requirements of our community </a:t>
            </a:r>
            <a:endParaRPr lang="nl-BE" dirty="0" smtClean="0"/>
          </a:p>
          <a:p>
            <a:r>
              <a:rPr lang="nl-BE" dirty="0" smtClean="0"/>
              <a:t>16 different </a:t>
            </a:r>
            <a:r>
              <a:rPr lang="nl-BE" dirty="0" err="1" smtClean="0"/>
              <a:t>NRENs</a:t>
            </a:r>
            <a:r>
              <a:rPr lang="nl-BE" dirty="0" smtClean="0"/>
              <a:t> have </a:t>
            </a:r>
            <a:r>
              <a:rPr lang="nl-BE" dirty="0" err="1" smtClean="0"/>
              <a:t>completed</a:t>
            </a:r>
            <a:r>
              <a:rPr lang="nl-BE" dirty="0" smtClean="0"/>
              <a:t> </a:t>
            </a:r>
            <a:r>
              <a:rPr lang="nl-BE" dirty="0" err="1" smtClean="0"/>
              <a:t>the</a:t>
            </a:r>
            <a:r>
              <a:rPr lang="nl-BE" dirty="0" smtClean="0"/>
              <a:t> survey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29/03/2021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GÉANT Cyber Security Month 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81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Your plans for CSM21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GÉANT Cyber Security Month 2021</a:t>
            </a:r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2768172"/>
              </p:ext>
            </p:extLst>
          </p:nvPr>
        </p:nvGraphicFramePr>
        <p:xfrm>
          <a:off x="913972" y="880280"/>
          <a:ext cx="6203335" cy="4454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198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GÉANT Cyber Security </a:t>
            </a:r>
            <a:r>
              <a:rPr lang="nl-BE" dirty="0" err="1" smtClean="0"/>
              <a:t>Month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GÉANT Cyber Security Month 2021</a:t>
            </a:r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8612145"/>
              </p:ext>
            </p:extLst>
          </p:nvPr>
        </p:nvGraphicFramePr>
        <p:xfrm>
          <a:off x="1567786" y="1062457"/>
          <a:ext cx="5526655" cy="3893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63913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Your</a:t>
            </a:r>
            <a:r>
              <a:rPr lang="nl-BE" dirty="0" smtClean="0"/>
              <a:t> </a:t>
            </a:r>
            <a:r>
              <a:rPr lang="nl-BE" dirty="0" err="1" smtClean="0"/>
              <a:t>expectations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GÉANT Cyber Security Month 2021</a:t>
            </a:r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7091904"/>
              </p:ext>
            </p:extLst>
          </p:nvPr>
        </p:nvGraphicFramePr>
        <p:xfrm>
          <a:off x="389649" y="933806"/>
          <a:ext cx="7886700" cy="3235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331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Other</a:t>
            </a:r>
            <a:r>
              <a:rPr lang="nl-BE" dirty="0" smtClean="0"/>
              <a:t> </a:t>
            </a:r>
            <a:r>
              <a:rPr lang="nl-BE" dirty="0" err="1" smtClean="0"/>
              <a:t>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closer collaboration of </a:t>
            </a:r>
            <a:r>
              <a:rPr lang="en-US" dirty="0" smtClean="0"/>
              <a:t>Security Awareness Officers </a:t>
            </a:r>
            <a:r>
              <a:rPr lang="en-US" dirty="0"/>
              <a:t>throughout </a:t>
            </a:r>
            <a:r>
              <a:rPr lang="en-US" dirty="0" smtClean="0"/>
              <a:t>GÉANT (SWITCH)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GÉANT Cyber Security Month 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55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Target </a:t>
            </a:r>
            <a:r>
              <a:rPr lang="nl-BE" dirty="0" err="1" smtClean="0"/>
              <a:t>group</a:t>
            </a:r>
            <a:r>
              <a:rPr lang="nl-BE" dirty="0" smtClean="0"/>
              <a:t>(s)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GÉANT Cyber Security Month 2021</a:t>
            </a:r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4579639"/>
              </p:ext>
            </p:extLst>
          </p:nvPr>
        </p:nvGraphicFramePr>
        <p:xfrm>
          <a:off x="607640" y="1042988"/>
          <a:ext cx="7886700" cy="3235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965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Specific</a:t>
            </a:r>
            <a:r>
              <a:rPr lang="nl-BE" dirty="0" smtClean="0"/>
              <a:t> </a:t>
            </a:r>
            <a:r>
              <a:rPr lang="nl-BE" dirty="0" err="1" smtClean="0"/>
              <a:t>expectations</a:t>
            </a:r>
            <a:r>
              <a:rPr lang="nl-BE" dirty="0" smtClean="0"/>
              <a:t> </a:t>
            </a:r>
            <a:r>
              <a:rPr lang="nl-BE" dirty="0" err="1" smtClean="0"/>
              <a:t>from</a:t>
            </a:r>
            <a:r>
              <a:rPr lang="nl-BE" dirty="0" smtClean="0"/>
              <a:t> </a:t>
            </a:r>
            <a:r>
              <a:rPr lang="nl-BE" dirty="0" err="1" smtClean="0"/>
              <a:t>your</a:t>
            </a:r>
            <a:r>
              <a:rPr lang="nl-BE" dirty="0" smtClean="0"/>
              <a:t> community?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640" y="1287066"/>
            <a:ext cx="7886700" cy="3236119"/>
          </a:xfrm>
        </p:spPr>
        <p:txBody>
          <a:bodyPr/>
          <a:lstStyle/>
          <a:p>
            <a:r>
              <a:rPr lang="nl-BE" dirty="0" err="1" smtClean="0"/>
              <a:t>Phishing</a:t>
            </a:r>
            <a:r>
              <a:rPr lang="nl-BE" dirty="0" smtClean="0"/>
              <a:t> </a:t>
            </a:r>
            <a:r>
              <a:rPr lang="nl-BE" dirty="0" err="1" smtClean="0"/>
              <a:t>campaigns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end users (LITNET)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29/03/2021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GÉANT Cyber Security Month 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98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lnet PowerPoint 16_9">
  <a:themeElements>
    <a:clrScheme name="Belnet 2016 - presentaties">
      <a:dk1>
        <a:srgbClr val="706F6F"/>
      </a:dk1>
      <a:lt1>
        <a:sysClr val="window" lastClr="FFFFFF"/>
      </a:lt1>
      <a:dk2>
        <a:srgbClr val="0071BA"/>
      </a:dk2>
      <a:lt2>
        <a:srgbClr val="FFFFFF"/>
      </a:lt2>
      <a:accent1>
        <a:srgbClr val="00599C"/>
      </a:accent1>
      <a:accent2>
        <a:srgbClr val="E3B240"/>
      </a:accent2>
      <a:accent3>
        <a:srgbClr val="A5A32E"/>
      </a:accent3>
      <a:accent4>
        <a:srgbClr val="C3004D"/>
      </a:accent4>
      <a:accent5>
        <a:srgbClr val="9DD1E7"/>
      </a:accent5>
      <a:accent6>
        <a:srgbClr val="706F6F"/>
      </a:accent6>
      <a:hlink>
        <a:srgbClr val="0071BA"/>
      </a:hlink>
      <a:folHlink>
        <a:srgbClr val="706F6F"/>
      </a:folHlink>
    </a:clrScheme>
    <a:fontScheme name="Belnet 2016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3A79918-6CFB-4BC9-98C4-5BCA8D474F54}" vid="{835F3D71-9319-4EFF-80A5-1A6E54A10BD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 16-9</Template>
  <TotalTime>0</TotalTime>
  <Words>297</Words>
  <Application>Microsoft Office PowerPoint</Application>
  <PresentationFormat>On-screen Show (16:9)</PresentationFormat>
  <Paragraphs>71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Arial Rounded MT Bold</vt:lpstr>
      <vt:lpstr>Calibri</vt:lpstr>
      <vt:lpstr>Belnet PowerPoint 16_9</vt:lpstr>
      <vt:lpstr>GÉANT Cyber Security Month 2021</vt:lpstr>
      <vt:lpstr>Results of the survey</vt:lpstr>
      <vt:lpstr>CSM21 Survey</vt:lpstr>
      <vt:lpstr>Your plans for CSM21</vt:lpstr>
      <vt:lpstr>GÉANT Cyber Security Month</vt:lpstr>
      <vt:lpstr>Your expectations</vt:lpstr>
      <vt:lpstr>Other expectations</vt:lpstr>
      <vt:lpstr>Target group(s)</vt:lpstr>
      <vt:lpstr>Specific expectations from your community?</vt:lpstr>
      <vt:lpstr>Topics</vt:lpstr>
      <vt:lpstr>Which topics?</vt:lpstr>
      <vt:lpstr>Which formats?</vt:lpstr>
      <vt:lpstr>How would you like to help?</vt:lpstr>
      <vt:lpstr>Next steps</vt:lpstr>
      <vt:lpstr>CSM21</vt:lpstr>
      <vt:lpstr>Questions? Suggestions?</vt:lpstr>
      <vt:lpstr>PowerPoint Presentation</vt:lpstr>
      <vt:lpstr>PowerPoint Presentation</vt:lpstr>
    </vt:vector>
  </TitlesOfParts>
  <Company>BELNET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GÉANT Cyber Security Month 2021</dc:title>
  <dc:creator>Davina Luyten</dc:creator>
  <cp:lastModifiedBy>Davina Luyten</cp:lastModifiedBy>
  <cp:revision>33</cp:revision>
  <dcterms:created xsi:type="dcterms:W3CDTF">2021-03-25T10:56:21Z</dcterms:created>
  <dcterms:modified xsi:type="dcterms:W3CDTF">2021-03-29T06:22:58Z</dcterms:modified>
</cp:coreProperties>
</file>