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509" r:id="rId3"/>
    <p:sldId id="488" r:id="rId4"/>
    <p:sldId id="506" r:id="rId5"/>
    <p:sldId id="489" r:id="rId6"/>
    <p:sldId id="511" r:id="rId7"/>
    <p:sldId id="507" r:id="rId8"/>
    <p:sldId id="515" r:id="rId9"/>
    <p:sldId id="514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94C8"/>
    <a:srgbClr val="D2D6EA"/>
    <a:srgbClr val="99BDCB"/>
    <a:srgbClr val="065081"/>
    <a:srgbClr val="9E1F63"/>
    <a:srgbClr val="1F4E79"/>
    <a:srgbClr val="4C7F94"/>
    <a:srgbClr val="C7DBE3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8892" autoAdjust="0"/>
    <p:restoredTop sz="94106" autoAdjust="0"/>
  </p:normalViewPr>
  <p:slideViewPr>
    <p:cSldViewPr snapToGrid="0">
      <p:cViewPr>
        <p:scale>
          <a:sx n="70" d="100"/>
          <a:sy n="70" d="100"/>
        </p:scale>
        <p:origin x="2040" y="1044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2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6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92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079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#3.3   –  13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October 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</a:t>
            </a:r>
            <a:r>
              <a:rPr lang="en-US" sz="2200" b="1" dirty="0">
                <a:solidFill>
                  <a:schemeClr val="bg1"/>
                </a:solidFill>
              </a:rPr>
              <a:t>/Branko Marovic/Jule Ziegler</a:t>
            </a:r>
            <a:endParaRPr lang="en-US" sz="2200" b="1" i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Q4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Identity Broker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870" y="1430148"/>
            <a:ext cx="9406507" cy="50344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It is proposed…..</a:t>
            </a:r>
          </a:p>
          <a:p>
            <a:r>
              <a:rPr lang="en-GB" dirty="0"/>
              <a:t>More research collaborations and rising student numbers are increasing the pressure on enrolment processes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Identity verification in person is costly and may be impractical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Knowledge-based enrolment is vulnerable to data breaches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Sending identity documentation is slow and open to fraud</a:t>
            </a:r>
          </a:p>
          <a:p>
            <a:pPr lvl="1"/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dirty="0"/>
              <a:t>Solutions exist for automated ID verification that might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Improve efficiency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Reduce costs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Minimise errors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2C8FDB-B7C5-4CB8-8769-4835422772CF}"/>
              </a:ext>
            </a:extLst>
          </p:cNvPr>
          <p:cNvSpPr txBox="1"/>
          <p:nvPr/>
        </p:nvSpPr>
        <p:spPr>
          <a:xfrm>
            <a:off x="2036033" y="5772274"/>
            <a:ext cx="7439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??Could these be of use to the R&amp;E community??</a:t>
            </a:r>
          </a:p>
        </p:txBody>
      </p:sp>
    </p:spTree>
    <p:extLst>
      <p:ext uri="{BB962C8B-B14F-4D97-AF65-F5344CB8AC3E}">
        <p14:creationId xmlns:p14="http://schemas.microsoft.com/office/powerpoint/2010/main" val="15656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200" y="1132214"/>
            <a:ext cx="9894723" cy="5189204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Investigate business case for remote identity verification using ID documents</a:t>
            </a:r>
          </a:p>
          <a:p>
            <a:pPr lvl="1"/>
            <a:r>
              <a:rPr lang="en-GB" dirty="0"/>
              <a:t>Validate the problem and explore the nature and extent of the need</a:t>
            </a:r>
          </a:p>
          <a:p>
            <a:pPr lvl="1"/>
            <a:r>
              <a:rPr lang="en-GB" dirty="0"/>
              <a:t>Collect use cases from NRENS, Research VOs and institutions</a:t>
            </a:r>
          </a:p>
          <a:p>
            <a:pPr lvl="2"/>
            <a:r>
              <a:rPr lang="en-GB" dirty="0"/>
              <a:t>Onboarding users into a research community</a:t>
            </a:r>
          </a:p>
          <a:p>
            <a:pPr lvl="2"/>
            <a:r>
              <a:rPr lang="en-GB" dirty="0"/>
              <a:t>Enrol ‘foreign’ students onto a campus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Investigate the capabilities of commercial solutions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If of interest, examine the possible ways to enable within R&amp;E, e.g.</a:t>
            </a:r>
          </a:p>
          <a:p>
            <a:pPr lvl="1"/>
            <a:r>
              <a:rPr lang="en-GB" dirty="0"/>
              <a:t>An identity broker service for a set of commercial solutions</a:t>
            </a:r>
          </a:p>
          <a:p>
            <a:pPr lvl="1"/>
            <a:r>
              <a:rPr lang="en-GB" dirty="0"/>
              <a:t>A centralised identity verification service offered by GEANT</a:t>
            </a:r>
          </a:p>
          <a:p>
            <a:pPr lvl="1"/>
            <a:r>
              <a:rPr lang="en-GB" dirty="0"/>
              <a:t>A collective procurement exercise</a:t>
            </a:r>
          </a:p>
          <a:p>
            <a:pPr lvl="1"/>
            <a:r>
              <a:rPr lang="en-GB" dirty="0"/>
              <a:t>Information gathering and dissemination</a:t>
            </a:r>
          </a:p>
          <a:p>
            <a:pPr lvl="1"/>
            <a:endParaRPr lang="en-GB" dirty="0"/>
          </a:p>
          <a:p>
            <a:r>
              <a:rPr lang="en-GB" dirty="0"/>
              <a:t>Document findings and discuss with stakeholders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solution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interviewees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Build questionnaire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Conduct interviews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Revise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Analyse results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Map to possible approaches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Stakeholder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319648" y="1648955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343504" y="213052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377680" y="314998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343504" y="258315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377680" y="368524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394480" y="425502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60881" y="4804575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AFB3B6-FF76-48C2-9596-259C802A07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86" t="28183" r="48601" b="19228"/>
          <a:stretch/>
        </p:blipFill>
        <p:spPr>
          <a:xfrm>
            <a:off x="7122253" y="1624237"/>
            <a:ext cx="2927758" cy="41575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3B420A-05C8-4C94-96EC-F772CF860107}"/>
              </a:ext>
            </a:extLst>
          </p:cNvPr>
          <p:cNvSpPr txBox="1"/>
          <p:nvPr/>
        </p:nvSpPr>
        <p:spPr>
          <a:xfrm>
            <a:off x="5360881" y="5300825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3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 using ID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592527" y="4488845"/>
            <a:ext cx="5950702" cy="2092000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Capture an image from the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Validate image against templates and RFID extracted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Applicant takes selfie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Verify applicant using facial matching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Check real applicant is presenting the information (fraud detection)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8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0FA7DB8B-75D4-459E-80E8-DBEFF3134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8EF14C4F-7FF7-405C-B0ED-997352228B5F}"/>
              </a:ext>
            </a:extLst>
          </p:cNvPr>
          <p:cNvSpPr/>
          <p:nvPr/>
        </p:nvSpPr>
        <p:spPr>
          <a:xfrm>
            <a:off x="2831335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9F55AC59-8013-407E-8272-4D6D39EB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DC4C1995-F4BA-43E8-8633-C5CA1C8280F9}"/>
              </a:ext>
            </a:extLst>
          </p:cNvPr>
          <p:cNvSpPr/>
          <p:nvPr/>
        </p:nvSpPr>
        <p:spPr>
          <a:xfrm>
            <a:off x="6543229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F58A9C1C-4E32-4E2E-B083-48A2D0103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404388F2-DD71-44FA-97FC-A09487C0BE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4877259" y="2218904"/>
            <a:ext cx="598452" cy="650849"/>
          </a:xfrm>
          <a:prstGeom prst="rect">
            <a:avLst/>
          </a:prstGeom>
        </p:spPr>
      </p:pic>
      <p:pic>
        <p:nvPicPr>
          <p:cNvPr id="1030" name="Picture 6" descr="Passport travel essentials illustration set - Download Free Vectors,  Clipart Graphics &amp; Vector Art">
            <a:extLst>
              <a:ext uri="{FF2B5EF4-FFF2-40B4-BE49-F238E27FC236}">
                <a16:creationId xmlns:a16="http://schemas.microsoft.com/office/drawing/2014/main" id="{18EC86BC-57FB-46F2-A2C0-7112C778A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5" t="12661" r="32988" b="50000"/>
          <a:stretch/>
        </p:blipFill>
        <p:spPr bwMode="auto">
          <a:xfrm>
            <a:off x="1106832" y="2218905"/>
            <a:ext cx="865188" cy="57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1E947E-091F-4179-A118-8D71EF67837D}"/>
              </a:ext>
            </a:extLst>
          </p:cNvPr>
          <p:cNvSpPr txBox="1"/>
          <p:nvPr/>
        </p:nvSpPr>
        <p:spPr>
          <a:xfrm>
            <a:off x="1074010" y="3783816"/>
            <a:ext cx="93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B4F7D5-4A66-46B6-A913-0FFE520EE71E}"/>
              </a:ext>
            </a:extLst>
          </p:cNvPr>
          <p:cNvSpPr txBox="1"/>
          <p:nvPr/>
        </p:nvSpPr>
        <p:spPr>
          <a:xfrm>
            <a:off x="2798056" y="3783816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431053-9388-49B3-BAFD-098F5EC5A27E}"/>
              </a:ext>
            </a:extLst>
          </p:cNvPr>
          <p:cNvSpPr txBox="1"/>
          <p:nvPr/>
        </p:nvSpPr>
        <p:spPr>
          <a:xfrm>
            <a:off x="4797344" y="37972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Selfie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20C517-0AF2-43E5-A379-0F2AEB28FCEF}"/>
              </a:ext>
            </a:extLst>
          </p:cNvPr>
          <p:cNvSpPr txBox="1"/>
          <p:nvPr/>
        </p:nvSpPr>
        <p:spPr>
          <a:xfrm>
            <a:off x="6546673" y="3783816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Verify</a:t>
            </a:r>
          </a:p>
        </p:txBody>
      </p:sp>
      <p:pic>
        <p:nvPicPr>
          <p:cNvPr id="27" name="Picture 26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5307BE71-4426-4BAE-8DD4-2A38B3482EE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1151320" y="2262903"/>
            <a:ext cx="357921" cy="281425"/>
          </a:xfrm>
          <a:prstGeom prst="rect">
            <a:avLst/>
          </a:prstGeom>
        </p:spPr>
      </p:pic>
      <p:pic>
        <p:nvPicPr>
          <p:cNvPr id="31" name="Picture 30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EAC901F9-192E-41B8-BF09-D2912705F3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8506820" y="2218904"/>
            <a:ext cx="598452" cy="6508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FD11B65-CF81-4F4F-9165-4DA40B2D2665}"/>
              </a:ext>
            </a:extLst>
          </p:cNvPr>
          <p:cNvSpPr txBox="1"/>
          <p:nvPr/>
        </p:nvSpPr>
        <p:spPr>
          <a:xfrm>
            <a:off x="8260107" y="3783816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Prescence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268264D-5558-40E9-B782-B29D305CC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0109"/>
            <a:ext cx="741018" cy="74101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225F0C8-E835-4C99-8413-E0D64E4B058B}"/>
              </a:ext>
            </a:extLst>
          </p:cNvPr>
          <p:cNvSpPr txBox="1"/>
          <p:nvPr/>
        </p:nvSpPr>
        <p:spPr>
          <a:xfrm>
            <a:off x="7011515" y="4366037"/>
            <a:ext cx="2625841" cy="2406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normAutofit fontScale="92500" lnSpcReduction="10000"/>
          </a:bodyPr>
          <a:lstStyle/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Signicat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(Norway)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SisuID (Finland)</a:t>
            </a:r>
          </a:p>
          <a:p>
            <a:pPr lvl="2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Onfido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(U.K)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ReadID (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Innovalor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N.L)</a:t>
            </a:r>
          </a:p>
          <a:p>
            <a:pPr lvl="1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ElectronicID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(Spain)</a:t>
            </a:r>
          </a:p>
          <a:p>
            <a:endParaRPr lang="en-GB" dirty="0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1F59D35E-A55B-420B-BE24-C58A4566FA66}"/>
              </a:ext>
            </a:extLst>
          </p:cNvPr>
          <p:cNvSpPr/>
          <p:nvPr/>
        </p:nvSpPr>
        <p:spPr>
          <a:xfrm>
            <a:off x="5758844" y="527025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Interview sessions with NRENS, institutions and VOs</a:t>
            </a:r>
          </a:p>
          <a:p>
            <a:r>
              <a:rPr lang="en-GB" dirty="0"/>
              <a:t>Design a set of questions covering key areas</a:t>
            </a:r>
          </a:p>
          <a:p>
            <a:pPr lvl="1"/>
            <a:r>
              <a:rPr lang="en-GB" dirty="0"/>
              <a:t>Current and future use cases</a:t>
            </a:r>
          </a:p>
          <a:p>
            <a:pPr lvl="1"/>
            <a:r>
              <a:rPr lang="en-GB" dirty="0"/>
              <a:t>Present approaches and status</a:t>
            </a:r>
          </a:p>
          <a:p>
            <a:pPr lvl="1"/>
            <a:r>
              <a:rPr lang="en-GB" dirty="0"/>
              <a:t>Problems and drivers</a:t>
            </a:r>
          </a:p>
          <a:p>
            <a:pPr lvl="1"/>
            <a:r>
              <a:rPr lang="en-GB" dirty="0"/>
              <a:t>Requirements</a:t>
            </a:r>
          </a:p>
          <a:p>
            <a:pPr lvl="1"/>
            <a:r>
              <a:rPr lang="en-GB" dirty="0"/>
              <a:t>Operational and business needs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Very early for most so little clear idea on many specifics</a:t>
            </a:r>
          </a:p>
          <a:p>
            <a:r>
              <a:rPr lang="en-GB" dirty="0"/>
              <a:t>Later interviews used more general questions</a:t>
            </a:r>
          </a:p>
          <a:p>
            <a:r>
              <a:rPr lang="en-GB" dirty="0"/>
              <a:t>Feedback of points raised in the earlier interviews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0173B-1C11-4849-B060-B157B7FDE4EC}"/>
              </a:ext>
            </a:extLst>
          </p:cNvPr>
          <p:cNvSpPr txBox="1"/>
          <p:nvPr/>
        </p:nvSpPr>
        <p:spPr>
          <a:xfrm>
            <a:off x="4768948" y="3711519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But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651443-CE19-4E39-A2F9-D134C5D76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7374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93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5226333-58C7-4C46-9044-3B6B2F74B4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416521"/>
              </p:ext>
            </p:extLst>
          </p:nvPr>
        </p:nvGraphicFramePr>
        <p:xfrm>
          <a:off x="6766283" y="1117114"/>
          <a:ext cx="3464453" cy="5091461"/>
        </p:xfrm>
        <a:graphic>
          <a:graphicData uri="http://schemas.openxmlformats.org/drawingml/2006/table">
            <a:tbl>
              <a:tblPr/>
              <a:tblGrid>
                <a:gridCol w="538284">
                  <a:extLst>
                    <a:ext uri="{9D8B030D-6E8A-4147-A177-3AD203B41FA5}">
                      <a16:colId xmlns:a16="http://schemas.microsoft.com/office/drawing/2014/main" val="3309322900"/>
                    </a:ext>
                  </a:extLst>
                </a:gridCol>
                <a:gridCol w="1193971">
                  <a:extLst>
                    <a:ext uri="{9D8B030D-6E8A-4147-A177-3AD203B41FA5}">
                      <a16:colId xmlns:a16="http://schemas.microsoft.com/office/drawing/2014/main" val="2860637686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3929398129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657741722"/>
                    </a:ext>
                  </a:extLst>
                </a:gridCol>
              </a:tblGrid>
              <a:tr h="3008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Organisation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0187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Peter Clijsters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418203"/>
                  </a:ext>
                </a:extLst>
              </a:tr>
              <a:tr h="3764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Jarno Laitinen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CSC – LUMI </a:t>
                      </a:r>
                      <a:r>
                        <a:rPr lang="en-GB" sz="1000" dirty="0" err="1">
                          <a:effectLst/>
                        </a:rPr>
                        <a:t>EuroHPC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98881"/>
                  </a:ext>
                </a:extLst>
              </a:tr>
              <a:tr h="5814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Christoph Graf 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SWITCH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394116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24/9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Elina Toivanen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Univ. Turku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253981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Rhys Smith/Joe Steele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JISC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87076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9/10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Davide Vaghetti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GARR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83163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Miroslav Milinovic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CARnet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543531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David Huebner/Peter Gietz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CSC - DARIAH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3047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Interviews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86822AA-4F03-4D72-ADF6-C3C9305DB97F}"/>
              </a:ext>
            </a:extLst>
          </p:cNvPr>
          <p:cNvSpPr txBox="1">
            <a:spLocks/>
          </p:cNvSpPr>
          <p:nvPr/>
        </p:nvSpPr>
        <p:spPr>
          <a:xfrm>
            <a:off x="1382233" y="1233377"/>
            <a:ext cx="4944140" cy="4919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A total of eight interviews held so far</a:t>
            </a:r>
          </a:p>
          <a:p>
            <a:r>
              <a:rPr lang="en-GB" sz="3400" dirty="0"/>
              <a:t>Introductory material sent to provide orientation</a:t>
            </a:r>
          </a:p>
          <a:p>
            <a:endParaRPr lang="en-GB" dirty="0"/>
          </a:p>
          <a:p>
            <a:r>
              <a:rPr lang="en-GB" dirty="0"/>
              <a:t>Present approach</a:t>
            </a:r>
          </a:p>
          <a:p>
            <a:pPr lvl="1"/>
            <a:r>
              <a:rPr lang="en-GB" dirty="0"/>
              <a:t>Do you manage the enrolment of users for your institutions/communities?</a:t>
            </a:r>
          </a:p>
          <a:p>
            <a:pPr lvl="1"/>
            <a:r>
              <a:rPr lang="en-GB" dirty="0"/>
              <a:t>What solutions do you currently employ to support this?</a:t>
            </a:r>
          </a:p>
          <a:p>
            <a:pPr lvl="1"/>
            <a:r>
              <a:rPr lang="en-GB" dirty="0"/>
              <a:t>Is the reliable verification of user identities a problem for you now?</a:t>
            </a:r>
          </a:p>
          <a:p>
            <a:r>
              <a:rPr lang="en-GB" dirty="0"/>
              <a:t>Current and future needs</a:t>
            </a:r>
          </a:p>
          <a:p>
            <a:pPr lvl="1"/>
            <a:r>
              <a:rPr lang="en-GB" dirty="0"/>
              <a:t>To address the problems identified are there plans to develop or procure any additional solutions?</a:t>
            </a:r>
          </a:p>
          <a:p>
            <a:pPr lvl="1"/>
            <a:r>
              <a:rPr lang="en-GB" dirty="0"/>
              <a:t>What are the principle use cases that must be supported?</a:t>
            </a:r>
          </a:p>
          <a:p>
            <a:pPr lvl="1"/>
            <a:r>
              <a:rPr lang="en-GB" dirty="0"/>
              <a:t>When do you plan to make such improvements?</a:t>
            </a:r>
          </a:p>
          <a:p>
            <a:r>
              <a:rPr lang="en-GB" dirty="0"/>
              <a:t>Technical requirements</a:t>
            </a:r>
            <a:endParaRPr lang="en-US" dirty="0"/>
          </a:p>
          <a:p>
            <a:pPr lvl="1"/>
            <a:r>
              <a:rPr lang="en-US" dirty="0"/>
              <a:t>What levels of assurance are needed by the relying party services you support?</a:t>
            </a:r>
          </a:p>
          <a:p>
            <a:pPr lvl="1"/>
            <a:r>
              <a:rPr lang="en-US" dirty="0"/>
              <a:t>What forms of identity proof should  be supported??</a:t>
            </a:r>
          </a:p>
          <a:p>
            <a:pPr lvl="1"/>
            <a:r>
              <a:rPr lang="en-US" dirty="0"/>
              <a:t>What interfaces are needed to integrate to your existing AAI/</a:t>
            </a:r>
            <a:r>
              <a:rPr lang="en-US" dirty="0" err="1"/>
              <a:t>IdM</a:t>
            </a:r>
            <a:r>
              <a:rPr lang="en-US" dirty="0"/>
              <a:t> system?</a:t>
            </a:r>
          </a:p>
          <a:p>
            <a:r>
              <a:rPr lang="en-US" dirty="0"/>
              <a:t>Business Needs</a:t>
            </a:r>
          </a:p>
          <a:p>
            <a:pPr lvl="1"/>
            <a:r>
              <a:rPr lang="en-GB" dirty="0"/>
              <a:t>Would you prefer any offering to be operated within the R&amp;E community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Would you be prepared to pay for such an offering and what would be your preferred model?</a:t>
            </a:r>
          </a:p>
          <a:p>
            <a:pPr lvl="1"/>
            <a:r>
              <a:rPr lang="en-US" dirty="0"/>
              <a:t>Are there any specific legal or regulatory requirements that should be supported?</a:t>
            </a:r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8E9FD-674E-4D8E-965A-68E6E71EF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58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/>
              <a:t>We identified some commonality in a number of areas:</a:t>
            </a:r>
          </a:p>
          <a:p>
            <a:pPr lvl="1"/>
            <a:r>
              <a:rPr lang="en-GB" dirty="0"/>
              <a:t>Use Cases identified</a:t>
            </a:r>
          </a:p>
          <a:p>
            <a:pPr lvl="1"/>
            <a:r>
              <a:rPr lang="en-GB" dirty="0"/>
              <a:t>Current processes used</a:t>
            </a:r>
          </a:p>
          <a:p>
            <a:pPr lvl="1"/>
            <a:r>
              <a:rPr lang="en-GB" dirty="0"/>
              <a:t>Status of interviewees w.r.t ID verification solutions</a:t>
            </a:r>
          </a:p>
          <a:p>
            <a:pPr lvl="1"/>
            <a:r>
              <a:rPr lang="en-GB" dirty="0"/>
              <a:t>Issues and drivers for improvements</a:t>
            </a:r>
          </a:p>
          <a:p>
            <a:pPr lvl="1"/>
            <a:r>
              <a:rPr lang="en-GB" dirty="0"/>
              <a:t>General functional requirements</a:t>
            </a:r>
          </a:p>
          <a:p>
            <a:pPr lvl="1"/>
            <a:r>
              <a:rPr lang="en-GB" dirty="0"/>
              <a:t>Solution scope</a:t>
            </a:r>
          </a:p>
          <a:p>
            <a:r>
              <a:rPr lang="en-GB" dirty="0"/>
              <a:t>Next steps for most is to gather member feedback</a:t>
            </a:r>
          </a:p>
          <a:p>
            <a:r>
              <a:rPr lang="en-GB" dirty="0"/>
              <a:t>Interest in any proposal we may bring forward. 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summary so far…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1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/>
          </a:bodyPr>
          <a:lstStyle/>
          <a:p>
            <a:r>
              <a:rPr lang="en-GB" dirty="0"/>
              <a:t>To get a fuller picture we plan:</a:t>
            </a:r>
          </a:p>
          <a:p>
            <a:pPr lvl="1"/>
            <a:r>
              <a:rPr lang="en-GB" dirty="0"/>
              <a:t>Further analyse and summarise the needs we have discovered</a:t>
            </a:r>
          </a:p>
          <a:p>
            <a:pPr lvl="1"/>
            <a:r>
              <a:rPr lang="en-GB" dirty="0"/>
              <a:t>Map the needs to the general solution characteristics</a:t>
            </a:r>
          </a:p>
          <a:p>
            <a:pPr lvl="1"/>
            <a:r>
              <a:rPr lang="en-GB" dirty="0"/>
              <a:t>Write a proposal presenting </a:t>
            </a:r>
          </a:p>
          <a:p>
            <a:pPr lvl="2"/>
            <a:r>
              <a:rPr lang="en-GB" dirty="0"/>
              <a:t>Solution capabilities</a:t>
            </a:r>
          </a:p>
          <a:p>
            <a:pPr lvl="2"/>
            <a:r>
              <a:rPr lang="en-GB" dirty="0"/>
              <a:t>Benefits</a:t>
            </a:r>
          </a:p>
          <a:p>
            <a:pPr lvl="2"/>
            <a:r>
              <a:rPr lang="en-GB" dirty="0"/>
              <a:t>Deployment possibilities</a:t>
            </a:r>
          </a:p>
          <a:p>
            <a:pPr lvl="1"/>
            <a:r>
              <a:rPr lang="en-GB" dirty="0"/>
              <a:t>Review the proposal with stakeholders</a:t>
            </a:r>
          </a:p>
          <a:p>
            <a:pPr lvl="1"/>
            <a:r>
              <a:rPr lang="en-GB" dirty="0"/>
              <a:t>Detail possible next steps for preferred approach</a:t>
            </a:r>
          </a:p>
          <a:p>
            <a:pPr lvl="1"/>
            <a:r>
              <a:rPr lang="en-GB" dirty="0"/>
              <a:t>Consider developing a survey to gauge the wider interest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37D929-FD0B-4BA9-A37A-B6A160DDF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7078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89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50108</TotalTime>
  <Words>818</Words>
  <Application>Microsoft Office PowerPoint</Application>
  <PresentationFormat>Widescreen</PresentationFormat>
  <Paragraphs>215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Myriad Pro</vt:lpstr>
      <vt:lpstr>Office Theme</vt:lpstr>
      <vt:lpstr>PowerPoint Presentation</vt:lpstr>
      <vt:lpstr>Background</vt:lpstr>
      <vt:lpstr>Aims and Objectives</vt:lpstr>
      <vt:lpstr>Activities status</vt:lpstr>
      <vt:lpstr>Identity Verification using ID documents</vt:lpstr>
      <vt:lpstr>Methodology</vt:lpstr>
      <vt:lpstr>Interviews</vt:lpstr>
      <vt:lpstr>Findings summary so far…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278</cp:revision>
  <cp:lastPrinted>2019-11-12T08:58:00Z</cp:lastPrinted>
  <dcterms:created xsi:type="dcterms:W3CDTF">2019-01-29T11:50:49Z</dcterms:created>
  <dcterms:modified xsi:type="dcterms:W3CDTF">2020-10-13T14:57:08Z</dcterms:modified>
</cp:coreProperties>
</file>