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509" r:id="rId3"/>
    <p:sldId id="488" r:id="rId4"/>
    <p:sldId id="506" r:id="rId5"/>
    <p:sldId id="491" r:id="rId6"/>
    <p:sldId id="518" r:id="rId7"/>
    <p:sldId id="516" r:id="rId8"/>
    <p:sldId id="515" r:id="rId9"/>
    <p:sldId id="489" r:id="rId10"/>
    <p:sldId id="510" r:id="rId11"/>
    <p:sldId id="511" r:id="rId12"/>
    <p:sldId id="507" r:id="rId13"/>
    <p:sldId id="496" r:id="rId14"/>
    <p:sldId id="519" r:id="rId15"/>
    <p:sldId id="513" r:id="rId16"/>
    <p:sldId id="520" r:id="rId17"/>
    <p:sldId id="521" r:id="rId18"/>
    <p:sldId id="522" r:id="rId19"/>
    <p:sldId id="523" r:id="rId20"/>
    <p:sldId id="517" r:id="rId21"/>
    <p:sldId id="514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Lewis" initials="AL" lastIdx="1" clrIdx="0"/>
  <p:cmAuthor id="2" name="Branko Marović" initials="BM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8A94C8"/>
    <a:srgbClr val="D2D6EA"/>
    <a:srgbClr val="99BDCB"/>
    <a:srgbClr val="065081"/>
    <a:srgbClr val="1F4E79"/>
    <a:srgbClr val="4C7F94"/>
    <a:srgbClr val="C7DBE3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5" autoAdjust="0"/>
    <p:restoredTop sz="86385" autoAdjust="0"/>
  </p:normalViewPr>
  <p:slideViewPr>
    <p:cSldViewPr snapToGrid="0">
      <p:cViewPr varScale="1">
        <p:scale>
          <a:sx n="54" d="100"/>
          <a:sy n="54" d="100"/>
        </p:scale>
        <p:origin x="96" y="960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2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99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25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9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68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90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866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126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0534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62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91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105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92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readid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fido.com/" TargetMode="External"/><Relationship Id="rId5" Type="http://schemas.openxmlformats.org/officeDocument/2006/relationships/hyperlink" Target="https://sisuid.com/index.html" TargetMode="External"/><Relationship Id="rId4" Type="http://schemas.openxmlformats.org/officeDocument/2006/relationships/hyperlink" Target="https://www.signicat.com/en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0.png"/><Relationship Id="rId7" Type="http://schemas.openxmlformats.org/officeDocument/2006/relationships/image" Target="../media/image55.jpe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jpe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5865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#3.6   –  9th  February  2021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</a:t>
            </a:r>
            <a:r>
              <a:rPr lang="en-US" sz="2200" b="1" dirty="0">
                <a:solidFill>
                  <a:schemeClr val="bg1"/>
                </a:solidFill>
              </a:rPr>
              <a:t>/Branko Marovic/Jule Ziegler/Miika Tuisku</a:t>
            </a:r>
            <a:endParaRPr lang="en-US" sz="2200" b="1" i="0" dirty="0">
              <a:solidFill>
                <a:schemeClr val="bg1"/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Identity Broker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Commercial solution providers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BC6268-222E-44A2-B9AC-2AE456C3EB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7236B8-04EA-4F50-9F39-FC6E5DB32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5221562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Identified around 20 document-centric ID proofing vendors</a:t>
            </a:r>
          </a:p>
          <a:p>
            <a:r>
              <a:rPr lang="en-GB" dirty="0"/>
              <a:t>Many originated in the digital payments industry to speed onboarding and fraud prevention</a:t>
            </a:r>
          </a:p>
          <a:p>
            <a:r>
              <a:rPr lang="en-GB" dirty="0"/>
              <a:t>Platform offering and components for biometric and/or document matching</a:t>
            </a:r>
          </a:p>
          <a:p>
            <a:r>
              <a:rPr lang="en-GB" dirty="0"/>
              <a:t>Examples are:</a:t>
            </a:r>
          </a:p>
          <a:p>
            <a:endParaRPr lang="en-GB" dirty="0"/>
          </a:p>
          <a:p>
            <a:pPr lvl="1"/>
            <a:r>
              <a:rPr lang="en-GB" dirty="0" err="1"/>
              <a:t>Signicat</a:t>
            </a:r>
            <a:r>
              <a:rPr lang="en-GB" dirty="0"/>
              <a:t> (Norway)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4"/>
              </a:rPr>
              <a:t>https://www.signicat.com/en</a:t>
            </a:r>
            <a:r>
              <a:rPr lang="en-GB" dirty="0">
                <a:solidFill>
                  <a:srgbClr val="7030A0"/>
                </a:solidFill>
              </a:rPr>
              <a:t> </a:t>
            </a:r>
          </a:p>
          <a:p>
            <a:pPr lvl="2"/>
            <a:r>
              <a:rPr lang="en-GB" dirty="0"/>
              <a:t>Platform Identity hub for eID/social ids, document scanning, live interviews, validation with authoritative sources</a:t>
            </a:r>
          </a:p>
          <a:p>
            <a:pPr lvl="1"/>
            <a:r>
              <a:rPr lang="en-GB" dirty="0"/>
              <a:t>SisuID (Finland – consortium)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5"/>
              </a:rPr>
              <a:t>https://sisuid.com/index.html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Identity and authentication platform supporting document scanning and facial recognition </a:t>
            </a:r>
          </a:p>
          <a:p>
            <a:pPr lvl="1"/>
            <a:r>
              <a:rPr lang="en-GB" dirty="0" err="1"/>
              <a:t>Onfido</a:t>
            </a:r>
            <a:r>
              <a:rPr lang="en-GB" dirty="0"/>
              <a:t> (U.K)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6"/>
              </a:rPr>
              <a:t>https://onfido.com/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verification, facial matching and authentication solution</a:t>
            </a:r>
          </a:p>
          <a:p>
            <a:pPr lvl="1"/>
            <a:r>
              <a:rPr lang="en-GB" dirty="0"/>
              <a:t>ReadID (</a:t>
            </a:r>
            <a:r>
              <a:rPr lang="en-GB" dirty="0" err="1"/>
              <a:t>Innovalor</a:t>
            </a:r>
            <a:r>
              <a:rPr lang="en-GB" dirty="0"/>
              <a:t> N.L)</a:t>
            </a:r>
          </a:p>
          <a:p>
            <a:pPr lvl="2"/>
            <a:r>
              <a:rPr lang="en-GB" dirty="0">
                <a:solidFill>
                  <a:srgbClr val="7030A0"/>
                </a:solidFill>
                <a:hlinkClick r:id="rId7"/>
              </a:rPr>
              <a:t>https://readid.com/</a:t>
            </a:r>
            <a:endParaRPr lang="en-GB" dirty="0">
              <a:solidFill>
                <a:srgbClr val="7030A0"/>
              </a:solidFill>
            </a:endParaRPr>
          </a:p>
          <a:p>
            <a:pPr lvl="2"/>
            <a:r>
              <a:rPr lang="en-GB" dirty="0"/>
              <a:t>Document verification using NFC and facial matching</a:t>
            </a:r>
          </a:p>
          <a:p>
            <a:pPr lvl="1"/>
            <a:r>
              <a:rPr lang="en-GB" dirty="0" err="1"/>
              <a:t>ElectronicID</a:t>
            </a:r>
            <a:r>
              <a:rPr lang="en-GB" dirty="0"/>
              <a:t> (Spain)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https://www.electronicid.eu/en</a:t>
            </a:r>
          </a:p>
          <a:p>
            <a:pPr lvl="2"/>
            <a:r>
              <a:rPr lang="en-GB" dirty="0"/>
              <a:t>Document verification using optical capture with video-based facial matching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4234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Interview sessions with NRENs, institutions and VOs</a:t>
            </a:r>
          </a:p>
          <a:p>
            <a:r>
              <a:rPr lang="en-GB" dirty="0"/>
              <a:t>Designed a set of questions covering key areas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and future use cases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Present approaches and status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Problems and drivers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Operational and business needs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Very early for most: little clear idea on many specifics</a:t>
            </a:r>
          </a:p>
          <a:p>
            <a:r>
              <a:rPr lang="en-GB" dirty="0"/>
              <a:t>Approach adapted as interview progressed</a:t>
            </a:r>
          </a:p>
          <a:p>
            <a:r>
              <a:rPr lang="en-GB" dirty="0"/>
              <a:t>Feedback of points raised to interviewees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0173B-1C11-4849-B060-B157B7FDE4EC}"/>
              </a:ext>
            </a:extLst>
          </p:cNvPr>
          <p:cNvSpPr txBox="1"/>
          <p:nvPr/>
        </p:nvSpPr>
        <p:spPr>
          <a:xfrm>
            <a:off x="4768947" y="3914037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But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651443-CE19-4E39-A2F9-D134C5D76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7374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93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5226333-58C7-4C46-9044-3B6B2F74B4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3106671"/>
              </p:ext>
            </p:extLst>
          </p:nvPr>
        </p:nvGraphicFramePr>
        <p:xfrm>
          <a:off x="6766283" y="560917"/>
          <a:ext cx="3464453" cy="5722976"/>
        </p:xfrm>
        <a:graphic>
          <a:graphicData uri="http://schemas.openxmlformats.org/drawingml/2006/table">
            <a:tbl>
              <a:tblPr/>
              <a:tblGrid>
                <a:gridCol w="538284">
                  <a:extLst>
                    <a:ext uri="{9D8B030D-6E8A-4147-A177-3AD203B41FA5}">
                      <a16:colId xmlns:a16="http://schemas.microsoft.com/office/drawing/2014/main" val="3309322900"/>
                    </a:ext>
                  </a:extLst>
                </a:gridCol>
                <a:gridCol w="1193971">
                  <a:extLst>
                    <a:ext uri="{9D8B030D-6E8A-4147-A177-3AD203B41FA5}">
                      <a16:colId xmlns:a16="http://schemas.microsoft.com/office/drawing/2014/main" val="2860637686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3929398129"/>
                    </a:ext>
                  </a:extLst>
                </a:gridCol>
                <a:gridCol w="866099">
                  <a:extLst>
                    <a:ext uri="{9D8B030D-6E8A-4147-A177-3AD203B41FA5}">
                      <a16:colId xmlns:a16="http://schemas.microsoft.com/office/drawing/2014/main" val="657741722"/>
                    </a:ext>
                  </a:extLst>
                </a:gridCol>
              </a:tblGrid>
              <a:tr h="3008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When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Who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Organisation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0187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Peter Clijsters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418203"/>
                  </a:ext>
                </a:extLst>
              </a:tr>
              <a:tr h="376444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Jarno Laitinen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CSC – LUMI </a:t>
                      </a:r>
                      <a:r>
                        <a:rPr lang="en-GB" sz="1000" dirty="0" err="1">
                          <a:effectLst/>
                        </a:rPr>
                        <a:t>EuroHPC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998881"/>
                  </a:ext>
                </a:extLst>
              </a:tr>
              <a:tr h="5814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23/09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Christoph Graf 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SWITCH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394116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24/9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Elina Toivanen 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Univ. Turku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94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253981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Rhys Smith/Joe Steele</a:t>
                      </a:r>
                      <a:endParaRPr lang="en-GB" sz="170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JISC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87076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9/10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Davide Vaghetti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 Mesh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GARR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831637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12/10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Miroslav Milinovic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NREN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Hub and Spoke Fed.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CARnet</a:t>
                      </a:r>
                      <a:endParaRPr lang="en-GB" sz="10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BD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543531"/>
                  </a:ext>
                </a:extLst>
              </a:tr>
              <a:tr h="49120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12/10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David Huebner/Peter Gietz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CSC – DARIAH</a:t>
                      </a:r>
                      <a:endParaRPr lang="en-GB" sz="1700" dirty="0">
                        <a:effectLst/>
                      </a:endParaRP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30478"/>
                  </a:ext>
                </a:extLst>
              </a:tr>
              <a:tr h="62362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10/11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Marko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Loukkaanhuhta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GB" dirty="0">
                        <a:effectLst/>
                      </a:endParaRPr>
                    </a:p>
                    <a:p>
                      <a:pPr rtl="0" fontAlgn="t"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Jari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Kotomäki</a:t>
                      </a:r>
                      <a:endParaRPr lang="en-GB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Univ. Aalto</a:t>
                      </a:r>
                    </a:p>
                  </a:txBody>
                  <a:tcPr marL="58612" marR="58612" marT="58612" marB="5861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89349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Interviews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 |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86822AA-4F03-4D72-ADF6-C3C9305DB97F}"/>
              </a:ext>
            </a:extLst>
          </p:cNvPr>
          <p:cNvSpPr txBox="1">
            <a:spLocks/>
          </p:cNvSpPr>
          <p:nvPr/>
        </p:nvSpPr>
        <p:spPr>
          <a:xfrm>
            <a:off x="1382233" y="1233377"/>
            <a:ext cx="4944140" cy="541623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A total of nine interviews held</a:t>
            </a:r>
          </a:p>
          <a:p>
            <a:r>
              <a:rPr lang="en-GB" sz="3400" dirty="0"/>
              <a:t>Also, some exchanges with CERN</a:t>
            </a:r>
          </a:p>
          <a:p>
            <a:r>
              <a:rPr lang="en-GB" sz="3400" dirty="0"/>
              <a:t>Introductory material sent to provide orientation</a:t>
            </a:r>
          </a:p>
          <a:p>
            <a:endParaRPr lang="en-GB" dirty="0"/>
          </a:p>
          <a:p>
            <a:r>
              <a:rPr lang="en-GB" dirty="0"/>
              <a:t>Present approach</a:t>
            </a:r>
          </a:p>
          <a:p>
            <a:pPr lvl="1"/>
            <a:r>
              <a:rPr lang="en-GB" dirty="0"/>
              <a:t>Do you manage the enrolment of users for your institutions/communities?</a:t>
            </a:r>
          </a:p>
          <a:p>
            <a:pPr lvl="1"/>
            <a:r>
              <a:rPr lang="en-GB" dirty="0"/>
              <a:t>What solutions do you currently employ to support this?</a:t>
            </a:r>
          </a:p>
          <a:p>
            <a:pPr lvl="1"/>
            <a:r>
              <a:rPr lang="en-GB" dirty="0"/>
              <a:t>Is the reliable verification of user identities a problem for you now?</a:t>
            </a:r>
          </a:p>
          <a:p>
            <a:r>
              <a:rPr lang="en-GB" dirty="0"/>
              <a:t>Current and future needs</a:t>
            </a:r>
          </a:p>
          <a:p>
            <a:pPr lvl="1"/>
            <a:r>
              <a:rPr lang="en-GB" dirty="0"/>
              <a:t>To address the problems identified are there plans to develop or procure any additional solutions?</a:t>
            </a:r>
          </a:p>
          <a:p>
            <a:pPr lvl="1"/>
            <a:r>
              <a:rPr lang="en-GB" dirty="0"/>
              <a:t>What are the principle use cases that must be supported?</a:t>
            </a:r>
          </a:p>
          <a:p>
            <a:pPr lvl="1"/>
            <a:r>
              <a:rPr lang="en-GB" dirty="0"/>
              <a:t>When do you plan to make such improvements?</a:t>
            </a:r>
          </a:p>
          <a:p>
            <a:r>
              <a:rPr lang="en-GB" dirty="0"/>
              <a:t>Technical requirements</a:t>
            </a:r>
            <a:endParaRPr lang="en-US" dirty="0"/>
          </a:p>
          <a:p>
            <a:pPr lvl="1"/>
            <a:r>
              <a:rPr lang="en-US" dirty="0"/>
              <a:t>What levels of assurance are needed by the relying party services you support?</a:t>
            </a:r>
          </a:p>
          <a:p>
            <a:pPr lvl="1"/>
            <a:r>
              <a:rPr lang="en-US" dirty="0"/>
              <a:t>What forms of identity proof should  be supported??</a:t>
            </a:r>
          </a:p>
          <a:p>
            <a:pPr lvl="1"/>
            <a:r>
              <a:rPr lang="en-US" dirty="0"/>
              <a:t>What interfaces are needed to integrate to your existing AAI/</a:t>
            </a:r>
            <a:r>
              <a:rPr lang="en-US" dirty="0" err="1"/>
              <a:t>IdM</a:t>
            </a:r>
            <a:r>
              <a:rPr lang="en-US" dirty="0"/>
              <a:t> system?</a:t>
            </a:r>
          </a:p>
          <a:p>
            <a:r>
              <a:rPr lang="en-US" dirty="0"/>
              <a:t>Business Needs</a:t>
            </a:r>
          </a:p>
          <a:p>
            <a:pPr lvl="1"/>
            <a:r>
              <a:rPr lang="en-GB" dirty="0"/>
              <a:t>Would you prefer any offering to be operated within the R&amp;E community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Would you be prepared to pay for such an offering and what would be your preferred model?</a:t>
            </a:r>
          </a:p>
          <a:p>
            <a:pPr lvl="1"/>
            <a:r>
              <a:rPr lang="en-US" dirty="0"/>
              <a:t>Are there any specific legal or regulatory requirements that should be supported?</a:t>
            </a:r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18E9FD-674E-4D8E-965A-68E6E71EF8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58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Findings were grouped into a number of categories</a:t>
            </a:r>
          </a:p>
          <a:p>
            <a:endParaRPr lang="en-GB" dirty="0"/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Scope and use cases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Change drivers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Current status and solution landscape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Business factors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Implementation approach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74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724786"/>
          </a:xfrm>
        </p:spPr>
        <p:txBody>
          <a:bodyPr>
            <a:normAutofit fontScale="92500"/>
          </a:bodyPr>
          <a:lstStyle/>
          <a:p>
            <a:r>
              <a:rPr lang="en-GB" dirty="0"/>
              <a:t>The inferred/conjectured use cases were validated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(often remote) students or of researchers into RO or VO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‘foreign’ students into a university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In addition we found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Enhanced vetting for issuing or recovery of second-factor authentication tokens.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Identity vetting for password recovery</a:t>
            </a:r>
          </a:p>
          <a:p>
            <a:pPr lvl="1" fontAlgn="base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Enrolment of remote or short-term institutional staff and contract employees</a:t>
            </a:r>
          </a:p>
          <a:p>
            <a:pPr lvl="1" fontAlgn="base"/>
            <a:endParaRPr lang="en-GB" dirty="0"/>
          </a:p>
          <a:p>
            <a:pPr fontAlgn="base"/>
            <a:r>
              <a:rPr lang="en-GB" dirty="0"/>
              <a:t>Perhaps also remote learning has additional use cases</a:t>
            </a:r>
          </a:p>
          <a:p>
            <a:pPr lvl="1" fontAlgn="base"/>
            <a:endParaRPr lang="en-GB" dirty="0"/>
          </a:p>
          <a:p>
            <a:pPr lvl="2" fontAlgn="base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Scope and use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DDCC66-000C-46DB-B18E-95CFEFB35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50"/>
            <a:ext cx="5723032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No strong sense of urgency from NRENs – institution driven</a:t>
            </a:r>
          </a:p>
          <a:p>
            <a:r>
              <a:rPr lang="en-GB" dirty="0"/>
              <a:t>Research organisations are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more motivated – global memberships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Key motivations include: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Increased efficiency leading to cost reductions and applicant satisfaction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Improvements in quality of vetting process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Lack of suitably trained staff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Responding to growth in on-line learning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Reduction in errors –improving security</a:t>
            </a:r>
            <a:endParaRPr lang="en-GB" dirty="0">
              <a:solidFill>
                <a:srgbClr val="7030A0"/>
              </a:solidFill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Change drivers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5122" name="Picture 2" descr="Image result for change drivers">
            <a:extLst>
              <a:ext uri="{FF2B5EF4-FFF2-40B4-BE49-F238E27FC236}">
                <a16:creationId xmlns:a16="http://schemas.microsoft.com/office/drawing/2014/main" id="{A70D9D01-6A08-4D98-8BE4-982AB4C0F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018" y="1289495"/>
            <a:ext cx="3933221" cy="25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485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/>
              <a:t>Very early days in this area for R&amp;E</a:t>
            </a:r>
          </a:p>
          <a:p>
            <a:r>
              <a:rPr lang="en-GB" dirty="0"/>
              <a:t>Limited knowledge of solutions and few deployments</a:t>
            </a:r>
          </a:p>
          <a:p>
            <a:r>
              <a:rPr lang="en-GB" dirty="0"/>
              <a:t>Rising awareness and some investigations underway</a:t>
            </a:r>
          </a:p>
          <a:p>
            <a:r>
              <a:rPr lang="en-GB" dirty="0"/>
              <a:t>Home institutions are leading here – NRENS are following</a:t>
            </a:r>
          </a:p>
          <a:p>
            <a:r>
              <a:rPr lang="en-GB" dirty="0" err="1"/>
              <a:t>eIDAS</a:t>
            </a:r>
            <a:r>
              <a:rPr lang="en-GB" dirty="0"/>
              <a:t> aware, but coverage and attributes limited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</a:t>
            </a:r>
            <a:r>
              <a:rPr lang="en-GB" sz="4000"/>
              <a:t>– Current </a:t>
            </a:r>
            <a:r>
              <a:rPr lang="en-GB" sz="4000" dirty="0"/>
              <a:t>status &amp; solution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191AAC86-C32B-469B-A9BA-A8E160116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816" y="5207091"/>
            <a:ext cx="1963827" cy="77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adID">
            <a:extLst>
              <a:ext uri="{FF2B5EF4-FFF2-40B4-BE49-F238E27FC236}">
                <a16:creationId xmlns:a16="http://schemas.microsoft.com/office/drawing/2014/main" id="{C246C394-D9AC-47BB-BCE0-23527B2CD8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727" y="4291005"/>
            <a:ext cx="1491629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signicat">
            <a:extLst>
              <a:ext uri="{FF2B5EF4-FFF2-40B4-BE49-F238E27FC236}">
                <a16:creationId xmlns:a16="http://schemas.microsoft.com/office/drawing/2014/main" id="{3569F268-BDD9-4BB6-A9F8-1D7FCEF3A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27" y="4514119"/>
            <a:ext cx="1885409" cy="46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sisuid">
            <a:extLst>
              <a:ext uri="{FF2B5EF4-FFF2-40B4-BE49-F238E27FC236}">
                <a16:creationId xmlns:a16="http://schemas.microsoft.com/office/drawing/2014/main" id="{4AA50FE0-5D79-4F4F-911A-237AC0894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15" y="5120752"/>
            <a:ext cx="1780263" cy="61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Image result for jumio">
            <a:extLst>
              <a:ext uri="{FF2B5EF4-FFF2-40B4-BE49-F238E27FC236}">
                <a16:creationId xmlns:a16="http://schemas.microsoft.com/office/drawing/2014/main" id="{F44E9568-615B-483A-9C68-CC74F6FF8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22" y="5459716"/>
            <a:ext cx="1623499" cy="5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Image result for onfido">
            <a:extLst>
              <a:ext uri="{FF2B5EF4-FFF2-40B4-BE49-F238E27FC236}">
                <a16:creationId xmlns:a16="http://schemas.microsoft.com/office/drawing/2014/main" id="{D065DCAA-A0A4-4A3E-92FE-76B094EAE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56" y="3892887"/>
            <a:ext cx="1938668" cy="100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Image result for iProov">
            <a:extLst>
              <a:ext uri="{FF2B5EF4-FFF2-40B4-BE49-F238E27FC236}">
                <a16:creationId xmlns:a16="http://schemas.microsoft.com/office/drawing/2014/main" id="{F89B64DE-C7C8-48AE-936F-570FABF17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815" y="5497553"/>
            <a:ext cx="1780263" cy="99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Image result for mitek">
            <a:extLst>
              <a:ext uri="{FF2B5EF4-FFF2-40B4-BE49-F238E27FC236}">
                <a16:creationId xmlns:a16="http://schemas.microsoft.com/office/drawing/2014/main" id="{7C1E298E-0C00-41C3-88C7-DCB496611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934" y="4358376"/>
            <a:ext cx="1911688" cy="71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Image result for mobbeel">
            <a:extLst>
              <a:ext uri="{FF2B5EF4-FFF2-40B4-BE49-F238E27FC236}">
                <a16:creationId xmlns:a16="http://schemas.microsoft.com/office/drawing/2014/main" id="{3B12B924-36D5-4D0B-9E38-02B05DDD1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292" y="4777701"/>
            <a:ext cx="2050784" cy="3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Image result for Keesing">
            <a:extLst>
              <a:ext uri="{FF2B5EF4-FFF2-40B4-BE49-F238E27FC236}">
                <a16:creationId xmlns:a16="http://schemas.microsoft.com/office/drawing/2014/main" id="{C77290D8-D3B5-4D25-9561-476673443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08" y="5830397"/>
            <a:ext cx="1679541" cy="90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563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49"/>
            <a:ext cx="9420447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Complete requirements set, as yet non-authoritative</a:t>
            </a:r>
          </a:p>
          <a:p>
            <a:r>
              <a:rPr lang="en-GB" dirty="0"/>
              <a:t>Proposed requirements were generally accepted</a:t>
            </a:r>
          </a:p>
          <a:p>
            <a:r>
              <a:rPr lang="en-GB" dirty="0"/>
              <a:t>Some expressed requirements are not fully aligned and may depend on needs</a:t>
            </a:r>
          </a:p>
          <a:p>
            <a:r>
              <a:rPr lang="en-GB" dirty="0"/>
              <a:t>Requirements were grouped into broad themes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Identification and verification methods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Level of Assurance needs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Usability and functionality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Credential issuance 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 interfaces – APIs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and regulatory compliance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Cost and flexibility</a:t>
            </a:r>
          </a:p>
          <a:p>
            <a:pPr lvl="1"/>
            <a:endParaRPr lang="en-GB" dirty="0"/>
          </a:p>
          <a:p>
            <a:r>
              <a:rPr lang="en-GB" dirty="0"/>
              <a:t>The report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gives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all the details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- Requirements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1026" name="Picture 2" descr="Image result for book graphic">
            <a:extLst>
              <a:ext uri="{FF2B5EF4-FFF2-40B4-BE49-F238E27FC236}">
                <a16:creationId xmlns:a16="http://schemas.microsoft.com/office/drawing/2014/main" id="{55AA967A-6398-4BF5-9551-F0F6A7B6C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945" y="443708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24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73880" y="1428049"/>
            <a:ext cx="5168555" cy="5221561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Probably too early to deduce much here but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Help with making solution selections would be welcome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Too early to determine best approaches – procurement, service etc.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Quantified cost savings will be key to adoption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Pricing model unclear – subscription preferrable for some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Trust model and privacy are key considerations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but……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Third-party solutions acceptable if they tick key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boxes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National regulatory considerations are an important factor for some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62985" y="716257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Findings – Business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18</a:t>
            </a:fld>
            <a:r>
              <a:rPr lang="en-GB" dirty="0"/>
              <a:t>     |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2050" name="Picture 2" descr="Image result for business plan graphic">
            <a:extLst>
              <a:ext uri="{FF2B5EF4-FFF2-40B4-BE49-F238E27FC236}">
                <a16:creationId xmlns:a16="http://schemas.microsoft.com/office/drawing/2014/main" id="{1C37CFF6-C90B-419E-8A94-E80254E37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40" y="1800225"/>
            <a:ext cx="424126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77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construction graphic">
            <a:extLst>
              <a:ext uri="{FF2B5EF4-FFF2-40B4-BE49-F238E27FC236}">
                <a16:creationId xmlns:a16="http://schemas.microsoft.com/office/drawing/2014/main" id="{3C2306FC-7D98-41CC-A84A-E9362B92C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3"/>
          <a:stretch/>
        </p:blipFill>
        <p:spPr bwMode="auto">
          <a:xfrm>
            <a:off x="-1" y="800309"/>
            <a:ext cx="11548651" cy="58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5" y="1428050"/>
            <a:ext cx="9420447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Home institutions will have a central role in ID proofing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Even with a solution, responsibility and liability chiefly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with HOs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NRENs could help support common standards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Solutions must be flexible to accommodate different needs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GÉANT solution could be welcomed if it brings benefits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VOs and ROs could benefit from use as an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Idp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add-on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Findings – Implementation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EA28C-0F11-49B2-81B8-AAD626A24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21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870" y="1430148"/>
            <a:ext cx="9406507" cy="50344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It is proposed…..</a:t>
            </a:r>
          </a:p>
          <a:p>
            <a:r>
              <a:rPr lang="en-GB" dirty="0"/>
              <a:t>Research collaborations and rising student numbers are increasing the pressure on enrolment processes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Identity verification in person is costly and may be impractical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Knowledge-based enrolment is vulnerable to data breaches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Sending identity documentation is slow and open to fraud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Increased drive for remote interaction</a:t>
            </a:r>
          </a:p>
          <a:p>
            <a:r>
              <a:rPr lang="en-GB" dirty="0"/>
              <a:t>Solutions exist for automated ID verification that might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Improve efficiency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Reduce costs</a:t>
            </a:r>
          </a:p>
          <a:p>
            <a:pPr lvl="1"/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Minimise errors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2C8FDB-B7C5-4CB8-8769-4835422772CF}"/>
              </a:ext>
            </a:extLst>
          </p:cNvPr>
          <p:cNvSpPr txBox="1"/>
          <p:nvPr/>
        </p:nvSpPr>
        <p:spPr>
          <a:xfrm>
            <a:off x="2036033" y="5772274"/>
            <a:ext cx="7439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??Could they be of use to the R&amp;E community??</a:t>
            </a:r>
          </a:p>
        </p:txBody>
      </p:sp>
    </p:spTree>
    <p:extLst>
      <p:ext uri="{BB962C8B-B14F-4D97-AF65-F5344CB8AC3E}">
        <p14:creationId xmlns:p14="http://schemas.microsoft.com/office/powerpoint/2010/main" val="156568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7" y="1428050"/>
            <a:ext cx="5226920" cy="4351338"/>
          </a:xfrm>
        </p:spPr>
        <p:txBody>
          <a:bodyPr>
            <a:normAutofit fontScale="92500" lnSpcReduction="10000"/>
          </a:bodyPr>
          <a:lstStyle/>
          <a:p>
            <a:pPr lvl="1"/>
            <a:endParaRPr lang="en-GB" dirty="0"/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This is most acute in some segments, but true generally 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Digital identity solutions do not offer universal coverage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Automated document-based ID proofing could help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Requirements hard to establish in an early market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strong need for congruency and more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exists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20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B531203-C73E-4A9A-A136-DAA0C9D0E826}"/>
              </a:ext>
            </a:extLst>
          </p:cNvPr>
          <p:cNvSpPr txBox="1">
            <a:spLocks/>
          </p:cNvSpPr>
          <p:nvPr/>
        </p:nvSpPr>
        <p:spPr>
          <a:xfrm>
            <a:off x="1562986" y="1241326"/>
            <a:ext cx="9420447" cy="4724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Efficient onboarding requires effective identity proofing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834C8-4652-44C6-B0EF-B52C87065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6425"/>
            <a:ext cx="748386" cy="74838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5948762-D434-4F23-A878-FF8212FF423B}"/>
              </a:ext>
            </a:extLst>
          </p:cNvPr>
          <p:cNvGrpSpPr/>
          <p:nvPr/>
        </p:nvGrpSpPr>
        <p:grpSpPr>
          <a:xfrm>
            <a:off x="6640395" y="1969395"/>
            <a:ext cx="4386789" cy="2919209"/>
            <a:chOff x="6640395" y="1969395"/>
            <a:chExt cx="4386789" cy="2919209"/>
          </a:xfrm>
        </p:grpSpPr>
        <p:pic>
          <p:nvPicPr>
            <p:cNvPr id="6146" name="Picture 2" descr="Image result for conclusions">
              <a:extLst>
                <a:ext uri="{FF2B5EF4-FFF2-40B4-BE49-F238E27FC236}">
                  <a16:creationId xmlns:a16="http://schemas.microsoft.com/office/drawing/2014/main" id="{534C4928-CD3A-4B36-9152-F4B203E71F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0395" y="1969395"/>
              <a:ext cx="4386789" cy="2919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5B8C78-CB2C-43B9-89CB-746E7C1EA8AB}"/>
                </a:ext>
              </a:extLst>
            </p:cNvPr>
            <p:cNvSpPr/>
            <p:nvPr/>
          </p:nvSpPr>
          <p:spPr>
            <a:xfrm>
              <a:off x="6789907" y="4260059"/>
              <a:ext cx="1828800" cy="536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53111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98086B-EDA4-45BE-9F74-6F6DA5A5E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Recommendations and 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9334-9B41-4EE9-BCE1-DC35BE443F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8EA39B9-C5D4-4963-A1DB-AA59AF20C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429103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199A10D-8285-4945-BDA8-0E16BA506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50"/>
            <a:ext cx="9565931" cy="4724786"/>
          </a:xfrm>
        </p:spPr>
        <p:txBody>
          <a:bodyPr>
            <a:normAutofit/>
          </a:bodyPr>
          <a:lstStyle/>
          <a:p>
            <a:r>
              <a:rPr lang="en-GB" dirty="0"/>
              <a:t>Determine extent of need through a broad survey of R&amp;E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Establish a forum for information capture and exchange</a:t>
            </a:r>
          </a:p>
          <a:p>
            <a:r>
              <a:rPr lang="en-GB" dirty="0"/>
              <a:t>Benchmark and compare available solutions</a:t>
            </a:r>
          </a:p>
          <a:p>
            <a:r>
              <a:rPr lang="en-GB" dirty="0"/>
              <a:t>Investigate the business case for a community operated service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37D929-FD0B-4BA9-A37A-B6A160DDF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7078"/>
            <a:ext cx="724984" cy="724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A33E7C-A855-42AF-8D96-6F3CE31FD435}"/>
              </a:ext>
            </a:extLst>
          </p:cNvPr>
          <p:cNvSpPr txBox="1"/>
          <p:nvPr/>
        </p:nvSpPr>
        <p:spPr>
          <a:xfrm>
            <a:off x="3128341" y="2118732"/>
            <a:ext cx="4499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Assuming a positive result……</a:t>
            </a:r>
          </a:p>
        </p:txBody>
      </p:sp>
    </p:spTree>
    <p:extLst>
      <p:ext uri="{BB962C8B-B14F-4D97-AF65-F5344CB8AC3E}">
        <p14:creationId xmlns:p14="http://schemas.microsoft.com/office/powerpoint/2010/main" val="107788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22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200" y="1132214"/>
            <a:ext cx="9894723" cy="5189204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dirty="0"/>
              <a:t>Investigate business case for remote identity verification using ID documents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Validate the problem and explore the nature and extent of the need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Collect use cases from NRENS, Research VOs and institutions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Onboarding users into a research community</a:t>
            </a:r>
          </a:p>
          <a:p>
            <a:pPr lvl="2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Enrol ‘foreign’ students onto a campus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Investigate the capabilities of commercial solutions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If of interest, examine the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ways to enable capabilities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within R&amp;E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An identity broker service for a set of commercial solutions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centralised identity verification service offered by GEANT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A collective procurement exercise</a:t>
            </a:r>
          </a:p>
          <a:p>
            <a:pPr lvl="1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Information gathering and dissemination</a:t>
            </a:r>
          </a:p>
          <a:p>
            <a:pPr lvl="1"/>
            <a:endParaRPr lang="en-GB" dirty="0"/>
          </a:p>
          <a:p>
            <a:r>
              <a:rPr lang="en-GB" dirty="0"/>
              <a:t>Document findings and discuss with stakeholders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46651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solution providers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interviewees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Build questionnaire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Conduct interviews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Revise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Analyse results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Stakeholder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Investigate business case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recommendations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7158" y="199129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360881" y="299784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360881" y="244853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360881" y="3547387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360881" y="409668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17385" y="4957861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3B420A-05C8-4C94-96EC-F772CF860107}"/>
              </a:ext>
            </a:extLst>
          </p:cNvPr>
          <p:cNvSpPr txBox="1"/>
          <p:nvPr/>
        </p:nvSpPr>
        <p:spPr>
          <a:xfrm>
            <a:off x="5315431" y="456866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D5CE6E-B2D0-49D4-A4A0-1F5C84EA2E30}"/>
              </a:ext>
            </a:extLst>
          </p:cNvPr>
          <p:cNvSpPr txBox="1"/>
          <p:nvPr/>
        </p:nvSpPr>
        <p:spPr>
          <a:xfrm>
            <a:off x="5317385" y="547556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2F9108-D232-4ABD-8042-4EAF553E33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250" t="22024" r="45000" b="3154"/>
          <a:stretch/>
        </p:blipFill>
        <p:spPr>
          <a:xfrm>
            <a:off x="6510346" y="1235089"/>
            <a:ext cx="3992880" cy="494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3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Digital identity -overall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/>
                </a:solidFill>
              </a:rPr>
              <a:t>Registration and enrolment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1DE0A15F-C937-4815-A26F-4D9725EE5948}"/>
              </a:ext>
            </a:extLst>
          </p:cNvPr>
          <p:cNvSpPr/>
          <p:nvPr/>
        </p:nvSpPr>
        <p:spPr>
          <a:xfrm>
            <a:off x="1906035" y="4384111"/>
            <a:ext cx="914400" cy="612648"/>
          </a:xfrm>
          <a:prstGeom prst="wedgeRectCallout">
            <a:avLst>
              <a:gd name="adj1" fmla="val 56945"/>
              <a:gd name="adj2" fmla="val 168636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0EE05A-CD3A-4803-8673-420D61F5A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Digital IDs – mind the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199F2-547E-4184-B7E3-59A98472F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F20FB6-E2D5-49FE-9689-288B7C574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99" y="1719364"/>
            <a:ext cx="9714414" cy="40108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31C995-42FD-4DA3-B777-EB3B6AA20A06}"/>
              </a:ext>
            </a:extLst>
          </p:cNvPr>
          <p:cNvSpPr txBox="1"/>
          <p:nvPr/>
        </p:nvSpPr>
        <p:spPr>
          <a:xfrm>
            <a:off x="4522115" y="5839233"/>
            <a:ext cx="257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McKinsey Global Institute</a:t>
            </a:r>
          </a:p>
        </p:txBody>
      </p:sp>
    </p:spTree>
    <p:extLst>
      <p:ext uri="{BB962C8B-B14F-4D97-AF65-F5344CB8AC3E}">
        <p14:creationId xmlns:p14="http://schemas.microsoft.com/office/powerpoint/2010/main" val="230232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953FB7-486E-49C1-B4DB-136EFC94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R&amp;E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3E197-3A63-410F-BCC4-5BF48EC10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875E2-99C5-41C4-A45E-CFDCDA1DAB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90" b="7604"/>
          <a:stretch/>
        </p:blipFill>
        <p:spPr>
          <a:xfrm>
            <a:off x="576081" y="1198956"/>
            <a:ext cx="9768536" cy="4551690"/>
          </a:xfrm>
          <a:prstGeom prst="rect">
            <a:avLst/>
          </a:prstGeom>
        </p:spPr>
      </p:pic>
      <p:sp>
        <p:nvSpPr>
          <p:cNvPr id="7" name="Callout: Line 6">
            <a:extLst>
              <a:ext uri="{FF2B5EF4-FFF2-40B4-BE49-F238E27FC236}">
                <a16:creationId xmlns:a16="http://schemas.microsoft.com/office/drawing/2014/main" id="{B4C81F4E-92F8-4AB7-9222-231417393EB8}"/>
              </a:ext>
            </a:extLst>
          </p:cNvPr>
          <p:cNvSpPr/>
          <p:nvPr/>
        </p:nvSpPr>
        <p:spPr>
          <a:xfrm>
            <a:off x="244849" y="5218334"/>
            <a:ext cx="2177338" cy="1079770"/>
          </a:xfrm>
          <a:prstGeom prst="borderCallout1">
            <a:avLst>
              <a:gd name="adj1" fmla="val 732"/>
              <a:gd name="adj2" fmla="val 45731"/>
              <a:gd name="adj3" fmla="val -146796"/>
              <a:gd name="adj4" fmla="val 121651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remote applicants</a:t>
            </a:r>
          </a:p>
        </p:txBody>
      </p:sp>
      <p:sp>
        <p:nvSpPr>
          <p:cNvPr id="8" name="Callout: Line 7">
            <a:extLst>
              <a:ext uri="{FF2B5EF4-FFF2-40B4-BE49-F238E27FC236}">
                <a16:creationId xmlns:a16="http://schemas.microsoft.com/office/drawing/2014/main" id="{825BE7F6-C206-44ED-BF40-E673B1009662}"/>
              </a:ext>
            </a:extLst>
          </p:cNvPr>
          <p:cNvSpPr/>
          <p:nvPr/>
        </p:nvSpPr>
        <p:spPr>
          <a:xfrm>
            <a:off x="8498510" y="5210761"/>
            <a:ext cx="2017281" cy="1079770"/>
          </a:xfrm>
          <a:prstGeom prst="borderCallout1">
            <a:avLst>
              <a:gd name="adj1" fmla="val 732"/>
              <a:gd name="adj2" fmla="val 45731"/>
              <a:gd name="adj3" fmla="val -154904"/>
              <a:gd name="adj4" fmla="val -24375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identity for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higher </a:t>
            </a:r>
            <a:r>
              <a:rPr lang="en-GB" dirty="0" err="1">
                <a:solidFill>
                  <a:schemeClr val="tx1"/>
                </a:solidFill>
              </a:rPr>
              <a:t>LoA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6EC539-F982-4D1F-A312-2FFCF53650E0}"/>
              </a:ext>
            </a:extLst>
          </p:cNvPr>
          <p:cNvSpPr txBox="1"/>
          <p:nvPr/>
        </p:nvSpPr>
        <p:spPr>
          <a:xfrm>
            <a:off x="4834647" y="5778230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NIST - 800-63-3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D7FD733A-1F7A-4AB1-9DC7-6365D5461033}"/>
              </a:ext>
            </a:extLst>
          </p:cNvPr>
          <p:cNvSpPr/>
          <p:nvPr/>
        </p:nvSpPr>
        <p:spPr>
          <a:xfrm>
            <a:off x="9335976" y="866131"/>
            <a:ext cx="2017281" cy="1079770"/>
          </a:xfrm>
          <a:prstGeom prst="borderCallout1">
            <a:avLst>
              <a:gd name="adj1" fmla="val 48480"/>
              <a:gd name="adj2" fmla="val -1526"/>
              <a:gd name="adj3" fmla="val 97348"/>
              <a:gd name="adj4" fmla="val -46558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Document-based credentials recovery</a:t>
            </a:r>
          </a:p>
        </p:txBody>
      </p:sp>
      <p:sp>
        <p:nvSpPr>
          <p:cNvPr id="12" name="Callout: Line 6">
            <a:extLst>
              <a:ext uri="{FF2B5EF4-FFF2-40B4-BE49-F238E27FC236}">
                <a16:creationId xmlns:a16="http://schemas.microsoft.com/office/drawing/2014/main" id="{B4C81F4E-92F8-4AB7-9222-231417393EB8}"/>
              </a:ext>
            </a:extLst>
          </p:cNvPr>
          <p:cNvSpPr/>
          <p:nvPr/>
        </p:nvSpPr>
        <p:spPr>
          <a:xfrm>
            <a:off x="4542817" y="371635"/>
            <a:ext cx="3160510" cy="827321"/>
          </a:xfrm>
          <a:prstGeom prst="borderCallout1">
            <a:avLst>
              <a:gd name="adj1" fmla="val 100936"/>
              <a:gd name="adj2" fmla="val 50273"/>
              <a:gd name="adj3" fmla="val 450886"/>
              <a:gd name="adj4" fmla="val 107240"/>
            </a:avLst>
          </a:prstGeom>
          <a:noFill/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Harmonised and interoperable identity management policies</a:t>
            </a:r>
          </a:p>
        </p:txBody>
      </p:sp>
      <p:cxnSp>
        <p:nvCxnSpPr>
          <p:cNvPr id="5" name="Straight Arrow Connector 4"/>
          <p:cNvCxnSpPr>
            <a:cxnSpLocks/>
          </p:cNvCxnSpPr>
          <p:nvPr/>
        </p:nvCxnSpPr>
        <p:spPr>
          <a:xfrm flipH="1">
            <a:off x="3295522" y="1226540"/>
            <a:ext cx="2541074" cy="287905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6571616" y="1214216"/>
            <a:ext cx="804953" cy="60231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FCAA73C-C010-474F-BBF4-32EE60DAC8CE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2986392" y="3589506"/>
            <a:ext cx="5512118" cy="216114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579F77-105B-42DE-B179-FF2D4A661716}"/>
              </a:ext>
            </a:extLst>
          </p:cNvPr>
          <p:cNvCxnSpPr>
            <a:cxnSpLocks/>
          </p:cNvCxnSpPr>
          <p:nvPr/>
        </p:nvCxnSpPr>
        <p:spPr>
          <a:xfrm flipH="1">
            <a:off x="4639092" y="1163043"/>
            <a:ext cx="623573" cy="65348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71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43CACE-C489-4052-992F-B688ED7E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Identity proofing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E20B7-0B26-485B-914B-4CBEB0655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BA1139-7B6B-436B-A20B-B43711F52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823" y="1809749"/>
            <a:ext cx="8898716" cy="41440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AEE038-DA81-48CE-893C-93DF7D544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0586" y="5764398"/>
            <a:ext cx="2397071" cy="2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11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 using ID documents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2876323" y="4557611"/>
            <a:ext cx="5950702" cy="2092000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Capture an image from the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Validate image against templates and RFID extracted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Applicant takes selfie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Verify applicant using facial matching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Check real applicant is presenting the information (fraud detection)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28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0FA7DB8B-75D4-459E-80E8-DBEFF3134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8EF14C4F-7FF7-405C-B0ED-997352228B5F}"/>
              </a:ext>
            </a:extLst>
          </p:cNvPr>
          <p:cNvSpPr/>
          <p:nvPr/>
        </p:nvSpPr>
        <p:spPr>
          <a:xfrm>
            <a:off x="2831335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9F55AC59-8013-407E-8272-4D6D39EB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9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DC4C1995-F4BA-43E8-8633-C5CA1C8280F9}"/>
              </a:ext>
            </a:extLst>
          </p:cNvPr>
          <p:cNvSpPr/>
          <p:nvPr/>
        </p:nvSpPr>
        <p:spPr>
          <a:xfrm>
            <a:off x="6543229" y="2402470"/>
            <a:ext cx="978408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 descr="e2save | Cheap Mobile Phone Deals | SIM Only &amp; Refurbished Offers">
            <a:extLst>
              <a:ext uri="{FF2B5EF4-FFF2-40B4-BE49-F238E27FC236}">
                <a16:creationId xmlns:a16="http://schemas.microsoft.com/office/drawing/2014/main" id="{F58A9C1C-4E32-4E2E-B083-48A2D0103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423" y="164134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404388F2-DD71-44FA-97FC-A09487C0BE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4877259" y="2218904"/>
            <a:ext cx="598452" cy="650849"/>
          </a:xfrm>
          <a:prstGeom prst="rect">
            <a:avLst/>
          </a:prstGeom>
        </p:spPr>
      </p:pic>
      <p:pic>
        <p:nvPicPr>
          <p:cNvPr id="1030" name="Picture 6" descr="Passport travel essentials illustration set - Download Free Vectors,  Clipart Graphics &amp; Vector Art">
            <a:extLst>
              <a:ext uri="{FF2B5EF4-FFF2-40B4-BE49-F238E27FC236}">
                <a16:creationId xmlns:a16="http://schemas.microsoft.com/office/drawing/2014/main" id="{18EC86BC-57FB-46F2-A2C0-7112C778A2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5" t="12661" r="32988" b="50000"/>
          <a:stretch/>
        </p:blipFill>
        <p:spPr bwMode="auto">
          <a:xfrm>
            <a:off x="1106832" y="2218905"/>
            <a:ext cx="865188" cy="57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1E947E-091F-4179-A118-8D71EF67837D}"/>
              </a:ext>
            </a:extLst>
          </p:cNvPr>
          <p:cNvSpPr txBox="1"/>
          <p:nvPr/>
        </p:nvSpPr>
        <p:spPr>
          <a:xfrm>
            <a:off x="1074010" y="3783816"/>
            <a:ext cx="93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Capture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B4F7D5-4A66-46B6-A913-0FFE520EE71E}"/>
              </a:ext>
            </a:extLst>
          </p:cNvPr>
          <p:cNvSpPr txBox="1"/>
          <p:nvPr/>
        </p:nvSpPr>
        <p:spPr>
          <a:xfrm>
            <a:off x="2798056" y="3783816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Validate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431053-9388-49B3-BAFD-098F5EC5A27E}"/>
              </a:ext>
            </a:extLst>
          </p:cNvPr>
          <p:cNvSpPr txBox="1"/>
          <p:nvPr/>
        </p:nvSpPr>
        <p:spPr>
          <a:xfrm>
            <a:off x="4797344" y="37972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Selfie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20C517-0AF2-43E5-A379-0F2AEB28FCEF}"/>
              </a:ext>
            </a:extLst>
          </p:cNvPr>
          <p:cNvSpPr txBox="1"/>
          <p:nvPr/>
        </p:nvSpPr>
        <p:spPr>
          <a:xfrm>
            <a:off x="6546673" y="3783816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Verify</a:t>
            </a:r>
          </a:p>
        </p:txBody>
      </p:sp>
      <p:pic>
        <p:nvPicPr>
          <p:cNvPr id="27" name="Picture 26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5307BE71-4426-4BAE-8DD4-2A38B3482EE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1151320" y="2262903"/>
            <a:ext cx="357921" cy="281425"/>
          </a:xfrm>
          <a:prstGeom prst="rect">
            <a:avLst/>
          </a:prstGeom>
        </p:spPr>
      </p:pic>
      <p:pic>
        <p:nvPicPr>
          <p:cNvPr id="31" name="Picture 30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EAC901F9-192E-41B8-BF09-D2912705F3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3" t="15156" r="20082" b="31340"/>
          <a:stretch/>
        </p:blipFill>
        <p:spPr>
          <a:xfrm>
            <a:off x="8506820" y="2218904"/>
            <a:ext cx="598452" cy="65084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FD11B65-CF81-4F4F-9165-4DA40B2D2665}"/>
              </a:ext>
            </a:extLst>
          </p:cNvPr>
          <p:cNvSpPr txBox="1"/>
          <p:nvPr/>
        </p:nvSpPr>
        <p:spPr>
          <a:xfrm>
            <a:off x="8260107" y="3783816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Prescence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268264D-5558-40E9-B782-B29D305CC3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0109"/>
            <a:ext cx="741018" cy="74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56949</TotalTime>
  <Words>1433</Words>
  <Application>Microsoft Office PowerPoint</Application>
  <PresentationFormat>Widescreen</PresentationFormat>
  <Paragraphs>351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Myriad Pro</vt:lpstr>
      <vt:lpstr>Office Theme</vt:lpstr>
      <vt:lpstr>PowerPoint Presentation</vt:lpstr>
      <vt:lpstr>Background</vt:lpstr>
      <vt:lpstr>Aims and objectives</vt:lpstr>
      <vt:lpstr>Activities status</vt:lpstr>
      <vt:lpstr>Digital identity -overall workflow</vt:lpstr>
      <vt:lpstr>Digital IDs – mind the gap</vt:lpstr>
      <vt:lpstr>The R&amp;E gap</vt:lpstr>
      <vt:lpstr>Identity proofing steps</vt:lpstr>
      <vt:lpstr>Identity verification using ID documents</vt:lpstr>
      <vt:lpstr>Commercial solution providers</vt:lpstr>
      <vt:lpstr>Methodology</vt:lpstr>
      <vt:lpstr>Interviews</vt:lpstr>
      <vt:lpstr>Findings</vt:lpstr>
      <vt:lpstr>Findings – Scope and use cases</vt:lpstr>
      <vt:lpstr>Findings – Change drivers</vt:lpstr>
      <vt:lpstr>Findings – Current status &amp; solution landscape</vt:lpstr>
      <vt:lpstr>Findings - Requirements</vt:lpstr>
      <vt:lpstr>Findings – Business factors</vt:lpstr>
      <vt:lpstr>Findings – Implementation approach</vt:lpstr>
      <vt:lpstr>Conclusions</vt:lpstr>
      <vt:lpstr>Recommendations and 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316</cp:revision>
  <cp:lastPrinted>2019-11-12T08:58:00Z</cp:lastPrinted>
  <dcterms:created xsi:type="dcterms:W3CDTF">2019-01-29T11:50:49Z</dcterms:created>
  <dcterms:modified xsi:type="dcterms:W3CDTF">2021-02-09T09:56:14Z</dcterms:modified>
</cp:coreProperties>
</file>