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509" r:id="rId3"/>
    <p:sldId id="488" r:id="rId4"/>
    <p:sldId id="506" r:id="rId5"/>
    <p:sldId id="491" r:id="rId6"/>
    <p:sldId id="518" r:id="rId7"/>
    <p:sldId id="516" r:id="rId8"/>
    <p:sldId id="524" r:id="rId9"/>
    <p:sldId id="515" r:id="rId10"/>
    <p:sldId id="489" r:id="rId11"/>
    <p:sldId id="510" r:id="rId12"/>
    <p:sldId id="511" r:id="rId13"/>
    <p:sldId id="507" r:id="rId14"/>
    <p:sldId id="496" r:id="rId15"/>
    <p:sldId id="519" r:id="rId16"/>
    <p:sldId id="513" r:id="rId17"/>
    <p:sldId id="520" r:id="rId18"/>
    <p:sldId id="521" r:id="rId19"/>
    <p:sldId id="522" r:id="rId20"/>
    <p:sldId id="523" r:id="rId21"/>
    <p:sldId id="517" r:id="rId22"/>
    <p:sldId id="514" r:id="rId23"/>
    <p:sldId id="27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an Lewis" initials="AL" lastIdx="1" clrIdx="0"/>
  <p:cmAuthor id="2" name="Branko Marović" initials="BM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94C8"/>
    <a:srgbClr val="9E1F63"/>
    <a:srgbClr val="D2D6EA"/>
    <a:srgbClr val="99BDCB"/>
    <a:srgbClr val="065081"/>
    <a:srgbClr val="1F4E79"/>
    <a:srgbClr val="4C7F94"/>
    <a:srgbClr val="C7DBE3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5" autoAdjust="0"/>
    <p:restoredTop sz="86385" autoAdjust="0"/>
  </p:normalViewPr>
  <p:slideViewPr>
    <p:cSldViewPr snapToGrid="0">
      <p:cViewPr varScale="1">
        <p:scale>
          <a:sx n="117" d="100"/>
          <a:sy n="117" d="100"/>
        </p:scale>
        <p:origin x="-427" y="-91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122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82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1924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0996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5251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991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68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7490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8664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2126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0534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42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xmlns="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662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xmlns="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791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99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xmlns="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488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391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xmlns="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9040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xmlns="" id="{5E783A04-4C02-4E92-A256-72ECDB790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913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105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hyperlink" Target="https://readid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nfido.com/" TargetMode="External"/><Relationship Id="rId5" Type="http://schemas.openxmlformats.org/officeDocument/2006/relationships/hyperlink" Target="https://sisuid.com/index.html" TargetMode="External"/><Relationship Id="rId4" Type="http://schemas.openxmlformats.org/officeDocument/2006/relationships/hyperlink" Target="https://www.signicat.com/en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50.png"/><Relationship Id="rId7" Type="http://schemas.openxmlformats.org/officeDocument/2006/relationships/image" Target="../media/image55.jpeg"/><Relationship Id="rId12" Type="http://schemas.openxmlformats.org/officeDocument/2006/relationships/image" Target="../media/image6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9.jpe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8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25865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616558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Sprint demo #3.6   –  9th  February  2021</a:t>
            </a: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8" y="3606739"/>
            <a:ext cx="6702161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Alan </a:t>
            </a:r>
            <a:r>
              <a:rPr lang="en-US" sz="2200" b="1" dirty="0">
                <a:solidFill>
                  <a:schemeClr val="bg1"/>
                </a:solidFill>
              </a:rPr>
              <a:t>L</a:t>
            </a:r>
            <a:r>
              <a:rPr lang="en-US" sz="2200" b="1" i="0" dirty="0">
                <a:solidFill>
                  <a:schemeClr val="bg1"/>
                </a:solidFill>
              </a:rPr>
              <a:t>ewis</a:t>
            </a:r>
            <a:r>
              <a:rPr lang="en-US" sz="2200" b="1" dirty="0">
                <a:solidFill>
                  <a:schemeClr val="bg1"/>
                </a:solidFill>
              </a:rPr>
              <a:t>/Branko Marovic/Jule Ziegler/Miika Tuisku</a:t>
            </a:r>
            <a:endParaRPr lang="en-US" sz="2200" b="1" i="0" dirty="0">
              <a:solidFill>
                <a:schemeClr val="bg1"/>
              </a:solidFill>
            </a:endParaRP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Q1  2021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baseline="0" dirty="0">
                <a:solidFill>
                  <a:schemeClr val="bg1"/>
                </a:solidFill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3" y="2075740"/>
            <a:ext cx="8511457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Identity Broker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pic>
        <p:nvPicPr>
          <p:cNvPr id="15" name="Google Shape;173;p26">
            <a:extLst>
              <a:ext uri="{FF2B5EF4-FFF2-40B4-BE49-F238E27FC236}">
                <a16:creationId xmlns:a16="http://schemas.microsoft.com/office/drawing/2014/main" xmlns="" id="{03CD92CC-B1A8-4C3B-B149-E375767AF6E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12357" y="5137569"/>
            <a:ext cx="4220700" cy="15348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275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85E2B1CB-96CB-43D5-A150-E0BB8E661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Identity verification using ID documents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0E37D29-1653-45B4-8FCD-34D9A5F245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E03F64F-AD03-4B52-B931-927A59A013D3}"/>
              </a:ext>
            </a:extLst>
          </p:cNvPr>
          <p:cNvSpPr txBox="1"/>
          <p:nvPr/>
        </p:nvSpPr>
        <p:spPr>
          <a:xfrm>
            <a:off x="2876323" y="4557611"/>
            <a:ext cx="5950702" cy="2092000"/>
          </a:xfrm>
          <a:prstGeom prst="rect">
            <a:avLst/>
          </a:prstGeom>
          <a:noFill/>
        </p:spPr>
        <p:txBody>
          <a:bodyPr wrap="square" rtlCol="0">
            <a:normAutofit fontScale="6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Capture an image from the document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Validate image against templates and RFID extracted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Applicant takes selfie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Verify applicant using facial matching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Check real applicant is presenting the information (fraud detection)</a:t>
            </a:r>
          </a:p>
          <a:p>
            <a:pPr lvl="1"/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28" name="Picture 4" descr="e2save | Cheap Mobile Phone Deals | SIM Only &amp; Refurbished Offers">
            <a:extLst>
              <a:ext uri="{FF2B5EF4-FFF2-40B4-BE49-F238E27FC236}">
                <a16:creationId xmlns:a16="http://schemas.microsoft.com/office/drawing/2014/main" xmlns="" id="{0FA7DB8B-75D4-459E-80E8-DBEFF3134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23" y="164134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rrow: Pentagon 11">
            <a:extLst>
              <a:ext uri="{FF2B5EF4-FFF2-40B4-BE49-F238E27FC236}">
                <a16:creationId xmlns:a16="http://schemas.microsoft.com/office/drawing/2014/main" xmlns="" id="{8EF14C4F-7FF7-405C-B0ED-997352228B5F}"/>
              </a:ext>
            </a:extLst>
          </p:cNvPr>
          <p:cNvSpPr/>
          <p:nvPr/>
        </p:nvSpPr>
        <p:spPr>
          <a:xfrm>
            <a:off x="2831335" y="2402470"/>
            <a:ext cx="978408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4" descr="e2save | Cheap Mobile Phone Deals | SIM Only &amp; Refurbished Offers">
            <a:extLst>
              <a:ext uri="{FF2B5EF4-FFF2-40B4-BE49-F238E27FC236}">
                <a16:creationId xmlns:a16="http://schemas.microsoft.com/office/drawing/2014/main" xmlns="" id="{9F55AC59-8013-407E-8272-4D6D39EBE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923" y="164134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rrow: Pentagon 13">
            <a:extLst>
              <a:ext uri="{FF2B5EF4-FFF2-40B4-BE49-F238E27FC236}">
                <a16:creationId xmlns:a16="http://schemas.microsoft.com/office/drawing/2014/main" xmlns="" id="{DC4C1995-F4BA-43E8-8633-C5CA1C8280F9}"/>
              </a:ext>
            </a:extLst>
          </p:cNvPr>
          <p:cNvSpPr/>
          <p:nvPr/>
        </p:nvSpPr>
        <p:spPr>
          <a:xfrm>
            <a:off x="6543229" y="2402470"/>
            <a:ext cx="978408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4" descr="e2save | Cheap Mobile Phone Deals | SIM Only &amp; Refurbished Offers">
            <a:extLst>
              <a:ext uri="{FF2B5EF4-FFF2-40B4-BE49-F238E27FC236}">
                <a16:creationId xmlns:a16="http://schemas.microsoft.com/office/drawing/2014/main" xmlns="" id="{F58A9C1C-4E32-4E2E-B083-48A2D0103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3" y="164134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A person wearing glasses posing for the camera&#10;&#10;Description automatically generated">
            <a:extLst>
              <a:ext uri="{FF2B5EF4-FFF2-40B4-BE49-F238E27FC236}">
                <a16:creationId xmlns:a16="http://schemas.microsoft.com/office/drawing/2014/main" xmlns="" id="{404388F2-DD71-44FA-97FC-A09487C0BE0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3" t="15156" r="20082" b="31340"/>
          <a:stretch/>
        </p:blipFill>
        <p:spPr>
          <a:xfrm>
            <a:off x="4877259" y="2218904"/>
            <a:ext cx="598452" cy="650849"/>
          </a:xfrm>
          <a:prstGeom prst="rect">
            <a:avLst/>
          </a:prstGeom>
        </p:spPr>
      </p:pic>
      <p:pic>
        <p:nvPicPr>
          <p:cNvPr id="1030" name="Picture 6" descr="Passport travel essentials illustration set - Download Free Vectors,  Clipart Graphics &amp; Vector Art">
            <a:extLst>
              <a:ext uri="{FF2B5EF4-FFF2-40B4-BE49-F238E27FC236}">
                <a16:creationId xmlns:a16="http://schemas.microsoft.com/office/drawing/2014/main" xmlns="" id="{18EC86BC-57FB-46F2-A2C0-7112C778A2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5" t="12661" r="32988" b="50000"/>
          <a:stretch/>
        </p:blipFill>
        <p:spPr bwMode="auto">
          <a:xfrm>
            <a:off x="1106832" y="2218905"/>
            <a:ext cx="865188" cy="57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931E947E-091F-4179-A118-8D71EF67837D}"/>
              </a:ext>
            </a:extLst>
          </p:cNvPr>
          <p:cNvSpPr txBox="1"/>
          <p:nvPr/>
        </p:nvSpPr>
        <p:spPr>
          <a:xfrm>
            <a:off x="1074010" y="3783816"/>
            <a:ext cx="930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Capture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DDB4F7D5-4A66-46B6-A913-0FFE520EE71E}"/>
              </a:ext>
            </a:extLst>
          </p:cNvPr>
          <p:cNvSpPr txBox="1"/>
          <p:nvPr/>
        </p:nvSpPr>
        <p:spPr>
          <a:xfrm>
            <a:off x="2798056" y="3783816"/>
            <a:ext cx="93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Validate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E6431053-9388-49B3-BAFD-098F5EC5A27E}"/>
              </a:ext>
            </a:extLst>
          </p:cNvPr>
          <p:cNvSpPr txBox="1"/>
          <p:nvPr/>
        </p:nvSpPr>
        <p:spPr>
          <a:xfrm>
            <a:off x="4797344" y="379724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Selfie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9A20C517-0AF2-43E5-A379-0F2AEB28FCEF}"/>
              </a:ext>
            </a:extLst>
          </p:cNvPr>
          <p:cNvSpPr txBox="1"/>
          <p:nvPr/>
        </p:nvSpPr>
        <p:spPr>
          <a:xfrm>
            <a:off x="6546673" y="3783816"/>
            <a:ext cx="728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Verify</a:t>
            </a:r>
          </a:p>
        </p:txBody>
      </p:sp>
      <p:pic>
        <p:nvPicPr>
          <p:cNvPr id="27" name="Picture 26" descr="A person wearing glasses posing for the camera&#10;&#10;Description automatically generated">
            <a:extLst>
              <a:ext uri="{FF2B5EF4-FFF2-40B4-BE49-F238E27FC236}">
                <a16:creationId xmlns:a16="http://schemas.microsoft.com/office/drawing/2014/main" xmlns="" id="{5307BE71-4426-4BAE-8DD4-2A38B3482EE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3" t="15156" r="20082" b="31340"/>
          <a:stretch/>
        </p:blipFill>
        <p:spPr>
          <a:xfrm>
            <a:off x="1151320" y="2262903"/>
            <a:ext cx="357921" cy="281425"/>
          </a:xfrm>
          <a:prstGeom prst="rect">
            <a:avLst/>
          </a:prstGeom>
        </p:spPr>
      </p:pic>
      <p:pic>
        <p:nvPicPr>
          <p:cNvPr id="31" name="Picture 30" descr="A person wearing glasses posing for the camera&#10;&#10;Description automatically generated">
            <a:extLst>
              <a:ext uri="{FF2B5EF4-FFF2-40B4-BE49-F238E27FC236}">
                <a16:creationId xmlns:a16="http://schemas.microsoft.com/office/drawing/2014/main" xmlns="" id="{EAC901F9-192E-41B8-BF09-D2912705F3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3" t="15156" r="20082" b="31340"/>
          <a:stretch/>
        </p:blipFill>
        <p:spPr>
          <a:xfrm>
            <a:off x="8506820" y="2218904"/>
            <a:ext cx="598452" cy="650849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DFD11B65-CF81-4F4F-9165-4DA40B2D2665}"/>
              </a:ext>
            </a:extLst>
          </p:cNvPr>
          <p:cNvSpPr txBox="1"/>
          <p:nvPr/>
        </p:nvSpPr>
        <p:spPr>
          <a:xfrm>
            <a:off x="8260107" y="3783816"/>
            <a:ext cx="113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Prescence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7268264D-5558-40E9-B782-B29D305CC3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0109"/>
            <a:ext cx="741018" cy="74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71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Commercial solution providers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11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CBC6268-222E-44A2-B9AC-2AE456C3EB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60917"/>
            <a:ext cx="719401" cy="719401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477236B8-04EA-4F50-9F39-FC6E5DB32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428049"/>
            <a:ext cx="8633637" cy="5221562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Identified around 20 document-centric ID proofing vendors</a:t>
            </a:r>
          </a:p>
          <a:p>
            <a:r>
              <a:rPr lang="en-GB" dirty="0"/>
              <a:t>Many originated in the digital payments industry to speed onboarding and fraud prevention</a:t>
            </a:r>
          </a:p>
          <a:p>
            <a:r>
              <a:rPr lang="en-GB" dirty="0"/>
              <a:t>Platform offering and components for biometric and/or document matching</a:t>
            </a:r>
          </a:p>
          <a:p>
            <a:r>
              <a:rPr lang="en-GB" dirty="0" smtClean="0"/>
              <a:t>Examples</a:t>
            </a:r>
            <a:endParaRPr lang="en-GB" dirty="0"/>
          </a:p>
          <a:p>
            <a:pPr lvl="1"/>
            <a:r>
              <a:rPr lang="en-GB" dirty="0" err="1" smtClean="0"/>
              <a:t>Signicat</a:t>
            </a:r>
            <a:r>
              <a:rPr lang="en-GB" dirty="0" smtClean="0"/>
              <a:t> </a:t>
            </a:r>
            <a:r>
              <a:rPr lang="en-GB" dirty="0"/>
              <a:t>(Norway)</a:t>
            </a:r>
          </a:p>
          <a:p>
            <a:pPr lvl="2"/>
            <a:r>
              <a:rPr lang="en-GB" dirty="0">
                <a:solidFill>
                  <a:srgbClr val="7030A0"/>
                </a:solidFill>
                <a:hlinkClick r:id="rId4"/>
              </a:rPr>
              <a:t>https://www.signicat.com/en</a:t>
            </a:r>
            <a:r>
              <a:rPr lang="en-GB" dirty="0">
                <a:solidFill>
                  <a:srgbClr val="7030A0"/>
                </a:solidFill>
              </a:rPr>
              <a:t> </a:t>
            </a:r>
          </a:p>
          <a:p>
            <a:pPr lvl="2"/>
            <a:r>
              <a:rPr lang="en-GB" dirty="0"/>
              <a:t>Platform Identity hub for eID/social ids, document scanning, live interviews, validation with authoritative sources</a:t>
            </a:r>
          </a:p>
          <a:p>
            <a:pPr lvl="1"/>
            <a:r>
              <a:rPr lang="en-GB" dirty="0"/>
              <a:t>SisuID (Finland – consortium)</a:t>
            </a:r>
          </a:p>
          <a:p>
            <a:pPr lvl="2"/>
            <a:r>
              <a:rPr lang="en-GB" dirty="0">
                <a:solidFill>
                  <a:srgbClr val="7030A0"/>
                </a:solidFill>
                <a:hlinkClick r:id="rId5"/>
              </a:rPr>
              <a:t>https://sisuid.com/index.html</a:t>
            </a:r>
            <a:endParaRPr lang="en-GB" dirty="0">
              <a:solidFill>
                <a:srgbClr val="7030A0"/>
              </a:solidFill>
            </a:endParaRPr>
          </a:p>
          <a:p>
            <a:pPr lvl="2"/>
            <a:r>
              <a:rPr lang="en-GB" dirty="0"/>
              <a:t>Identity and authentication platform supporting document scanning and facial recognition </a:t>
            </a:r>
          </a:p>
          <a:p>
            <a:pPr lvl="1"/>
            <a:r>
              <a:rPr lang="en-GB" dirty="0" err="1"/>
              <a:t>Onfido</a:t>
            </a:r>
            <a:r>
              <a:rPr lang="en-GB" dirty="0"/>
              <a:t> (</a:t>
            </a:r>
            <a:r>
              <a:rPr lang="en-GB" dirty="0" smtClean="0"/>
              <a:t>UK</a:t>
            </a:r>
            <a:r>
              <a:rPr lang="en-GB" dirty="0"/>
              <a:t>)</a:t>
            </a:r>
          </a:p>
          <a:p>
            <a:pPr lvl="2"/>
            <a:r>
              <a:rPr lang="en-GB" dirty="0">
                <a:solidFill>
                  <a:srgbClr val="7030A0"/>
                </a:solidFill>
                <a:hlinkClick r:id="rId6"/>
              </a:rPr>
              <a:t>https://onfido.com/</a:t>
            </a:r>
            <a:endParaRPr lang="en-GB" dirty="0">
              <a:solidFill>
                <a:srgbClr val="7030A0"/>
              </a:solidFill>
            </a:endParaRPr>
          </a:p>
          <a:p>
            <a:pPr lvl="2"/>
            <a:r>
              <a:rPr lang="en-GB" dirty="0"/>
              <a:t>Document verification, facial matching and authentication solution</a:t>
            </a:r>
          </a:p>
          <a:p>
            <a:pPr lvl="1"/>
            <a:r>
              <a:rPr lang="en-GB" dirty="0"/>
              <a:t>ReadID (</a:t>
            </a:r>
            <a:r>
              <a:rPr lang="en-GB" dirty="0" err="1"/>
              <a:t>Innovalor</a:t>
            </a:r>
            <a:r>
              <a:rPr lang="en-GB" dirty="0"/>
              <a:t> </a:t>
            </a:r>
            <a:r>
              <a:rPr lang="en-GB" dirty="0" smtClean="0"/>
              <a:t>NL</a:t>
            </a:r>
            <a:r>
              <a:rPr lang="en-GB" dirty="0"/>
              <a:t>)</a:t>
            </a:r>
          </a:p>
          <a:p>
            <a:pPr lvl="2"/>
            <a:r>
              <a:rPr lang="en-GB" dirty="0">
                <a:solidFill>
                  <a:srgbClr val="7030A0"/>
                </a:solidFill>
                <a:hlinkClick r:id="rId7"/>
              </a:rPr>
              <a:t>https://readid.com/</a:t>
            </a:r>
            <a:endParaRPr lang="en-GB" dirty="0">
              <a:solidFill>
                <a:srgbClr val="7030A0"/>
              </a:solidFill>
            </a:endParaRPr>
          </a:p>
          <a:p>
            <a:pPr lvl="2"/>
            <a:r>
              <a:rPr lang="en-GB" dirty="0"/>
              <a:t>Document verification using NFC and facial matching</a:t>
            </a:r>
          </a:p>
          <a:p>
            <a:pPr lvl="1"/>
            <a:r>
              <a:rPr lang="en-GB" dirty="0" err="1"/>
              <a:t>ElectronicID</a:t>
            </a:r>
            <a:r>
              <a:rPr lang="en-GB" dirty="0"/>
              <a:t> (Spain)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https://www.electronicid.eu/en</a:t>
            </a:r>
          </a:p>
          <a:p>
            <a:pPr lvl="2"/>
            <a:r>
              <a:rPr lang="en-GB" dirty="0"/>
              <a:t>Document verification using optical capture with video-based facial matching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4234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4298086B-EDA4-45BE-9F74-6F6DA5A5E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Methodology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72C9334-9B41-4EE9-BCE1-DC35BE443F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12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88EA39B9-C5D4-4963-A1DB-AA59AF20C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429103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B199A10D-8285-4945-BDA8-0E16BA506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72478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Interview sessions with </a:t>
            </a:r>
            <a:r>
              <a:rPr lang="en-GB" dirty="0" smtClean="0"/>
              <a:t>NRENs, </a:t>
            </a:r>
            <a:r>
              <a:rPr lang="en-GB" dirty="0"/>
              <a:t>institutions and VOs</a:t>
            </a:r>
          </a:p>
          <a:p>
            <a:r>
              <a:rPr lang="en-GB" dirty="0"/>
              <a:t>Designed a set of questions covering key areas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Current and future use cases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Present approaches and status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Problems and drivers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Requirements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Operational and business needs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Very early for most: little clear idea on many specifics</a:t>
            </a:r>
          </a:p>
          <a:p>
            <a:r>
              <a:rPr lang="en-GB" dirty="0"/>
              <a:t>Approach adapted as interview progressed</a:t>
            </a:r>
          </a:p>
          <a:p>
            <a:r>
              <a:rPr lang="en-GB" dirty="0"/>
              <a:t>Feedback of points raised to interviewees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B20173B-1C11-4849-B060-B157B7FDE4EC}"/>
              </a:ext>
            </a:extLst>
          </p:cNvPr>
          <p:cNvSpPr txBox="1"/>
          <p:nvPr/>
        </p:nvSpPr>
        <p:spPr>
          <a:xfrm>
            <a:off x="4768947" y="3914037"/>
            <a:ext cx="7617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chemeClr val="accent1">
                    <a:lumMod val="50000"/>
                  </a:schemeClr>
                </a:solidFill>
              </a:rPr>
              <a:t>But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25651443-CE19-4E39-A2F9-D134C5D763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7374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693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75226333-58C7-4C46-9044-3B6B2F74B4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5337531"/>
              </p:ext>
            </p:extLst>
          </p:nvPr>
        </p:nvGraphicFramePr>
        <p:xfrm>
          <a:off x="6766283" y="560917"/>
          <a:ext cx="3464453" cy="5722976"/>
        </p:xfrm>
        <a:graphic>
          <a:graphicData uri="http://schemas.openxmlformats.org/drawingml/2006/table">
            <a:tbl>
              <a:tblPr/>
              <a:tblGrid>
                <a:gridCol w="538284">
                  <a:extLst>
                    <a:ext uri="{9D8B030D-6E8A-4147-A177-3AD203B41FA5}">
                      <a16:colId xmlns:a16="http://schemas.microsoft.com/office/drawing/2014/main" xmlns="" val="3309322900"/>
                    </a:ext>
                  </a:extLst>
                </a:gridCol>
                <a:gridCol w="1193971">
                  <a:extLst>
                    <a:ext uri="{9D8B030D-6E8A-4147-A177-3AD203B41FA5}">
                      <a16:colId xmlns:a16="http://schemas.microsoft.com/office/drawing/2014/main" xmlns="" val="2860637686"/>
                    </a:ext>
                  </a:extLst>
                </a:gridCol>
                <a:gridCol w="866099">
                  <a:extLst>
                    <a:ext uri="{9D8B030D-6E8A-4147-A177-3AD203B41FA5}">
                      <a16:colId xmlns:a16="http://schemas.microsoft.com/office/drawing/2014/main" xmlns="" val="3929398129"/>
                    </a:ext>
                  </a:extLst>
                </a:gridCol>
                <a:gridCol w="866099">
                  <a:extLst>
                    <a:ext uri="{9D8B030D-6E8A-4147-A177-3AD203B41FA5}">
                      <a16:colId xmlns:a16="http://schemas.microsoft.com/office/drawing/2014/main" xmlns="" val="657741722"/>
                    </a:ext>
                  </a:extLst>
                </a:gridCol>
              </a:tblGrid>
              <a:tr h="300844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When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Who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Organisation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49018799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17/09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Peter Clijsters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Hub and Spoke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72418203"/>
                  </a:ext>
                </a:extLst>
              </a:tr>
              <a:tr h="376444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18/09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Jarno Laitinen 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CSC – LUMI </a:t>
                      </a:r>
                      <a:r>
                        <a:rPr lang="en-GB" sz="1000" dirty="0" err="1">
                          <a:effectLst/>
                        </a:rPr>
                        <a:t>EuroHPC</a:t>
                      </a:r>
                      <a:endParaRPr lang="en-GB" sz="10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41998881"/>
                  </a:ext>
                </a:extLst>
              </a:tr>
              <a:tr h="581429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23/09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Christoph Graf 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 Mesh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SWITCH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1394116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24/9 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Elina Toivanen 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University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Univ. Turku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38253981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2/10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Rhys Smith/Joe Steele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 Mesh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JISC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02870767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9/10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Davide Vaghetti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 Mesh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GARR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44831637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12/10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Miroslav Milinovic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Hub and Spoke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effectLst/>
                        </a:rPr>
                        <a:t>CARnet</a:t>
                      </a:r>
                      <a:endParaRPr lang="en-GB" sz="10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86543531"/>
                  </a:ext>
                </a:extLst>
              </a:tr>
              <a:tr h="49120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12/10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David Huebner/Peter Gietz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CSC – DARIAH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630478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10/11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Marko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Loukkaanhuhta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dirty="0">
                        <a:effectLst/>
                      </a:endParaRPr>
                    </a:p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Jari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Kotomäki</a:t>
                      </a:r>
                      <a:endParaRPr lang="en-GB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University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Univ. Aalto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06893491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4298086B-EDA4-45BE-9F74-6F6DA5A5E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Interviews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72C9334-9B41-4EE9-BCE1-DC35BE443F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/>
              <a:t> |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88EA39B9-C5D4-4963-A1DB-AA59AF20C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429103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xmlns="" id="{B86822AA-4F03-4D72-ADF6-C3C9305DB97F}"/>
              </a:ext>
            </a:extLst>
          </p:cNvPr>
          <p:cNvSpPr txBox="1">
            <a:spLocks/>
          </p:cNvSpPr>
          <p:nvPr/>
        </p:nvSpPr>
        <p:spPr>
          <a:xfrm>
            <a:off x="1382233" y="1233377"/>
            <a:ext cx="4944140" cy="5416234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A total of nine interviews held</a:t>
            </a:r>
          </a:p>
          <a:p>
            <a:r>
              <a:rPr lang="en-GB" sz="3400" dirty="0"/>
              <a:t>Also, some exchanges with CERN</a:t>
            </a:r>
          </a:p>
          <a:p>
            <a:r>
              <a:rPr lang="en-GB" sz="3400" dirty="0"/>
              <a:t>Introductory material sent to provide orientation</a:t>
            </a:r>
          </a:p>
          <a:p>
            <a:endParaRPr lang="en-GB" dirty="0"/>
          </a:p>
          <a:p>
            <a:r>
              <a:rPr lang="en-GB" dirty="0"/>
              <a:t>Present approach</a:t>
            </a:r>
          </a:p>
          <a:p>
            <a:pPr lvl="1"/>
            <a:r>
              <a:rPr lang="en-GB" dirty="0"/>
              <a:t>Do you manage the enrolment of users for your institutions/communities?</a:t>
            </a:r>
          </a:p>
          <a:p>
            <a:pPr lvl="1"/>
            <a:r>
              <a:rPr lang="en-GB" dirty="0"/>
              <a:t>What solutions do you currently employ to support this?</a:t>
            </a:r>
          </a:p>
          <a:p>
            <a:pPr lvl="1"/>
            <a:r>
              <a:rPr lang="en-GB" dirty="0"/>
              <a:t>Is the reliable verification of user identities a problem for you now?</a:t>
            </a:r>
          </a:p>
          <a:p>
            <a:r>
              <a:rPr lang="en-GB" dirty="0"/>
              <a:t>Current and future needs</a:t>
            </a:r>
          </a:p>
          <a:p>
            <a:pPr lvl="1"/>
            <a:r>
              <a:rPr lang="en-GB" dirty="0"/>
              <a:t>To address the problems identified are there plans to develop or procure any additional solutions?</a:t>
            </a:r>
          </a:p>
          <a:p>
            <a:pPr lvl="1"/>
            <a:r>
              <a:rPr lang="en-GB" dirty="0"/>
              <a:t>What are the principle use cases that must be supported?</a:t>
            </a:r>
          </a:p>
          <a:p>
            <a:pPr lvl="1"/>
            <a:r>
              <a:rPr lang="en-GB" dirty="0"/>
              <a:t>When do you plan to make such improvements?</a:t>
            </a:r>
          </a:p>
          <a:p>
            <a:r>
              <a:rPr lang="en-GB" dirty="0"/>
              <a:t>Technical requirements</a:t>
            </a:r>
            <a:endParaRPr lang="en-US" dirty="0"/>
          </a:p>
          <a:p>
            <a:pPr lvl="1"/>
            <a:r>
              <a:rPr lang="en-US" dirty="0"/>
              <a:t>What levels of assurance are needed by the relying party services you support?</a:t>
            </a:r>
          </a:p>
          <a:p>
            <a:pPr lvl="1"/>
            <a:r>
              <a:rPr lang="en-US" dirty="0"/>
              <a:t>What forms of identity proof should  be supported??</a:t>
            </a:r>
          </a:p>
          <a:p>
            <a:pPr lvl="1"/>
            <a:r>
              <a:rPr lang="en-US" dirty="0"/>
              <a:t>What interfaces are needed to integrate to your existing AAI/</a:t>
            </a:r>
            <a:r>
              <a:rPr lang="en-US" dirty="0" err="1"/>
              <a:t>IdM</a:t>
            </a:r>
            <a:r>
              <a:rPr lang="en-US" dirty="0"/>
              <a:t> system?</a:t>
            </a:r>
          </a:p>
          <a:p>
            <a:r>
              <a:rPr lang="en-US" dirty="0"/>
              <a:t>Business Needs</a:t>
            </a:r>
          </a:p>
          <a:p>
            <a:pPr lvl="1"/>
            <a:r>
              <a:rPr lang="en-GB" dirty="0"/>
              <a:t>Would you prefer any offering to be operated within the R&amp;E community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Would you be prepared to pay for such an offering and what would be your preferred model?</a:t>
            </a:r>
          </a:p>
          <a:p>
            <a:pPr lvl="1"/>
            <a:r>
              <a:rPr lang="en-US" dirty="0"/>
              <a:t>Are there any specific legal or regulatory requirements that should be supported?</a:t>
            </a:r>
          </a:p>
          <a:p>
            <a:pPr lvl="1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5618E9FD-674E-4D8E-965A-68E6E71EF8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60917"/>
            <a:ext cx="719401" cy="7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258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5" y="1428050"/>
            <a:ext cx="9420447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Findings were grouped into a number of categories</a:t>
            </a:r>
          </a:p>
          <a:p>
            <a:endParaRPr lang="en-GB" dirty="0"/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Scope and use cases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Change drivers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Current status and solution landscape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Requirements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Business factors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Implementation approach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20DDCC66-000C-46DB-B18E-95CFEFB35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1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474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5" y="1428050"/>
            <a:ext cx="9420447" cy="4724786"/>
          </a:xfrm>
        </p:spPr>
        <p:txBody>
          <a:bodyPr>
            <a:normAutofit fontScale="92500"/>
          </a:bodyPr>
          <a:lstStyle/>
          <a:p>
            <a:r>
              <a:rPr lang="en-GB" dirty="0"/>
              <a:t>The inferred/conjectured use cases were validated</a:t>
            </a:r>
          </a:p>
          <a:p>
            <a:pPr lvl="1" fontAlgn="base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Enrolment of (often remote) students or of researchers into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RO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or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VO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 fontAlgn="base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Enrolment of ‘foreign’ students into a university</a:t>
            </a:r>
          </a:p>
          <a:p>
            <a:pPr lvl="1" fontAlgn="base"/>
            <a:endParaRPr lang="en-GB" dirty="0"/>
          </a:p>
          <a:p>
            <a:pPr fontAlgn="base"/>
            <a:r>
              <a:rPr lang="en-GB" dirty="0"/>
              <a:t>In addition we found</a:t>
            </a:r>
          </a:p>
          <a:p>
            <a:pPr lvl="1" fontAlgn="base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Enhanced vetting for issuing or recovery of second-factor authentication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tokens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 fontAlgn="base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Identity vetting for password recovery</a:t>
            </a:r>
          </a:p>
          <a:p>
            <a:pPr lvl="1" fontAlgn="base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Enrolment of remote or short-term institutional staff and contract employees</a:t>
            </a:r>
          </a:p>
          <a:p>
            <a:pPr lvl="1" fontAlgn="base"/>
            <a:endParaRPr lang="en-GB" dirty="0"/>
          </a:p>
          <a:p>
            <a:pPr fontAlgn="base"/>
            <a:r>
              <a:rPr lang="en-GB" dirty="0"/>
              <a:t>Perhaps also remote learning has additional use cases</a:t>
            </a:r>
          </a:p>
          <a:p>
            <a:pPr lvl="1" fontAlgn="base"/>
            <a:endParaRPr lang="en-GB" dirty="0"/>
          </a:p>
          <a:p>
            <a:pPr lvl="2" fontAlgn="base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 – Scope and use cases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15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20DDCC66-000C-46DB-B18E-95CFEFB35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1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485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6" y="1428050"/>
            <a:ext cx="5723032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No strong sense of urgency from </a:t>
            </a:r>
            <a:r>
              <a:rPr lang="en-GB" dirty="0" smtClean="0"/>
              <a:t>NRENs </a:t>
            </a:r>
            <a:r>
              <a:rPr lang="en-GB" dirty="0"/>
              <a:t>– institution driven</a:t>
            </a:r>
          </a:p>
          <a:p>
            <a:r>
              <a:rPr lang="en-GB" dirty="0"/>
              <a:t>Research organisations are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more motivated – global memberships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Key </a:t>
            </a:r>
            <a:r>
              <a:rPr lang="en-GB" dirty="0" smtClean="0"/>
              <a:t>motivations</a:t>
            </a:r>
            <a:endParaRPr lang="en-GB" dirty="0"/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Increased efficiency leading to cost reductions and applicant satisfaction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Improvements in quality of vetting process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Lack of suitably trained staff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Responding to growth in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remote enrolment and on-line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learning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Reduction in errors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– improving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security</a:t>
            </a:r>
            <a:endParaRPr lang="en-GB" dirty="0">
              <a:solidFill>
                <a:srgbClr val="7030A0"/>
              </a:solidFill>
            </a:endParaRP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 – Change drivers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16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6DEA28C-0F11-49B2-81B8-AAD626A24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1741"/>
            <a:ext cx="737754" cy="737754"/>
          </a:xfrm>
          <a:prstGeom prst="rect">
            <a:avLst/>
          </a:prstGeom>
        </p:spPr>
      </p:pic>
      <p:pic>
        <p:nvPicPr>
          <p:cNvPr id="5122" name="Picture 2" descr="Image result for change drivers">
            <a:extLst>
              <a:ext uri="{FF2B5EF4-FFF2-40B4-BE49-F238E27FC236}">
                <a16:creationId xmlns:a16="http://schemas.microsoft.com/office/drawing/2014/main" xmlns="" id="{A70D9D01-6A08-4D98-8BE4-982AB4C0F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018" y="1289495"/>
            <a:ext cx="3933221" cy="253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4855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5" y="1428050"/>
            <a:ext cx="9420447" cy="4351338"/>
          </a:xfrm>
        </p:spPr>
        <p:txBody>
          <a:bodyPr>
            <a:normAutofit/>
          </a:bodyPr>
          <a:lstStyle/>
          <a:p>
            <a:r>
              <a:rPr lang="en-GB" dirty="0"/>
              <a:t>Very early days in this area for R&amp;E</a:t>
            </a:r>
          </a:p>
          <a:p>
            <a:r>
              <a:rPr lang="en-GB" dirty="0"/>
              <a:t>Limited knowledge of solutions and few deployments</a:t>
            </a:r>
          </a:p>
          <a:p>
            <a:r>
              <a:rPr lang="en-GB" dirty="0"/>
              <a:t>Rising awareness and some investigations underway</a:t>
            </a:r>
          </a:p>
          <a:p>
            <a:r>
              <a:rPr lang="en-GB" dirty="0"/>
              <a:t>Home institutions are leading here – </a:t>
            </a:r>
            <a:r>
              <a:rPr lang="en-GB" dirty="0" smtClean="0"/>
              <a:t>NRENs </a:t>
            </a:r>
            <a:r>
              <a:rPr lang="en-GB" dirty="0"/>
              <a:t>are following</a:t>
            </a:r>
          </a:p>
          <a:p>
            <a:r>
              <a:rPr lang="en-GB" dirty="0" err="1"/>
              <a:t>eIDAS</a:t>
            </a:r>
            <a:r>
              <a:rPr lang="en-GB" dirty="0"/>
              <a:t> aware, but coverage and attributes limited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 </a:t>
            </a:r>
            <a:r>
              <a:rPr lang="en-GB" sz="4000"/>
              <a:t>– Current </a:t>
            </a:r>
            <a:r>
              <a:rPr lang="en-GB" sz="4000" dirty="0"/>
              <a:t>status &amp; solution landscape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17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6DEA28C-0F11-49B2-81B8-AAD626A24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1741"/>
            <a:ext cx="737754" cy="737754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191AAC86-C32B-469B-A9BA-A8E160116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816" y="5207091"/>
            <a:ext cx="1963827" cy="77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adID">
            <a:extLst>
              <a:ext uri="{FF2B5EF4-FFF2-40B4-BE49-F238E27FC236}">
                <a16:creationId xmlns:a16="http://schemas.microsoft.com/office/drawing/2014/main" xmlns="" id="{C246C394-D9AC-47BB-BCE0-23527B2CD8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0727" y="4291005"/>
            <a:ext cx="1491629" cy="39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signicat">
            <a:extLst>
              <a:ext uri="{FF2B5EF4-FFF2-40B4-BE49-F238E27FC236}">
                <a16:creationId xmlns:a16="http://schemas.microsoft.com/office/drawing/2014/main" xmlns="" id="{3569F268-BDD9-4BB6-A9F8-1D7FCEF3A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627" y="4514119"/>
            <a:ext cx="1885409" cy="46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Image result for sisuid">
            <a:extLst>
              <a:ext uri="{FF2B5EF4-FFF2-40B4-BE49-F238E27FC236}">
                <a16:creationId xmlns:a16="http://schemas.microsoft.com/office/drawing/2014/main" xmlns="" id="{4AA50FE0-5D79-4F4F-911A-237AC0894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15" y="5120752"/>
            <a:ext cx="1780263" cy="61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Image result for jumio">
            <a:extLst>
              <a:ext uri="{FF2B5EF4-FFF2-40B4-BE49-F238E27FC236}">
                <a16:creationId xmlns:a16="http://schemas.microsoft.com/office/drawing/2014/main" xmlns="" id="{F44E9568-615B-483A-9C68-CC74F6FF8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522" y="5459716"/>
            <a:ext cx="1623499" cy="55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Image result for onfido">
            <a:extLst>
              <a:ext uri="{FF2B5EF4-FFF2-40B4-BE49-F238E27FC236}">
                <a16:creationId xmlns:a16="http://schemas.microsoft.com/office/drawing/2014/main" xmlns="" id="{D065DCAA-A0A4-4A3E-92FE-76B094EAE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456" y="3892887"/>
            <a:ext cx="1938668" cy="100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Image result for iProov">
            <a:extLst>
              <a:ext uri="{FF2B5EF4-FFF2-40B4-BE49-F238E27FC236}">
                <a16:creationId xmlns:a16="http://schemas.microsoft.com/office/drawing/2014/main" xmlns="" id="{F89B64DE-C7C8-48AE-936F-570FABF17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815" y="5497553"/>
            <a:ext cx="1780263" cy="99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Image result for mitek">
            <a:extLst>
              <a:ext uri="{FF2B5EF4-FFF2-40B4-BE49-F238E27FC236}">
                <a16:creationId xmlns:a16="http://schemas.microsoft.com/office/drawing/2014/main" xmlns="" id="{7C1E298E-0C00-41C3-88C7-DCB4966119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934" y="4358376"/>
            <a:ext cx="1911688" cy="715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Image result for mobbeel">
            <a:extLst>
              <a:ext uri="{FF2B5EF4-FFF2-40B4-BE49-F238E27FC236}">
                <a16:creationId xmlns:a16="http://schemas.microsoft.com/office/drawing/2014/main" xmlns="" id="{3B12B924-36D5-4D0B-9E38-02B05DDD1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292" y="4777701"/>
            <a:ext cx="2050784" cy="39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Image result for Keesing">
            <a:extLst>
              <a:ext uri="{FF2B5EF4-FFF2-40B4-BE49-F238E27FC236}">
                <a16:creationId xmlns:a16="http://schemas.microsoft.com/office/drawing/2014/main" xmlns="" id="{C77290D8-D3B5-4D25-9561-476673443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208" y="5830397"/>
            <a:ext cx="1679541" cy="908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563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5" y="1428049"/>
            <a:ext cx="9420447" cy="5221561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Complete requirements set, as yet non-authoritative</a:t>
            </a:r>
          </a:p>
          <a:p>
            <a:r>
              <a:rPr lang="en-GB" dirty="0"/>
              <a:t>Proposed requirements were generally accepted</a:t>
            </a:r>
          </a:p>
          <a:p>
            <a:r>
              <a:rPr lang="en-GB" dirty="0"/>
              <a:t>Some expressed requirements are not fully aligned and may depend on needs</a:t>
            </a:r>
          </a:p>
          <a:p>
            <a:r>
              <a:rPr lang="en-GB" dirty="0"/>
              <a:t>Requirements were grouped into broad themes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Identification and verification methods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Level of Assurance needs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Usability and functionality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Credential issuance 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Solution interfaces – APIs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Trust and regulatory compliance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Cost and flexibility</a:t>
            </a:r>
          </a:p>
          <a:p>
            <a:pPr lvl="1"/>
            <a:endParaRPr lang="en-GB" dirty="0"/>
          </a:p>
          <a:p>
            <a:r>
              <a:rPr lang="en-GB" dirty="0"/>
              <a:t>The report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gives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all the details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 </a:t>
            </a:r>
            <a:r>
              <a:rPr lang="en-GB" sz="4000" dirty="0" smtClean="0"/>
              <a:t> – Requirements</a:t>
            </a: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18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6DEA28C-0F11-49B2-81B8-AAD626A24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1741"/>
            <a:ext cx="737754" cy="737754"/>
          </a:xfrm>
          <a:prstGeom prst="rect">
            <a:avLst/>
          </a:prstGeom>
        </p:spPr>
      </p:pic>
      <p:pic>
        <p:nvPicPr>
          <p:cNvPr id="1026" name="Picture 2" descr="Image result for book graphic">
            <a:extLst>
              <a:ext uri="{FF2B5EF4-FFF2-40B4-BE49-F238E27FC236}">
                <a16:creationId xmlns:a16="http://schemas.microsoft.com/office/drawing/2014/main" xmlns="" id="{55AA967A-6398-4BF5-9551-F0F6A7B6C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945" y="443708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6249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73880" y="1428049"/>
            <a:ext cx="5168555" cy="5221561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Probably too early to deduce much here but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Help with making solution selections would be welcome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Too early to determine best approaches – procurement, service etc.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Quantified cost savings will be key to adoption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Pricing model unclear – subscription preferrable for some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Trust model and privacy are key considerations</a:t>
            </a:r>
            <a:r>
              <a:rPr lang="en-GB" dirty="0">
                <a:solidFill>
                  <a:srgbClr val="7030A0"/>
                </a:solidFill>
              </a:rPr>
              <a:t>,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but……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Third-party solutions acceptable if they tick key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boxes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National regulatory considerations are an important factor for some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62985" y="716257"/>
            <a:ext cx="9894723" cy="430909"/>
          </a:xfrm>
        </p:spPr>
        <p:txBody>
          <a:bodyPr>
            <a:noAutofit/>
          </a:bodyPr>
          <a:lstStyle/>
          <a:p>
            <a:r>
              <a:rPr lang="en-GB" sz="4000" dirty="0"/>
              <a:t>Findings – Business factors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19</a:t>
            </a:fld>
            <a:r>
              <a:rPr lang="en-GB" dirty="0"/>
              <a:t>     |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6DEA28C-0F11-49B2-81B8-AAD626A24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1741"/>
            <a:ext cx="737754" cy="737754"/>
          </a:xfrm>
          <a:prstGeom prst="rect">
            <a:avLst/>
          </a:prstGeom>
        </p:spPr>
      </p:pic>
      <p:pic>
        <p:nvPicPr>
          <p:cNvPr id="2050" name="Picture 2" descr="Image result for business plan graphic">
            <a:extLst>
              <a:ext uri="{FF2B5EF4-FFF2-40B4-BE49-F238E27FC236}">
                <a16:creationId xmlns:a16="http://schemas.microsoft.com/office/drawing/2014/main" xmlns="" id="{1C37CFF6-C90B-419E-8A94-E80254E37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540" y="1800225"/>
            <a:ext cx="424126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077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870" y="1430148"/>
            <a:ext cx="9406507" cy="503444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It is proposed…..</a:t>
            </a:r>
          </a:p>
          <a:p>
            <a:r>
              <a:rPr lang="en-GB" dirty="0"/>
              <a:t>Research collaborations and rising student numbers are increasing the pressure on enrolment processes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Identity verification in person is costly and may be impractical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Knowledge-based enrolment is vulnerable to data breaches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Sending identity documentation is slow and open to fraud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Increased drive for remote interaction</a:t>
            </a:r>
          </a:p>
          <a:p>
            <a:r>
              <a:rPr lang="en-GB" dirty="0"/>
              <a:t>Solutions exist for automated ID verification that might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Improve efficiency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Reduce costs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Minimise errors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Background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D2C8FDB-B7C5-4CB8-8769-4835422772CF}"/>
              </a:ext>
            </a:extLst>
          </p:cNvPr>
          <p:cNvSpPr txBox="1"/>
          <p:nvPr/>
        </p:nvSpPr>
        <p:spPr>
          <a:xfrm>
            <a:off x="2036033" y="5772274"/>
            <a:ext cx="74393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??Could they be of use to the R&amp;E community??</a:t>
            </a:r>
          </a:p>
        </p:txBody>
      </p:sp>
    </p:spTree>
    <p:extLst>
      <p:ext uri="{BB962C8B-B14F-4D97-AF65-F5344CB8AC3E}">
        <p14:creationId xmlns:p14="http://schemas.microsoft.com/office/powerpoint/2010/main" val="156568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construction graphic">
            <a:extLst>
              <a:ext uri="{FF2B5EF4-FFF2-40B4-BE49-F238E27FC236}">
                <a16:creationId xmlns:a16="http://schemas.microsoft.com/office/drawing/2014/main" xmlns="" id="{3C2306FC-7D98-41CC-A84A-E9362B92CF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43"/>
          <a:stretch/>
        </p:blipFill>
        <p:spPr bwMode="auto">
          <a:xfrm>
            <a:off x="-1" y="800309"/>
            <a:ext cx="11548651" cy="584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5" y="1428050"/>
            <a:ext cx="9420447" cy="435133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Home institutions will have a central role in ID proofing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Even with a solution, responsibility and liability chiefly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with HOs</a:t>
            </a:r>
          </a:p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NRENs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could help support common standards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Solutions must be flexible to accommodate different needs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 GÉANT solution could be welcomed if it brings benefits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VOs and ROs could benefit from use as an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IdP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add-on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 – Implementation approach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20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6DEA28C-0F11-49B2-81B8-AAD626A24F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6217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7" y="1428050"/>
            <a:ext cx="5226920" cy="4351338"/>
          </a:xfrm>
        </p:spPr>
        <p:txBody>
          <a:bodyPr>
            <a:normAutofit fontScale="92500" lnSpcReduction="10000"/>
          </a:bodyPr>
          <a:lstStyle/>
          <a:p>
            <a:pPr lvl="1"/>
            <a:endParaRPr lang="en-GB" dirty="0"/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This is most acute in some segments, but true generally 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Digital identity solutions do not offer universal coverage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Automated document-based ID proofing could help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Requirements hard to establish in an early market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 strong need for congruency and more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information exists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21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xmlns="" id="{BB531203-C73E-4A9A-A136-DAA0C9D0E826}"/>
              </a:ext>
            </a:extLst>
          </p:cNvPr>
          <p:cNvSpPr txBox="1">
            <a:spLocks/>
          </p:cNvSpPr>
          <p:nvPr/>
        </p:nvSpPr>
        <p:spPr>
          <a:xfrm>
            <a:off x="1562986" y="1241326"/>
            <a:ext cx="9420447" cy="4724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Efficient onboarding requires effective identity proofing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B46834C8-4652-44C6-B0EF-B52C87065D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46425"/>
            <a:ext cx="748386" cy="74838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95948762-D434-4F23-A878-FF8212FF423B}"/>
              </a:ext>
            </a:extLst>
          </p:cNvPr>
          <p:cNvGrpSpPr/>
          <p:nvPr/>
        </p:nvGrpSpPr>
        <p:grpSpPr>
          <a:xfrm>
            <a:off x="6640395" y="1969395"/>
            <a:ext cx="4386789" cy="2919209"/>
            <a:chOff x="6640395" y="1969395"/>
            <a:chExt cx="4386789" cy="2919209"/>
          </a:xfrm>
        </p:grpSpPr>
        <p:pic>
          <p:nvPicPr>
            <p:cNvPr id="6146" name="Picture 2" descr="Image result for conclusions">
              <a:extLst>
                <a:ext uri="{FF2B5EF4-FFF2-40B4-BE49-F238E27FC236}">
                  <a16:creationId xmlns:a16="http://schemas.microsoft.com/office/drawing/2014/main" xmlns="" id="{534C4928-CD3A-4B36-9152-F4B203E71F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0395" y="1969395"/>
              <a:ext cx="4386789" cy="2919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335B8C78-CB2C-43B9-89CB-746E7C1EA8AB}"/>
                </a:ext>
              </a:extLst>
            </p:cNvPr>
            <p:cNvSpPr/>
            <p:nvPr/>
          </p:nvSpPr>
          <p:spPr>
            <a:xfrm>
              <a:off x="6789907" y="4260059"/>
              <a:ext cx="1828800" cy="536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531110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4298086B-EDA4-45BE-9F74-6F6DA5A5E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Recommendations and 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72C9334-9B41-4EE9-BCE1-DC35BE443F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22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88EA39B9-C5D4-4963-A1DB-AA59AF20C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429103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B199A10D-8285-4945-BDA8-0E16BA506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428050"/>
            <a:ext cx="9565931" cy="4724786"/>
          </a:xfrm>
        </p:spPr>
        <p:txBody>
          <a:bodyPr>
            <a:normAutofit/>
          </a:bodyPr>
          <a:lstStyle/>
          <a:p>
            <a:r>
              <a:rPr lang="en-GB" dirty="0"/>
              <a:t>Determine extent of need through a broad survey of R&amp;E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Establish a forum for information capture and exchange</a:t>
            </a:r>
          </a:p>
          <a:p>
            <a:r>
              <a:rPr lang="en-GB" dirty="0"/>
              <a:t>Benchmark and compare available solutions</a:t>
            </a:r>
          </a:p>
          <a:p>
            <a:r>
              <a:rPr lang="en-GB" dirty="0"/>
              <a:t>Investigate the business case for a community operated service</a:t>
            </a:r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8537D929-FD0B-4BA9-A37A-B6A160DDF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7078"/>
            <a:ext cx="724984" cy="7249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8A33E7C-A855-42AF-8D96-6F3CE31FD435}"/>
              </a:ext>
            </a:extLst>
          </p:cNvPr>
          <p:cNvSpPr txBox="1"/>
          <p:nvPr/>
        </p:nvSpPr>
        <p:spPr>
          <a:xfrm>
            <a:off x="3128341" y="2118732"/>
            <a:ext cx="4225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Assuming a positive result</a:t>
            </a:r>
            <a:r>
              <a:rPr lang="en-GB" sz="2800" dirty="0" smtClean="0"/>
              <a:t>…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778890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23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 dirty="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8200" y="1132214"/>
            <a:ext cx="9894723" cy="5189204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  <a:p>
            <a:r>
              <a:rPr lang="en-GB" dirty="0"/>
              <a:t>Investigate business case for remote identity verification using ID documents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Validate the problem and explore the nature and extent of the need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Collect use cases from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NRENs,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esearch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VOs and institutions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Onboarding users into a research community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Enrol ‘foreign’ students onto a campus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Investigate the capabilities of commercial solutions</a:t>
            </a:r>
          </a:p>
          <a:p>
            <a:pPr lvl="2"/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If of interest, examine the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ways to enable capabilities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within R&amp;E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An identity broker service for a set of commercial solutions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 centralised identity verification service offered by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GÉANT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 collective procurement exercise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Information gathering and dissemination</a:t>
            </a:r>
          </a:p>
          <a:p>
            <a:pPr lvl="1"/>
            <a:endParaRPr lang="en-GB" dirty="0"/>
          </a:p>
          <a:p>
            <a:r>
              <a:rPr lang="en-GB" dirty="0"/>
              <a:t>Document findings and discuss with stakeholders</a:t>
            </a:r>
          </a:p>
          <a:p>
            <a:pPr lvl="2"/>
            <a:endParaRPr lang="en-GB" dirty="0">
              <a:sym typeface="Wingdings" panose="05000000000000000000" pitchFamily="2" charset="2"/>
            </a:endParaRPr>
          </a:p>
          <a:p>
            <a:pPr lvl="2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Aims and objectives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872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985" y="480289"/>
            <a:ext cx="9894723" cy="430909"/>
          </a:xfrm>
        </p:spPr>
        <p:txBody>
          <a:bodyPr>
            <a:noAutofit/>
          </a:bodyPr>
          <a:lstStyle/>
          <a:p>
            <a:r>
              <a:rPr lang="en-GB" sz="4000" dirty="0"/>
              <a:t>Activities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C8BFFB1-6481-4110-9F5E-3570AC3E2516}"/>
              </a:ext>
            </a:extLst>
          </p:cNvPr>
          <p:cNvSpPr txBox="1"/>
          <p:nvPr/>
        </p:nvSpPr>
        <p:spPr>
          <a:xfrm>
            <a:off x="559017" y="911198"/>
            <a:ext cx="5446463" cy="5466513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endParaRPr lang="en-GB" b="1" dirty="0"/>
          </a:p>
          <a:p>
            <a:r>
              <a:rPr lang="en-GB" b="1" dirty="0"/>
              <a:t>Status</a:t>
            </a: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Investigate solution providers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Identify interviewees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Build questionnaire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Conduct interviews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Revise 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Analyse results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Stakeholder feedback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Investigate business case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Create recommendations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DDCB509-C046-4EF9-87EB-FFF2837CAAAC}"/>
              </a:ext>
            </a:extLst>
          </p:cNvPr>
          <p:cNvSpPr txBox="1"/>
          <p:nvPr/>
        </p:nvSpPr>
        <p:spPr>
          <a:xfrm>
            <a:off x="5428078" y="1546196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797E06B-16EA-4B2A-AA13-ED12AAA5ACA6}"/>
              </a:ext>
            </a:extLst>
          </p:cNvPr>
          <p:cNvSpPr txBox="1"/>
          <p:nvPr/>
        </p:nvSpPr>
        <p:spPr>
          <a:xfrm>
            <a:off x="5427158" y="1991299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4541084-C6F4-4784-8125-17BEFF66C03E}"/>
              </a:ext>
            </a:extLst>
          </p:cNvPr>
          <p:cNvSpPr txBox="1"/>
          <p:nvPr/>
        </p:nvSpPr>
        <p:spPr>
          <a:xfrm>
            <a:off x="5360881" y="299784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0D318D6-D307-402E-A8FD-ED95C498C2EA}"/>
              </a:ext>
            </a:extLst>
          </p:cNvPr>
          <p:cNvSpPr txBox="1"/>
          <p:nvPr/>
        </p:nvSpPr>
        <p:spPr>
          <a:xfrm>
            <a:off x="5360881" y="2448539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16BEDD3-D226-4F55-A384-671B35CB4012}"/>
              </a:ext>
            </a:extLst>
          </p:cNvPr>
          <p:cNvSpPr txBox="1"/>
          <p:nvPr/>
        </p:nvSpPr>
        <p:spPr>
          <a:xfrm>
            <a:off x="5360881" y="3547387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F3F7482-29F4-4D23-8AE8-B482B91E9294}"/>
              </a:ext>
            </a:extLst>
          </p:cNvPr>
          <p:cNvSpPr txBox="1"/>
          <p:nvPr/>
        </p:nvSpPr>
        <p:spPr>
          <a:xfrm>
            <a:off x="5360881" y="4096689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3725875A-F5FE-4937-BE73-CA7BAB80E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04" y="326866"/>
            <a:ext cx="737754" cy="7377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8D126E2-5DAF-4AD5-9FDD-15A0CFD54ED3}"/>
              </a:ext>
            </a:extLst>
          </p:cNvPr>
          <p:cNvSpPr txBox="1"/>
          <p:nvPr/>
        </p:nvSpPr>
        <p:spPr>
          <a:xfrm>
            <a:off x="5317385" y="4957861"/>
            <a:ext cx="514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  <a:sym typeface="Wingdings 2" panose="05020102010507070707" pitchFamily="18" charset="2"/>
              </a:rPr>
              <a:t>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23B420A-05C8-4C94-96EC-F772CF860107}"/>
              </a:ext>
            </a:extLst>
          </p:cNvPr>
          <p:cNvSpPr txBox="1"/>
          <p:nvPr/>
        </p:nvSpPr>
        <p:spPr>
          <a:xfrm>
            <a:off x="5315431" y="4568669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ED5CE6E-B2D0-49D4-A4A0-1F5C84EA2E30}"/>
              </a:ext>
            </a:extLst>
          </p:cNvPr>
          <p:cNvSpPr txBox="1"/>
          <p:nvPr/>
        </p:nvSpPr>
        <p:spPr>
          <a:xfrm>
            <a:off x="5317385" y="547556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222F9108-D232-4ABD-8042-4EAF553E33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250" t="22024" r="45000" b="3154"/>
          <a:stretch/>
        </p:blipFill>
        <p:spPr>
          <a:xfrm>
            <a:off x="6510346" y="1235089"/>
            <a:ext cx="3992880" cy="494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932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Digital identity -overall workflow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xmlns="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1A82F6F-ED09-475F-B1FB-5B387343B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330" y="1598818"/>
            <a:ext cx="10638339" cy="3817525"/>
          </a:xfrm>
          <a:prstGeom prst="rect">
            <a:avLst/>
          </a:prstGeom>
        </p:spPr>
      </p:pic>
      <p:sp>
        <p:nvSpPr>
          <p:cNvPr id="9" name="Speech Bubble: Oval 8">
            <a:extLst>
              <a:ext uri="{FF2B5EF4-FFF2-40B4-BE49-F238E27FC236}">
                <a16:creationId xmlns:a16="http://schemas.microsoft.com/office/drawing/2014/main" xmlns="" id="{22C8D203-2B00-4353-9D37-D9953AE031D1}"/>
              </a:ext>
            </a:extLst>
          </p:cNvPr>
          <p:cNvSpPr/>
          <p:nvPr/>
        </p:nvSpPr>
        <p:spPr>
          <a:xfrm>
            <a:off x="2759475" y="5704911"/>
            <a:ext cx="914400" cy="612648"/>
          </a:xfrm>
          <a:prstGeom prst="wedgeEllipseCallout">
            <a:avLst>
              <a:gd name="adj1" fmla="val 96528"/>
              <a:gd name="adj2" fmla="val -4557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Identity</a:t>
            </a:r>
          </a:p>
          <a:p>
            <a:pPr algn="ctr"/>
            <a:r>
              <a:rPr lang="en-GB" sz="1000" dirty="0"/>
              <a:t>Proofing</a:t>
            </a:r>
          </a:p>
        </p:txBody>
      </p:sp>
      <p:sp>
        <p:nvSpPr>
          <p:cNvPr id="89" name="Speech Bubble: Oval 88">
            <a:extLst>
              <a:ext uri="{FF2B5EF4-FFF2-40B4-BE49-F238E27FC236}">
                <a16:creationId xmlns:a16="http://schemas.microsoft.com/office/drawing/2014/main" xmlns="" id="{A1F004E7-C12C-47BE-AD58-3C66BFDD9972}"/>
              </a:ext>
            </a:extLst>
          </p:cNvPr>
          <p:cNvSpPr/>
          <p:nvPr/>
        </p:nvSpPr>
        <p:spPr>
          <a:xfrm>
            <a:off x="3951910" y="5704911"/>
            <a:ext cx="117555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Registration and enrolment</a:t>
            </a:r>
          </a:p>
        </p:txBody>
      </p:sp>
      <p:sp>
        <p:nvSpPr>
          <p:cNvPr id="94" name="Speech Bubble: Oval 93">
            <a:extLst>
              <a:ext uri="{FF2B5EF4-FFF2-40B4-BE49-F238E27FC236}">
                <a16:creationId xmlns:a16="http://schemas.microsoft.com/office/drawing/2014/main" xmlns="" id="{78C2FA7A-4F12-48D9-A38E-9450300EF8A9}"/>
              </a:ext>
            </a:extLst>
          </p:cNvPr>
          <p:cNvSpPr/>
          <p:nvPr/>
        </p:nvSpPr>
        <p:spPr>
          <a:xfrm>
            <a:off x="5359400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Issuance</a:t>
            </a:r>
          </a:p>
        </p:txBody>
      </p:sp>
      <p:sp>
        <p:nvSpPr>
          <p:cNvPr id="95" name="Speech Bubble: Oval 94">
            <a:extLst>
              <a:ext uri="{FF2B5EF4-FFF2-40B4-BE49-F238E27FC236}">
                <a16:creationId xmlns:a16="http://schemas.microsoft.com/office/drawing/2014/main" xmlns="" id="{6D2BA16E-87CD-4AFF-9BD3-2D2C65118214}"/>
              </a:ext>
            </a:extLst>
          </p:cNvPr>
          <p:cNvSpPr/>
          <p:nvPr/>
        </p:nvSpPr>
        <p:spPr>
          <a:xfrm>
            <a:off x="6928955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Record keeping</a:t>
            </a:r>
          </a:p>
        </p:txBody>
      </p:sp>
      <p:sp>
        <p:nvSpPr>
          <p:cNvPr id="98" name="Speech Bubble: Oval 97">
            <a:extLst>
              <a:ext uri="{FF2B5EF4-FFF2-40B4-BE49-F238E27FC236}">
                <a16:creationId xmlns:a16="http://schemas.microsoft.com/office/drawing/2014/main" xmlns="" id="{B8F7A6F2-BC27-42CB-9654-5F4852D609F4}"/>
              </a:ext>
            </a:extLst>
          </p:cNvPr>
          <p:cNvSpPr/>
          <p:nvPr/>
        </p:nvSpPr>
        <p:spPr>
          <a:xfrm>
            <a:off x="8266570" y="5704911"/>
            <a:ext cx="113444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Activation</a:t>
            </a:r>
          </a:p>
        </p:txBody>
      </p:sp>
      <p:sp>
        <p:nvSpPr>
          <p:cNvPr id="99" name="Speech Bubble: Oval 98">
            <a:extLst>
              <a:ext uri="{FF2B5EF4-FFF2-40B4-BE49-F238E27FC236}">
                <a16:creationId xmlns:a16="http://schemas.microsoft.com/office/drawing/2014/main" xmlns="" id="{B5A02066-1104-48D2-88CD-0CA01C9189F3}"/>
              </a:ext>
            </a:extLst>
          </p:cNvPr>
          <p:cNvSpPr/>
          <p:nvPr/>
        </p:nvSpPr>
        <p:spPr>
          <a:xfrm>
            <a:off x="793750" y="5704911"/>
            <a:ext cx="914400" cy="612648"/>
          </a:xfrm>
          <a:prstGeom prst="wedgeEllipseCallout">
            <a:avLst>
              <a:gd name="adj1" fmla="val 59028"/>
              <a:gd name="adj2" fmla="val -4412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Initiation</a:t>
            </a:r>
          </a:p>
        </p:txBody>
      </p:sp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xmlns="" id="{1DE0A15F-C937-4815-A26F-4D9725EE5948}"/>
              </a:ext>
            </a:extLst>
          </p:cNvPr>
          <p:cNvSpPr/>
          <p:nvPr/>
        </p:nvSpPr>
        <p:spPr>
          <a:xfrm>
            <a:off x="1906035" y="4384111"/>
            <a:ext cx="914400" cy="612648"/>
          </a:xfrm>
          <a:prstGeom prst="wedgeRectCallout">
            <a:avLst>
              <a:gd name="adj1" fmla="val 56945"/>
              <a:gd name="adj2" fmla="val 168636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2393819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1A0EE05A-CD3A-4803-8673-420D61F5A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Digital IDs – mind the gap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79199F2-547E-4184-B7E3-59A98472FD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5F20FB6-E2D5-49FE-9689-288B7C574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699" y="1719364"/>
            <a:ext cx="9714414" cy="40108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631C995-42FD-4DA3-B777-EB3B6AA20A06}"/>
              </a:ext>
            </a:extLst>
          </p:cNvPr>
          <p:cNvSpPr txBox="1"/>
          <p:nvPr/>
        </p:nvSpPr>
        <p:spPr>
          <a:xfrm>
            <a:off x="4522115" y="5839233"/>
            <a:ext cx="2579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McKinsey Global Institute</a:t>
            </a:r>
          </a:p>
        </p:txBody>
      </p:sp>
    </p:spTree>
    <p:extLst>
      <p:ext uri="{BB962C8B-B14F-4D97-AF65-F5344CB8AC3E}">
        <p14:creationId xmlns:p14="http://schemas.microsoft.com/office/powerpoint/2010/main" val="230232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61953FB7-486E-49C1-B4DB-136EFC947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R&amp;E gap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7E3E197-3A63-410F-BCC4-5BF48EC108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2E875E2-99C5-41C4-A45E-CFDCDA1DAB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690" b="7604"/>
          <a:stretch/>
        </p:blipFill>
        <p:spPr>
          <a:xfrm>
            <a:off x="576081" y="1198956"/>
            <a:ext cx="9768536" cy="4551690"/>
          </a:xfrm>
          <a:prstGeom prst="rect">
            <a:avLst/>
          </a:prstGeom>
        </p:spPr>
      </p:pic>
      <p:sp>
        <p:nvSpPr>
          <p:cNvPr id="7" name="Callout: Line 6">
            <a:extLst>
              <a:ext uri="{FF2B5EF4-FFF2-40B4-BE49-F238E27FC236}">
                <a16:creationId xmlns:a16="http://schemas.microsoft.com/office/drawing/2014/main" xmlns="" id="{B4C81F4E-92F8-4AB7-9222-231417393EB8}"/>
              </a:ext>
            </a:extLst>
          </p:cNvPr>
          <p:cNvSpPr/>
          <p:nvPr/>
        </p:nvSpPr>
        <p:spPr>
          <a:xfrm>
            <a:off x="244849" y="5218334"/>
            <a:ext cx="2177338" cy="1079770"/>
          </a:xfrm>
          <a:prstGeom prst="borderCallout1">
            <a:avLst>
              <a:gd name="adj1" fmla="val 732"/>
              <a:gd name="adj2" fmla="val 45731"/>
              <a:gd name="adj3" fmla="val -146796"/>
              <a:gd name="adj4" fmla="val 121651"/>
            </a:avLst>
          </a:prstGeom>
          <a:noFill/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Document-based identity for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remote applicants</a:t>
            </a:r>
          </a:p>
        </p:txBody>
      </p:sp>
      <p:sp>
        <p:nvSpPr>
          <p:cNvPr id="8" name="Callout: Line 7">
            <a:extLst>
              <a:ext uri="{FF2B5EF4-FFF2-40B4-BE49-F238E27FC236}">
                <a16:creationId xmlns:a16="http://schemas.microsoft.com/office/drawing/2014/main" xmlns="" id="{825BE7F6-C206-44ED-BF40-E673B1009662}"/>
              </a:ext>
            </a:extLst>
          </p:cNvPr>
          <p:cNvSpPr/>
          <p:nvPr/>
        </p:nvSpPr>
        <p:spPr>
          <a:xfrm>
            <a:off x="8498510" y="5210761"/>
            <a:ext cx="2017281" cy="1079770"/>
          </a:xfrm>
          <a:prstGeom prst="borderCallout1">
            <a:avLst>
              <a:gd name="adj1" fmla="val 732"/>
              <a:gd name="adj2" fmla="val 45731"/>
              <a:gd name="adj3" fmla="val -154904"/>
              <a:gd name="adj4" fmla="val -24375"/>
            </a:avLst>
          </a:prstGeom>
          <a:noFill/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Document-based identity for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higher </a:t>
            </a:r>
            <a:r>
              <a:rPr lang="en-GB" dirty="0" err="1">
                <a:solidFill>
                  <a:schemeClr val="tx1"/>
                </a:solidFill>
              </a:rPr>
              <a:t>LoA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96EC539-F982-4D1F-A312-2FFCF53650E0}"/>
              </a:ext>
            </a:extLst>
          </p:cNvPr>
          <p:cNvSpPr txBox="1"/>
          <p:nvPr/>
        </p:nvSpPr>
        <p:spPr>
          <a:xfrm>
            <a:off x="4646664" y="5953182"/>
            <a:ext cx="15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NIST-800-63-3</a:t>
            </a:r>
            <a:endParaRPr lang="en-GB" dirty="0"/>
          </a:p>
        </p:txBody>
      </p:sp>
      <p:sp>
        <p:nvSpPr>
          <p:cNvPr id="10" name="Callout: Line 9">
            <a:extLst>
              <a:ext uri="{FF2B5EF4-FFF2-40B4-BE49-F238E27FC236}">
                <a16:creationId xmlns:a16="http://schemas.microsoft.com/office/drawing/2014/main" xmlns="" id="{D7FD733A-1F7A-4AB1-9DC7-6365D5461033}"/>
              </a:ext>
            </a:extLst>
          </p:cNvPr>
          <p:cNvSpPr/>
          <p:nvPr/>
        </p:nvSpPr>
        <p:spPr>
          <a:xfrm>
            <a:off x="9335976" y="866131"/>
            <a:ext cx="2017281" cy="1079770"/>
          </a:xfrm>
          <a:prstGeom prst="borderCallout1">
            <a:avLst>
              <a:gd name="adj1" fmla="val 48480"/>
              <a:gd name="adj2" fmla="val -1526"/>
              <a:gd name="adj3" fmla="val 97348"/>
              <a:gd name="adj4" fmla="val -46558"/>
            </a:avLst>
          </a:prstGeom>
          <a:noFill/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Document-based credentials recovery</a:t>
            </a:r>
          </a:p>
        </p:txBody>
      </p:sp>
      <p:sp>
        <p:nvSpPr>
          <p:cNvPr id="12" name="Callout: Line 6">
            <a:extLst>
              <a:ext uri="{FF2B5EF4-FFF2-40B4-BE49-F238E27FC236}">
                <a16:creationId xmlns:a16="http://schemas.microsoft.com/office/drawing/2014/main" xmlns="" id="{B4C81F4E-92F8-4AB7-9222-231417393EB8}"/>
              </a:ext>
            </a:extLst>
          </p:cNvPr>
          <p:cNvSpPr/>
          <p:nvPr/>
        </p:nvSpPr>
        <p:spPr>
          <a:xfrm>
            <a:off x="4542817" y="371635"/>
            <a:ext cx="3160510" cy="827321"/>
          </a:xfrm>
          <a:prstGeom prst="borderCallout1">
            <a:avLst>
              <a:gd name="adj1" fmla="val 100936"/>
              <a:gd name="adj2" fmla="val 50273"/>
              <a:gd name="adj3" fmla="val 450886"/>
              <a:gd name="adj4" fmla="val 107240"/>
            </a:avLst>
          </a:prstGeom>
          <a:noFill/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Harmonised and interoperable identity management policies</a:t>
            </a:r>
          </a:p>
        </p:txBody>
      </p:sp>
      <p:cxnSp>
        <p:nvCxnSpPr>
          <p:cNvPr id="5" name="Straight Arrow Connector 4"/>
          <p:cNvCxnSpPr>
            <a:cxnSpLocks/>
          </p:cNvCxnSpPr>
          <p:nvPr/>
        </p:nvCxnSpPr>
        <p:spPr>
          <a:xfrm flipH="1">
            <a:off x="3295522" y="1226540"/>
            <a:ext cx="2541074" cy="287905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>
            <a:off x="6571616" y="1214216"/>
            <a:ext cx="804953" cy="60231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2FCAA73C-C010-474F-BBF4-32EE60DAC8CE}"/>
              </a:ext>
            </a:extLst>
          </p:cNvPr>
          <p:cNvCxnSpPr>
            <a:cxnSpLocks/>
            <a:stCxn id="8" idx="2"/>
          </p:cNvCxnSpPr>
          <p:nvPr/>
        </p:nvCxnSpPr>
        <p:spPr>
          <a:xfrm flipH="1" flipV="1">
            <a:off x="2986392" y="3589506"/>
            <a:ext cx="5512118" cy="216114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C5579F77-105B-42DE-B179-FF2D4A661716}"/>
              </a:ext>
            </a:extLst>
          </p:cNvPr>
          <p:cNvCxnSpPr>
            <a:cxnSpLocks/>
          </p:cNvCxnSpPr>
          <p:nvPr/>
        </p:nvCxnSpPr>
        <p:spPr>
          <a:xfrm flipH="1">
            <a:off x="4639092" y="1163043"/>
            <a:ext cx="623573" cy="65348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6539531-E2E8-4E83-AF7B-7F0D5F7A8FFC}"/>
              </a:ext>
            </a:extLst>
          </p:cNvPr>
          <p:cNvSpPr txBox="1"/>
          <p:nvPr/>
        </p:nvSpPr>
        <p:spPr>
          <a:xfrm>
            <a:off x="4919129" y="4955245"/>
            <a:ext cx="17568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HO IdP</a:t>
            </a:r>
          </a:p>
          <a:p>
            <a:r>
              <a:rPr lang="en-GB" dirty="0" err="1"/>
              <a:t>eIDAS</a:t>
            </a:r>
            <a:r>
              <a:rPr lang="en-GB" dirty="0"/>
              <a:t> IdP</a:t>
            </a:r>
          </a:p>
          <a:p>
            <a:r>
              <a:rPr lang="en-GB" dirty="0" err="1"/>
              <a:t>MyAcademic</a:t>
            </a:r>
            <a:r>
              <a:rPr lang="en-GB" dirty="0"/>
              <a:t> ID  </a:t>
            </a:r>
          </a:p>
        </p:txBody>
      </p:sp>
    </p:spTree>
    <p:extLst>
      <p:ext uri="{BB962C8B-B14F-4D97-AF65-F5344CB8AC3E}">
        <p14:creationId xmlns:p14="http://schemas.microsoft.com/office/powerpoint/2010/main" val="116771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833" y="1132214"/>
            <a:ext cx="9894723" cy="5189204"/>
          </a:xfrm>
        </p:spPr>
        <p:txBody>
          <a:bodyPr>
            <a:normAutofit fontScale="92500" lnSpcReduction="10000"/>
          </a:bodyPr>
          <a:lstStyle/>
          <a:p>
            <a:endParaRPr lang="en-GB" dirty="0"/>
          </a:p>
          <a:p>
            <a:r>
              <a:rPr lang="en-GB" dirty="0"/>
              <a:t>Within R&amp;E a number of  digital ID approaches are available</a:t>
            </a:r>
          </a:p>
          <a:p>
            <a:r>
              <a:rPr lang="en-GB" dirty="0" err="1"/>
              <a:t>eIDAS</a:t>
            </a:r>
            <a:r>
              <a:rPr lang="en-GB" dirty="0"/>
              <a:t> (born 2014) </a:t>
            </a:r>
          </a:p>
          <a:p>
            <a:pPr lvl="1"/>
            <a:r>
              <a:rPr lang="en-GB" dirty="0"/>
              <a:t>19 national eID schemes in 15 of the EU27 countries (58%)</a:t>
            </a:r>
          </a:p>
          <a:p>
            <a:pPr lvl="1"/>
            <a:r>
              <a:rPr lang="en-GB" dirty="0"/>
              <a:t>Only around 10% od services can be accessed with a ‘foreign’ eID</a:t>
            </a:r>
          </a:p>
          <a:p>
            <a:pPr lvl="1"/>
            <a:r>
              <a:rPr lang="en-GB" dirty="0"/>
              <a:t>Slow roll-out with remaining interoperability issues</a:t>
            </a:r>
          </a:p>
          <a:p>
            <a:pPr lvl="1"/>
            <a:r>
              <a:rPr lang="en-GB" dirty="0"/>
              <a:t>Limited mandatory attributes and lack of persistent identifiers</a:t>
            </a:r>
          </a:p>
          <a:p>
            <a:pPr lvl="1"/>
            <a:r>
              <a:rPr lang="en-GB" dirty="0"/>
              <a:t>EU-centric</a:t>
            </a:r>
          </a:p>
          <a:p>
            <a:r>
              <a:rPr lang="en-GB" dirty="0"/>
              <a:t>European Student Card Initiative</a:t>
            </a:r>
          </a:p>
          <a:p>
            <a:pPr lvl="1"/>
            <a:r>
              <a:rPr lang="en-GB" dirty="0"/>
              <a:t>Use of </a:t>
            </a:r>
            <a:r>
              <a:rPr lang="en-GB" dirty="0" err="1"/>
              <a:t>eIDAS</a:t>
            </a:r>
            <a:r>
              <a:rPr lang="en-GB" dirty="0"/>
              <a:t> eID to enrol in a HO</a:t>
            </a:r>
          </a:p>
          <a:p>
            <a:pPr lvl="1"/>
            <a:r>
              <a:rPr lang="en-GB" dirty="0" err="1"/>
              <a:t>MyAcademicID</a:t>
            </a:r>
            <a:r>
              <a:rPr lang="en-GB" dirty="0"/>
              <a:t> provides an identifier allowing </a:t>
            </a:r>
            <a:r>
              <a:rPr lang="en-GB" dirty="0" err="1"/>
              <a:t>eIDs</a:t>
            </a:r>
            <a:r>
              <a:rPr lang="en-GB" dirty="0"/>
              <a:t> to be used via eduGAIN</a:t>
            </a:r>
          </a:p>
          <a:p>
            <a:pPr lvl="1"/>
            <a:r>
              <a:rPr lang="en-GB" dirty="0"/>
              <a:t>Only addresses the student segment</a:t>
            </a:r>
          </a:p>
          <a:p>
            <a:pPr lvl="1"/>
            <a:r>
              <a:rPr lang="en-GB" dirty="0"/>
              <a:t>National and pan-national </a:t>
            </a:r>
            <a:r>
              <a:rPr lang="en-GB" dirty="0" err="1"/>
              <a:t>eiDs</a:t>
            </a:r>
            <a:r>
              <a:rPr lang="en-GB" dirty="0"/>
              <a:t> exist</a:t>
            </a:r>
          </a:p>
          <a:p>
            <a:pPr lvl="1"/>
            <a:r>
              <a:rPr lang="en-GB" dirty="0"/>
              <a:t>EDSSI will do further work, deployment is still in the future.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2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R&amp;E digital identity options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35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6443CACE-C489-4052-992F-B688ED7EA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Identity proofing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8EE20B7-0B26-485B-914B-4CBEB0655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2BA1139-7B6B-436B-A20B-B43711F52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823" y="1809749"/>
            <a:ext cx="8898716" cy="41440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57AEE038-DA81-48CE-893C-93DF7D544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0586" y="5764398"/>
            <a:ext cx="2397071" cy="25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911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57084</TotalTime>
  <Words>1473</Words>
  <Application>Microsoft Office PowerPoint</Application>
  <PresentationFormat>Custom</PresentationFormat>
  <Paragraphs>371</Paragraphs>
  <Slides>23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PowerPoint Presentation</vt:lpstr>
      <vt:lpstr>Background</vt:lpstr>
      <vt:lpstr>Aims and objectives</vt:lpstr>
      <vt:lpstr>Activities status</vt:lpstr>
      <vt:lpstr>Digital identity -overall workflow</vt:lpstr>
      <vt:lpstr>Digital IDs – mind the gap</vt:lpstr>
      <vt:lpstr>The R&amp;E gap</vt:lpstr>
      <vt:lpstr>R&amp;E digital identity options</vt:lpstr>
      <vt:lpstr>Identity proofing steps</vt:lpstr>
      <vt:lpstr>Identity verification using ID documents</vt:lpstr>
      <vt:lpstr>Commercial solution providers</vt:lpstr>
      <vt:lpstr>Methodology</vt:lpstr>
      <vt:lpstr>Interviews</vt:lpstr>
      <vt:lpstr>Findings</vt:lpstr>
      <vt:lpstr>Findings – Scope and use cases</vt:lpstr>
      <vt:lpstr>Findings – Change drivers</vt:lpstr>
      <vt:lpstr>Findings – Current status &amp; solution landscape</vt:lpstr>
      <vt:lpstr>Findings  – Requirements</vt:lpstr>
      <vt:lpstr>Findings – Business factors</vt:lpstr>
      <vt:lpstr>Findings – Implementation approach</vt:lpstr>
      <vt:lpstr>Conclusions</vt:lpstr>
      <vt:lpstr>Recommendations and next steps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Lewis</dc:creator>
  <cp:lastModifiedBy>Branko Marović</cp:lastModifiedBy>
  <cp:revision>323</cp:revision>
  <cp:lastPrinted>2019-11-12T08:58:00Z</cp:lastPrinted>
  <dcterms:created xsi:type="dcterms:W3CDTF">2019-01-29T11:50:49Z</dcterms:created>
  <dcterms:modified xsi:type="dcterms:W3CDTF">2021-02-09T16:29:32Z</dcterms:modified>
</cp:coreProperties>
</file>