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84" r:id="rId3"/>
    <p:sldId id="287" r:id="rId4"/>
    <p:sldId id="276" r:id="rId5"/>
    <p:sldId id="269" r:id="rId6"/>
    <p:sldId id="288" r:id="rId7"/>
    <p:sldId id="277" r:id="rId8"/>
    <p:sldId id="278" r:id="rId9"/>
    <p:sldId id="282" r:id="rId10"/>
    <p:sldId id="292" r:id="rId11"/>
    <p:sldId id="289" r:id="rId12"/>
    <p:sldId id="268" r:id="rId13"/>
    <p:sldId id="290" r:id="rId14"/>
    <p:sldId id="264" r:id="rId15"/>
    <p:sldId id="283" r:id="rId16"/>
    <p:sldId id="281" r:id="rId17"/>
    <p:sldId id="279" r:id="rId18"/>
    <p:sldId id="291" r:id="rId19"/>
    <p:sldId id="293" r:id="rId20"/>
    <p:sldId id="294" r:id="rId21"/>
  </p:sldIdLst>
  <p:sldSz cx="9144000" cy="6858000" type="screen4x3"/>
  <p:notesSz cx="6858000" cy="9144000"/>
  <p:defaultTextStyle>
    <a:defPPr>
      <a:defRPr lang="en-GB"/>
    </a:defPPr>
    <a:lvl1pPr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A61A"/>
    <a:srgbClr val="9AC71F"/>
    <a:srgbClr val="8F9E16"/>
    <a:srgbClr val="9EAE19"/>
    <a:srgbClr val="660066"/>
    <a:srgbClr val="0000A7"/>
    <a:srgbClr val="008DA9"/>
    <a:srgbClr val="007186"/>
    <a:srgbClr val="9FBB00"/>
    <a:srgbClr val="119F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174" autoAdjust="0"/>
  </p:normalViewPr>
  <p:slideViewPr>
    <p:cSldViewPr snapToObjects="1">
      <p:cViewPr>
        <p:scale>
          <a:sx n="75" d="100"/>
          <a:sy n="75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fld id="{C07400EF-F6DA-5E4E-8D5B-A497235F47D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49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400EF-F6DA-5E4E-8D5B-A497235F47D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768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400EF-F6DA-5E4E-8D5B-A497235F47D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639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400EF-F6DA-5E4E-8D5B-A497235F47D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181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400EF-F6DA-5E4E-8D5B-A497235F47D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548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3581400"/>
            <a:ext cx="6629400" cy="1143000"/>
          </a:xfr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685800"/>
            <a:ext cx="4114800" cy="1752600"/>
          </a:xfrm>
        </p:spPr>
        <p:txBody>
          <a:bodyPr/>
          <a:lstStyle>
            <a:lvl1pPr marL="0" indent="0">
              <a:buFont typeface="Helvetica CE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645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457200"/>
            <a:ext cx="17145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49911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783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27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738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88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288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547813" y="6381750"/>
            <a:ext cx="990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BBBC17A2-10AF-F644-AFC7-2A9F8CED7592}" type="slidenum">
              <a:rPr lang="en-GB"/>
              <a:pPr/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7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26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70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256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909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82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457200"/>
            <a:ext cx="6858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828800"/>
            <a:ext cx="685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623E85"/>
          </a:solidFill>
          <a:latin typeface="Didot"/>
          <a:ea typeface="+mj-ea"/>
          <a:cs typeface="Didot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195263" indent="-195263" algn="l" rtl="0" eaLnBrk="1" fontAlgn="base" hangingPunct="1">
        <a:spcBef>
          <a:spcPct val="20000"/>
        </a:spcBef>
        <a:spcAft>
          <a:spcPts val="300"/>
        </a:spcAft>
        <a:buFont typeface="Wingdings" charset="2"/>
        <a:buChar char="Ø"/>
        <a:defRPr sz="2000">
          <a:solidFill>
            <a:srgbClr val="154081"/>
          </a:solidFill>
          <a:latin typeface="Palatino"/>
          <a:ea typeface="+mn-ea"/>
          <a:cs typeface="Palatino"/>
        </a:defRPr>
      </a:lvl1pPr>
      <a:lvl2pPr marL="571500" indent="-185738" algn="l" rtl="0" eaLnBrk="1" fontAlgn="base" hangingPunct="1">
        <a:spcBef>
          <a:spcPct val="20000"/>
        </a:spcBef>
        <a:spcAft>
          <a:spcPts val="300"/>
        </a:spcAft>
        <a:buFont typeface="Wingdings" charset="2"/>
        <a:buChar char="²"/>
        <a:defRPr>
          <a:solidFill>
            <a:srgbClr val="CF3880"/>
          </a:solidFill>
          <a:latin typeface="Palatino"/>
          <a:ea typeface="+mn-ea"/>
          <a:cs typeface="Palatino"/>
        </a:defRPr>
      </a:lvl2pPr>
      <a:lvl3pPr marL="949325" indent="-187325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Palatino"/>
          <a:ea typeface="+mn-ea"/>
          <a:cs typeface="Palatino"/>
        </a:defRPr>
      </a:lvl3pPr>
      <a:lvl4pPr marL="1241425" indent="-96838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>
          <a:solidFill>
            <a:srgbClr val="CF3880"/>
          </a:solidFill>
          <a:latin typeface="Palatino"/>
          <a:ea typeface="+mn-ea"/>
          <a:cs typeface="Palatino"/>
        </a:defRPr>
      </a:lvl4pPr>
      <a:lvl5pPr marL="21351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Palatino"/>
          <a:ea typeface="+mn-ea"/>
          <a:cs typeface="Palatino"/>
        </a:defRPr>
      </a:lvl5pPr>
      <a:lvl6pPr marL="25923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6pPr>
      <a:lvl7pPr marL="30495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7pPr>
      <a:lvl8pPr marL="35067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8pPr>
      <a:lvl9pPr marL="39639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581400"/>
            <a:ext cx="5791200" cy="2590800"/>
          </a:xfrm>
        </p:spPr>
        <p:txBody>
          <a:bodyPr/>
          <a:lstStyle/>
          <a:p>
            <a:r>
              <a:rPr lang="en-US" sz="4000" dirty="0" smtClean="0"/>
              <a:t>AAA Study Recommendations </a:t>
            </a:r>
            <a:endParaRPr lang="en-GB" sz="40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2800" y="685800"/>
            <a:ext cx="3429000" cy="2514600"/>
          </a:xfr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ct val="0"/>
              </a:spcBef>
              <a:buFont typeface="Helvetica CE" charset="0"/>
              <a:buNone/>
            </a:pPr>
            <a:r>
              <a:rPr lang="en-GB" sz="1800" dirty="0" smtClean="0">
                <a:solidFill>
                  <a:schemeClr val="bg2"/>
                </a:solidFill>
              </a:rPr>
              <a:t>AAA Study 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Font typeface="Helvetica CE" charset="0"/>
              <a:buNone/>
            </a:pPr>
            <a:r>
              <a:rPr lang="en-GB" sz="1800" dirty="0" smtClean="0">
                <a:solidFill>
                  <a:schemeClr val="bg2"/>
                </a:solidFill>
              </a:rPr>
              <a:t>Final Workshop</a:t>
            </a:r>
            <a:endParaRPr lang="en-GB" sz="1800" dirty="0">
              <a:solidFill>
                <a:schemeClr val="bg2"/>
              </a:solidFill>
            </a:endParaRP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Helvetica CE" charset="0"/>
              <a:buNone/>
            </a:pPr>
            <a:r>
              <a:rPr lang="en-GB" sz="1800" dirty="0" smtClean="0">
                <a:solidFill>
                  <a:schemeClr val="bg2"/>
                </a:solidFill>
              </a:rPr>
              <a:t>Brussels, 7  July 2012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Helvetica CE" charset="0"/>
              <a:buNone/>
            </a:pPr>
            <a:endParaRPr lang="en-GB" sz="1800" dirty="0" smtClean="0">
              <a:solidFill>
                <a:schemeClr val="bg2"/>
              </a:solidFill>
            </a:endParaRP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Helvetica CE" charset="0"/>
              <a:buNone/>
            </a:pPr>
            <a:r>
              <a:rPr lang="en-GB" sz="1800" dirty="0" smtClean="0">
                <a:solidFill>
                  <a:schemeClr val="bg2"/>
                </a:solidFill>
              </a:rPr>
              <a:t>Licia Florio 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Helvetica CE" charset="0"/>
              <a:buNone/>
            </a:pPr>
            <a:r>
              <a:rPr lang="en-GB" sz="1800" dirty="0" err="1" smtClean="0">
                <a:solidFill>
                  <a:schemeClr val="bg2"/>
                </a:solidFill>
              </a:rPr>
              <a:t>florio@</a:t>
            </a:r>
            <a:r>
              <a:rPr lang="en-GB" sz="1800" dirty="0" err="1">
                <a:solidFill>
                  <a:schemeClr val="bg2"/>
                </a:solidFill>
              </a:rPr>
              <a:t>terena.org</a:t>
            </a:r>
            <a:r>
              <a:rPr lang="en-GB" sz="1800" dirty="0">
                <a:solidFill>
                  <a:schemeClr val="bg2"/>
                </a:solidFill>
              </a:rPr>
              <a:t/>
            </a:r>
            <a:br>
              <a:rPr lang="en-GB" sz="1800" dirty="0">
                <a:solidFill>
                  <a:schemeClr val="bg2"/>
                </a:solidFill>
              </a:rPr>
            </a:br>
            <a:endParaRPr lang="en-GB" sz="1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Areas Addressed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979715" y="1304765"/>
            <a:ext cx="2736301" cy="2400264"/>
            <a:chOff x="2494753" y="387197"/>
            <a:chExt cx="2260887" cy="2260887"/>
          </a:xfrm>
          <a:solidFill>
            <a:srgbClr val="0000FF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5" name="Pie 4"/>
            <p:cNvSpPr/>
            <p:nvPr/>
          </p:nvSpPr>
          <p:spPr>
            <a:xfrm>
              <a:off x="2494753" y="387197"/>
              <a:ext cx="2260887" cy="2260887"/>
            </a:xfrm>
            <a:prstGeom prst="pieWedge">
              <a:avLst/>
            </a:prstGeom>
            <a:gradFill flip="none" rotWithShape="1">
              <a:gsLst>
                <a:gs pos="99000">
                  <a:srgbClr val="000090"/>
                </a:gs>
                <a:gs pos="100000">
                  <a:srgbClr val="FFFFFF"/>
                </a:gs>
                <a:gs pos="2000">
                  <a:srgbClr val="0000FF"/>
                </a:gs>
              </a:gsLst>
              <a:lin ang="16200000" scaled="0"/>
              <a:tileRect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Pie 4"/>
            <p:cNvSpPr/>
            <p:nvPr/>
          </p:nvSpPr>
          <p:spPr>
            <a:xfrm>
              <a:off x="2710777" y="1049395"/>
              <a:ext cx="2044863" cy="1598689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 smtClean="0"/>
                <a:t>Technical Developments</a:t>
              </a:r>
              <a:endParaRPr lang="en-US" sz="2000" b="1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5400000">
            <a:off x="4848029" y="1028736"/>
            <a:ext cx="2400266" cy="2952323"/>
            <a:chOff x="2494753" y="387197"/>
            <a:chExt cx="2260887" cy="2411966"/>
          </a:xfrm>
        </p:grpSpPr>
        <p:sp>
          <p:nvSpPr>
            <p:cNvPr id="8" name="Pie 7"/>
            <p:cNvSpPr/>
            <p:nvPr/>
          </p:nvSpPr>
          <p:spPr>
            <a:xfrm>
              <a:off x="2494753" y="387197"/>
              <a:ext cx="2260887" cy="2260887"/>
            </a:xfrm>
            <a:prstGeom prst="pieWedge">
              <a:avLst/>
            </a:prstGeom>
            <a:gradFill flip="none" rotWithShape="1">
              <a:gsLst>
                <a:gs pos="85000">
                  <a:srgbClr val="007186"/>
                </a:gs>
                <a:gs pos="100000">
                  <a:srgbClr val="FFFFFF"/>
                </a:gs>
                <a:gs pos="24000">
                  <a:srgbClr val="119F64"/>
                </a:gs>
              </a:gsLst>
              <a:lin ang="13800000" scaled="0"/>
              <a:tileRect/>
            </a:grad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ie 4"/>
            <p:cNvSpPr/>
            <p:nvPr/>
          </p:nvSpPr>
          <p:spPr>
            <a:xfrm rot="16200000">
              <a:off x="2527226" y="793835"/>
              <a:ext cx="2411966" cy="15986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 smtClean="0"/>
                <a:t>Policy</a:t>
              </a:r>
              <a:endParaRPr lang="en-US" sz="2000" b="1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291746" y="3449794"/>
            <a:ext cx="2400266" cy="3024329"/>
            <a:chOff x="2494753" y="387197"/>
            <a:chExt cx="2260887" cy="2500209"/>
          </a:xfrm>
          <a:gradFill flip="none" rotWithShape="1">
            <a:gsLst>
              <a:gs pos="52000">
                <a:srgbClr val="660066"/>
              </a:gs>
              <a:gs pos="100000">
                <a:srgbClr val="FFFFFF"/>
              </a:gs>
              <a:gs pos="99000">
                <a:schemeClr val="tx2">
                  <a:lumMod val="40000"/>
                  <a:lumOff val="60000"/>
                </a:schemeClr>
              </a:gs>
            </a:gsLst>
            <a:lin ang="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7" name="Pie 16"/>
            <p:cNvSpPr/>
            <p:nvPr/>
          </p:nvSpPr>
          <p:spPr>
            <a:xfrm>
              <a:off x="2494753" y="387197"/>
              <a:ext cx="2260887" cy="2260887"/>
            </a:xfrm>
            <a:prstGeom prst="pieWedg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Pie 4"/>
            <p:cNvSpPr/>
            <p:nvPr/>
          </p:nvSpPr>
          <p:spPr>
            <a:xfrm rot="5400000">
              <a:off x="2690765" y="882078"/>
              <a:ext cx="2411966" cy="1598689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 smtClean="0"/>
                <a:t>Legal </a:t>
              </a:r>
              <a:endParaRPr lang="en-US" sz="2000" b="1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 rot="10800000">
            <a:off x="4499993" y="3762389"/>
            <a:ext cx="2997749" cy="2399703"/>
            <a:chOff x="2494753" y="387197"/>
            <a:chExt cx="2476912" cy="2260887"/>
          </a:xfrm>
          <a:gradFill flip="none" rotWithShape="1">
            <a:gsLst>
              <a:gs pos="7000">
                <a:srgbClr val="8F9E16"/>
              </a:gs>
              <a:gs pos="66000">
                <a:srgbClr val="7FA61A"/>
              </a:gs>
              <a:gs pos="92000">
                <a:srgbClr val="FFFF00"/>
              </a:gs>
            </a:gsLst>
            <a:lin ang="16200000" scaled="0"/>
            <a:tileRect/>
          </a:gradFill>
          <a:effectLst>
            <a:innerShdw blurRad="63500" dist="50800" dir="18900000">
              <a:prstClr val="black">
                <a:alpha val="50000"/>
              </a:prstClr>
            </a:innerShdw>
          </a:effectLst>
        </p:grpSpPr>
        <p:sp>
          <p:nvSpPr>
            <p:cNvPr id="20" name="Pie 19"/>
            <p:cNvSpPr/>
            <p:nvPr/>
          </p:nvSpPr>
          <p:spPr>
            <a:xfrm>
              <a:off x="2494753" y="387197"/>
              <a:ext cx="2260887" cy="2260887"/>
            </a:xfrm>
            <a:prstGeom prst="pieWedg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Pie 4"/>
            <p:cNvSpPr/>
            <p:nvPr/>
          </p:nvSpPr>
          <p:spPr>
            <a:xfrm rot="10800000">
              <a:off x="2821832" y="784613"/>
              <a:ext cx="2149833" cy="179362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 smtClean="0"/>
                <a:t>Funding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 smtClean="0"/>
                <a:t>Bodies</a:t>
              </a:r>
              <a:endParaRPr lang="en-US" sz="20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5662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Recommendations 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55576" y="1304764"/>
            <a:ext cx="7626424" cy="4752528"/>
          </a:xfrm>
          <a:prstGeom prst="roundRect">
            <a:avLst/>
          </a:prstGeom>
          <a:solidFill>
            <a:srgbClr val="0000A7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>
                <a:solidFill>
                  <a:schemeClr val="bg1"/>
                </a:solidFill>
              </a:rPr>
              <a:t>core focus for technical development should be </a:t>
            </a:r>
            <a:r>
              <a:rPr lang="en-US" sz="2400" dirty="0" smtClean="0">
                <a:solidFill>
                  <a:schemeClr val="bg1"/>
                </a:solidFill>
              </a:rPr>
              <a:t>on: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>
              <a:buFont typeface="Wingdings" charset="2"/>
              <a:buAutoNum type="romanLcParenBoth"/>
            </a:pPr>
            <a:r>
              <a:rPr lang="en-US" sz="2400" dirty="0">
                <a:solidFill>
                  <a:schemeClr val="bg1"/>
                </a:solidFill>
              </a:rPr>
              <a:t>Lowering the adoption threshold for new users and </a:t>
            </a:r>
            <a:r>
              <a:rPr lang="en-US" sz="2400" dirty="0" smtClean="0">
                <a:solidFill>
                  <a:schemeClr val="bg1"/>
                </a:solidFill>
              </a:rPr>
              <a:t>providers;</a:t>
            </a:r>
          </a:p>
          <a:p>
            <a:pPr marL="514350" indent="-514350">
              <a:buAutoNum type="romanLcParenBoth"/>
            </a:pPr>
            <a:r>
              <a:rPr lang="en-US" sz="2400" dirty="0" smtClean="0">
                <a:solidFill>
                  <a:schemeClr val="bg1"/>
                </a:solidFill>
              </a:rPr>
              <a:t>Enhancing existing </a:t>
            </a:r>
            <a:r>
              <a:rPr lang="en-US" sz="2400" dirty="0" smtClean="0">
                <a:solidFill>
                  <a:schemeClr val="bg1"/>
                </a:solidFill>
              </a:rPr>
              <a:t>infrastructures in line with emerging requirements;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>
              <a:buAutoNum type="romanLcParenBoth"/>
            </a:pPr>
            <a:r>
              <a:rPr lang="en-US" sz="2400" dirty="0" smtClean="0">
                <a:solidFill>
                  <a:schemeClr val="bg1"/>
                </a:solidFill>
              </a:rPr>
              <a:t> Supporting </a:t>
            </a:r>
            <a:r>
              <a:rPr lang="en-US" sz="2400" dirty="0" smtClean="0">
                <a:solidFill>
                  <a:schemeClr val="bg1"/>
                </a:solidFill>
              </a:rPr>
              <a:t>development on </a:t>
            </a:r>
            <a:r>
              <a:rPr lang="en-US" sz="2400" dirty="0" smtClean="0">
                <a:solidFill>
                  <a:schemeClr val="bg1"/>
                </a:solidFill>
              </a:rPr>
              <a:t>interoperability of existing AAIs and underling technologies;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119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13792"/>
            <a:ext cx="6858000" cy="926976"/>
          </a:xfrm>
        </p:spPr>
        <p:txBody>
          <a:bodyPr/>
          <a:lstStyle/>
          <a:p>
            <a:r>
              <a:rPr lang="en-US" dirty="0" smtClean="0"/>
              <a:t>Technical Recommendations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340768"/>
            <a:ext cx="7560840" cy="5256584"/>
          </a:xfrm>
        </p:spPr>
        <p:txBody>
          <a:bodyPr/>
          <a:lstStyle/>
          <a:p>
            <a:r>
              <a:rPr lang="en-GB" sz="2400" dirty="0" smtClean="0"/>
              <a:t> More specifically: </a:t>
            </a:r>
          </a:p>
          <a:p>
            <a:pPr lvl="1"/>
            <a:r>
              <a:rPr lang="en-GB" sz="2200" dirty="0" smtClean="0"/>
              <a:t> Enhance Identity Federations to address </a:t>
            </a:r>
            <a:r>
              <a:rPr lang="en-GB" sz="2200" dirty="0" err="1" smtClean="0"/>
              <a:t>eScience</a:t>
            </a:r>
            <a:r>
              <a:rPr lang="en-GB" sz="2200" dirty="0" smtClean="0"/>
              <a:t> and other community requirements; </a:t>
            </a:r>
          </a:p>
          <a:p>
            <a:pPr lvl="1"/>
            <a:r>
              <a:rPr lang="en-GB" sz="2200" dirty="0" smtClean="0"/>
              <a:t> Extend existing models for network resources and applications access control to make them data centric  (IPR, licenses , </a:t>
            </a:r>
            <a:r>
              <a:rPr lang="en-GB" sz="2200" dirty="0" err="1" smtClean="0"/>
              <a:t>etc</a:t>
            </a:r>
            <a:r>
              <a:rPr lang="en-GB" sz="2200" dirty="0" smtClean="0"/>
              <a:t>);</a:t>
            </a:r>
          </a:p>
          <a:p>
            <a:pPr lvl="1"/>
            <a:r>
              <a:rPr lang="en-GB" sz="2200" dirty="0" smtClean="0"/>
              <a:t> Improve authorisation; provide support for decentralized attribute management;</a:t>
            </a:r>
          </a:p>
          <a:p>
            <a:pPr lvl="1"/>
            <a:r>
              <a:rPr lang="en-GB" sz="2200" dirty="0"/>
              <a:t> </a:t>
            </a:r>
            <a:r>
              <a:rPr lang="en-GB" sz="2200" dirty="0" smtClean="0"/>
              <a:t>Improve accounting particularly in distributed environments;</a:t>
            </a:r>
            <a:endParaRPr lang="en-GB" sz="2200" dirty="0" smtClean="0"/>
          </a:p>
          <a:p>
            <a:pPr lvl="1"/>
            <a:r>
              <a:rPr lang="en-GB" sz="2200" dirty="0" smtClean="0"/>
              <a:t> Develop model to securely use cloud computing;</a:t>
            </a:r>
          </a:p>
          <a:p>
            <a:pPr marL="385762" lvl="1" indent="0">
              <a:buNone/>
            </a:pPr>
            <a:endParaRPr lang="en-US" sz="2000" dirty="0" smtClean="0"/>
          </a:p>
          <a:p>
            <a:pPr marL="385762" lvl="1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585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7620000" cy="1143000"/>
          </a:xfrm>
        </p:spPr>
        <p:txBody>
          <a:bodyPr/>
          <a:lstStyle/>
          <a:p>
            <a:r>
              <a:rPr lang="en-US" dirty="0"/>
              <a:t>Policy and Practice Recommendations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971600" y="1736813"/>
            <a:ext cx="7236804" cy="3024336"/>
          </a:xfrm>
          <a:prstGeom prst="roundRect">
            <a:avLst/>
          </a:prstGeom>
          <a:solidFill>
            <a:srgbClr val="119F64"/>
          </a:solidFill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5263" indent="-195263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Ø"/>
              <a:defRPr sz="2000">
                <a:solidFill>
                  <a:srgbClr val="154081"/>
                </a:solidFill>
                <a:latin typeface="Palatino"/>
                <a:ea typeface="+mn-ea"/>
                <a:cs typeface="Palatino"/>
              </a:defRPr>
            </a:lvl1pPr>
            <a:lvl2pPr marL="571500" indent="-185738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²"/>
              <a:defRPr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2pPr>
            <a:lvl3pPr marL="94932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3pPr>
            <a:lvl4pPr marL="1241425" indent="-96838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4pPr>
            <a:lvl5pPr marL="21351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5pPr>
            <a:lvl6pPr marL="25923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6pPr>
            <a:lvl7pPr marL="30495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7pPr>
            <a:lvl8pPr marL="3506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8pPr>
            <a:lvl9pPr marL="39639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9pPr>
          </a:lstStyle>
          <a:p>
            <a:pPr marL="385762" lvl="1" indent="0">
              <a:buNone/>
            </a:pPr>
            <a:r>
              <a:rPr lang="en-US" sz="2400" dirty="0">
                <a:solidFill>
                  <a:srgbClr val="FFFFFF"/>
                </a:solidFill>
              </a:rPr>
              <a:t>There is growing </a:t>
            </a:r>
            <a:r>
              <a:rPr lang="en-US" sz="2400" dirty="0" err="1">
                <a:solidFill>
                  <a:srgbClr val="FFFFFF"/>
                </a:solidFill>
              </a:rPr>
              <a:t>realisation</a:t>
            </a:r>
            <a:r>
              <a:rPr lang="en-US" sz="2400" dirty="0">
                <a:solidFill>
                  <a:srgbClr val="FFFFFF"/>
                </a:solidFill>
              </a:rPr>
              <a:t> that existing policies and practices do not meet the needs of ever evolving technologies and more critically, are being interpreted and implemented differently across the EU member states. </a:t>
            </a:r>
          </a:p>
        </p:txBody>
      </p:sp>
    </p:spTree>
    <p:extLst>
      <p:ext uri="{BB962C8B-B14F-4D97-AF65-F5344CB8AC3E}">
        <p14:creationId xmlns:p14="http://schemas.microsoft.com/office/powerpoint/2010/main" val="2752761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636" y="457200"/>
            <a:ext cx="7524836" cy="1143000"/>
          </a:xfrm>
        </p:spPr>
        <p:txBody>
          <a:bodyPr/>
          <a:lstStyle/>
          <a:p>
            <a:r>
              <a:rPr lang="en-US" dirty="0"/>
              <a:t>Policy and Practice Recommendations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00900" cy="5076564"/>
          </a:xfrm>
        </p:spPr>
        <p:txBody>
          <a:bodyPr/>
          <a:lstStyle/>
          <a:p>
            <a:r>
              <a:rPr lang="en-US" sz="2400" dirty="0" smtClean="0"/>
              <a:t> More specifically: </a:t>
            </a:r>
          </a:p>
          <a:p>
            <a:pPr lvl="1"/>
            <a:r>
              <a:rPr lang="en-US" sz="2200" dirty="0"/>
              <a:t> </a:t>
            </a:r>
            <a:r>
              <a:rPr lang="en-US" sz="2200" dirty="0" smtClean="0"/>
              <a:t>Support </a:t>
            </a:r>
            <a:r>
              <a:rPr lang="en-US" sz="2200" dirty="0"/>
              <a:t>the development of a common policy and trust framework for Identity </a:t>
            </a:r>
            <a:r>
              <a:rPr lang="en-US" sz="2200" dirty="0" smtClean="0"/>
              <a:t>Management that involves NRENs and </a:t>
            </a:r>
            <a:r>
              <a:rPr lang="en-US" sz="2200" dirty="0" err="1" smtClean="0"/>
              <a:t>eResearchers</a:t>
            </a:r>
            <a:r>
              <a:rPr lang="en-US" sz="2200" dirty="0" smtClean="0"/>
              <a:t>. </a:t>
            </a:r>
          </a:p>
          <a:p>
            <a:pPr lvl="1"/>
            <a:r>
              <a:rPr lang="en-US" sz="2200" dirty="0"/>
              <a:t> </a:t>
            </a:r>
            <a:r>
              <a:rPr lang="en-US" sz="2200" dirty="0" smtClean="0"/>
              <a:t>Improve </a:t>
            </a:r>
            <a:r>
              <a:rPr lang="en-US" sz="2200" dirty="0" smtClean="0"/>
              <a:t>collaboration </a:t>
            </a:r>
            <a:r>
              <a:rPr lang="en-US" sz="2200" dirty="0" smtClean="0"/>
              <a:t>among REFEDS, IGTF, libraries; and with more strategic initiatives like </a:t>
            </a:r>
            <a:r>
              <a:rPr lang="en-US" sz="2200" dirty="0" err="1" smtClean="0"/>
              <a:t>eIRG</a:t>
            </a:r>
            <a:r>
              <a:rPr lang="en-US" sz="2200" dirty="0" smtClean="0"/>
              <a:t> and ESFRI;</a:t>
            </a:r>
            <a:endParaRPr lang="en-US" sz="2200" dirty="0" smtClean="0"/>
          </a:p>
          <a:p>
            <a:pPr lvl="1"/>
            <a:r>
              <a:rPr lang="en-US" sz="2200" dirty="0"/>
              <a:t> </a:t>
            </a:r>
            <a:r>
              <a:rPr lang="en-US" sz="2400" dirty="0" smtClean="0"/>
              <a:t>Provide </a:t>
            </a:r>
            <a:r>
              <a:rPr lang="en-US" sz="2400" dirty="0"/>
              <a:t>assurance that fundamental rights will not be over-ridden by the exchange of attributes necessary for federated access </a:t>
            </a:r>
            <a:r>
              <a:rPr lang="en-US" sz="2400" dirty="0" smtClean="0"/>
              <a:t>management; </a:t>
            </a:r>
            <a:endParaRPr lang="en-US" sz="2400" dirty="0" smtClean="0"/>
          </a:p>
          <a:p>
            <a:pPr lvl="1"/>
            <a:r>
              <a:rPr lang="en-US" sz="2400" dirty="0"/>
              <a:t> </a:t>
            </a:r>
            <a:r>
              <a:rPr lang="en-US" sz="2400" dirty="0" smtClean="0"/>
              <a:t>Enforce IPR policies</a:t>
            </a:r>
            <a:r>
              <a:rPr lang="en-US" sz="2400" dirty="0"/>
              <a:t> </a:t>
            </a:r>
            <a:r>
              <a:rPr lang="en-US" sz="2400" dirty="0" smtClean="0"/>
              <a:t>in ways to preserve </a:t>
            </a:r>
            <a:r>
              <a:rPr lang="en-US" sz="2400" dirty="0" smtClean="0"/>
              <a:t>ownership of data but also inline with the </a:t>
            </a:r>
            <a:r>
              <a:rPr lang="en-US" sz="2400" dirty="0" smtClean="0"/>
              <a:t>open nature of the </a:t>
            </a:r>
            <a:r>
              <a:rPr lang="en-US" sz="2400" dirty="0" smtClean="0"/>
              <a:t>Internet;</a:t>
            </a:r>
            <a:endParaRPr lang="en-US" sz="2400" dirty="0"/>
          </a:p>
          <a:p>
            <a:pPr lvl="1"/>
            <a:endParaRPr lang="en-US" sz="22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432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Recommendations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71600" y="1736812"/>
            <a:ext cx="7236804" cy="3528391"/>
          </a:xfrm>
          <a:prstGeom prst="roundRect">
            <a:avLst/>
          </a:prstGeom>
          <a:solidFill>
            <a:srgbClr val="660066"/>
          </a:soli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5263" indent="-195263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Ø"/>
              <a:defRPr sz="2000">
                <a:solidFill>
                  <a:srgbClr val="154081"/>
                </a:solidFill>
                <a:latin typeface="Palatino"/>
                <a:ea typeface="+mn-ea"/>
                <a:cs typeface="Palatino"/>
              </a:defRPr>
            </a:lvl1pPr>
            <a:lvl2pPr marL="571500" indent="-185738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²"/>
              <a:defRPr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2pPr>
            <a:lvl3pPr marL="94932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3pPr>
            <a:lvl4pPr marL="1241425" indent="-96838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4pPr>
            <a:lvl5pPr marL="21351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5pPr>
            <a:lvl6pPr marL="25923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6pPr>
            <a:lvl7pPr marL="30495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7pPr>
            <a:lvl8pPr marL="3506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8pPr>
            <a:lvl9pPr marL="39639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9pPr>
          </a:lstStyle>
          <a:p>
            <a:pPr marL="385762" lvl="1" indent="0">
              <a:buNone/>
            </a:pPr>
            <a:r>
              <a:rPr lang="en-US" sz="2400" dirty="0">
                <a:solidFill>
                  <a:srgbClr val="FFFFFF"/>
                </a:solidFill>
              </a:rPr>
              <a:t>Developments in this area should focus on achieving clarity, consistency and user- friendly tools for implementation. The main law to be considered in this area is the European Data Protection Directive (95/46/EC) and its revision, the draft Data Protection Regulation (published in January 2012). </a:t>
            </a:r>
          </a:p>
        </p:txBody>
      </p:sp>
    </p:spTree>
    <p:extLst>
      <p:ext uri="{BB962C8B-B14F-4D97-AF65-F5344CB8AC3E}">
        <p14:creationId xmlns:p14="http://schemas.microsoft.com/office/powerpoint/2010/main" val="1332399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Recommendations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385" y="1600200"/>
            <a:ext cx="8075430" cy="42672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400" dirty="0"/>
              <a:t> </a:t>
            </a:r>
            <a:r>
              <a:rPr lang="en-US" sz="2400" dirty="0" smtClean="0"/>
              <a:t>More specifically: </a:t>
            </a:r>
            <a:endParaRPr lang="en-US" sz="2400" dirty="0"/>
          </a:p>
          <a:p>
            <a:pPr lvl="1"/>
            <a:r>
              <a:rPr lang="en-US" sz="2000" dirty="0"/>
              <a:t> </a:t>
            </a:r>
            <a:r>
              <a:rPr lang="en-US" sz="2200" dirty="0"/>
              <a:t> </a:t>
            </a:r>
            <a:r>
              <a:rPr lang="en-US" sz="2200" dirty="0" smtClean="0"/>
              <a:t>Provide clarity about Consent and Legitimate </a:t>
            </a:r>
            <a:r>
              <a:rPr lang="en-US" sz="2200" dirty="0" smtClean="0"/>
              <a:t>Interest; </a:t>
            </a:r>
            <a:endParaRPr lang="en-US" sz="2200" dirty="0" smtClean="0"/>
          </a:p>
          <a:p>
            <a:pPr lvl="2"/>
            <a:r>
              <a:rPr lang="en-US" sz="2000" dirty="0" smtClean="0"/>
              <a:t>Note that consent is questionable in a federated contest!</a:t>
            </a:r>
          </a:p>
          <a:p>
            <a:pPr lvl="1"/>
            <a:r>
              <a:rPr lang="en-US" sz="2200" dirty="0"/>
              <a:t> Create and support a clear statement on the legal status of processing opaque identifiers, implemented consistently across Member </a:t>
            </a:r>
            <a:r>
              <a:rPr lang="en-US" sz="2200" dirty="0" smtClean="0"/>
              <a:t>States. Opaque Identifiers should not be regarded as  personal-data. </a:t>
            </a:r>
            <a:endParaRPr lang="en-US" sz="2200" dirty="0"/>
          </a:p>
          <a:p>
            <a:pPr lvl="1"/>
            <a:r>
              <a:rPr lang="en-US" sz="2200" dirty="0"/>
              <a:t>The EC should provide clear guidelines for the Member States on how to implement the Draft Data Protection Regulation when it enters into force. </a:t>
            </a:r>
          </a:p>
          <a:p>
            <a:pPr lvl="1"/>
            <a:endParaRPr lang="en-US" sz="22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539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for Funding </a:t>
            </a:r>
            <a:r>
              <a:rPr lang="en-US" dirty="0"/>
              <a:t>Agencies, EC and Member States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71600" y="1952837"/>
            <a:ext cx="7236804" cy="3420379"/>
          </a:xfrm>
          <a:prstGeom prst="roundRect">
            <a:avLst/>
          </a:prstGeom>
          <a:solidFill>
            <a:srgbClr val="7FA61A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5263" indent="-195263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Ø"/>
              <a:defRPr sz="2000">
                <a:solidFill>
                  <a:srgbClr val="154081"/>
                </a:solidFill>
                <a:latin typeface="Palatino"/>
                <a:ea typeface="+mn-ea"/>
                <a:cs typeface="Palatino"/>
              </a:defRPr>
            </a:lvl1pPr>
            <a:lvl2pPr marL="571500" indent="-185738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²"/>
              <a:defRPr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2pPr>
            <a:lvl3pPr marL="94932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3pPr>
            <a:lvl4pPr marL="1241425" indent="-96838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4pPr>
            <a:lvl5pPr marL="21351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5pPr>
            <a:lvl6pPr marL="25923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6pPr>
            <a:lvl7pPr marL="30495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7pPr>
            <a:lvl8pPr marL="3506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8pPr>
            <a:lvl9pPr marL="39639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9pPr>
          </a:lstStyle>
          <a:p>
            <a:pPr marL="385762" lvl="1" indent="0"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Funding should be allocated to develop and enhance the convergence of </a:t>
            </a:r>
            <a:r>
              <a:rPr 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eInfrastructures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deployment of an SDI can only be successful if Member States embrace it and provide the necessary funding to ensure that universities, libraries and research </a:t>
            </a:r>
            <a:r>
              <a:rPr 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centres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can connect to it. </a:t>
            </a:r>
          </a:p>
          <a:p>
            <a:pPr marL="385762" lvl="1" indent="0"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 </a:t>
            </a:r>
            <a:endParaRPr lang="en-US" sz="2400" dirty="0">
              <a:solidFill>
                <a:srgbClr val="FFFFFF"/>
              </a:solidFill>
            </a:endParaRPr>
          </a:p>
          <a:p>
            <a:pPr marL="385762" lvl="1" indent="0"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 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28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 for Funding Agencies, EC and Member States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132" y="1688232"/>
            <a:ext cx="8208912" cy="4941168"/>
          </a:xfrm>
        </p:spPr>
        <p:txBody>
          <a:bodyPr/>
          <a:lstStyle/>
          <a:p>
            <a:r>
              <a:rPr lang="en-US" sz="2400" dirty="0" smtClean="0"/>
              <a:t> </a:t>
            </a:r>
            <a:r>
              <a:rPr lang="en-GB" sz="2400" dirty="0" smtClean="0"/>
              <a:t>More specifically: </a:t>
            </a:r>
          </a:p>
          <a:p>
            <a:pPr lvl="1"/>
            <a:r>
              <a:rPr lang="en-GB" sz="2200" dirty="0" smtClean="0"/>
              <a:t> Periodical studies should be funded to assess the emergence of new technologies and the penetration of existing infrastructures at national level. </a:t>
            </a:r>
          </a:p>
          <a:p>
            <a:pPr lvl="1"/>
            <a:r>
              <a:rPr lang="en-GB" sz="2200" dirty="0" smtClean="0"/>
              <a:t> National federation operators should act to expand the coverage of their identity federations to include research centres and libraries. </a:t>
            </a:r>
          </a:p>
          <a:p>
            <a:pPr lvl="1"/>
            <a:r>
              <a:rPr lang="en-GB" sz="2200" dirty="0" smtClean="0"/>
              <a:t>The operation of data centres, storage and cloud facilities should be (whenever possible) entrusted to existing and specialised centres. 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462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40768"/>
            <a:ext cx="7200800" cy="5220580"/>
          </a:xfrm>
        </p:spPr>
        <p:txBody>
          <a:bodyPr/>
          <a:lstStyle/>
          <a:p>
            <a:r>
              <a:rPr lang="en-US" sz="2400" dirty="0" smtClean="0"/>
              <a:t> Significant effort has been spent to cover as many angles as possible:</a:t>
            </a:r>
          </a:p>
          <a:p>
            <a:pPr lvl="1"/>
            <a:r>
              <a:rPr lang="en-US" sz="2200" dirty="0"/>
              <a:t> </a:t>
            </a:r>
            <a:r>
              <a:rPr lang="en-US" sz="2200" dirty="0" smtClean="0"/>
              <a:t>However there may be a number of points that need clarifications or improvement;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This workshop is only one mean to convey your feedback;</a:t>
            </a:r>
          </a:p>
          <a:p>
            <a:pPr lvl="1"/>
            <a:r>
              <a:rPr lang="en-US" sz="2200" dirty="0"/>
              <a:t> </a:t>
            </a:r>
            <a:r>
              <a:rPr lang="en-US" sz="2200" dirty="0" smtClean="0"/>
              <a:t>You can mail anyone of the study team;</a:t>
            </a:r>
          </a:p>
          <a:p>
            <a:r>
              <a:rPr lang="en-US" sz="2400" dirty="0" smtClean="0"/>
              <a:t> We will include your comments in the final report and correct any inaccuracy you might have identified. </a:t>
            </a:r>
          </a:p>
          <a:p>
            <a:pPr lvl="1"/>
            <a:r>
              <a:rPr lang="en-US" sz="2200" dirty="0"/>
              <a:t> </a:t>
            </a:r>
            <a:r>
              <a:rPr lang="en-US" sz="2200" dirty="0" smtClean="0"/>
              <a:t>The final version of the report is expected in September.</a:t>
            </a:r>
          </a:p>
          <a:p>
            <a:pPr marL="385762" lvl="1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09508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3628" y="1600200"/>
            <a:ext cx="6858000" cy="42672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 Overview of the study goals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Partners and methodology </a:t>
            </a:r>
          </a:p>
          <a:p>
            <a:r>
              <a:rPr lang="en-US" dirty="0"/>
              <a:t> </a:t>
            </a:r>
            <a:r>
              <a:rPr lang="en-US" dirty="0" smtClean="0"/>
              <a:t>Recommendations </a:t>
            </a:r>
          </a:p>
          <a:p>
            <a:r>
              <a:rPr lang="en-US" dirty="0"/>
              <a:t> </a:t>
            </a:r>
            <a:r>
              <a:rPr lang="en-US" dirty="0" smtClean="0"/>
              <a:t>Next Steps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6439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620" y="3104964"/>
            <a:ext cx="6858000" cy="1143000"/>
          </a:xfrm>
        </p:spPr>
        <p:txBody>
          <a:bodyPr/>
          <a:lstStyle/>
          <a:p>
            <a:r>
              <a:rPr lang="en-US" dirty="0" smtClean="0"/>
              <a:t>Thanks for listening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59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1289" y="1600200"/>
            <a:ext cx="6858000" cy="2180291"/>
          </a:xfrm>
          <a:prstGeom prst="roundRect">
            <a:avLst/>
          </a:prstGeom>
          <a:solidFill>
            <a:srgbClr val="863EFF"/>
          </a:solidFill>
          <a:ln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400" b="1" dirty="0" smtClean="0"/>
              <a:t>Evaluate the feasibility to deliver an integrated AA(A)I to help the emergence of a robust platform for access and preservation of Scientific Data Information (SDI)</a:t>
            </a:r>
            <a:endParaRPr lang="en-US" sz="24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871700" y="3681028"/>
            <a:ext cx="6858000" cy="2340260"/>
          </a:xfrm>
          <a:prstGeom prst="roundRect">
            <a:avLst/>
          </a:prstGeom>
          <a:solidFill>
            <a:srgbClr val="5025C3"/>
          </a:solidFill>
          <a:ln w="25400" cap="flat" cmpd="sng" algn="ctr">
            <a:solidFill>
              <a:schemeClr val="tx1"/>
            </a:solidFill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5263" indent="-195263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Ø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71500" indent="-185738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²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4932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41425" indent="-96838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351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923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495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06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639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4"/>
              </a:spcBef>
              <a:buFont typeface="Wingdings" charset="2"/>
              <a:buNone/>
            </a:pPr>
            <a:r>
              <a:rPr lang="en-US" sz="2400" b="1" dirty="0"/>
              <a:t>Provide recommendations to inform a EU strategy to deliver a SDI to enable  access to a variety of dataset for the scientific community and the public at large   </a:t>
            </a:r>
          </a:p>
        </p:txBody>
      </p:sp>
    </p:spTree>
    <p:extLst>
      <p:ext uri="{BB962C8B-B14F-4D97-AF65-F5344CB8AC3E}">
        <p14:creationId xmlns:p14="http://schemas.microsoft.com/office/powerpoint/2010/main" val="2489840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44724"/>
            <a:ext cx="2363924" cy="1143000"/>
          </a:xfrm>
        </p:spPr>
        <p:txBody>
          <a:bodyPr/>
          <a:lstStyle/>
          <a:p>
            <a:r>
              <a:rPr lang="en-US" dirty="0" smtClean="0"/>
              <a:t>In Scope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169" y="1597496"/>
            <a:ext cx="4121819" cy="4459796"/>
          </a:xfrm>
          <a:solidFill>
            <a:srgbClr val="0000E2">
              <a:alpha val="48000"/>
            </a:srgbClr>
          </a:solidFill>
          <a:ln>
            <a:solidFill>
              <a:srgbClr val="008000"/>
            </a:solidFill>
          </a:ln>
        </p:spPr>
        <p:txBody>
          <a:bodyPr/>
          <a:lstStyle/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Researchers </a:t>
            </a:r>
            <a:r>
              <a:rPr lang="en-US" sz="2400" dirty="0">
                <a:solidFill>
                  <a:schemeClr val="bg1"/>
                </a:solidFill>
              </a:rPr>
              <a:t>requirements </a:t>
            </a:r>
            <a:r>
              <a:rPr lang="en-US" sz="2400" dirty="0" smtClean="0">
                <a:solidFill>
                  <a:schemeClr val="bg1"/>
                </a:solidFill>
              </a:rPr>
              <a:t>on data </a:t>
            </a:r>
            <a:r>
              <a:rPr lang="en-US" sz="2400" dirty="0">
                <a:solidFill>
                  <a:schemeClr val="bg1"/>
                </a:solidFill>
              </a:rPr>
              <a:t>sharing, </a:t>
            </a:r>
            <a:r>
              <a:rPr lang="en-US" sz="2400" dirty="0" smtClean="0">
                <a:solidFill>
                  <a:schemeClr val="bg1"/>
                </a:solidFill>
              </a:rPr>
              <a:t>usage and  access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Technology drivers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8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Obstacles and legal issues </a:t>
            </a:r>
            <a:r>
              <a:rPr lang="en-US" sz="2400" dirty="0">
                <a:solidFill>
                  <a:schemeClr val="bg1"/>
                </a:solidFill>
              </a:rPr>
              <a:t>to deliver an integrated AA(A)</a:t>
            </a:r>
            <a:r>
              <a:rPr lang="en-US" sz="2400" dirty="0" smtClean="0">
                <a:solidFill>
                  <a:schemeClr val="bg1"/>
                </a:solidFill>
              </a:rPr>
              <a:t>I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947179" y="1597496"/>
            <a:ext cx="4098197" cy="4459796"/>
          </a:xfrm>
          <a:prstGeom prst="rect">
            <a:avLst/>
          </a:prstGeom>
          <a:solidFill>
            <a:srgbClr val="B1758F"/>
          </a:solidFill>
          <a:ln>
            <a:solidFill>
              <a:schemeClr val="accent2">
                <a:lumMod val="75000"/>
              </a:scheme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5263" indent="-195263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Ø"/>
              <a:defRPr sz="2000">
                <a:solidFill>
                  <a:srgbClr val="154081"/>
                </a:solidFill>
                <a:latin typeface="Palatino"/>
                <a:ea typeface="+mn-ea"/>
                <a:cs typeface="Palatino"/>
              </a:defRPr>
            </a:lvl1pPr>
            <a:lvl2pPr marL="571500" indent="-185738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²"/>
              <a:defRPr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2pPr>
            <a:lvl3pPr marL="94932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3pPr>
            <a:lvl4pPr marL="1241425" indent="-96838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4pPr>
            <a:lvl5pPr marL="21351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Palatino"/>
                <a:ea typeface="+mn-ea"/>
                <a:cs typeface="Palatino"/>
              </a:defRPr>
            </a:lvl5pPr>
            <a:lvl6pPr marL="25923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6pPr>
            <a:lvl7pPr marL="30495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7pPr>
            <a:lvl8pPr marL="3506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8pPr>
            <a:lvl9pPr marL="39639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9pPr>
          </a:lstStyle>
          <a:p>
            <a:r>
              <a:rPr lang="en-US" sz="2400" dirty="0" smtClean="0">
                <a:solidFill>
                  <a:srgbClr val="FFFFFF"/>
                </a:solidFill>
              </a:rPr>
              <a:t> Technical design of the integrated AA(A)I </a:t>
            </a:r>
          </a:p>
          <a:p>
            <a:pPr marL="385762" lvl="1" indent="0">
              <a:buFont typeface="Wingdings" charset="2"/>
              <a:buNone/>
            </a:pPr>
            <a:endParaRPr lang="en-US" sz="800" dirty="0" smtClean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 Digital identifiers</a:t>
            </a:r>
          </a:p>
          <a:p>
            <a:endParaRPr lang="en-US" sz="800" dirty="0" smtClean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 Evaluation on Linked Data</a:t>
            </a:r>
            <a:r>
              <a:rPr lang="en-US" sz="2400" dirty="0" smtClean="0">
                <a:solidFill>
                  <a:srgbClr val="FFFFFF"/>
                </a:solidFill>
              </a:rPr>
              <a:t>/Open </a:t>
            </a:r>
            <a:r>
              <a:rPr lang="en-US" sz="2400" dirty="0">
                <a:solidFill>
                  <a:srgbClr val="FFFFFF"/>
                </a:solidFill>
              </a:rPr>
              <a:t>A</a:t>
            </a:r>
            <a:r>
              <a:rPr lang="en-US" sz="2400" dirty="0" smtClean="0">
                <a:solidFill>
                  <a:srgbClr val="FFFFFF"/>
                </a:solidFill>
              </a:rPr>
              <a:t>ccess  </a:t>
            </a:r>
            <a:endParaRPr lang="en-US" sz="2400" dirty="0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28084" y="881844"/>
            <a:ext cx="28443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623E85"/>
                </a:solidFill>
                <a:latin typeface="Didot"/>
                <a:ea typeface="+mj-ea"/>
                <a:cs typeface="Didot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23E85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23E85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23E85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23E85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23E85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23E85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23E85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23E85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/>
              <a:t>Not In Scope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10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12900" y="1772816"/>
            <a:ext cx="3006972" cy="172819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623E85"/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Gather use-cases to form an understanding on AAA requirements for SDI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1763688" y="4077072"/>
            <a:ext cx="3060340" cy="190821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623E85"/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5263" indent="-195263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Ø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71500" indent="-185738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²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4932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41425" indent="-96838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351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923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495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06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639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b="1" dirty="0" smtClean="0"/>
              <a:t>Survey existing AAIs and  assess how they </a:t>
            </a:r>
            <a:r>
              <a:rPr lang="en-US" b="1" dirty="0" smtClean="0"/>
              <a:t>support the requirements</a:t>
            </a:r>
            <a:endParaRPr lang="en-US" b="1" dirty="0" smtClean="0"/>
          </a:p>
        </p:txBody>
      </p:sp>
      <p:sp>
        <p:nvSpPr>
          <p:cNvPr id="9" name="Right Arrow 8"/>
          <p:cNvSpPr/>
          <p:nvPr/>
        </p:nvSpPr>
        <p:spPr bwMode="auto">
          <a:xfrm rot="2381695">
            <a:off x="2127046" y="3593237"/>
            <a:ext cx="756084" cy="396044"/>
          </a:xfrm>
          <a:prstGeom prst="rightArrow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Helvetica CE" charset="0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4752020" y="1772816"/>
            <a:ext cx="2844316" cy="1728192"/>
          </a:xfrm>
          <a:prstGeom prst="roundRect">
            <a:avLst/>
          </a:prstGeom>
          <a:solidFill>
            <a:srgbClr val="623E85"/>
          </a:solidFill>
          <a:ln>
            <a:solidFill>
              <a:srgbClr val="623E85"/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5263" indent="-195263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Ø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71500" indent="-185738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²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4932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41425" indent="-96838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351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923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495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06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639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b="1" dirty="0" smtClean="0"/>
              <a:t>Identify gaps and barriers to deliver an integrated AAI  </a:t>
            </a:r>
            <a:endParaRPr lang="en-US" b="1" dirty="0" smtClean="0"/>
          </a:p>
          <a:p>
            <a:pPr marL="0" indent="0" algn="ctr">
              <a:buFont typeface="Wingdings" charset="2"/>
              <a:buNone/>
            </a:pPr>
            <a:endParaRPr lang="en-US" sz="1400" b="1" dirty="0"/>
          </a:p>
        </p:txBody>
      </p:sp>
      <p:sp>
        <p:nvSpPr>
          <p:cNvPr id="10" name="Right Arrow 9"/>
          <p:cNvSpPr/>
          <p:nvPr/>
        </p:nvSpPr>
        <p:spPr bwMode="auto">
          <a:xfrm rot="18854565">
            <a:off x="4167531" y="3506068"/>
            <a:ext cx="756084" cy="396044"/>
          </a:xfrm>
          <a:prstGeom prst="rightArrow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Helvetica CE" charset="0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 bwMode="auto">
          <a:xfrm>
            <a:off x="5868144" y="4077072"/>
            <a:ext cx="2988332" cy="1620180"/>
          </a:xfrm>
          <a:prstGeom prst="roundRect">
            <a:avLst/>
          </a:prstGeom>
          <a:solidFill>
            <a:srgbClr val="502157"/>
          </a:solidFill>
          <a:ln>
            <a:solidFill>
              <a:srgbClr val="623E85"/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5263" indent="-195263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Ø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71500" indent="-185738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²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4932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41425" indent="-96838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351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923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495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06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639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b="1" dirty="0" smtClean="0"/>
              <a:t>Recommendations to overcome identified barriers  </a:t>
            </a:r>
          </a:p>
          <a:p>
            <a:pPr marL="0" indent="0" algn="ctr">
              <a:buFont typeface="Wingdings" charset="2"/>
              <a:buNone/>
            </a:pPr>
            <a:endParaRPr lang="en-US" sz="1400" b="1" dirty="0"/>
          </a:p>
        </p:txBody>
      </p:sp>
      <p:sp>
        <p:nvSpPr>
          <p:cNvPr id="13" name="Right Arrow 12"/>
          <p:cNvSpPr/>
          <p:nvPr/>
        </p:nvSpPr>
        <p:spPr bwMode="auto">
          <a:xfrm rot="2384265">
            <a:off x="6981017" y="3593114"/>
            <a:ext cx="756084" cy="396044"/>
          </a:xfrm>
          <a:prstGeom prst="rightArrow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Helvetica CE" charset="0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438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0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60648"/>
            <a:ext cx="6858000" cy="1143000"/>
          </a:xfrm>
        </p:spPr>
        <p:txBody>
          <a:bodyPr/>
          <a:lstStyle/>
          <a:p>
            <a:r>
              <a:rPr lang="en-US" dirty="0" smtClean="0"/>
              <a:t>Output of the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1403648"/>
            <a:ext cx="4212468" cy="4267200"/>
          </a:xfrm>
        </p:spPr>
        <p:txBody>
          <a:bodyPr/>
          <a:lstStyle/>
          <a:p>
            <a:r>
              <a:rPr lang="en-US" sz="2400" dirty="0" smtClean="0"/>
              <a:t> AAI Requirements for SDI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State</a:t>
            </a:r>
            <a:r>
              <a:rPr lang="en-US" sz="2400" dirty="0"/>
              <a:t>-of-the-art survey of existing AAIs 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b="1" dirty="0"/>
              <a:t> </a:t>
            </a:r>
            <a:r>
              <a:rPr lang="en-US" sz="2400" b="1" dirty="0" smtClean="0"/>
              <a:t>Recommendations </a:t>
            </a:r>
            <a:endParaRPr lang="en-US" sz="2400" b="1" dirty="0"/>
          </a:p>
        </p:txBody>
      </p:sp>
      <p:pic>
        <p:nvPicPr>
          <p:cNvPr id="4" name="Picture 3" descr="Screen Shot 2012-07-10 at 10.33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9650">
            <a:off x="425350" y="1341799"/>
            <a:ext cx="4012223" cy="51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94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0800"/>
            <a:ext cx="6858000" cy="1143000"/>
          </a:xfrm>
        </p:spPr>
        <p:txBody>
          <a:bodyPr/>
          <a:lstStyle/>
          <a:p>
            <a:r>
              <a:rPr lang="en-US" dirty="0" smtClean="0"/>
              <a:t>Key People Beyond the AAA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15" y="1270980"/>
            <a:ext cx="4248472" cy="4267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r>
              <a:rPr lang="en-US" dirty="0">
                <a:latin typeface="+mn-lt"/>
              </a:rPr>
              <a:t>Partners: </a:t>
            </a:r>
          </a:p>
          <a:p>
            <a:pPr lvl="1"/>
            <a:r>
              <a:rPr lang="en-US" dirty="0" smtClean="0">
                <a:latin typeface="+mn-lt"/>
              </a:rPr>
              <a:t> TERENA (</a:t>
            </a:r>
            <a:r>
              <a:rPr lang="en-US" dirty="0" err="1" smtClean="0">
                <a:latin typeface="+mn-lt"/>
              </a:rPr>
              <a:t>Licia</a:t>
            </a:r>
            <a:r>
              <a:rPr lang="en-US" dirty="0" smtClean="0">
                <a:latin typeface="+mn-lt"/>
              </a:rPr>
              <a:t> Florio coordinator) </a:t>
            </a:r>
            <a:endParaRPr lang="en-US" dirty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UvA</a:t>
            </a:r>
            <a:r>
              <a:rPr lang="en-US" dirty="0" smtClean="0">
                <a:latin typeface="+mn-lt"/>
              </a:rPr>
              <a:t> </a:t>
            </a:r>
            <a:r>
              <a:rPr lang="en-US" dirty="0">
                <a:latin typeface="+mn-lt"/>
              </a:rPr>
              <a:t>(Yuri </a:t>
            </a:r>
            <a:r>
              <a:rPr lang="en-US" dirty="0" err="1">
                <a:latin typeface="+mn-lt"/>
              </a:rPr>
              <a:t>Demchenko</a:t>
            </a:r>
            <a:r>
              <a:rPr lang="en-US" dirty="0">
                <a:latin typeface="+mn-lt"/>
              </a:rPr>
              <a:t>) </a:t>
            </a:r>
          </a:p>
          <a:p>
            <a:pPr lvl="1"/>
            <a:r>
              <a:rPr lang="en-US" dirty="0" smtClean="0">
                <a:latin typeface="+mn-lt"/>
              </a:rPr>
              <a:t> LIBER </a:t>
            </a:r>
            <a:r>
              <a:rPr lang="en-US" dirty="0">
                <a:latin typeface="+mn-lt"/>
              </a:rPr>
              <a:t>(Susan </a:t>
            </a:r>
            <a:r>
              <a:rPr lang="en-US" dirty="0" smtClean="0">
                <a:latin typeface="+mn-lt"/>
              </a:rPr>
              <a:t>Reilly)</a:t>
            </a:r>
            <a:endParaRPr lang="en-US" dirty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 DEENK </a:t>
            </a:r>
            <a:r>
              <a:rPr lang="en-US" dirty="0">
                <a:latin typeface="+mn-lt"/>
              </a:rPr>
              <a:t>(Univ. Debrecen)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053644" y="1052736"/>
            <a:ext cx="4982852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5263" indent="-195263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Ø"/>
              <a:defRPr sz="2000">
                <a:solidFill>
                  <a:srgbClr val="154081"/>
                </a:solidFill>
                <a:latin typeface="+mn-lt"/>
                <a:ea typeface="+mn-ea"/>
                <a:cs typeface="+mn-cs"/>
              </a:defRPr>
            </a:lvl1pPr>
            <a:lvl2pPr marL="571500" indent="-185738" algn="l" rtl="0" eaLnBrk="1" fontAlgn="base" hangingPunct="1">
              <a:spcBef>
                <a:spcPct val="20000"/>
              </a:spcBef>
              <a:spcAft>
                <a:spcPts val="300"/>
              </a:spcAft>
              <a:buFont typeface="Wingdings" charset="2"/>
              <a:buChar char="²"/>
              <a:defRPr>
                <a:solidFill>
                  <a:srgbClr val="CF3880"/>
                </a:solidFill>
                <a:latin typeface="+mn-lt"/>
                <a:ea typeface="+mn-ea"/>
              </a:defRPr>
            </a:lvl2pPr>
            <a:lvl3pPr marL="949325" indent="-187325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+mn-lt"/>
                <a:ea typeface="+mn-ea"/>
              </a:defRPr>
            </a:lvl3pPr>
            <a:lvl4pPr marL="1241425" indent="-96838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>
                <a:solidFill>
                  <a:srgbClr val="CF3880"/>
                </a:solidFill>
                <a:latin typeface="+mn-lt"/>
                <a:ea typeface="+mn-ea"/>
              </a:defRPr>
            </a:lvl4pPr>
            <a:lvl5pPr marL="21351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5pPr>
            <a:lvl6pPr marL="25923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6pPr>
            <a:lvl7pPr marL="30495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7pPr>
            <a:lvl8pPr marL="3506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8pPr>
            <a:lvl9pPr marL="39639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Helvetica CE" charset="0"/>
              <a:buChar char="›"/>
              <a:defRPr sz="1600">
                <a:solidFill>
                  <a:srgbClr val="CF3880"/>
                </a:solidFill>
                <a:latin typeface="Arial" charset="0"/>
                <a:ea typeface="+mn-ea"/>
              </a:defRPr>
            </a:lvl9pPr>
          </a:lstStyle>
          <a:p>
            <a:r>
              <a:rPr lang="en-US" dirty="0" smtClean="0"/>
              <a:t> Experts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 </a:t>
            </a:r>
            <a:r>
              <a:rPr lang="en-US" sz="1800" dirty="0" err="1" smtClean="0"/>
              <a:t>Klaas</a:t>
            </a:r>
            <a:r>
              <a:rPr lang="en-US" sz="1800" dirty="0" smtClean="0"/>
              <a:t> </a:t>
            </a:r>
            <a:r>
              <a:rPr lang="en-US" sz="1800" dirty="0" err="1"/>
              <a:t>Wierenga</a:t>
            </a:r>
            <a:r>
              <a:rPr lang="en-US" sz="1800" dirty="0"/>
              <a:t> (Cisco Systems, Mobility expert) </a:t>
            </a:r>
          </a:p>
          <a:p>
            <a:pPr lvl="1"/>
            <a:r>
              <a:rPr lang="en-US" sz="1800" dirty="0" smtClean="0"/>
              <a:t> Diego </a:t>
            </a:r>
            <a:r>
              <a:rPr lang="en-US" sz="1800" dirty="0"/>
              <a:t>Lopez (</a:t>
            </a:r>
            <a:r>
              <a:rPr lang="en-US" sz="1800" dirty="0" err="1"/>
              <a:t>Telefonica</a:t>
            </a:r>
            <a:r>
              <a:rPr lang="en-US" sz="1800" dirty="0"/>
              <a:t> I+</a:t>
            </a:r>
            <a:r>
              <a:rPr lang="en-US" sz="1800" dirty="0" smtClean="0"/>
              <a:t>D</a:t>
            </a:r>
            <a:r>
              <a:rPr lang="en-US" sz="1800" dirty="0"/>
              <a:t>, </a:t>
            </a:r>
            <a:r>
              <a:rPr lang="en-US" sz="1800" dirty="0" smtClean="0"/>
              <a:t> </a:t>
            </a:r>
            <a:r>
              <a:rPr lang="en-US" sz="1800" dirty="0"/>
              <a:t>federated access </a:t>
            </a:r>
            <a:r>
              <a:rPr lang="en-US" sz="1800" dirty="0" smtClean="0"/>
              <a:t>technologies experts)</a:t>
            </a:r>
            <a:endParaRPr lang="en-US" sz="1800" dirty="0"/>
          </a:p>
          <a:p>
            <a:pPr lvl="1"/>
            <a:r>
              <a:rPr lang="en-US" sz="1800" dirty="0" smtClean="0"/>
              <a:t> Nicole </a:t>
            </a:r>
            <a:r>
              <a:rPr lang="en-US" sz="1800" dirty="0"/>
              <a:t>Harris (JISC Advance</a:t>
            </a:r>
            <a:r>
              <a:rPr lang="en-US" sz="1800" dirty="0"/>
              <a:t>, federated access technologies experts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/>
              <a:t> </a:t>
            </a:r>
            <a:r>
              <a:rPr lang="en-US" sz="1800" dirty="0" smtClean="0"/>
              <a:t>David </a:t>
            </a:r>
            <a:r>
              <a:rPr lang="en-US" sz="1800" dirty="0" err="1" smtClean="0"/>
              <a:t>Groep</a:t>
            </a:r>
            <a:r>
              <a:rPr lang="en-US" sz="1800" dirty="0" smtClean="0"/>
              <a:t> (</a:t>
            </a:r>
            <a:r>
              <a:rPr lang="en-US" sz="1800" dirty="0" err="1" smtClean="0"/>
              <a:t>Nikhef</a:t>
            </a:r>
            <a:r>
              <a:rPr lang="en-US" sz="1800" dirty="0" smtClean="0"/>
              <a:t>, EGI/IGTF expert</a:t>
            </a:r>
            <a:endParaRPr lang="en-US" sz="1800" dirty="0"/>
          </a:p>
          <a:p>
            <a:pPr lvl="1"/>
            <a:r>
              <a:rPr lang="en-US" sz="1800" dirty="0" err="1"/>
              <a:t>Torbjörn</a:t>
            </a:r>
            <a:r>
              <a:rPr lang="en-US" sz="1800" dirty="0"/>
              <a:t> </a:t>
            </a:r>
            <a:r>
              <a:rPr lang="en-US" sz="1800" dirty="0" err="1"/>
              <a:t>Wiberg</a:t>
            </a:r>
            <a:r>
              <a:rPr lang="en-US" sz="1800" dirty="0"/>
              <a:t> (</a:t>
            </a:r>
            <a:r>
              <a:rPr lang="en-US" sz="1800" dirty="0" err="1"/>
              <a:t>Univ</a:t>
            </a:r>
            <a:r>
              <a:rPr lang="en-US" sz="1800" dirty="0"/>
              <a:t> </a:t>
            </a:r>
            <a:r>
              <a:rPr lang="en-US" sz="1800" dirty="0" err="1"/>
              <a:t>Umeä</a:t>
            </a:r>
            <a:r>
              <a:rPr lang="en-US" sz="1800" dirty="0"/>
              <a:t>, </a:t>
            </a:r>
            <a:r>
              <a:rPr lang="en-US" sz="1800" dirty="0" err="1"/>
              <a:t>eIRG</a:t>
            </a:r>
            <a:r>
              <a:rPr lang="en-US" sz="1800" dirty="0"/>
              <a:t> member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/>
              <a:t> </a:t>
            </a:r>
            <a:r>
              <a:rPr lang="en-US" sz="1800" dirty="0" smtClean="0"/>
              <a:t>Andrew </a:t>
            </a:r>
            <a:r>
              <a:rPr lang="en-US" sz="1800" dirty="0"/>
              <a:t>Cormack (</a:t>
            </a:r>
            <a:r>
              <a:rPr lang="en-US" sz="1800" dirty="0" smtClean="0"/>
              <a:t>JANET, Data Protection expert)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35677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Findings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500" y="1445415"/>
            <a:ext cx="7802500" cy="4683885"/>
          </a:xfrm>
          <a:prstGeom prst="roundRect">
            <a:avLst/>
          </a:prstGeom>
          <a:solidFill>
            <a:srgbClr val="A22626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Existing AAIs satisfy </a:t>
            </a:r>
            <a:r>
              <a:rPr lang="en-US" sz="2400" dirty="0">
                <a:solidFill>
                  <a:schemeClr val="bg1"/>
                </a:solidFill>
              </a:rPr>
              <a:t>their users' </a:t>
            </a:r>
            <a:r>
              <a:rPr lang="en-US" sz="2400" dirty="0" smtClean="0">
                <a:solidFill>
                  <a:schemeClr val="bg1"/>
                </a:solidFill>
              </a:rPr>
              <a:t>needs;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Existing </a:t>
            </a:r>
            <a:r>
              <a:rPr lang="en-US" sz="2400" dirty="0">
                <a:solidFill>
                  <a:schemeClr val="bg1"/>
                </a:solidFill>
              </a:rPr>
              <a:t>AAIs have a significant user </a:t>
            </a:r>
            <a:r>
              <a:rPr lang="en-US" sz="2400" dirty="0" smtClean="0">
                <a:solidFill>
                  <a:schemeClr val="bg1"/>
                </a:solidFill>
              </a:rPr>
              <a:t>base</a:t>
            </a:r>
            <a:r>
              <a:rPr lang="en-US" sz="2400" dirty="0" smtClean="0">
                <a:solidFill>
                  <a:schemeClr val="bg1"/>
                </a:solidFill>
              </a:rPr>
              <a:t> and have reached a mature deployment;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There </a:t>
            </a:r>
            <a:r>
              <a:rPr lang="en-US" sz="2400" dirty="0">
                <a:solidFill>
                  <a:schemeClr val="bg1"/>
                </a:solidFill>
              </a:rPr>
              <a:t>are no AAIs </a:t>
            </a:r>
            <a:r>
              <a:rPr lang="en-US" sz="2400" dirty="0" smtClean="0">
                <a:solidFill>
                  <a:schemeClr val="bg1"/>
                </a:solidFill>
              </a:rPr>
              <a:t>that can </a:t>
            </a:r>
            <a:r>
              <a:rPr lang="en-US" sz="2400" dirty="0">
                <a:solidFill>
                  <a:schemeClr val="bg1"/>
                </a:solidFill>
              </a:rPr>
              <a:t>satisfy </a:t>
            </a:r>
            <a:r>
              <a:rPr lang="en-US" sz="2400" dirty="0" smtClean="0">
                <a:solidFill>
                  <a:schemeClr val="bg1"/>
                </a:solidFill>
              </a:rPr>
              <a:t>all requirements requirements;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There is consensus in adopting </a:t>
            </a:r>
            <a:r>
              <a:rPr lang="en-US" sz="2400" dirty="0" smtClean="0"/>
              <a:t>identity </a:t>
            </a:r>
            <a:r>
              <a:rPr lang="en-US" sz="2400" dirty="0"/>
              <a:t>management </a:t>
            </a:r>
            <a:r>
              <a:rPr lang="en-US" sz="2400" dirty="0" smtClean="0"/>
              <a:t>technologies;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The delivery of the SDI </a:t>
            </a:r>
            <a:r>
              <a:rPr lang="en-US" sz="2400" dirty="0" smtClean="0">
                <a:solidFill>
                  <a:schemeClr val="bg1"/>
                </a:solidFill>
              </a:rPr>
              <a:t>should be achieved by h</a:t>
            </a:r>
            <a:r>
              <a:rPr lang="en-US" sz="2400" dirty="0" smtClean="0">
                <a:solidFill>
                  <a:schemeClr val="bg1"/>
                </a:solidFill>
              </a:rPr>
              <a:t>armonizing/levering existing infrastructures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760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3284984"/>
            <a:ext cx="6858000" cy="1143000"/>
          </a:xfrm>
        </p:spPr>
        <p:txBody>
          <a:bodyPr/>
          <a:lstStyle/>
          <a:p>
            <a:r>
              <a:rPr lang="en-US" sz="3600" dirty="0" smtClean="0"/>
              <a:t>Recommendations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7942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terena">
  <a:themeElements>
    <a:clrScheme name="">
      <a:dk1>
        <a:srgbClr val="000000"/>
      </a:dk1>
      <a:lt1>
        <a:srgbClr val="FFFFFF"/>
      </a:lt1>
      <a:dk2>
        <a:srgbClr val="4F2F74"/>
      </a:dk2>
      <a:lt2>
        <a:srgbClr val="808080"/>
      </a:lt2>
      <a:accent1>
        <a:srgbClr val="BBE0E3"/>
      </a:accent1>
      <a:accent2>
        <a:srgbClr val="C72F2F"/>
      </a:accent2>
      <a:accent3>
        <a:srgbClr val="FFFFFF"/>
      </a:accent3>
      <a:accent4>
        <a:srgbClr val="000000"/>
      </a:accent4>
      <a:accent5>
        <a:srgbClr val="DAEDEF"/>
      </a:accent5>
      <a:accent6>
        <a:srgbClr val="B42A2A"/>
      </a:accent6>
      <a:hlink>
        <a:srgbClr val="C72F2F"/>
      </a:hlink>
      <a:folHlink>
        <a:srgbClr val="C72F2F"/>
      </a:folHlink>
    </a:clrScheme>
    <a:fontScheme name="Default Design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 typeface="Helvetica CE" charset="0"/>
          <a:buNone/>
          <a:tabLst/>
          <a:defRPr kumimoji="0" lang="en-GB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 typeface="Helvetica CE" charset="0"/>
          <a:buNone/>
          <a:tabLst/>
          <a:defRPr kumimoji="0" lang="en-GB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template_terena.pot</Template>
  <TotalTime>8173</TotalTime>
  <Words>1001</Words>
  <Application>Microsoft Macintosh PowerPoint</Application>
  <PresentationFormat>On-screen Show (4:3)</PresentationFormat>
  <Paragraphs>117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template_terena</vt:lpstr>
      <vt:lpstr>AAA Study Recommendations </vt:lpstr>
      <vt:lpstr>Agenda</vt:lpstr>
      <vt:lpstr>Goals of the Study</vt:lpstr>
      <vt:lpstr>In Scope </vt:lpstr>
      <vt:lpstr>Methodology</vt:lpstr>
      <vt:lpstr>Output of the Study </vt:lpstr>
      <vt:lpstr>Key People Beyond the AAA Study</vt:lpstr>
      <vt:lpstr>Key Findings </vt:lpstr>
      <vt:lpstr>Recommendations </vt:lpstr>
      <vt:lpstr>The Areas Addressed </vt:lpstr>
      <vt:lpstr>Technical Recommendations </vt:lpstr>
      <vt:lpstr>Technical Recommendations </vt:lpstr>
      <vt:lpstr>Policy and Practice Recommendations </vt:lpstr>
      <vt:lpstr>Policy and Practice Recommendations </vt:lpstr>
      <vt:lpstr>Legal Recommendations </vt:lpstr>
      <vt:lpstr>Legal Recommendations </vt:lpstr>
      <vt:lpstr>Recommendations for Funding Agencies, EC and Member States </vt:lpstr>
      <vt:lpstr>Recommendations for Funding Agencies, EC and Member States </vt:lpstr>
      <vt:lpstr>Next Steps </vt:lpstr>
      <vt:lpstr>Thanks for listening </vt:lpstr>
    </vt:vector>
  </TitlesOfParts>
  <Company>drtggfd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Licia Florio</cp:lastModifiedBy>
  <cp:revision>188</cp:revision>
  <dcterms:created xsi:type="dcterms:W3CDTF">2007-01-11T18:03:08Z</dcterms:created>
  <dcterms:modified xsi:type="dcterms:W3CDTF">2012-07-12T09:05:46Z</dcterms:modified>
</cp:coreProperties>
</file>