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  <p:sldMasterId id="2147483672" r:id="rId2"/>
    <p:sldMasterId id="2147483684" r:id="rId3"/>
  </p:sldMasterIdLst>
  <p:notesMasterIdLst>
    <p:notesMasterId r:id="rId15"/>
  </p:notesMasterIdLst>
  <p:sldIdLst>
    <p:sldId id="258" r:id="rId4"/>
    <p:sldId id="269" r:id="rId5"/>
    <p:sldId id="274" r:id="rId6"/>
    <p:sldId id="275" r:id="rId7"/>
    <p:sldId id="276" r:id="rId8"/>
    <p:sldId id="263" r:id="rId9"/>
    <p:sldId id="271" r:id="rId10"/>
    <p:sldId id="272" r:id="rId11"/>
    <p:sldId id="273" r:id="rId12"/>
    <p:sldId id="277" r:id="rId13"/>
    <p:sldId id="270" r:id="rId14"/>
  </p:sldIdLst>
  <p:sldSz cx="9144000" cy="6858000" type="screen4x3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0FC6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6" d="100"/>
          <a:sy n="86" d="100"/>
        </p:scale>
        <p:origin x="-16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20" Type="http://schemas.openxmlformats.org/officeDocument/2006/relationships/tableStyles" Target="tableStyles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notesMaster" Target="notesMasters/notesMaster1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42AA7F-6EB6-6D48-A5E0-630ED7F43AAA}" type="datetimeFigureOut">
              <a:rPr lang="es-ES" smtClean="0"/>
              <a:t>11/7/2012</a:t>
            </a:fld>
            <a:endParaRPr lang="en-GB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GB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DFC409-267B-3840-8A0B-182B6AD89E7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49757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2"/>
          <p:cNvSpPr>
            <a:spLocks noGrp="1" noRot="1" noChangeAspect="1" noTextEdit="1"/>
          </p:cNvSpPr>
          <p:nvPr>
            <p:ph type="sldImg"/>
          </p:nvPr>
        </p:nvSpPr>
        <p:spPr>
          <a:noFill/>
        </p:spPr>
      </p:sp>
      <p:sp>
        <p:nvSpPr>
          <p:cNvPr id="14338" name="Rectangle 3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s-ES_tradnl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DFC409-267B-3840-8A0B-182B6AD89E74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31867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681" y="2130426"/>
            <a:ext cx="7772638" cy="534368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362" y="3886200"/>
            <a:ext cx="6401276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_tradnl" smtClean="0"/>
              <a:t>Haga clic para modificar el estilo de subtítulo del patrón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4C0EFFA-2F26-584A-B6A6-2FDAAFA70D43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5717440"/>
      </p:ext>
    </p:extLst>
  </p:cSld>
  <p:clrMapOvr>
    <a:masterClrMapping/>
  </p:clrMapOvr>
  <p:transition xmlns:p14="http://schemas.microsoft.com/office/powerpoint/2010/main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4C0EFFA-2F26-584A-B6A6-2FDAAFA70D43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1115355"/>
      </p:ext>
    </p:extLst>
  </p:cSld>
  <p:clrMapOvr>
    <a:masterClrMapping/>
  </p:clrMapOvr>
  <p:transition xmlns:p14="http://schemas.microsoft.com/office/powerpoint/2010/main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8212827" y="404813"/>
            <a:ext cx="534368" cy="5549900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349190" y="404813"/>
            <a:ext cx="6147320" cy="5549900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4C0EFFA-2F26-584A-B6A6-2FDAAFA70D43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9995643"/>
      </p:ext>
    </p:extLst>
  </p:cSld>
  <p:clrMapOvr>
    <a:masterClrMapping/>
  </p:clrMapOvr>
  <p:transition xmlns:p14="http://schemas.microsoft.com/office/powerpoint/2010/main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lang="en-GB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_tradnl" smtClean="0"/>
              <a:t>Haga clic para modificar el estilo de subtítulo del patrón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88179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n-GB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384361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s-ES_tradnl" smtClean="0"/>
              <a:t>Clic para editar título</a:t>
            </a:r>
            <a:endParaRPr lang="en-GB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66383660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n-GB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GB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541602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_tradnl" smtClean="0"/>
              <a:t>Clic para editar título</a:t>
            </a:r>
            <a:endParaRPr lang="en-GB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GB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411883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927872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2854664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n-GB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GB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7692643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4C0EFFA-2F26-584A-B6A6-2FDAAFA70D43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5429401"/>
      </p:ext>
    </p:extLst>
  </p:cSld>
  <p:clrMapOvr>
    <a:masterClrMapping/>
  </p:clrMapOvr>
  <p:transition xmlns:p14="http://schemas.microsoft.com/office/powerpoint/2010/main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n-GB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s-ES_tradnl" noProof="0" smtClean="0"/>
              <a:t>Arrastre la imagen al marcador de posición o haga clic en el icono para agregar</a:t>
            </a:r>
            <a:endParaRPr lang="en-GB" noProof="0" smtClean="0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416319614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n-GB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769786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188913"/>
            <a:ext cx="2057400" cy="5937250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 lang="en-GB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188913"/>
            <a:ext cx="6019800" cy="5937250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70236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lang="en-GB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_tradnl" smtClean="0"/>
              <a:t>Haga clic para modificar el estilo de subtítulo del patrón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178529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n-GB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010976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s-ES_tradnl" smtClean="0"/>
              <a:t>Clic para editar título</a:t>
            </a:r>
            <a:endParaRPr lang="en-GB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13015256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n-GB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GB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584816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_tradnl" smtClean="0"/>
              <a:t>Clic para editar título</a:t>
            </a:r>
            <a:endParaRPr lang="en-GB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GB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971475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932675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353730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188" y="4406901"/>
            <a:ext cx="7772637" cy="688256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188" y="2906713"/>
            <a:ext cx="7772637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4C0EFFA-2F26-584A-B6A6-2FDAAFA70D43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8069993"/>
      </p:ext>
    </p:extLst>
  </p:cSld>
  <p:clrMapOvr>
    <a:masterClrMapping/>
  </p:clrMapOvr>
  <p:transition xmlns:p14="http://schemas.microsoft.com/office/powerpoint/2010/main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n-GB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GB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62798087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n-GB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85151441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n-GB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485301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15113" y="115888"/>
            <a:ext cx="2071687" cy="6010275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 lang="en-GB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395288" y="115888"/>
            <a:ext cx="6067425" cy="6010275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88896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349189" y="1341439"/>
            <a:ext cx="4122022" cy="4613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23585" y="1341439"/>
            <a:ext cx="4123609" cy="4613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4C0EFFA-2F26-584A-B6A6-2FDAAFA70D43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5476174"/>
      </p:ext>
    </p:extLst>
  </p:cSld>
  <p:clrMapOvr>
    <a:masterClrMapping/>
  </p:clrMapOvr>
  <p:transition xmlns:p14="http://schemas.microsoft.com/office/powerpoint/2010/main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121" y="274638"/>
            <a:ext cx="8229759" cy="534368"/>
          </a:xfrm>
        </p:spPr>
        <p:txBody>
          <a:bodyPr/>
          <a:lstStyle>
            <a:lvl1pPr>
              <a:defRPr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121" y="1535113"/>
            <a:ext cx="4039486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121" y="2174875"/>
            <a:ext cx="4039486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807" y="1535113"/>
            <a:ext cx="404107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807" y="2174875"/>
            <a:ext cx="404107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4C0EFFA-2F26-584A-B6A6-2FDAAFA70D43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21353"/>
      </p:ext>
    </p:extLst>
  </p:cSld>
  <p:clrMapOvr>
    <a:masterClrMapping/>
  </p:clrMapOvr>
  <p:transition xmlns:p14="http://schemas.microsoft.com/office/powerpoint/2010/main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4C0EFFA-2F26-584A-B6A6-2FDAAFA70D43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2541510"/>
      </p:ext>
    </p:extLst>
  </p:cSld>
  <p:clrMapOvr>
    <a:masterClrMapping/>
  </p:clrMapOvr>
  <p:transition xmlns:p14="http://schemas.microsoft.com/office/powerpoint/2010/main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4C0EFFA-2F26-584A-B6A6-2FDAAFA70D43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2210532"/>
      </p:ext>
    </p:extLst>
  </p:cSld>
  <p:clrMapOvr>
    <a:masterClrMapping/>
  </p:clrMapOvr>
  <p:transition xmlns:p14="http://schemas.microsoft.com/office/powerpoint/2010/main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121" y="1054620"/>
            <a:ext cx="3007791" cy="38048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4429" y="273051"/>
            <a:ext cx="51124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121" y="1435101"/>
            <a:ext cx="3007791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4C0EFFA-2F26-584A-B6A6-2FDAAFA70D43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4876498"/>
      </p:ext>
    </p:extLst>
  </p:cSld>
  <p:clrMapOvr>
    <a:masterClrMapping/>
  </p:clrMapOvr>
  <p:transition xmlns:p14="http://schemas.microsoft.com/office/powerpoint/2010/main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1977" y="4986858"/>
            <a:ext cx="5487034" cy="38048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1977" y="612775"/>
            <a:ext cx="5487034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s-ES_tradnl" noProof="0" smtClean="0"/>
              <a:t>Arrastre la imagen al marcador de posición o haga clic en el icono para agregar</a:t>
            </a:r>
            <a:endParaRPr lang="es-ES" noProof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1977" y="5367338"/>
            <a:ext cx="5487034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4C0EFFA-2F26-584A-B6A6-2FDAAFA70D43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111016"/>
      </p:ext>
    </p:extLst>
  </p:cSld>
  <p:clrMapOvr>
    <a:masterClrMapping/>
  </p:clrMapOvr>
  <p:transition xmlns:p14="http://schemas.microsoft.com/office/powerpoint/2010/main"/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3" Type="http://schemas.openxmlformats.org/officeDocument/2006/relationships/image" Target="../media/image3.png"/><Relationship Id="rId14" Type="http://schemas.openxmlformats.org/officeDocument/2006/relationships/image" Target="../media/image4.png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3.xml"/><Relationship Id="rId12" Type="http://schemas.openxmlformats.org/officeDocument/2006/relationships/theme" Target="../theme/theme3.xml"/><Relationship Id="rId13" Type="http://schemas.openxmlformats.org/officeDocument/2006/relationships/image" Target="../media/image3.png"/><Relationship Id="rId14" Type="http://schemas.openxmlformats.org/officeDocument/2006/relationships/image" Target="../media/image4.png"/><Relationship Id="rId1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4.xml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"/>
          <p:cNvSpPr>
            <a:spLocks noGrp="1" noChangeArrowheads="1"/>
          </p:cNvSpPr>
          <p:nvPr>
            <p:ph type="title"/>
          </p:nvPr>
        </p:nvSpPr>
        <p:spPr bwMode="auto">
          <a:xfrm>
            <a:off x="411092" y="404814"/>
            <a:ext cx="7944057" cy="53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6000" tIns="36000" rIns="36000" bIns="3600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/>
              <a:t>Haga clic para cambiar el estilo de título	</a:t>
            </a:r>
          </a:p>
        </p:txBody>
      </p:sp>
      <p:sp>
        <p:nvSpPr>
          <p:cNvPr id="1027" name="BodyText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9190" y="1341439"/>
            <a:ext cx="8398005" cy="4613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Haga clic para modificar el estilo de texto del patrón</a:t>
            </a:r>
          </a:p>
          <a:p>
            <a:pPr lvl="1"/>
            <a:r>
              <a:rPr lang="en-US"/>
              <a:t>Segundo nivel</a:t>
            </a:r>
          </a:p>
          <a:p>
            <a:pPr lvl="2"/>
            <a:r>
              <a:rPr lang="en-US"/>
              <a:t>Tercer nivel</a:t>
            </a:r>
          </a:p>
          <a:p>
            <a:pPr lvl="3"/>
            <a:r>
              <a:rPr lang="en-US"/>
              <a:t>Cuarto nivel</a:t>
            </a:r>
          </a:p>
          <a:p>
            <a:pPr lvl="4"/>
            <a:r>
              <a:rPr lang="en-US"/>
              <a:t>Quinto nivel</a:t>
            </a:r>
          </a:p>
        </p:txBody>
      </p:sp>
      <p:sp>
        <p:nvSpPr>
          <p:cNvPr id="844804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83914" y="6497639"/>
            <a:ext cx="434899" cy="174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eaLnBrk="0" hangingPunct="0">
              <a:defRPr sz="1100" b="0">
                <a:solidFill>
                  <a:srgbClr val="003F52"/>
                </a:solidFill>
                <a:latin typeface="Telefonica Headline Light" charset="0"/>
                <a:cs typeface="ＭＳ Ｐゴシック" charset="0"/>
              </a:defRPr>
            </a:lvl1pPr>
          </a:lstStyle>
          <a:p>
            <a:fld id="{64C0EFFA-2F26-584A-B6A6-2FDAAFA70D43}" type="slidenum">
              <a:rPr lang="en-GB" smtClean="0"/>
              <a:t>‹Nr.›</a:t>
            </a:fld>
            <a:endParaRPr lang="en-GB"/>
          </a:p>
        </p:txBody>
      </p:sp>
      <p:sp>
        <p:nvSpPr>
          <p:cNvPr id="1029" name="Rectángulo 9"/>
          <p:cNvSpPr>
            <a:spLocks noChangeArrowheads="1"/>
          </p:cNvSpPr>
          <p:nvPr/>
        </p:nvSpPr>
        <p:spPr bwMode="auto">
          <a:xfrm>
            <a:off x="295224" y="6427789"/>
            <a:ext cx="4572794" cy="422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0" tIns="72000" rIns="72000" bIns="72000" anchor="b">
            <a:spAutoFit/>
          </a:bodyPr>
          <a:lstStyle/>
          <a:p>
            <a:pPr defTabSz="457200">
              <a:lnSpc>
                <a:spcPct val="90000"/>
              </a:lnSpc>
            </a:pPr>
            <a:r>
              <a:rPr lang="es-ES_tradnl" sz="1000" b="0">
                <a:solidFill>
                  <a:srgbClr val="003F52"/>
                </a:solidFill>
                <a:latin typeface="Telefonica Text" charset="0"/>
                <a:cs typeface="ＭＳ Ｐゴシック" charset="0"/>
              </a:rPr>
              <a:t>Telefónica I+D</a:t>
            </a:r>
          </a:p>
          <a:p>
            <a:pPr defTabSz="457200">
              <a:lnSpc>
                <a:spcPct val="90000"/>
              </a:lnSpc>
            </a:pPr>
            <a:endParaRPr lang="es-ES_tradnl" sz="1000" b="0">
              <a:solidFill>
                <a:srgbClr val="003F52"/>
              </a:solidFill>
              <a:latin typeface="Telefonica Text" charset="0"/>
              <a:cs typeface="ＭＳ Ｐゴシック" charset="0"/>
            </a:endParaRPr>
          </a:p>
        </p:txBody>
      </p:sp>
      <p:sp>
        <p:nvSpPr>
          <p:cNvPr id="1030" name="Line 17"/>
          <p:cNvSpPr>
            <a:spLocks noChangeShapeType="1"/>
          </p:cNvSpPr>
          <p:nvPr/>
        </p:nvSpPr>
        <p:spPr bwMode="auto">
          <a:xfrm>
            <a:off x="0" y="6381750"/>
            <a:ext cx="91440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/>
          <a:p>
            <a:endParaRPr lang="es-ES"/>
          </a:p>
        </p:txBody>
      </p:sp>
      <p:pic>
        <p:nvPicPr>
          <p:cNvPr id="1031" name="Imagen 6" descr="TFN_Logo Port_Azul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9617" y="6510339"/>
            <a:ext cx="847578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Picture 19" descr="Bravo+pos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1193" y="95250"/>
            <a:ext cx="719013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xmlns:p14="http://schemas.microsoft.com/office/powerpoint/2010/main"/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61B8CD"/>
          </a:solidFill>
          <a:latin typeface="+mj-lt"/>
          <a:ea typeface="ＭＳ Ｐゴシック" charset="0"/>
          <a:cs typeface="+mj-cs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61B8CD"/>
          </a:solidFill>
          <a:latin typeface="Telefonica Headline Light" charset="0"/>
          <a:ea typeface="ＭＳ Ｐゴシック" charset="0"/>
          <a:cs typeface="Arial Unicode MS" pitchFamily="34" charset="-128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61B8CD"/>
          </a:solidFill>
          <a:latin typeface="Telefonica Headline Light" charset="0"/>
          <a:ea typeface="ＭＳ Ｐゴシック" charset="0"/>
          <a:cs typeface="Arial Unicode MS" pitchFamily="34" charset="-128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61B8CD"/>
          </a:solidFill>
          <a:latin typeface="Telefonica Headline Light" charset="0"/>
          <a:ea typeface="ＭＳ Ｐゴシック" charset="0"/>
          <a:cs typeface="Arial Unicode MS" pitchFamily="34" charset="-128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61B8CD"/>
          </a:solidFill>
          <a:latin typeface="Telefonica Headline Light" charset="0"/>
          <a:ea typeface="ＭＳ Ｐゴシック" charset="0"/>
          <a:cs typeface="Arial Unicode MS" pitchFamily="34" charset="-128"/>
        </a:defRPr>
      </a:lvl5pPr>
      <a:lvl6pPr marL="457200" algn="l" defTabSz="457200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61B8CD"/>
          </a:solidFill>
          <a:latin typeface="Telefonica Headline Light" charset="0"/>
          <a:ea typeface="Arial Unicode MS" pitchFamily="34" charset="-128"/>
          <a:cs typeface="Arial Unicode MS" pitchFamily="34" charset="-128"/>
        </a:defRPr>
      </a:lvl6pPr>
      <a:lvl7pPr marL="914400" algn="l" defTabSz="457200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61B8CD"/>
          </a:solidFill>
          <a:latin typeface="Telefonica Headline Light" charset="0"/>
          <a:ea typeface="Arial Unicode MS" pitchFamily="34" charset="-128"/>
          <a:cs typeface="Arial Unicode MS" pitchFamily="34" charset="-128"/>
        </a:defRPr>
      </a:lvl7pPr>
      <a:lvl8pPr marL="1371600" algn="l" defTabSz="457200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61B8CD"/>
          </a:solidFill>
          <a:latin typeface="Telefonica Headline Light" charset="0"/>
          <a:ea typeface="Arial Unicode MS" pitchFamily="34" charset="-128"/>
          <a:cs typeface="Arial Unicode MS" pitchFamily="34" charset="-128"/>
        </a:defRPr>
      </a:lvl8pPr>
      <a:lvl9pPr marL="1828800" algn="l" defTabSz="457200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61B8CD"/>
          </a:solidFill>
          <a:latin typeface="Telefonica Headline Light" charset="0"/>
          <a:ea typeface="Arial Unicode MS" pitchFamily="34" charset="-128"/>
          <a:cs typeface="Arial Unicode MS" pitchFamily="34" charset="-128"/>
        </a:defRPr>
      </a:lvl9pPr>
    </p:titleStyle>
    <p:bodyStyle>
      <a:lvl1pPr marL="171450" indent="-171450" algn="just" defTabSz="457200" rtl="0" eaLnBrk="1" fontAlgn="base" hangingPunct="1">
        <a:spcBef>
          <a:spcPct val="0"/>
        </a:spcBef>
        <a:spcAft>
          <a:spcPts val="600"/>
        </a:spcAft>
        <a:buClr>
          <a:srgbClr val="65C3D4"/>
        </a:buClr>
        <a:buSzPct val="150000"/>
        <a:buFont typeface="Wingdings" charset="0"/>
        <a:buChar char="§"/>
        <a:defRPr sz="2000">
          <a:solidFill>
            <a:schemeClr val="tx1"/>
          </a:solidFill>
          <a:latin typeface="+mn-lt"/>
          <a:ea typeface="+mn-ea"/>
          <a:cs typeface="ＭＳ Ｐゴシック" charset="0"/>
        </a:defRPr>
      </a:lvl1pPr>
      <a:lvl2pPr marL="536575" indent="-185738" algn="just" defTabSz="457200" rtl="0" eaLnBrk="1" fontAlgn="base" hangingPunct="1">
        <a:spcBef>
          <a:spcPct val="0"/>
        </a:spcBef>
        <a:spcAft>
          <a:spcPts val="600"/>
        </a:spcAft>
        <a:buSzPct val="150000"/>
        <a:buChar char="•"/>
        <a:defRPr>
          <a:solidFill>
            <a:schemeClr val="tx1"/>
          </a:solidFill>
          <a:latin typeface="+mn-lt"/>
          <a:ea typeface="+mn-ea"/>
        </a:defRPr>
      </a:lvl2pPr>
      <a:lvl3pPr marL="900113" indent="-184150" algn="just" defTabSz="457200" rtl="0" eaLnBrk="1" fontAlgn="base" hangingPunct="1">
        <a:spcBef>
          <a:spcPct val="0"/>
        </a:spcBef>
        <a:spcAft>
          <a:spcPts val="600"/>
        </a:spcAft>
        <a:buSzPct val="150000"/>
        <a:buFont typeface="Lucida Grande" charset="0"/>
        <a:buChar char="›"/>
        <a:defRPr sz="1600">
          <a:solidFill>
            <a:schemeClr val="tx1"/>
          </a:solidFill>
          <a:latin typeface="+mn-lt"/>
          <a:ea typeface="+mn-ea"/>
        </a:defRPr>
      </a:lvl3pPr>
      <a:lvl4pPr marL="1257300" indent="-177800" algn="just" defTabSz="457200" rtl="0" eaLnBrk="1" fontAlgn="base" hangingPunct="1">
        <a:spcBef>
          <a:spcPct val="0"/>
        </a:spcBef>
        <a:spcAft>
          <a:spcPts val="600"/>
        </a:spcAft>
        <a:buSzPct val="150000"/>
        <a:buFont typeface="Lucida Grande" charset="0"/>
        <a:buChar char="›"/>
        <a:defRPr sz="1200">
          <a:solidFill>
            <a:schemeClr val="tx1"/>
          </a:solidFill>
          <a:latin typeface="+mn-lt"/>
          <a:ea typeface="+mn-ea"/>
        </a:defRPr>
      </a:lvl4pPr>
      <a:lvl5pPr marL="1614488" indent="-177800" algn="just" defTabSz="457200" rtl="0" eaLnBrk="1" fontAlgn="base" hangingPunct="1">
        <a:spcBef>
          <a:spcPct val="0"/>
        </a:spcBef>
        <a:spcAft>
          <a:spcPts val="600"/>
        </a:spcAft>
        <a:buSzPct val="150000"/>
        <a:buFont typeface="Lucida Grande" charset="0"/>
        <a:buChar char="›"/>
        <a:defRPr sz="1200">
          <a:solidFill>
            <a:schemeClr val="tx1"/>
          </a:solidFill>
          <a:latin typeface="+mn-lt"/>
          <a:ea typeface="+mn-ea"/>
        </a:defRPr>
      </a:lvl5pPr>
      <a:lvl6pPr marL="2071688" indent="-177800" algn="just" defTabSz="457200" rtl="0" eaLnBrk="1" fontAlgn="base" hangingPunct="1">
        <a:spcBef>
          <a:spcPct val="0"/>
        </a:spcBef>
        <a:spcAft>
          <a:spcPts val="600"/>
        </a:spcAft>
        <a:buSzPct val="150000"/>
        <a:buFont typeface="Lucida Grande" pitchFamily="4" charset="0"/>
        <a:buChar char="›"/>
        <a:defRPr sz="1200">
          <a:solidFill>
            <a:schemeClr val="tx1"/>
          </a:solidFill>
          <a:latin typeface="+mn-lt"/>
          <a:ea typeface="+mn-ea"/>
        </a:defRPr>
      </a:lvl6pPr>
      <a:lvl7pPr marL="2528888" indent="-177800" algn="just" defTabSz="457200" rtl="0" eaLnBrk="1" fontAlgn="base" hangingPunct="1">
        <a:spcBef>
          <a:spcPct val="0"/>
        </a:spcBef>
        <a:spcAft>
          <a:spcPts val="600"/>
        </a:spcAft>
        <a:buSzPct val="150000"/>
        <a:buFont typeface="Lucida Grande" pitchFamily="4" charset="0"/>
        <a:buChar char="›"/>
        <a:defRPr sz="1200">
          <a:solidFill>
            <a:schemeClr val="tx1"/>
          </a:solidFill>
          <a:latin typeface="+mn-lt"/>
          <a:ea typeface="+mn-ea"/>
        </a:defRPr>
      </a:lvl7pPr>
      <a:lvl8pPr marL="2986088" indent="-177800" algn="just" defTabSz="457200" rtl="0" eaLnBrk="1" fontAlgn="base" hangingPunct="1">
        <a:spcBef>
          <a:spcPct val="0"/>
        </a:spcBef>
        <a:spcAft>
          <a:spcPts val="600"/>
        </a:spcAft>
        <a:buSzPct val="150000"/>
        <a:buFont typeface="Lucida Grande" pitchFamily="4" charset="0"/>
        <a:buChar char="›"/>
        <a:defRPr sz="1200">
          <a:solidFill>
            <a:schemeClr val="tx1"/>
          </a:solidFill>
          <a:latin typeface="+mn-lt"/>
          <a:ea typeface="+mn-ea"/>
        </a:defRPr>
      </a:lvl8pPr>
      <a:lvl9pPr marL="3443288" indent="-177800" algn="just" defTabSz="457200" rtl="0" eaLnBrk="1" fontAlgn="base" hangingPunct="1">
        <a:spcBef>
          <a:spcPct val="0"/>
        </a:spcBef>
        <a:spcAft>
          <a:spcPts val="600"/>
        </a:spcAft>
        <a:buSzPct val="150000"/>
        <a:buFont typeface="Lucida Grande" pitchFamily="4" charset="0"/>
        <a:buChar char="›"/>
        <a:defRPr sz="12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88913"/>
            <a:ext cx="8229600" cy="64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/>
              <a:t>First level title</a:t>
            </a:r>
          </a:p>
        </p:txBody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/>
              <a:t>Text here</a:t>
            </a:r>
          </a:p>
          <a:p>
            <a:pPr lvl="0"/>
            <a:endParaRPr lang="es-ES_tradnl"/>
          </a:p>
          <a:p>
            <a:pPr lvl="1"/>
            <a:r>
              <a:rPr lang="es-ES_tradnl"/>
              <a:t>Arial 16</a:t>
            </a:r>
          </a:p>
          <a:p>
            <a:pPr lvl="1"/>
            <a:endParaRPr lang="es-ES_tradnl"/>
          </a:p>
          <a:p>
            <a:pPr lvl="2"/>
            <a:r>
              <a:rPr lang="es-ES_tradnl"/>
              <a:t>Arial 14</a:t>
            </a:r>
          </a:p>
          <a:p>
            <a:pPr lvl="2"/>
            <a:r>
              <a:rPr lang="es-ES_tradnl"/>
              <a:t>Arial 14</a:t>
            </a:r>
          </a:p>
          <a:p>
            <a:pPr lvl="2"/>
            <a:r>
              <a:rPr lang="es-ES_tradnl"/>
              <a:t>Arial 14</a:t>
            </a:r>
          </a:p>
          <a:p>
            <a:pPr lvl="1"/>
            <a:endParaRPr lang="es-ES_tradnl"/>
          </a:p>
        </p:txBody>
      </p:sp>
      <p:sp>
        <p:nvSpPr>
          <p:cNvPr id="1028" name="AutoShape 10"/>
          <p:cNvSpPr>
            <a:spLocks/>
          </p:cNvSpPr>
          <p:nvPr/>
        </p:nvSpPr>
        <p:spPr bwMode="auto">
          <a:xfrm>
            <a:off x="4343400" y="6400800"/>
            <a:ext cx="457200" cy="254000"/>
          </a:xfrm>
          <a:prstGeom prst="roundRect">
            <a:avLst>
              <a:gd name="adj" fmla="val 50000"/>
            </a:avLst>
          </a:prstGeom>
          <a:noFill/>
          <a:ln w="19050" cap="rnd">
            <a:solidFill>
              <a:srgbClr val="44B5CA"/>
            </a:solidFill>
            <a:prstDash val="sys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s-ES_tradnl" u="none">
              <a:latin typeface="Gill Sans" charset="0"/>
            </a:endParaRPr>
          </a:p>
        </p:txBody>
      </p:sp>
      <p:sp>
        <p:nvSpPr>
          <p:cNvPr id="1029" name="Rectangle 3"/>
          <p:cNvSpPr>
            <a:spLocks/>
          </p:cNvSpPr>
          <p:nvPr/>
        </p:nvSpPr>
        <p:spPr bwMode="auto">
          <a:xfrm>
            <a:off x="4448175" y="6445250"/>
            <a:ext cx="244475" cy="16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fld id="{A4F7E0BE-DEC3-8B4A-82E6-74FB8E0A2120}" type="slidenum">
              <a:rPr lang="es-ES_tradnl" sz="1100" u="none">
                <a:solidFill>
                  <a:schemeClr val="tx1"/>
                </a:solidFill>
                <a:ea typeface="ＭＳ Ｐゴシック" charset="0"/>
                <a:cs typeface="ＭＳ Ｐゴシック" charset="0"/>
                <a:sym typeface="Arial" charset="0"/>
              </a:rPr>
              <a:pPr/>
              <a:t>‹Nr.›</a:t>
            </a:fld>
            <a:endParaRPr lang="es-ES_tradnl" sz="1100" u="none">
              <a:solidFill>
                <a:schemeClr val="tx1"/>
              </a:solidFill>
              <a:ea typeface="ＭＳ Ｐゴシック" charset="0"/>
              <a:cs typeface="ＭＳ Ｐゴシック" charset="0"/>
              <a:sym typeface="Arial" charset="0"/>
            </a:endParaRPr>
          </a:p>
        </p:txBody>
      </p:sp>
      <p:pic>
        <p:nvPicPr>
          <p:cNvPr id="1030" name="Picture 11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2900" y="6399213"/>
            <a:ext cx="10160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1" name="Rectangle 12"/>
          <p:cNvSpPr>
            <a:spLocks/>
          </p:cNvSpPr>
          <p:nvPr/>
        </p:nvSpPr>
        <p:spPr bwMode="auto">
          <a:xfrm>
            <a:off x="128588" y="6371223"/>
            <a:ext cx="1071276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GB" sz="1100" u="none" noProof="0" smtClean="0">
                <a:solidFill>
                  <a:schemeClr val="tx1"/>
                </a:solidFill>
                <a:latin typeface="Arial Bold" charset="0"/>
                <a:ea typeface="ＭＳ Ｐゴシック" charset="0"/>
                <a:cs typeface="ＭＳ Ｐゴシック" charset="0"/>
                <a:sym typeface="Arial Bold" charset="0"/>
              </a:rPr>
              <a:t>TPI</a:t>
            </a:r>
            <a:r>
              <a:rPr lang="en-GB" sz="1100" u="none" baseline="0" noProof="0" smtClean="0">
                <a:solidFill>
                  <a:schemeClr val="tx1"/>
                </a:solidFill>
                <a:latin typeface="Arial Bold" charset="0"/>
                <a:ea typeface="ＭＳ Ｐゴシック" charset="0"/>
                <a:cs typeface="ＭＳ Ｐゴシック" charset="0"/>
                <a:sym typeface="Arial Bold" charset="0"/>
              </a:rPr>
              <a:t> – GCTO Unit</a:t>
            </a:r>
            <a:endParaRPr lang="en-GB" sz="1100" u="none" noProof="0" smtClean="0">
              <a:solidFill>
                <a:schemeClr val="tx1"/>
              </a:solidFill>
              <a:latin typeface="Arial Bold" charset="0"/>
              <a:ea typeface="ＭＳ Ｐゴシック" charset="0"/>
              <a:cs typeface="ＭＳ Ｐゴシック" charset="0"/>
              <a:sym typeface="Arial Bold" charset="0"/>
            </a:endParaRPr>
          </a:p>
          <a:p>
            <a:pPr algn="l"/>
            <a:r>
              <a:rPr lang="en-GB" sz="1100" u="none" noProof="0" smtClean="0">
                <a:solidFill>
                  <a:schemeClr val="tx1"/>
                </a:solidFill>
                <a:ea typeface="ＭＳ Ｐゴシック" charset="0"/>
                <a:cs typeface="ＭＳ Ｐゴシック" charset="0"/>
                <a:sym typeface="Arial" charset="0"/>
              </a:rPr>
              <a:t>Telefónica I+D</a:t>
            </a:r>
            <a:endParaRPr lang="en-GB" sz="1100" u="none" noProof="0">
              <a:solidFill>
                <a:schemeClr val="tx1"/>
              </a:solidFill>
              <a:ea typeface="ＭＳ Ｐゴシック" charset="0"/>
              <a:cs typeface="ＭＳ Ｐゴシック" charset="0"/>
              <a:sym typeface="Arial" charset="0"/>
            </a:endParaRPr>
          </a:p>
        </p:txBody>
      </p:sp>
      <p:pic>
        <p:nvPicPr>
          <p:cNvPr id="1032" name="Picture 14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700" y="6197600"/>
            <a:ext cx="8763000" cy="36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3" name="Rectangle 1"/>
          <p:cNvSpPr>
            <a:spLocks/>
          </p:cNvSpPr>
          <p:nvPr/>
        </p:nvSpPr>
        <p:spPr bwMode="auto">
          <a:xfrm>
            <a:off x="0" y="0"/>
            <a:ext cx="368300" cy="647700"/>
          </a:xfrm>
          <a:prstGeom prst="rect">
            <a:avLst/>
          </a:prstGeom>
          <a:gradFill rotWithShape="0">
            <a:gsLst>
              <a:gs pos="0">
                <a:srgbClr val="0A1519"/>
              </a:gs>
              <a:gs pos="100000">
                <a:srgbClr val="2A5E77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es-ES_tradnl" u="none">
              <a:cs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+mj-lt"/>
          <a:ea typeface="+mj-ea"/>
          <a:cs typeface="ＭＳ Ｐゴシック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  <a:ea typeface="ＭＳ Ｐゴシック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  <a:ea typeface="ＭＳ Ｐゴシック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  <a:ea typeface="ＭＳ Ｐゴシック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  <a:ea typeface="ＭＳ Ｐゴシック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200000"/>
        <a:buChar char="•"/>
        <a:defRPr>
          <a:solidFill>
            <a:schemeClr val="tx1"/>
          </a:solidFill>
          <a:latin typeface="+mn-lt"/>
          <a:ea typeface="+mn-ea"/>
          <a:cs typeface="ＭＳ Ｐゴシック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Font typeface="Wingdings" charset="0"/>
        <a:buChar char="§"/>
        <a:defRPr sz="16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1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11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5288" y="115888"/>
            <a:ext cx="8229600" cy="936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/>
              <a:t>Haga clic para cambiar el estilo de título	</a:t>
            </a:r>
          </a:p>
        </p:txBody>
      </p:sp>
      <p:sp>
        <p:nvSpPr>
          <p:cNvPr id="3911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dirty="0"/>
              <a:t>Haga clic para modificar el estilo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</p:txBody>
      </p:sp>
      <p:sp>
        <p:nvSpPr>
          <p:cNvPr id="1028" name="AutoShape 10"/>
          <p:cNvSpPr>
            <a:spLocks/>
          </p:cNvSpPr>
          <p:nvPr userDrawn="1"/>
        </p:nvSpPr>
        <p:spPr bwMode="auto">
          <a:xfrm>
            <a:off x="4343400" y="6400800"/>
            <a:ext cx="457200" cy="254000"/>
          </a:xfrm>
          <a:prstGeom prst="roundRect">
            <a:avLst>
              <a:gd name="adj" fmla="val 50000"/>
            </a:avLst>
          </a:prstGeom>
          <a:noFill/>
          <a:ln w="19050" cap="rnd">
            <a:solidFill>
              <a:srgbClr val="44B5CA"/>
            </a:solidFill>
            <a:prstDash val="sys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endParaRPr lang="es-ES" sz="2800">
              <a:solidFill>
                <a:srgbClr val="000000"/>
              </a:solidFill>
              <a:latin typeface="Gill Sans" charset="0"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  <p:sp>
        <p:nvSpPr>
          <p:cNvPr id="1029" name="Rectangle 3"/>
          <p:cNvSpPr>
            <a:spLocks/>
          </p:cNvSpPr>
          <p:nvPr userDrawn="1"/>
        </p:nvSpPr>
        <p:spPr bwMode="auto">
          <a:xfrm>
            <a:off x="4449763" y="6445250"/>
            <a:ext cx="244475" cy="16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fld id="{7AB7F366-FE51-9A4B-97E8-F8ACD6A88CC8}" type="slidenum">
              <a:rPr lang="en-US" sz="1100">
                <a:solidFill>
                  <a:srgbClr val="003F52"/>
                </a:solidFill>
                <a:latin typeface="Arial" charset="0"/>
                <a:ea typeface="ヒラギノ角ゴ ProN W3" charset="0"/>
                <a:cs typeface="MS PGothic" charset="0"/>
                <a:sym typeface="Arial" charset="0"/>
              </a:rPr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t>‹Nr.›</a:t>
            </a:fld>
            <a:endParaRPr lang="en-US" sz="1100">
              <a:solidFill>
                <a:srgbClr val="003F52"/>
              </a:solidFill>
              <a:latin typeface="Arial" charset="0"/>
              <a:ea typeface="ヒラギノ角ゴ ProN W3" charset="0"/>
              <a:cs typeface="MS PGothic" charset="0"/>
              <a:sym typeface="Arial" charset="0"/>
            </a:endParaRPr>
          </a:p>
        </p:txBody>
      </p:sp>
      <p:pic>
        <p:nvPicPr>
          <p:cNvPr id="1030" name="Picture 11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2900" y="6399213"/>
            <a:ext cx="10160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1" name="Rectangle 12"/>
          <p:cNvSpPr>
            <a:spLocks/>
          </p:cNvSpPr>
          <p:nvPr userDrawn="1"/>
        </p:nvSpPr>
        <p:spPr bwMode="auto">
          <a:xfrm>
            <a:off x="128588" y="6371223"/>
            <a:ext cx="1071276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100" dirty="0" smtClean="0">
                <a:solidFill>
                  <a:srgbClr val="162E3E"/>
                </a:solidFill>
                <a:latin typeface="Arial Bold" charset="0"/>
                <a:ea typeface="ヒラギノ角ゴ ProN W3" charset="0"/>
                <a:cs typeface="MS PGothic" charset="0"/>
                <a:sym typeface="Arial Bold" charset="0"/>
              </a:rPr>
              <a:t>TPI</a:t>
            </a:r>
            <a:r>
              <a:rPr lang="en-US" sz="1100" baseline="0" dirty="0" smtClean="0">
                <a:solidFill>
                  <a:srgbClr val="162E3E"/>
                </a:solidFill>
                <a:latin typeface="Arial Bold" charset="0"/>
                <a:ea typeface="ヒラギノ角ゴ ProN W3" charset="0"/>
                <a:cs typeface="MS PGothic" charset="0"/>
                <a:sym typeface="Arial Bold" charset="0"/>
              </a:rPr>
              <a:t> – GCTO Unit</a:t>
            </a:r>
            <a:endParaRPr lang="en-US" sz="1100" baseline="0" dirty="0" smtClean="0">
              <a:solidFill>
                <a:srgbClr val="162E3E"/>
              </a:solidFill>
              <a:latin typeface="Arial" charset="0"/>
              <a:ea typeface="ヒラギノ角ゴ ProN W3" charset="0"/>
              <a:cs typeface="MS PGothic" charset="0"/>
              <a:sym typeface="Arial" charset="0"/>
            </a:endParaRP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100" baseline="0" dirty="0" err="1" smtClean="0">
                <a:solidFill>
                  <a:srgbClr val="162E3E"/>
                </a:solidFill>
                <a:latin typeface="Arial" charset="0"/>
                <a:ea typeface="ヒラギノ角ゴ ProN W3" charset="0"/>
                <a:cs typeface="MS PGothic" charset="0"/>
                <a:sym typeface="Arial" charset="0"/>
              </a:rPr>
              <a:t>Telefónica</a:t>
            </a:r>
            <a:r>
              <a:rPr lang="en-US" sz="1100" baseline="0" dirty="0" smtClean="0">
                <a:solidFill>
                  <a:srgbClr val="162E3E"/>
                </a:solidFill>
                <a:latin typeface="Arial" charset="0"/>
                <a:ea typeface="ヒラギノ角ゴ ProN W3" charset="0"/>
                <a:cs typeface="MS PGothic" charset="0"/>
                <a:sym typeface="Arial" charset="0"/>
              </a:rPr>
              <a:t> I+D</a:t>
            </a:r>
            <a:endParaRPr lang="en-US" sz="1100" dirty="0">
              <a:solidFill>
                <a:srgbClr val="162E3E"/>
              </a:solidFill>
              <a:latin typeface="Arial Bold" charset="0"/>
              <a:ea typeface="ヒラギノ角ゴ ProN W3" charset="0"/>
              <a:cs typeface="MS PGothic" charset="0"/>
              <a:sym typeface="Arial Bold" charset="0"/>
            </a:endParaRPr>
          </a:p>
        </p:txBody>
      </p:sp>
      <p:pic>
        <p:nvPicPr>
          <p:cNvPr id="1032" name="Picture 14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700" y="6197600"/>
            <a:ext cx="8763000" cy="36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3" name="Rectangle 1"/>
          <p:cNvSpPr>
            <a:spLocks/>
          </p:cNvSpPr>
          <p:nvPr userDrawn="1"/>
        </p:nvSpPr>
        <p:spPr bwMode="auto">
          <a:xfrm>
            <a:off x="0" y="0"/>
            <a:ext cx="368300" cy="647700"/>
          </a:xfrm>
          <a:prstGeom prst="rect">
            <a:avLst/>
          </a:prstGeom>
          <a:gradFill rotWithShape="0">
            <a:gsLst>
              <a:gs pos="0">
                <a:srgbClr val="0A1519"/>
              </a:gs>
              <a:gs pos="100000">
                <a:srgbClr val="2A5E77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endParaRPr lang="es-ES" sz="2800" dirty="0">
              <a:solidFill>
                <a:srgbClr val="000000"/>
              </a:solidFill>
              <a:latin typeface="Arial" charset="0"/>
              <a:ea typeface="ヒラギノ角ゴ ProN W3" charset="0"/>
              <a:cs typeface="Arial" charset="0"/>
              <a:sym typeface="Gill San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87700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00BACF"/>
          </a:solidFill>
          <a:latin typeface="+mj-lt"/>
          <a:ea typeface="+mj-ea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00BACF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00BACF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00BACF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00BACF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>
          <a:solidFill>
            <a:srgbClr val="00BACF"/>
          </a:solidFill>
          <a:latin typeface="Arial" charset="0"/>
          <a:ea typeface="ＭＳ Ｐゴシック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>
          <a:solidFill>
            <a:srgbClr val="00BACF"/>
          </a:solidFill>
          <a:latin typeface="Arial" charset="0"/>
          <a:ea typeface="ＭＳ Ｐゴシック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>
          <a:solidFill>
            <a:srgbClr val="00BACF"/>
          </a:solidFill>
          <a:latin typeface="Arial" charset="0"/>
          <a:ea typeface="ＭＳ Ｐゴシック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>
          <a:solidFill>
            <a:srgbClr val="00BACF"/>
          </a:solidFill>
          <a:latin typeface="Arial" charset="0"/>
          <a:ea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BACF"/>
        </a:buClr>
        <a:buSzPct val="200000"/>
        <a:buChar char="•"/>
        <a:defRPr>
          <a:solidFill>
            <a:srgbClr val="255C81"/>
          </a:solidFill>
          <a:latin typeface="+mn-lt"/>
          <a:ea typeface="+mn-ea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BACF"/>
        </a:buClr>
        <a:buFont typeface="Wingdings" charset="0"/>
        <a:buChar char="§"/>
        <a:defRPr sz="1600">
          <a:solidFill>
            <a:srgbClr val="255C8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400">
          <a:solidFill>
            <a:srgbClr val="255C8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255C8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255C8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255C8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255C8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255C8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255C81"/>
          </a:solidFill>
          <a:latin typeface="+mn-lt"/>
          <a:ea typeface="+mn-ea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29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/>
          </p:cNvSpPr>
          <p:nvPr/>
        </p:nvSpPr>
        <p:spPr bwMode="auto">
          <a:xfrm>
            <a:off x="179388" y="6181725"/>
            <a:ext cx="1041400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38100" tIns="38100" rIns="38100" bIns="38100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baseline="30000" dirty="0" err="1" smtClean="0">
                <a:solidFill>
                  <a:srgbClr val="FFFFFF"/>
                </a:solidFill>
                <a:latin typeface="Arial" charset="0"/>
                <a:ea typeface="ヒラギノ角ゴ ProN W3" charset="0"/>
                <a:cs typeface="MS PGothic" charset="0"/>
                <a:sym typeface="Telefonica Text Bold" charset="0"/>
              </a:rPr>
              <a:t>Telefónica</a:t>
            </a:r>
            <a:r>
              <a:rPr lang="en-US" baseline="30000" dirty="0" smtClean="0">
                <a:solidFill>
                  <a:srgbClr val="FFFFFF"/>
                </a:solidFill>
                <a:latin typeface="Arial" charset="0"/>
                <a:ea typeface="ヒラギノ角ゴ ProN W3" charset="0"/>
                <a:cs typeface="MS PGothic" charset="0"/>
                <a:sym typeface="Telefonica Text Bold" charset="0"/>
              </a:rPr>
              <a:t> I+D</a:t>
            </a:r>
            <a:endParaRPr lang="en-US" dirty="0">
              <a:solidFill>
                <a:srgbClr val="FFFFFF"/>
              </a:solidFill>
              <a:latin typeface="Arial" charset="0"/>
              <a:ea typeface="ヒラギノ角ゴ ProN W3" charset="0"/>
              <a:cs typeface="MS PGothic" charset="0"/>
              <a:sym typeface="Arial" charset="0"/>
            </a:endParaRP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baseline="30000" dirty="0" smtClean="0">
                <a:solidFill>
                  <a:srgbClr val="FFFFFF"/>
                </a:solidFill>
                <a:latin typeface="Arial" charset="0"/>
                <a:ea typeface="ヒラギノ角ゴ ProN W3" charset="0"/>
                <a:cs typeface="MS PGothic" charset="0"/>
                <a:sym typeface="Telefonica Text Bold" charset="0"/>
              </a:rPr>
              <a:t>12</a:t>
            </a:r>
            <a:r>
              <a:rPr lang="en-US" baseline="30000" dirty="0" smtClean="0">
                <a:solidFill>
                  <a:srgbClr val="FFFFFF"/>
                </a:solidFill>
                <a:latin typeface="Arial" charset="0"/>
                <a:ea typeface="ヒラギノ角ゴ ProN W3" charset="0"/>
                <a:cs typeface="MS PGothic" charset="0"/>
                <a:sym typeface="Telefonica Text Bold" charset="0"/>
              </a:rPr>
              <a:t>.07.2012</a:t>
            </a:r>
            <a:endParaRPr lang="en-US" baseline="30000" dirty="0">
              <a:solidFill>
                <a:srgbClr val="FFFFFF"/>
              </a:solidFill>
              <a:latin typeface="Arial" charset="0"/>
              <a:ea typeface="ヒラギノ角ゴ ProN W3" charset="0"/>
              <a:cs typeface="MS PGothic" charset="0"/>
              <a:sym typeface="Telefonica Text Bold" charset="0"/>
            </a:endParaRPr>
          </a:p>
        </p:txBody>
      </p:sp>
      <p:grpSp>
        <p:nvGrpSpPr>
          <p:cNvPr id="13315" name="Group 10"/>
          <p:cNvGrpSpPr>
            <a:grpSpLocks/>
          </p:cNvGrpSpPr>
          <p:nvPr/>
        </p:nvGrpSpPr>
        <p:grpSpPr bwMode="auto">
          <a:xfrm>
            <a:off x="5076825" y="260350"/>
            <a:ext cx="3482975" cy="3416300"/>
            <a:chOff x="3198" y="164"/>
            <a:chExt cx="2194" cy="2152"/>
          </a:xfrm>
        </p:grpSpPr>
        <p:sp>
          <p:nvSpPr>
            <p:cNvPr id="13318" name="Freeform 3"/>
            <p:cNvSpPr>
              <a:spLocks/>
            </p:cNvSpPr>
            <p:nvPr/>
          </p:nvSpPr>
          <p:spPr bwMode="auto">
            <a:xfrm>
              <a:off x="3198" y="164"/>
              <a:ext cx="2194" cy="2152"/>
            </a:xfrm>
            <a:custGeom>
              <a:avLst/>
              <a:gdLst>
                <a:gd name="T0" fmla="*/ 0 w 21600"/>
                <a:gd name="T1" fmla="*/ 0 h 21600"/>
                <a:gd name="T2" fmla="*/ 218128663 w 21600"/>
                <a:gd name="T3" fmla="*/ 213953000 h 21600"/>
                <a:gd name="T4" fmla="*/ 218128663 w 21600"/>
                <a:gd name="T5" fmla="*/ 213953000 h 21600"/>
                <a:gd name="T6" fmla="*/ 0 w 21600"/>
                <a:gd name="T7" fmla="*/ 213953000 h 21600"/>
                <a:gd name="T8" fmla="*/ 0 w 21600"/>
                <a:gd name="T9" fmla="*/ 0 h 21600"/>
                <a:gd name="T10" fmla="*/ 0 w 21600"/>
                <a:gd name="T11" fmla="*/ 0 h 216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1579"/>
                  </a:lnTo>
                  <a:lnTo>
                    <a:pt x="21574" y="21600"/>
                  </a:lnTo>
                  <a:lnTo>
                    <a:pt x="0" y="19994"/>
                  </a:lnTo>
                  <a:lnTo>
                    <a:pt x="0" y="0"/>
                  </a:lnTo>
                  <a:close/>
                  <a:moveTo>
                    <a:pt x="0" y="0"/>
                  </a:moveTo>
                </a:path>
              </a:pathLst>
            </a:custGeom>
            <a:gradFill rotWithShape="0">
              <a:gsLst>
                <a:gs pos="0">
                  <a:srgbClr val="0C2128"/>
                </a:gs>
                <a:gs pos="100000">
                  <a:srgbClr val="216085"/>
                </a:gs>
              </a:gsLst>
              <a:lin ang="342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GB" sz="2800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Gill Sans" charset="0"/>
              </a:endParaRPr>
            </a:p>
          </p:txBody>
        </p:sp>
        <p:pic>
          <p:nvPicPr>
            <p:cNvPr id="13319" name="Picture 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72" y="1737"/>
              <a:ext cx="880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</p:pic>
      </p:grpSp>
      <p:sp>
        <p:nvSpPr>
          <p:cNvPr id="13316" name="Rectangle 6"/>
          <p:cNvSpPr>
            <a:spLocks/>
          </p:cNvSpPr>
          <p:nvPr/>
        </p:nvSpPr>
        <p:spPr bwMode="auto">
          <a:xfrm>
            <a:off x="5508625" y="1628775"/>
            <a:ext cx="27051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38100" tIns="38100" rIns="38100" bIns="38100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GB" sz="1600" dirty="0" smtClean="0">
                <a:solidFill>
                  <a:srgbClr val="FFFFFF"/>
                </a:solidFill>
                <a:latin typeface="Arial" charset="0"/>
                <a:ea typeface="ヒラギノ角ゴ ProN W3" charset="0"/>
                <a:cs typeface="MS PGothic" charset="0"/>
                <a:sym typeface="Telefonica Text" charset="0"/>
              </a:rPr>
              <a:t>A View on Applying AA(A) Technologies to Data Infrastructures</a:t>
            </a:r>
            <a:endParaRPr lang="en-GB" sz="1600" dirty="0">
              <a:solidFill>
                <a:srgbClr val="FFFFFF"/>
              </a:solidFill>
              <a:latin typeface="Arial" charset="0"/>
              <a:ea typeface="ヒラギノ角ゴ ProN W3" charset="0"/>
              <a:cs typeface="MS PGothic" charset="0"/>
              <a:sym typeface="Telefonica Text" charset="0"/>
            </a:endParaRPr>
          </a:p>
        </p:txBody>
      </p:sp>
      <p:sp>
        <p:nvSpPr>
          <p:cNvPr id="13317" name="Rectangle 5"/>
          <p:cNvSpPr>
            <a:spLocks/>
          </p:cNvSpPr>
          <p:nvPr/>
        </p:nvSpPr>
        <p:spPr bwMode="auto">
          <a:xfrm>
            <a:off x="5464175" y="769938"/>
            <a:ext cx="3140075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38100" tIns="38100" rIns="38100" bIns="38100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GB" sz="2200" dirty="0" smtClean="0">
                <a:solidFill>
                  <a:srgbClr val="00C6D7"/>
                </a:solidFill>
                <a:latin typeface="Arial" charset="0"/>
                <a:ea typeface="ヒラギノ角ゴ ProN W3" charset="0"/>
                <a:cs typeface="MS PGothic" charset="0"/>
                <a:sym typeface="Telefonica Text" charset="0"/>
              </a:rPr>
              <a:t>The Data Problem</a:t>
            </a:r>
            <a:endParaRPr lang="en-GB" sz="2200" dirty="0">
              <a:solidFill>
                <a:srgbClr val="00C6D7"/>
              </a:solidFill>
              <a:latin typeface="Arial" charset="0"/>
              <a:ea typeface="ヒラギノ角ゴ ProN W3" charset="0"/>
              <a:cs typeface="MS PGothic" charset="0"/>
              <a:sym typeface="Telefonica Tex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2069638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Keep It Simple. Let It Happen</a:t>
            </a:r>
            <a:endParaRPr lang="en-GB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Avoid technical and administrative overheads </a:t>
            </a:r>
          </a:p>
          <a:p>
            <a:pPr lvl="1"/>
            <a:r>
              <a:rPr lang="en-US" dirty="0" smtClean="0"/>
              <a:t>Do not reinvent </a:t>
            </a:r>
            <a:r>
              <a:rPr lang="en-US" dirty="0"/>
              <a:t>the wheel in several shapes</a:t>
            </a:r>
          </a:p>
          <a:p>
            <a:pPr lvl="1"/>
            <a:r>
              <a:rPr lang="en-US" dirty="0"/>
              <a:t>Take very careful steps into additional </a:t>
            </a:r>
            <a:r>
              <a:rPr lang="en-US" dirty="0" smtClean="0"/>
              <a:t>formalizations</a:t>
            </a:r>
          </a:p>
          <a:p>
            <a:pPr lvl="1"/>
            <a:r>
              <a:rPr lang="en-US" dirty="0" smtClean="0"/>
              <a:t>Experience shows how overcomplicated proposals have been sidestepped</a:t>
            </a:r>
            <a:endParaRPr lang="en-US" dirty="0"/>
          </a:p>
          <a:p>
            <a:pPr lvl="0"/>
            <a:r>
              <a:rPr lang="en-US" dirty="0"/>
              <a:t>Take advantage of </a:t>
            </a:r>
            <a:r>
              <a:rPr lang="en-US" dirty="0" smtClean="0"/>
              <a:t>existing </a:t>
            </a:r>
            <a:r>
              <a:rPr lang="en-US" dirty="0"/>
              <a:t>trust links in the </a:t>
            </a:r>
            <a:r>
              <a:rPr lang="en-US" dirty="0" smtClean="0"/>
              <a:t>scientific community</a:t>
            </a:r>
            <a:endParaRPr lang="en-US" dirty="0"/>
          </a:p>
          <a:p>
            <a:pPr lvl="1"/>
            <a:r>
              <a:rPr lang="en-US" dirty="0" smtClean="0"/>
              <a:t>And of its specific characteristics</a:t>
            </a:r>
          </a:p>
          <a:p>
            <a:pPr lvl="1"/>
            <a:r>
              <a:rPr lang="en-US" dirty="0" smtClean="0"/>
              <a:t>Build </a:t>
            </a:r>
            <a:r>
              <a:rPr lang="en-US" dirty="0"/>
              <a:t>on strong </a:t>
            </a:r>
            <a:r>
              <a:rPr lang="en-US" dirty="0" smtClean="0"/>
              <a:t>foundations</a:t>
            </a:r>
          </a:p>
          <a:p>
            <a:r>
              <a:rPr lang="en-US" dirty="0" smtClean="0"/>
              <a:t>Take the outer worlds into account</a:t>
            </a:r>
          </a:p>
          <a:p>
            <a:pPr lvl="1"/>
            <a:r>
              <a:rPr lang="en-US" dirty="0" smtClean="0"/>
              <a:t>Governmental infrastructures</a:t>
            </a:r>
          </a:p>
          <a:p>
            <a:pPr lvl="1"/>
            <a:r>
              <a:rPr lang="en-US" dirty="0" smtClean="0"/>
              <a:t>Commercial initiatives</a:t>
            </a:r>
          </a:p>
          <a:p>
            <a:pPr lvl="1"/>
            <a:r>
              <a:rPr lang="en-US" dirty="0"/>
              <a:t>O</a:t>
            </a:r>
            <a:r>
              <a:rPr lang="en-US" dirty="0" smtClean="0"/>
              <a:t>ther environments: professional associations, NGOs…</a:t>
            </a:r>
            <a:endParaRPr lang="en-US" dirty="0"/>
          </a:p>
          <a:p>
            <a:pPr lvl="0"/>
            <a:r>
              <a:rPr lang="en-US" dirty="0"/>
              <a:t>Make the whole system sustainable</a:t>
            </a:r>
          </a:p>
          <a:p>
            <a:pPr lvl="1"/>
            <a:r>
              <a:rPr lang="en-US" dirty="0"/>
              <a:t>Sustainability is by definition opposite to perpetual </a:t>
            </a:r>
            <a:r>
              <a:rPr lang="en-US" dirty="0" smtClean="0"/>
              <a:t>growth</a:t>
            </a:r>
          </a:p>
          <a:p>
            <a:pPr lvl="1"/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1369782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 Few Immediate Challenges</a:t>
            </a:r>
            <a:endParaRPr lang="en-GB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Expanded user authentication</a:t>
            </a:r>
          </a:p>
          <a:p>
            <a:pPr lvl="1"/>
            <a:r>
              <a:rPr lang="en-US" dirty="0" err="1"/>
              <a:t>edu</a:t>
            </a:r>
            <a:r>
              <a:rPr lang="en-US" dirty="0"/>
              <a:t> + (com + </a:t>
            </a:r>
            <a:r>
              <a:rPr lang="en-US" dirty="0" err="1"/>
              <a:t>gov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Multiple sources of identity data</a:t>
            </a:r>
          </a:p>
          <a:p>
            <a:r>
              <a:rPr lang="en-US" dirty="0"/>
              <a:t>Applicable authorization</a:t>
            </a:r>
          </a:p>
          <a:p>
            <a:pPr lvl="1"/>
            <a:r>
              <a:rPr lang="en-US" dirty="0"/>
              <a:t>Policy engines available to users and communities</a:t>
            </a:r>
          </a:p>
          <a:p>
            <a:pPr lvl="1"/>
            <a:r>
              <a:rPr lang="en-US" dirty="0"/>
              <a:t>Interpretable rules</a:t>
            </a:r>
          </a:p>
          <a:p>
            <a:r>
              <a:rPr lang="en-US" dirty="0"/>
              <a:t>Reliable accounting</a:t>
            </a:r>
          </a:p>
          <a:p>
            <a:pPr lvl="1"/>
            <a:r>
              <a:rPr lang="en-US" dirty="0"/>
              <a:t>Common operational baseline</a:t>
            </a:r>
          </a:p>
          <a:p>
            <a:pPr lvl="1"/>
            <a:r>
              <a:rPr lang="en-US" dirty="0"/>
              <a:t>Accounting data as metadata</a:t>
            </a:r>
          </a:p>
          <a:p>
            <a:r>
              <a:rPr lang="en-US" dirty="0"/>
              <a:t>Reputation support</a:t>
            </a:r>
          </a:p>
          <a:p>
            <a:pPr lvl="1"/>
            <a:r>
              <a:rPr lang="en-US" dirty="0"/>
              <a:t>Formal and informal records</a:t>
            </a:r>
          </a:p>
          <a:p>
            <a:r>
              <a:rPr lang="en-US" dirty="0"/>
              <a:t>For humans and non-humans</a:t>
            </a:r>
          </a:p>
          <a:p>
            <a:pPr lvl="1"/>
            <a:r>
              <a:rPr lang="en-US" dirty="0"/>
              <a:t>Any entity needs </a:t>
            </a:r>
            <a:r>
              <a:rPr lang="en-US" dirty="0" smtClean="0"/>
              <a:t>an </a:t>
            </a:r>
            <a:r>
              <a:rPr lang="en-US" dirty="0"/>
              <a:t>identity</a:t>
            </a:r>
          </a:p>
          <a:p>
            <a:r>
              <a:rPr lang="en-US" dirty="0"/>
              <a:t>Transparent integration with any other infrastructure</a:t>
            </a:r>
          </a:p>
          <a:p>
            <a:pPr lvl="1"/>
            <a:r>
              <a:rPr lang="en-US" dirty="0"/>
              <a:t>Network</a:t>
            </a:r>
            <a:r>
              <a:rPr lang="en-US" dirty="0" smtClean="0"/>
              <a:t>, </a:t>
            </a:r>
            <a:r>
              <a:rPr lang="en-US" dirty="0"/>
              <a:t>computational,…</a:t>
            </a:r>
          </a:p>
          <a:p>
            <a:pPr lvl="1"/>
            <a:r>
              <a:rPr lang="en-US" dirty="0"/>
              <a:t>Make composition </a:t>
            </a:r>
            <a:r>
              <a:rPr lang="en-US" dirty="0" smtClean="0"/>
              <a:t>simple</a:t>
            </a:r>
          </a:p>
          <a:p>
            <a:pPr marL="457200" lvl="1" indent="0">
              <a:buNone/>
            </a:pPr>
            <a:endParaRPr lang="en-US" dirty="0" smtClean="0"/>
          </a:p>
          <a:p>
            <a:r>
              <a:rPr lang="en-US" dirty="0" smtClean="0"/>
              <a:t>Keep It Happening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9695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Long-Term Vision</a:t>
            </a:r>
            <a:endParaRPr lang="en-GB" dirty="0"/>
          </a:p>
        </p:txBody>
      </p:sp>
      <p:sp>
        <p:nvSpPr>
          <p:cNvPr id="3" name="Text Box 1"/>
          <p:cNvSpPr txBox="1">
            <a:spLocks noChangeArrowheads="1"/>
          </p:cNvSpPr>
          <p:nvPr/>
        </p:nvSpPr>
        <p:spPr bwMode="auto">
          <a:xfrm>
            <a:off x="4745098" y="4271542"/>
            <a:ext cx="4262208" cy="1255881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/>
          <a:lstStyle/>
          <a:p>
            <a:pPr lvl="1" algn="just">
              <a:lnSpc>
                <a:spcPct val="90000"/>
              </a:lnSpc>
              <a:spcBef>
                <a:spcPts val="600"/>
              </a:spcBef>
              <a:buClr>
                <a:srgbClr val="990033"/>
              </a:buClr>
              <a:buFont typeface="Wingdings" pitchFamily="2" charset="2"/>
              <a:buNone/>
              <a:tabLst>
                <a:tab pos="309563" algn="l"/>
                <a:tab pos="744538" algn="l"/>
                <a:tab pos="1193800" algn="l"/>
                <a:tab pos="1643063" algn="l"/>
                <a:tab pos="2092325" algn="l"/>
                <a:tab pos="2541588" algn="l"/>
                <a:tab pos="2990850" algn="l"/>
                <a:tab pos="3440113" algn="l"/>
                <a:tab pos="3889375" algn="l"/>
                <a:tab pos="4338638" algn="l"/>
                <a:tab pos="4787900" algn="l"/>
                <a:tab pos="5237163" algn="l"/>
                <a:tab pos="5699125" algn="l"/>
                <a:tab pos="6135688" algn="l"/>
                <a:tab pos="6584950" algn="l"/>
                <a:tab pos="7034213" algn="l"/>
                <a:tab pos="7483475" algn="l"/>
                <a:tab pos="7932738" algn="l"/>
                <a:tab pos="8382000" algn="l"/>
                <a:tab pos="8831263" algn="l"/>
                <a:tab pos="9280525" algn="l"/>
                <a:tab pos="9409113" algn="l"/>
                <a:tab pos="9858375" algn="l"/>
                <a:tab pos="10307638" algn="l"/>
                <a:tab pos="10756900" algn="l"/>
                <a:tab pos="10760075" algn="l"/>
                <a:tab pos="10763250" algn="l"/>
                <a:tab pos="10766425" algn="l"/>
                <a:tab pos="10769600" algn="l"/>
                <a:tab pos="10772775" algn="l"/>
                <a:tab pos="10775950" algn="l"/>
                <a:tab pos="10779125" algn="l"/>
              </a:tabLst>
            </a:pPr>
            <a:r>
              <a:rPr lang="en-GB" i="1" dirty="0" smtClean="0"/>
              <a:t>Report </a:t>
            </a:r>
            <a:r>
              <a:rPr lang="en-GB" i="1" dirty="0"/>
              <a:t>of the High-Level Group on Scientific Data, October 2010</a:t>
            </a:r>
            <a:endParaRPr lang="en-US" sz="1050" i="1" dirty="0"/>
          </a:p>
          <a:p>
            <a:pPr lvl="1" algn="just">
              <a:lnSpc>
                <a:spcPct val="90000"/>
              </a:lnSpc>
              <a:spcBef>
                <a:spcPts val="600"/>
              </a:spcBef>
              <a:buClr>
                <a:srgbClr val="990033"/>
              </a:buClr>
              <a:buFont typeface="Wingdings" pitchFamily="2" charset="2"/>
              <a:buNone/>
              <a:tabLst>
                <a:tab pos="309563" algn="l"/>
                <a:tab pos="744538" algn="l"/>
                <a:tab pos="1193800" algn="l"/>
                <a:tab pos="1643063" algn="l"/>
                <a:tab pos="2092325" algn="l"/>
                <a:tab pos="2541588" algn="l"/>
                <a:tab pos="2990850" algn="l"/>
                <a:tab pos="3440113" algn="l"/>
                <a:tab pos="3889375" algn="l"/>
                <a:tab pos="4338638" algn="l"/>
                <a:tab pos="4787900" algn="l"/>
                <a:tab pos="5237163" algn="l"/>
                <a:tab pos="5699125" algn="l"/>
                <a:tab pos="6135688" algn="l"/>
                <a:tab pos="6584950" algn="l"/>
                <a:tab pos="7034213" algn="l"/>
                <a:tab pos="7483475" algn="l"/>
                <a:tab pos="7932738" algn="l"/>
                <a:tab pos="8382000" algn="l"/>
                <a:tab pos="8831263" algn="l"/>
                <a:tab pos="9280525" algn="l"/>
                <a:tab pos="9409113" algn="l"/>
                <a:tab pos="9858375" algn="l"/>
                <a:tab pos="10307638" algn="l"/>
                <a:tab pos="10756900" algn="l"/>
                <a:tab pos="10760075" algn="l"/>
                <a:tab pos="10763250" algn="l"/>
                <a:tab pos="10766425" algn="l"/>
                <a:tab pos="10769600" algn="l"/>
                <a:tab pos="10772775" algn="l"/>
                <a:tab pos="10775950" algn="l"/>
                <a:tab pos="10779125" algn="l"/>
              </a:tabLst>
            </a:pPr>
            <a:r>
              <a:rPr lang="en-US" sz="1600" i="1" dirty="0"/>
              <a:t>“Riding the Wave: how Europe can gain from the raising tide of scientific data</a:t>
            </a:r>
            <a:r>
              <a:rPr lang="en-US" sz="1600" i="1" dirty="0" smtClean="0"/>
              <a:t>”</a:t>
            </a:r>
            <a:endParaRPr lang="en-GB" sz="2800" dirty="0"/>
          </a:p>
        </p:txBody>
      </p:sp>
      <p:sp>
        <p:nvSpPr>
          <p:cNvPr id="4" name="Text Box 1"/>
          <p:cNvSpPr txBox="1">
            <a:spLocks noChangeArrowheads="1"/>
          </p:cNvSpPr>
          <p:nvPr/>
        </p:nvSpPr>
        <p:spPr bwMode="auto">
          <a:xfrm>
            <a:off x="-210275" y="1695560"/>
            <a:ext cx="5255236" cy="4128031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/>
          <a:lstStyle/>
          <a:p>
            <a:pPr marL="309563" indent="-309563">
              <a:lnSpc>
                <a:spcPct val="90000"/>
              </a:lnSpc>
              <a:spcBef>
                <a:spcPts val="1750"/>
              </a:spcBef>
              <a:buClr>
                <a:srgbClr val="990033"/>
              </a:buClr>
              <a:buFont typeface="Wingdings" pitchFamily="2" charset="2"/>
              <a:buNone/>
              <a:tabLst>
                <a:tab pos="309563" algn="l"/>
                <a:tab pos="744538" algn="l"/>
                <a:tab pos="1193800" algn="l"/>
                <a:tab pos="1643063" algn="l"/>
                <a:tab pos="2092325" algn="l"/>
                <a:tab pos="2541588" algn="l"/>
                <a:tab pos="2990850" algn="l"/>
                <a:tab pos="3440113" algn="l"/>
                <a:tab pos="3889375" algn="l"/>
                <a:tab pos="4338638" algn="l"/>
                <a:tab pos="4787900" algn="l"/>
                <a:tab pos="5237163" algn="l"/>
                <a:tab pos="5699125" algn="l"/>
                <a:tab pos="6135688" algn="l"/>
                <a:tab pos="6584950" algn="l"/>
                <a:tab pos="7034213" algn="l"/>
                <a:tab pos="7483475" algn="l"/>
                <a:tab pos="7932738" algn="l"/>
                <a:tab pos="8382000" algn="l"/>
                <a:tab pos="8831263" algn="l"/>
                <a:tab pos="9280525" algn="l"/>
                <a:tab pos="9409113" algn="l"/>
                <a:tab pos="9858375" algn="l"/>
                <a:tab pos="10307638" algn="l"/>
                <a:tab pos="10756900" algn="l"/>
                <a:tab pos="10760075" algn="l"/>
                <a:tab pos="10763250" algn="l"/>
                <a:tab pos="10766425" algn="l"/>
                <a:tab pos="10769600" algn="l"/>
                <a:tab pos="10772775" algn="l"/>
                <a:tab pos="10775950" algn="l"/>
                <a:tab pos="10779125" algn="l"/>
              </a:tabLst>
            </a:pPr>
            <a:r>
              <a:rPr lang="en-GB" sz="2400" dirty="0">
                <a:latin typeface="Myriad Pro"/>
              </a:rPr>
              <a:t>	</a:t>
            </a:r>
            <a:r>
              <a:rPr lang="en-GB" sz="2400" dirty="0"/>
              <a:t>“Our vision is a scientific e-Infrastructure that supports seamless access, use, re-use and trust of data. In a sense, the physical and technical infrastructure becomes invisible and the data themselves become the infrastructure – a valuable asset, on which science, technology, the economy and society can advance.”</a:t>
            </a:r>
            <a:endParaRPr lang="en-GB" sz="2400" dirty="0" smtClean="0"/>
          </a:p>
          <a:p>
            <a:pPr lvl="1" algn="just">
              <a:lnSpc>
                <a:spcPct val="90000"/>
              </a:lnSpc>
              <a:spcBef>
                <a:spcPts val="600"/>
              </a:spcBef>
              <a:buClr>
                <a:srgbClr val="990033"/>
              </a:buClr>
              <a:buFont typeface="Wingdings" pitchFamily="2" charset="2"/>
              <a:buNone/>
              <a:tabLst>
                <a:tab pos="309563" algn="l"/>
                <a:tab pos="744538" algn="l"/>
                <a:tab pos="1193800" algn="l"/>
                <a:tab pos="1643063" algn="l"/>
                <a:tab pos="2092325" algn="l"/>
                <a:tab pos="2541588" algn="l"/>
                <a:tab pos="2990850" algn="l"/>
                <a:tab pos="3440113" algn="l"/>
                <a:tab pos="3889375" algn="l"/>
                <a:tab pos="4338638" algn="l"/>
                <a:tab pos="4787900" algn="l"/>
                <a:tab pos="5237163" algn="l"/>
                <a:tab pos="5699125" algn="l"/>
                <a:tab pos="6135688" algn="l"/>
                <a:tab pos="6584950" algn="l"/>
                <a:tab pos="7034213" algn="l"/>
                <a:tab pos="7483475" algn="l"/>
                <a:tab pos="7932738" algn="l"/>
                <a:tab pos="8382000" algn="l"/>
                <a:tab pos="8831263" algn="l"/>
                <a:tab pos="9280525" algn="l"/>
                <a:tab pos="9409113" algn="l"/>
                <a:tab pos="9858375" algn="l"/>
                <a:tab pos="10307638" algn="l"/>
                <a:tab pos="10756900" algn="l"/>
                <a:tab pos="10760075" algn="l"/>
                <a:tab pos="10763250" algn="l"/>
                <a:tab pos="10766425" algn="l"/>
                <a:tab pos="10769600" algn="l"/>
                <a:tab pos="10772775" algn="l"/>
                <a:tab pos="10775950" algn="l"/>
                <a:tab pos="10779125" algn="l"/>
              </a:tabLst>
            </a:pPr>
            <a:endParaRPr lang="en-GB" sz="2400" dirty="0" smtClean="0"/>
          </a:p>
          <a:p>
            <a:pPr marL="309563" indent="-309563">
              <a:lnSpc>
                <a:spcPct val="90000"/>
              </a:lnSpc>
              <a:spcBef>
                <a:spcPts val="1750"/>
              </a:spcBef>
              <a:buClr>
                <a:srgbClr val="990033"/>
              </a:buClr>
              <a:buFont typeface="Wingdings" pitchFamily="2" charset="2"/>
              <a:buNone/>
              <a:tabLst>
                <a:tab pos="309563" algn="l"/>
                <a:tab pos="744538" algn="l"/>
                <a:tab pos="1193800" algn="l"/>
                <a:tab pos="1643063" algn="l"/>
                <a:tab pos="2092325" algn="l"/>
                <a:tab pos="2541588" algn="l"/>
                <a:tab pos="2990850" algn="l"/>
                <a:tab pos="3440113" algn="l"/>
                <a:tab pos="3889375" algn="l"/>
                <a:tab pos="4338638" algn="l"/>
                <a:tab pos="4787900" algn="l"/>
                <a:tab pos="5237163" algn="l"/>
                <a:tab pos="5699125" algn="l"/>
                <a:tab pos="6135688" algn="l"/>
                <a:tab pos="6584950" algn="l"/>
                <a:tab pos="7034213" algn="l"/>
                <a:tab pos="7483475" algn="l"/>
                <a:tab pos="7932738" algn="l"/>
                <a:tab pos="8382000" algn="l"/>
                <a:tab pos="8831263" algn="l"/>
                <a:tab pos="9280525" algn="l"/>
                <a:tab pos="9409113" algn="l"/>
                <a:tab pos="9858375" algn="l"/>
                <a:tab pos="10307638" algn="l"/>
                <a:tab pos="10756900" algn="l"/>
                <a:tab pos="10760075" algn="l"/>
                <a:tab pos="10763250" algn="l"/>
                <a:tab pos="10766425" algn="l"/>
                <a:tab pos="10769600" algn="l"/>
                <a:tab pos="10772775" algn="l"/>
                <a:tab pos="10775950" algn="l"/>
                <a:tab pos="10779125" algn="l"/>
              </a:tabLst>
            </a:pPr>
            <a:r>
              <a:rPr lang="en-GB" sz="2400" dirty="0"/>
              <a:t>	</a:t>
            </a:r>
          </a:p>
        </p:txBody>
      </p:sp>
      <p:pic>
        <p:nvPicPr>
          <p:cNvPr id="5" name="Picture Placeholder 4" descr="Senario images_datamanagement.jpg"/>
          <p:cNvPicPr>
            <a:picLocks noChangeAspect="1"/>
          </p:cNvPicPr>
          <p:nvPr/>
        </p:nvPicPr>
        <p:blipFill>
          <a:blip r:embed="rId2"/>
          <a:srcRect l="-1544" r="-1544"/>
          <a:stretch>
            <a:fillRect/>
          </a:stretch>
        </p:blipFill>
        <p:spPr>
          <a:xfrm>
            <a:off x="5062604" y="1752448"/>
            <a:ext cx="4066627" cy="23437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1434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9649" y="727289"/>
            <a:ext cx="8365102" cy="54912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Data Pyramid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25603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Aggregating and Integrating</a:t>
            </a:r>
            <a:endParaRPr lang="en-US" dirty="0"/>
          </a:p>
        </p:txBody>
      </p:sp>
      <p:pic>
        <p:nvPicPr>
          <p:cNvPr id="5" name="Picture 4" descr="XX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1299" y="561116"/>
            <a:ext cx="6826963" cy="57892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0515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 Initial Wish List</a:t>
            </a:r>
            <a:endParaRPr lang="en-US" dirty="0"/>
          </a:p>
        </p:txBody>
      </p:sp>
      <p:sp>
        <p:nvSpPr>
          <p:cNvPr id="14" name="TextBox 1"/>
          <p:cNvSpPr txBox="1"/>
          <p:nvPr/>
        </p:nvSpPr>
        <p:spPr>
          <a:xfrm>
            <a:off x="299745" y="889454"/>
            <a:ext cx="8686800" cy="5293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5125" indent="-365125" algn="just">
              <a:buFont typeface="Wingdings" pitchFamily="2" charset="2"/>
              <a:buChar char="q"/>
            </a:pPr>
            <a:r>
              <a:rPr lang="en-GB" dirty="0" smtClean="0">
                <a:latin typeface="Myriad Pro"/>
              </a:rPr>
              <a:t>Open deposit, allowing user-community centres to store data easily</a:t>
            </a:r>
          </a:p>
          <a:p>
            <a:pPr marL="365125" indent="-365125" algn="just">
              <a:buFont typeface="Wingdings" pitchFamily="2" charset="2"/>
              <a:buChar char="q"/>
            </a:pPr>
            <a:r>
              <a:rPr lang="en-GB" dirty="0" smtClean="0">
                <a:latin typeface="Myriad Pro"/>
              </a:rPr>
              <a:t>Bit-stream preservation, ensuring that data authenticity will be guaranteed for a specified number of years</a:t>
            </a:r>
          </a:p>
          <a:p>
            <a:pPr marL="365125" indent="-365125" algn="just">
              <a:buFont typeface="Wingdings" pitchFamily="2" charset="2"/>
              <a:buChar char="q"/>
            </a:pPr>
            <a:r>
              <a:rPr lang="en-GB" dirty="0" smtClean="0">
                <a:latin typeface="Myriad Pro"/>
              </a:rPr>
              <a:t>Format and content migration, executing CPU-intensive transformations on large data sets at the command of the communities</a:t>
            </a:r>
          </a:p>
          <a:p>
            <a:pPr marL="365125" indent="-365125" algn="just">
              <a:buFont typeface="Wingdings" pitchFamily="2" charset="2"/>
              <a:buChar char="q"/>
            </a:pPr>
            <a:r>
              <a:rPr lang="en-GB" dirty="0" smtClean="0">
                <a:latin typeface="Myriad Pro"/>
              </a:rPr>
              <a:t>Persistent identification, allowing data centres to register a huge amount of markers to track the origins and characteristics of the information</a:t>
            </a:r>
          </a:p>
          <a:p>
            <a:pPr marL="365125" indent="-365125" algn="just">
              <a:buFont typeface="Wingdings" pitchFamily="2" charset="2"/>
              <a:buChar char="q"/>
            </a:pPr>
            <a:r>
              <a:rPr lang="en-GB" dirty="0" smtClean="0">
                <a:latin typeface="Myriad Pro"/>
              </a:rPr>
              <a:t>Metadata support to allow effective management, use and understanding</a:t>
            </a:r>
          </a:p>
          <a:p>
            <a:pPr marL="365125" indent="-365125" algn="just">
              <a:buFont typeface="Wingdings" pitchFamily="2" charset="2"/>
              <a:buChar char="q"/>
            </a:pPr>
            <a:r>
              <a:rPr lang="en-GB" dirty="0" smtClean="0">
                <a:latin typeface="Myriad Pro"/>
              </a:rPr>
              <a:t>Maintaining proper access rights as the basis of all trust</a:t>
            </a:r>
          </a:p>
          <a:p>
            <a:pPr marL="365125" indent="-365125" algn="just">
              <a:buFont typeface="Wingdings" pitchFamily="2" charset="2"/>
              <a:buChar char="q"/>
            </a:pPr>
            <a:r>
              <a:rPr lang="en-GB" dirty="0" smtClean="0">
                <a:latin typeface="Myriad Pro"/>
              </a:rPr>
              <a:t>A variety of access and curation services that will vary between scientific disciplines and over time</a:t>
            </a:r>
          </a:p>
          <a:p>
            <a:pPr marL="365125" indent="-365125" algn="just">
              <a:buFont typeface="Wingdings" pitchFamily="2" charset="2"/>
              <a:buChar char="q"/>
            </a:pPr>
            <a:r>
              <a:rPr lang="en-GB" dirty="0" smtClean="0">
                <a:latin typeface="Myriad Pro"/>
              </a:rPr>
              <a:t>Execution services that allow a large group of researchers to operate on the stored date</a:t>
            </a:r>
          </a:p>
          <a:p>
            <a:pPr marL="365125" indent="-365125" algn="just">
              <a:buFont typeface="Wingdings" pitchFamily="2" charset="2"/>
              <a:buChar char="q"/>
            </a:pPr>
            <a:r>
              <a:rPr lang="en-GB" dirty="0" smtClean="0">
                <a:latin typeface="Myriad Pro"/>
              </a:rPr>
              <a:t>High reliability, so researchers can count on its availability</a:t>
            </a:r>
          </a:p>
          <a:p>
            <a:pPr marL="365125" indent="-365125" algn="just">
              <a:buFont typeface="Wingdings" pitchFamily="2" charset="2"/>
              <a:buChar char="q"/>
            </a:pPr>
            <a:r>
              <a:rPr lang="en-GB" dirty="0" smtClean="0">
                <a:latin typeface="Myriad Pro"/>
              </a:rPr>
              <a:t>Regular quality assessment to ensure adherence to all agreements</a:t>
            </a:r>
          </a:p>
          <a:p>
            <a:pPr marL="365125" indent="-365125" algn="just">
              <a:buFont typeface="Wingdings" pitchFamily="2" charset="2"/>
              <a:buChar char="q"/>
            </a:pPr>
            <a:r>
              <a:rPr lang="en-GB" dirty="0" smtClean="0">
                <a:latin typeface="Myriad Pro"/>
              </a:rPr>
              <a:t>Distributed and collaborative authentication, authorisation and accounting“</a:t>
            </a:r>
          </a:p>
          <a:p>
            <a:pPr marL="365125" indent="-365125" algn="just">
              <a:buFont typeface="Wingdings" pitchFamily="2" charset="2"/>
              <a:buChar char="q"/>
            </a:pPr>
            <a:r>
              <a:rPr lang="en-GB" dirty="0" smtClean="0">
                <a:latin typeface="Myriad Pro"/>
              </a:rPr>
              <a:t>A high degree of interoperability at format and semantic level</a:t>
            </a:r>
          </a:p>
          <a:p>
            <a:pPr marL="365125" indent="-365125" algn="just"/>
            <a:endParaRPr lang="en-GB" sz="1400" dirty="0" smtClean="0">
              <a:latin typeface="Myriad Pro"/>
            </a:endParaRPr>
          </a:p>
          <a:p>
            <a:pPr algn="just"/>
            <a:r>
              <a:rPr lang="en-GB" sz="1400" dirty="0" smtClean="0">
                <a:latin typeface="Myriad Pro"/>
              </a:rPr>
              <a:t>Adapted from the PARADE White Paper</a:t>
            </a:r>
            <a:endParaRPr lang="en-GB" sz="1400" dirty="0">
              <a:latin typeface="Myriad Pro"/>
            </a:endParaRPr>
          </a:p>
        </p:txBody>
      </p:sp>
      <p:sp>
        <p:nvSpPr>
          <p:cNvPr id="18" name="Rounded Rectangle 2"/>
          <p:cNvSpPr/>
          <p:nvPr/>
        </p:nvSpPr>
        <p:spPr bwMode="auto">
          <a:xfrm>
            <a:off x="700395" y="2300069"/>
            <a:ext cx="2470821" cy="285752"/>
          </a:xfrm>
          <a:prstGeom prst="roundRect">
            <a:avLst/>
          </a:prstGeom>
          <a:solidFill>
            <a:srgbClr val="00B8FF">
              <a:alpha val="32000"/>
            </a:srgbClr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49263" rtl="0" eaLnBrk="1" fontAlgn="base" latinLnBrk="0" hangingPunct="1">
              <a:lnSpc>
                <a:spcPct val="3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9" name="Rounded Rectangle 2"/>
          <p:cNvSpPr/>
          <p:nvPr/>
        </p:nvSpPr>
        <p:spPr bwMode="auto">
          <a:xfrm>
            <a:off x="4326511" y="2867516"/>
            <a:ext cx="3919301" cy="285752"/>
          </a:xfrm>
          <a:prstGeom prst="roundRect">
            <a:avLst/>
          </a:prstGeom>
          <a:solidFill>
            <a:srgbClr val="00B8FF">
              <a:alpha val="32000"/>
            </a:srgbClr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49263" rtl="0" eaLnBrk="1" fontAlgn="base" latinLnBrk="0" hangingPunct="1">
              <a:lnSpc>
                <a:spcPct val="3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0" name="Rounded Rectangle 2"/>
          <p:cNvSpPr/>
          <p:nvPr/>
        </p:nvSpPr>
        <p:spPr bwMode="auto">
          <a:xfrm>
            <a:off x="2013625" y="3153268"/>
            <a:ext cx="2110901" cy="285752"/>
          </a:xfrm>
          <a:prstGeom prst="roundRect">
            <a:avLst/>
          </a:prstGeom>
          <a:solidFill>
            <a:srgbClr val="00B8FF">
              <a:alpha val="32000"/>
            </a:srgbClr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49263" rtl="0" eaLnBrk="1" fontAlgn="base" latinLnBrk="0" hangingPunct="1">
              <a:lnSpc>
                <a:spcPct val="3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1" name="Rounded Rectangle 2"/>
          <p:cNvSpPr/>
          <p:nvPr/>
        </p:nvSpPr>
        <p:spPr bwMode="auto">
          <a:xfrm>
            <a:off x="2088205" y="3439020"/>
            <a:ext cx="3281463" cy="285752"/>
          </a:xfrm>
          <a:prstGeom prst="roundRect">
            <a:avLst/>
          </a:prstGeom>
          <a:solidFill>
            <a:srgbClr val="00B8FF">
              <a:alpha val="32000"/>
            </a:srgbClr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49263" rtl="0" eaLnBrk="1" fontAlgn="base" latinLnBrk="0" hangingPunct="1">
              <a:lnSpc>
                <a:spcPct val="3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2" name="Rounded Rectangle 2"/>
          <p:cNvSpPr/>
          <p:nvPr/>
        </p:nvSpPr>
        <p:spPr bwMode="auto">
          <a:xfrm>
            <a:off x="4124526" y="3995925"/>
            <a:ext cx="2821023" cy="285752"/>
          </a:xfrm>
          <a:prstGeom prst="roundRect">
            <a:avLst/>
          </a:prstGeom>
          <a:solidFill>
            <a:srgbClr val="00B8FF">
              <a:alpha val="32000"/>
            </a:srgbClr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49263" rtl="0" eaLnBrk="1" fontAlgn="base" latinLnBrk="0" hangingPunct="1">
              <a:lnSpc>
                <a:spcPct val="3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5" name="Rounded Rectangle 2"/>
          <p:cNvSpPr/>
          <p:nvPr/>
        </p:nvSpPr>
        <p:spPr bwMode="auto">
          <a:xfrm>
            <a:off x="3677054" y="5050570"/>
            <a:ext cx="4568758" cy="285752"/>
          </a:xfrm>
          <a:prstGeom prst="roundRect">
            <a:avLst/>
          </a:prstGeom>
          <a:solidFill>
            <a:srgbClr val="00B8FF">
              <a:alpha val="32000"/>
            </a:srgbClr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49263" rtl="0" eaLnBrk="1" fontAlgn="base" latinLnBrk="0" hangingPunct="1">
              <a:lnSpc>
                <a:spcPct val="3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886575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Identity in Data </a:t>
            </a:r>
            <a:r>
              <a:rPr lang="en-GB" dirty="0" smtClean="0"/>
              <a:t>Infrastructures</a:t>
            </a:r>
            <a:endParaRPr lang="en-GB" dirty="0">
              <a:cs typeface="Telefonica Headline Light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The “Riding the </a:t>
            </a:r>
            <a:r>
              <a:rPr lang="en-GB" dirty="0" smtClean="0"/>
              <a:t>Wave” report includes eleven challenges to overcome in its vision of  a Scientific Data Infrastructure</a:t>
            </a:r>
          </a:p>
          <a:p>
            <a:pPr lvl="1"/>
            <a:r>
              <a:rPr lang="en-GB" dirty="0" smtClean="0"/>
              <a:t>From data collection to sustainability</a:t>
            </a:r>
          </a:p>
          <a:p>
            <a:r>
              <a:rPr lang="en-GB" dirty="0" smtClean="0"/>
              <a:t>Three of them directly rely on the availability </a:t>
            </a:r>
            <a:br>
              <a:rPr lang="en-GB" dirty="0" smtClean="0"/>
            </a:br>
            <a:r>
              <a:rPr lang="en-GB" dirty="0" smtClean="0"/>
              <a:t>of an operational identity infrastructure</a:t>
            </a:r>
          </a:p>
          <a:p>
            <a:pPr lvl="1"/>
            <a:r>
              <a:rPr lang="en-GB" dirty="0" smtClean="0"/>
              <a:t>Trust</a:t>
            </a:r>
          </a:p>
          <a:p>
            <a:pPr lvl="1"/>
            <a:r>
              <a:rPr lang="en-GB" dirty="0" smtClean="0"/>
              <a:t>Security</a:t>
            </a:r>
          </a:p>
          <a:p>
            <a:pPr lvl="1"/>
            <a:r>
              <a:rPr lang="en-GB" dirty="0"/>
              <a:t>D</a:t>
            </a:r>
            <a:r>
              <a:rPr lang="en-GB" dirty="0" smtClean="0"/>
              <a:t>ata publication and access </a:t>
            </a:r>
          </a:p>
          <a:p>
            <a:r>
              <a:rPr lang="en-GB" dirty="0" smtClean="0"/>
              <a:t>At least other four would greatly benefit </a:t>
            </a:r>
            <a:br>
              <a:rPr lang="en-GB" dirty="0" smtClean="0"/>
            </a:br>
            <a:r>
              <a:rPr lang="en-GB" dirty="0" smtClean="0"/>
              <a:t>from it</a:t>
            </a:r>
          </a:p>
          <a:p>
            <a:pPr lvl="1"/>
            <a:r>
              <a:rPr lang="en-GB" dirty="0" smtClean="0"/>
              <a:t>Usability, diversity, </a:t>
            </a:r>
            <a:br>
              <a:rPr lang="en-GB" dirty="0" smtClean="0"/>
            </a:br>
            <a:r>
              <a:rPr lang="en-GB" dirty="0" smtClean="0"/>
              <a:t>new social paradigms, and preservation</a:t>
            </a:r>
            <a:r>
              <a:rPr lang="en-GB" smtClean="0"/>
              <a:t/>
            </a:r>
            <a:br>
              <a:rPr lang="en-GB" smtClean="0"/>
            </a:br>
            <a:r>
              <a:rPr lang="en-GB" smtClean="0"/>
              <a:t>and </a:t>
            </a:r>
            <a:r>
              <a:rPr lang="en-GB" dirty="0" smtClean="0"/>
              <a:t>sustainability</a:t>
            </a:r>
          </a:p>
        </p:txBody>
      </p:sp>
      <p:pic>
        <p:nvPicPr>
          <p:cNvPr id="8" name="Picture Placeholder 4" descr="EU Report 2010_charts2 copy.jpg"/>
          <p:cNvPicPr>
            <a:picLocks noChangeAspect="1"/>
          </p:cNvPicPr>
          <p:nvPr/>
        </p:nvPicPr>
        <p:blipFill>
          <a:blip r:embed="rId3"/>
          <a:srcRect l="-499" t="53744" r="1203" b="46"/>
          <a:stretch>
            <a:fillRect/>
          </a:stretch>
        </p:blipFill>
        <p:spPr>
          <a:xfrm>
            <a:off x="5050975" y="2938882"/>
            <a:ext cx="3976199" cy="2756191"/>
          </a:xfrm>
          <a:prstGeom prst="rect">
            <a:avLst/>
          </a:prstGeom>
          <a:noFill/>
          <a:effectLst>
            <a:outerShdw blurRad="50800" dist="76200" dir="270000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3293155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cs typeface="Telefonica Headline Light"/>
              </a:rPr>
              <a:t>Data and AA Infrastructures</a:t>
            </a:r>
            <a:endParaRPr lang="en-GB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Security, trust and access requirements must become pervasive </a:t>
            </a:r>
            <a:r>
              <a:rPr lang="en-GB" dirty="0"/>
              <a:t>and </a:t>
            </a:r>
            <a:r>
              <a:rPr lang="en-GB" dirty="0" smtClean="0"/>
              <a:t>dynamically </a:t>
            </a:r>
            <a:r>
              <a:rPr lang="en-GB" dirty="0"/>
              <a:t>associated with data themselves and their metadata, </a:t>
            </a:r>
            <a:endParaRPr lang="en-GB" dirty="0" smtClean="0"/>
          </a:p>
          <a:p>
            <a:pPr lvl="1"/>
            <a:r>
              <a:rPr lang="en-GB" dirty="0"/>
              <a:t>E</a:t>
            </a:r>
            <a:r>
              <a:rPr lang="en-GB" dirty="0" smtClean="0"/>
              <a:t>ntities can </a:t>
            </a:r>
            <a:r>
              <a:rPr lang="en-GB" dirty="0"/>
              <a:t>apply the policies they consider </a:t>
            </a:r>
            <a:r>
              <a:rPr lang="en-GB" dirty="0" smtClean="0"/>
              <a:t>relevant</a:t>
            </a:r>
            <a:endParaRPr lang="en-US" dirty="0"/>
          </a:p>
          <a:p>
            <a:pPr lvl="1"/>
            <a:r>
              <a:rPr lang="en-GB" dirty="0" smtClean="0"/>
              <a:t>Derived </a:t>
            </a:r>
            <a:r>
              <a:rPr lang="en-GB" dirty="0"/>
              <a:t>datasets </a:t>
            </a:r>
            <a:r>
              <a:rPr lang="en-GB" dirty="0" smtClean="0"/>
              <a:t>generate </a:t>
            </a:r>
            <a:r>
              <a:rPr lang="en-GB" dirty="0"/>
              <a:t>their security metadata from the origin dataset(s</a:t>
            </a:r>
            <a:r>
              <a:rPr lang="en-GB" dirty="0" smtClean="0"/>
              <a:t>)</a:t>
            </a:r>
          </a:p>
          <a:p>
            <a:pPr lvl="1"/>
            <a:r>
              <a:rPr lang="en-GB" dirty="0" smtClean="0"/>
              <a:t>Coherent availability </a:t>
            </a:r>
            <a:r>
              <a:rPr lang="en-GB" dirty="0"/>
              <a:t>of </a:t>
            </a:r>
            <a:r>
              <a:rPr lang="en-GB" dirty="0" smtClean="0"/>
              <a:t>information </a:t>
            </a:r>
            <a:r>
              <a:rPr lang="en-GB" dirty="0"/>
              <a:t>across different </a:t>
            </a:r>
            <a:r>
              <a:rPr lang="en-GB" dirty="0" smtClean="0"/>
              <a:t>access patterns</a:t>
            </a:r>
            <a:endParaRPr lang="en-US" dirty="0"/>
          </a:p>
          <a:p>
            <a:r>
              <a:rPr lang="en-GB" dirty="0" smtClean="0"/>
              <a:t>The accuracy of these metadata requires </a:t>
            </a:r>
            <a:r>
              <a:rPr lang="en-GB" dirty="0"/>
              <a:t>well-established </a:t>
            </a:r>
            <a:r>
              <a:rPr lang="en-GB" dirty="0" smtClean="0"/>
              <a:t>identity services </a:t>
            </a:r>
            <a:endParaRPr lang="en-GB" dirty="0"/>
          </a:p>
          <a:p>
            <a:pPr lvl="1"/>
            <a:r>
              <a:rPr lang="en-GB" dirty="0" smtClean="0"/>
              <a:t>Not </a:t>
            </a:r>
            <a:r>
              <a:rPr lang="en-GB" dirty="0"/>
              <a:t>only </a:t>
            </a:r>
            <a:r>
              <a:rPr lang="en-GB" dirty="0" smtClean="0"/>
              <a:t>people</a:t>
            </a:r>
          </a:p>
          <a:p>
            <a:pPr lvl="1"/>
            <a:r>
              <a:rPr lang="en-GB" dirty="0" smtClean="0"/>
              <a:t>Not only through browsers</a:t>
            </a:r>
          </a:p>
          <a:p>
            <a:pPr lvl="1"/>
            <a:r>
              <a:rPr lang="en-GB" dirty="0" smtClean="0"/>
              <a:t>Data sources</a:t>
            </a:r>
          </a:p>
          <a:p>
            <a:pPr lvl="1"/>
            <a:r>
              <a:rPr lang="en-GB" dirty="0" smtClean="0"/>
              <a:t>Data processors</a:t>
            </a:r>
          </a:p>
          <a:p>
            <a:pPr lvl="1"/>
            <a:r>
              <a:rPr lang="en-GB" dirty="0"/>
              <a:t>D</a:t>
            </a:r>
            <a:r>
              <a:rPr lang="en-GB" dirty="0" smtClean="0"/>
              <a:t>atasets themselves</a:t>
            </a:r>
          </a:p>
          <a:p>
            <a:r>
              <a:rPr lang="en-GB" dirty="0" smtClean="0"/>
              <a:t>An Authentication and Authorization Infrastructure (AAI) becomes a key element for the Data Infrastructure</a:t>
            </a:r>
          </a:p>
          <a:p>
            <a:pPr lvl="1"/>
            <a:r>
              <a:rPr lang="en-GB" dirty="0"/>
              <a:t>At all layers in the data pyramid</a:t>
            </a:r>
          </a:p>
          <a:p>
            <a:pPr lvl="1"/>
            <a:r>
              <a:rPr lang="en-GB" dirty="0"/>
              <a:t>In all levels of aggregation and </a:t>
            </a:r>
            <a:r>
              <a:rPr lang="en-GB" dirty="0" smtClean="0"/>
              <a:t>integration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062465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Ideal State of Several Well-Known Parts</a:t>
            </a:r>
            <a:endParaRPr lang="en-GB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Entities </a:t>
            </a:r>
            <a:r>
              <a:rPr lang="en-GB" dirty="0" smtClean="0"/>
              <a:t>prove </a:t>
            </a:r>
            <a:r>
              <a:rPr lang="en-GB" dirty="0"/>
              <a:t>their identities </a:t>
            </a:r>
            <a:r>
              <a:rPr lang="en-GB" dirty="0" smtClean="0"/>
              <a:t>at </a:t>
            </a:r>
            <a:r>
              <a:rPr lang="en-GB" dirty="0"/>
              <a:t>identity providers (</a:t>
            </a:r>
            <a:r>
              <a:rPr lang="en-GB" b="1" dirty="0" err="1"/>
              <a:t>IdPs</a:t>
            </a:r>
            <a:r>
              <a:rPr lang="en-GB" dirty="0" smtClean="0"/>
              <a:t>)</a:t>
            </a:r>
          </a:p>
          <a:p>
            <a:pPr lvl="1"/>
            <a:r>
              <a:rPr lang="en-GB" dirty="0" smtClean="0"/>
              <a:t>By different means</a:t>
            </a:r>
          </a:p>
          <a:p>
            <a:pPr lvl="1"/>
            <a:r>
              <a:rPr lang="en-GB" dirty="0" smtClean="0"/>
              <a:t>Security </a:t>
            </a:r>
            <a:r>
              <a:rPr lang="en-GB" dirty="0"/>
              <a:t>and usability criteria. </a:t>
            </a:r>
            <a:endParaRPr lang="en-GB" dirty="0" smtClean="0"/>
          </a:p>
          <a:p>
            <a:r>
              <a:rPr lang="en-GB" dirty="0" smtClean="0"/>
              <a:t>Identity </a:t>
            </a:r>
            <a:r>
              <a:rPr lang="en-GB" dirty="0"/>
              <a:t>attribute values </a:t>
            </a:r>
            <a:r>
              <a:rPr lang="en-GB" dirty="0" smtClean="0"/>
              <a:t>are stated by attribute </a:t>
            </a:r>
            <a:r>
              <a:rPr lang="en-GB" dirty="0"/>
              <a:t>authorities (</a:t>
            </a:r>
            <a:r>
              <a:rPr lang="en-GB" b="1" dirty="0" smtClean="0"/>
              <a:t>AAs</a:t>
            </a:r>
            <a:r>
              <a:rPr lang="en-GB" dirty="0" smtClean="0"/>
              <a:t>)</a:t>
            </a:r>
            <a:endParaRPr lang="en-GB" dirty="0"/>
          </a:p>
          <a:p>
            <a:pPr lvl="1"/>
            <a:r>
              <a:rPr lang="en-GB" dirty="0" smtClean="0"/>
              <a:t>Under </a:t>
            </a:r>
            <a:r>
              <a:rPr lang="en-GB" dirty="0"/>
              <a:t>control of different organisations and </a:t>
            </a:r>
            <a:r>
              <a:rPr lang="en-GB" dirty="0" smtClean="0"/>
              <a:t>communities</a:t>
            </a:r>
          </a:p>
          <a:p>
            <a:pPr lvl="1"/>
            <a:r>
              <a:rPr lang="en-GB" dirty="0"/>
              <a:t>Communities should be empowered to manage their AAs as they see fit</a:t>
            </a:r>
            <a:endParaRPr lang="en-GB" dirty="0" smtClean="0"/>
          </a:p>
          <a:p>
            <a:r>
              <a:rPr lang="en-GB" dirty="0"/>
              <a:t>I</a:t>
            </a:r>
            <a:r>
              <a:rPr lang="en-GB" dirty="0" smtClean="0"/>
              <a:t>dentity is </a:t>
            </a:r>
            <a:r>
              <a:rPr lang="en-GB" dirty="0"/>
              <a:t>transferred to applications by </a:t>
            </a:r>
            <a:r>
              <a:rPr lang="en-GB" dirty="0" smtClean="0"/>
              <a:t>relying </a:t>
            </a:r>
            <a:r>
              <a:rPr lang="en-GB" dirty="0"/>
              <a:t>parties (</a:t>
            </a:r>
            <a:r>
              <a:rPr lang="en-GB" b="1" dirty="0"/>
              <a:t>RPs</a:t>
            </a:r>
            <a:r>
              <a:rPr lang="en-GB" dirty="0"/>
              <a:t>) </a:t>
            </a:r>
            <a:endParaRPr lang="en-GB" dirty="0" smtClean="0"/>
          </a:p>
          <a:p>
            <a:pPr lvl="1"/>
            <a:r>
              <a:rPr lang="en-GB" dirty="0" smtClean="0"/>
              <a:t>They accept </a:t>
            </a:r>
            <a:r>
              <a:rPr lang="en-GB" dirty="0"/>
              <a:t>data </a:t>
            </a:r>
            <a:r>
              <a:rPr lang="en-GB" dirty="0" smtClean="0"/>
              <a:t>from recognized </a:t>
            </a:r>
            <a:r>
              <a:rPr lang="en-GB" dirty="0" err="1"/>
              <a:t>IdPs</a:t>
            </a:r>
            <a:r>
              <a:rPr lang="en-GB" dirty="0"/>
              <a:t> and </a:t>
            </a:r>
            <a:r>
              <a:rPr lang="en-GB" dirty="0" smtClean="0"/>
              <a:t>AAs</a:t>
            </a:r>
          </a:p>
          <a:p>
            <a:r>
              <a:rPr lang="en-GB" dirty="0"/>
              <a:t>RPs and applications </a:t>
            </a:r>
            <a:r>
              <a:rPr lang="en-GB" dirty="0" smtClean="0"/>
              <a:t>rely </a:t>
            </a:r>
            <a:r>
              <a:rPr lang="en-GB" dirty="0"/>
              <a:t>on </a:t>
            </a:r>
            <a:r>
              <a:rPr lang="en-GB" dirty="0" smtClean="0"/>
              <a:t>Policy </a:t>
            </a:r>
            <a:r>
              <a:rPr lang="en-GB" dirty="0"/>
              <a:t>D</a:t>
            </a:r>
            <a:r>
              <a:rPr lang="en-GB" dirty="0" smtClean="0"/>
              <a:t>ecision </a:t>
            </a:r>
            <a:r>
              <a:rPr lang="en-GB" dirty="0"/>
              <a:t>P</a:t>
            </a:r>
            <a:r>
              <a:rPr lang="en-GB" dirty="0" smtClean="0"/>
              <a:t>oints </a:t>
            </a:r>
            <a:r>
              <a:rPr lang="en-GB" dirty="0"/>
              <a:t>(</a:t>
            </a:r>
            <a:r>
              <a:rPr lang="en-GB" b="1" dirty="0"/>
              <a:t>PDPs</a:t>
            </a:r>
            <a:r>
              <a:rPr lang="en-GB" dirty="0" smtClean="0"/>
              <a:t>)</a:t>
            </a:r>
          </a:p>
          <a:p>
            <a:pPr lvl="1"/>
            <a:r>
              <a:rPr lang="en-GB" dirty="0" smtClean="0"/>
              <a:t>Managed by rules defined by data </a:t>
            </a:r>
            <a:r>
              <a:rPr lang="en-GB" dirty="0"/>
              <a:t>infrastructure operators and dataset </a:t>
            </a:r>
            <a:r>
              <a:rPr lang="en-GB" dirty="0" smtClean="0"/>
              <a:t>owners</a:t>
            </a:r>
          </a:p>
          <a:p>
            <a:pPr lvl="1"/>
            <a:r>
              <a:rPr lang="en-GB" dirty="0" smtClean="0"/>
              <a:t>PDP rules are manipulated according </a:t>
            </a:r>
            <a:r>
              <a:rPr lang="en-GB" dirty="0"/>
              <a:t>to human-friendly </a:t>
            </a:r>
            <a:r>
              <a:rPr lang="en-GB" dirty="0" smtClean="0"/>
              <a:t>mechanisms</a:t>
            </a:r>
          </a:p>
          <a:p>
            <a:r>
              <a:rPr lang="en-GB" dirty="0" smtClean="0"/>
              <a:t>A trust framework must be established among the </a:t>
            </a:r>
            <a:r>
              <a:rPr lang="en-GB" dirty="0"/>
              <a:t>interacting </a:t>
            </a:r>
            <a:r>
              <a:rPr lang="en-GB" dirty="0" smtClean="0"/>
              <a:t>parties</a:t>
            </a:r>
          </a:p>
          <a:p>
            <a:pPr lvl="1"/>
            <a:r>
              <a:rPr lang="en-GB" dirty="0" smtClean="0"/>
              <a:t>The foundation of all identity data exchange and application</a:t>
            </a:r>
          </a:p>
          <a:p>
            <a:pPr lvl="1"/>
            <a:r>
              <a:rPr lang="en-GB" dirty="0" smtClean="0"/>
              <a:t>A </a:t>
            </a:r>
            <a:r>
              <a:rPr lang="en-GB" i="1" dirty="0" err="1" smtClean="0"/>
              <a:t>heterarchical</a:t>
            </a:r>
            <a:r>
              <a:rPr lang="en-GB" dirty="0" smtClean="0"/>
              <a:t> model is the only possible one</a:t>
            </a:r>
          </a:p>
        </p:txBody>
      </p:sp>
    </p:spTree>
    <p:extLst>
      <p:ext uri="{BB962C8B-B14F-4D97-AF65-F5344CB8AC3E}">
        <p14:creationId xmlns:p14="http://schemas.microsoft.com/office/powerpoint/2010/main" val="17538605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Don’t Forget</a:t>
            </a:r>
            <a:r>
              <a:rPr lang="en-GB" dirty="0"/>
              <a:t> </a:t>
            </a:r>
            <a:r>
              <a:rPr lang="en-GB" dirty="0" smtClean="0"/>
              <a:t>the Third A (and beyond) </a:t>
            </a:r>
            <a:br>
              <a:rPr lang="en-GB" dirty="0" smtClean="0"/>
            </a:br>
            <a:r>
              <a:rPr lang="en-GB" sz="2400" dirty="0" smtClean="0"/>
              <a:t>Accounting and Reputation</a:t>
            </a:r>
            <a:endParaRPr lang="en-GB" sz="24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/>
              <a:t>Accounting </a:t>
            </a:r>
            <a:r>
              <a:rPr lang="en-GB" dirty="0" smtClean="0"/>
              <a:t>is an essential function to keep</a:t>
            </a:r>
          </a:p>
          <a:p>
            <a:pPr lvl="1"/>
            <a:r>
              <a:rPr lang="en-GB" dirty="0" smtClean="0"/>
              <a:t>Audit capabilities: Funding, resource location…</a:t>
            </a:r>
          </a:p>
          <a:p>
            <a:pPr lvl="1"/>
            <a:r>
              <a:rPr lang="en-GB" dirty="0" smtClean="0"/>
              <a:t>Security: Incident handling, forensic evidence…</a:t>
            </a:r>
          </a:p>
          <a:p>
            <a:pPr lvl="1"/>
            <a:r>
              <a:rPr lang="en-GB" dirty="0"/>
              <a:t>Usage </a:t>
            </a:r>
            <a:r>
              <a:rPr lang="en-GB" dirty="0" smtClean="0"/>
              <a:t>records: Resource planning, access methods…</a:t>
            </a:r>
          </a:p>
          <a:p>
            <a:pPr lvl="1"/>
            <a:r>
              <a:rPr lang="en-GB" dirty="0" smtClean="0"/>
              <a:t>Resiliency: Diagnostics, fault isolation….</a:t>
            </a:r>
          </a:p>
          <a:p>
            <a:r>
              <a:rPr lang="en-GB" dirty="0" smtClean="0"/>
              <a:t>Accounting logs are datasets themselves</a:t>
            </a:r>
          </a:p>
          <a:p>
            <a:pPr lvl="1"/>
            <a:r>
              <a:rPr lang="en-GB" dirty="0" smtClean="0"/>
              <a:t>Benefit from data infrastructure tools</a:t>
            </a:r>
          </a:p>
          <a:p>
            <a:pPr lvl="1"/>
            <a:r>
              <a:rPr lang="en-GB" dirty="0" smtClean="0"/>
              <a:t>Complex querying, aggregation and integration</a:t>
            </a:r>
          </a:p>
          <a:p>
            <a:pPr lvl="1"/>
            <a:r>
              <a:rPr lang="en-GB" dirty="0" smtClean="0"/>
              <a:t>And access control</a:t>
            </a:r>
          </a:p>
          <a:p>
            <a:r>
              <a:rPr lang="en-GB" dirty="0" smtClean="0"/>
              <a:t>Reputation expresses the value a certain community gives to an entity</a:t>
            </a:r>
          </a:p>
          <a:p>
            <a:r>
              <a:rPr lang="en-GB" dirty="0" smtClean="0"/>
              <a:t>Reputation shall come from a web of trust built of several sources</a:t>
            </a:r>
          </a:p>
          <a:p>
            <a:pPr lvl="1"/>
            <a:r>
              <a:rPr lang="en-GB" dirty="0" smtClean="0"/>
              <a:t>Formal: Peer reviews, project reports…</a:t>
            </a:r>
          </a:p>
          <a:p>
            <a:pPr lvl="1"/>
            <a:r>
              <a:rPr lang="en-GB" dirty="0" smtClean="0"/>
              <a:t>Informal: Social tags, user ratings…</a:t>
            </a:r>
          </a:p>
          <a:p>
            <a:pPr lvl="1"/>
            <a:r>
              <a:rPr lang="en-GB" dirty="0" smtClean="0"/>
              <a:t>Infrastructural: Availability, incident reports…</a:t>
            </a:r>
          </a:p>
          <a:p>
            <a:r>
              <a:rPr lang="en-GB" dirty="0" smtClean="0"/>
              <a:t>Reputation becomes, </a:t>
            </a:r>
            <a:r>
              <a:rPr lang="en-GB" dirty="0"/>
              <a:t>in essence, a special type of accounting record </a:t>
            </a:r>
            <a:endParaRPr lang="en-GB" dirty="0" smtClean="0"/>
          </a:p>
          <a:p>
            <a:pPr lvl="1"/>
            <a:r>
              <a:rPr lang="en-GB" dirty="0" smtClean="0"/>
              <a:t>Similar characteristics</a:t>
            </a:r>
          </a:p>
          <a:p>
            <a:pPr lvl="1"/>
            <a:r>
              <a:rPr lang="en-GB" dirty="0" smtClean="0"/>
              <a:t>And a relevant attribute source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97222687"/>
      </p:ext>
    </p:extLst>
  </p:cSld>
  <p:clrMapOvr>
    <a:masterClrMapping/>
  </p:clrMapOvr>
</p:sld>
</file>

<file path=ppt/theme/theme1.xml><?xml version="1.0" encoding="utf-8"?>
<a:theme xmlns:a="http://schemas.openxmlformats.org/drawingml/2006/main" name="TID_color">
  <a:themeElements>
    <a:clrScheme name="TF_plantilla_color_bravo 15">
      <a:dk1>
        <a:srgbClr val="043F52"/>
      </a:dk1>
      <a:lt1>
        <a:srgbClr val="FFFFFF"/>
      </a:lt1>
      <a:dk2>
        <a:srgbClr val="61B8CD"/>
      </a:dk2>
      <a:lt2>
        <a:srgbClr val="EEECE1"/>
      </a:lt2>
      <a:accent1>
        <a:srgbClr val="043F52"/>
      </a:accent1>
      <a:accent2>
        <a:srgbClr val="61B8CD"/>
      </a:accent2>
      <a:accent3>
        <a:srgbClr val="FFFFFF"/>
      </a:accent3>
      <a:accent4>
        <a:srgbClr val="033445"/>
      </a:accent4>
      <a:accent5>
        <a:srgbClr val="AAAFB3"/>
      </a:accent5>
      <a:accent6>
        <a:srgbClr val="57A6BA"/>
      </a:accent6>
      <a:hlink>
        <a:srgbClr val="FFFFCC"/>
      </a:hlink>
      <a:folHlink>
        <a:srgbClr val="D2A85D"/>
      </a:folHlink>
    </a:clrScheme>
    <a:fontScheme name="TF_plantilla_color_bravo">
      <a:majorFont>
        <a:latin typeface="Telefonica Headline Light"/>
        <a:ea typeface="Arial Unicode MS"/>
        <a:cs typeface="Arial Unicode MS"/>
      </a:majorFont>
      <a:minorFont>
        <a:latin typeface="Telefonica Text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0" tIns="0" rIns="0" bIns="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heSansCorrespondence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0" tIns="0" rIns="0" bIns="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heSansCorrespondence" pitchFamily="34" charset="0"/>
          </a:defRPr>
        </a:defPPr>
      </a:lstStyle>
    </a:lnDef>
  </a:objectDefaults>
  <a:extraClrSchemeLst>
    <a:extraClrScheme>
      <a:clrScheme name="TF_plantilla_color_bravo 1">
        <a:dk1>
          <a:srgbClr val="000000"/>
        </a:dk1>
        <a:lt1>
          <a:srgbClr val="FFFFFF"/>
        </a:lt1>
        <a:dk2>
          <a:srgbClr val="FFF2AF"/>
        </a:dk2>
        <a:lt2>
          <a:srgbClr val="A9A49F"/>
        </a:lt2>
        <a:accent1>
          <a:srgbClr val="B2D1B2"/>
        </a:accent1>
        <a:accent2>
          <a:srgbClr val="FFCC66"/>
        </a:accent2>
        <a:accent3>
          <a:srgbClr val="FFFFFF"/>
        </a:accent3>
        <a:accent4>
          <a:srgbClr val="000000"/>
        </a:accent4>
        <a:accent5>
          <a:srgbClr val="D5E5D5"/>
        </a:accent5>
        <a:accent6>
          <a:srgbClr val="E7B95C"/>
        </a:accent6>
        <a:hlink>
          <a:srgbClr val="DBE9DB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F_plantilla_color_bravo 2">
        <a:dk1>
          <a:srgbClr val="000000"/>
        </a:dk1>
        <a:lt1>
          <a:srgbClr val="FFFFFF"/>
        </a:lt1>
        <a:dk2>
          <a:srgbClr val="FFF2AF"/>
        </a:dk2>
        <a:lt2>
          <a:srgbClr val="A9A49F"/>
        </a:lt2>
        <a:accent1>
          <a:srgbClr val="B2D1B2"/>
        </a:accent1>
        <a:accent2>
          <a:srgbClr val="FFCC66"/>
        </a:accent2>
        <a:accent3>
          <a:srgbClr val="FFFFFF"/>
        </a:accent3>
        <a:accent4>
          <a:srgbClr val="000000"/>
        </a:accent4>
        <a:accent5>
          <a:srgbClr val="D5E5D5"/>
        </a:accent5>
        <a:accent6>
          <a:srgbClr val="E7B95C"/>
        </a:accent6>
        <a:hlink>
          <a:srgbClr val="D00063"/>
        </a:hlink>
        <a:folHlink>
          <a:srgbClr val="5598C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F_plantilla_color_bravo 3">
        <a:dk1>
          <a:srgbClr val="000000"/>
        </a:dk1>
        <a:lt1>
          <a:srgbClr val="FFFFFF"/>
        </a:lt1>
        <a:dk2>
          <a:srgbClr val="003399"/>
        </a:dk2>
        <a:lt2>
          <a:srgbClr val="B2B2B2"/>
        </a:lt2>
        <a:accent1>
          <a:srgbClr val="D0F500"/>
        </a:accent1>
        <a:accent2>
          <a:srgbClr val="FFA000"/>
        </a:accent2>
        <a:accent3>
          <a:srgbClr val="FFFFFF"/>
        </a:accent3>
        <a:accent4>
          <a:srgbClr val="000000"/>
        </a:accent4>
        <a:accent5>
          <a:srgbClr val="E4F9AA"/>
        </a:accent5>
        <a:accent6>
          <a:srgbClr val="E79100"/>
        </a:accent6>
        <a:hlink>
          <a:srgbClr val="D00063"/>
        </a:hlink>
        <a:folHlink>
          <a:srgbClr val="5598C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F_plantilla_color_bravo 4">
        <a:dk1>
          <a:srgbClr val="003399"/>
        </a:dk1>
        <a:lt1>
          <a:srgbClr val="FFFFFF"/>
        </a:lt1>
        <a:dk2>
          <a:srgbClr val="003399"/>
        </a:dk2>
        <a:lt2>
          <a:srgbClr val="B2B2B2"/>
        </a:lt2>
        <a:accent1>
          <a:srgbClr val="D0F500"/>
        </a:accent1>
        <a:accent2>
          <a:srgbClr val="FFA000"/>
        </a:accent2>
        <a:accent3>
          <a:srgbClr val="FFFFFF"/>
        </a:accent3>
        <a:accent4>
          <a:srgbClr val="002A82"/>
        </a:accent4>
        <a:accent5>
          <a:srgbClr val="E4F9AA"/>
        </a:accent5>
        <a:accent6>
          <a:srgbClr val="E79100"/>
        </a:accent6>
        <a:hlink>
          <a:srgbClr val="D00063"/>
        </a:hlink>
        <a:folHlink>
          <a:srgbClr val="5598C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F_plantilla_color_bravo 5">
        <a:dk1>
          <a:srgbClr val="003399"/>
        </a:dk1>
        <a:lt1>
          <a:srgbClr val="FFFFFF"/>
        </a:lt1>
        <a:dk2>
          <a:srgbClr val="003399"/>
        </a:dk2>
        <a:lt2>
          <a:srgbClr val="B2B2B2"/>
        </a:lt2>
        <a:accent1>
          <a:srgbClr val="D0F500"/>
        </a:accent1>
        <a:accent2>
          <a:srgbClr val="B2B2B2"/>
        </a:accent2>
        <a:accent3>
          <a:srgbClr val="FFFFFF"/>
        </a:accent3>
        <a:accent4>
          <a:srgbClr val="002A82"/>
        </a:accent4>
        <a:accent5>
          <a:srgbClr val="E4F9AA"/>
        </a:accent5>
        <a:accent6>
          <a:srgbClr val="A1A1A1"/>
        </a:accent6>
        <a:hlink>
          <a:srgbClr val="003399"/>
        </a:hlink>
        <a:folHlink>
          <a:srgbClr val="5598C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F_plantilla_color_bravo 6">
        <a:dk1>
          <a:srgbClr val="003399"/>
        </a:dk1>
        <a:lt1>
          <a:srgbClr val="FFFFFF"/>
        </a:lt1>
        <a:dk2>
          <a:srgbClr val="003399"/>
        </a:dk2>
        <a:lt2>
          <a:srgbClr val="B2B2B2"/>
        </a:lt2>
        <a:accent1>
          <a:srgbClr val="D0F500"/>
        </a:accent1>
        <a:accent2>
          <a:srgbClr val="B2B2B2"/>
        </a:accent2>
        <a:accent3>
          <a:srgbClr val="FFFFFF"/>
        </a:accent3>
        <a:accent4>
          <a:srgbClr val="002A82"/>
        </a:accent4>
        <a:accent5>
          <a:srgbClr val="E4F9AA"/>
        </a:accent5>
        <a:accent6>
          <a:srgbClr val="A1A1A1"/>
        </a:accent6>
        <a:hlink>
          <a:srgbClr val="003399"/>
        </a:hlink>
        <a:folHlink>
          <a:srgbClr val="FFA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F_plantilla_color_bravo 7">
        <a:dk1>
          <a:srgbClr val="000000"/>
        </a:dk1>
        <a:lt1>
          <a:srgbClr val="FFFFFF"/>
        </a:lt1>
        <a:dk2>
          <a:srgbClr val="003F52"/>
        </a:dk2>
        <a:lt2>
          <a:srgbClr val="EEECE1"/>
        </a:lt2>
        <a:accent1>
          <a:srgbClr val="003F52"/>
        </a:accent1>
        <a:accent2>
          <a:srgbClr val="65C3D5"/>
        </a:accent2>
        <a:accent3>
          <a:srgbClr val="FFFFFF"/>
        </a:accent3>
        <a:accent4>
          <a:srgbClr val="000000"/>
        </a:accent4>
        <a:accent5>
          <a:srgbClr val="AAAFB3"/>
        </a:accent5>
        <a:accent6>
          <a:srgbClr val="5BB0C1"/>
        </a:accent6>
        <a:hlink>
          <a:srgbClr val="003399"/>
        </a:hlink>
        <a:folHlink>
          <a:srgbClr val="FFA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F_plantilla_color_bravo 8">
        <a:dk1>
          <a:srgbClr val="000000"/>
        </a:dk1>
        <a:lt1>
          <a:srgbClr val="FFFFFF"/>
        </a:lt1>
        <a:dk2>
          <a:srgbClr val="003F52"/>
        </a:dk2>
        <a:lt2>
          <a:srgbClr val="EEECE1"/>
        </a:lt2>
        <a:accent1>
          <a:srgbClr val="003F52"/>
        </a:accent1>
        <a:accent2>
          <a:srgbClr val="54B4CC"/>
        </a:accent2>
        <a:accent3>
          <a:srgbClr val="FFFFFF"/>
        </a:accent3>
        <a:accent4>
          <a:srgbClr val="000000"/>
        </a:accent4>
        <a:accent5>
          <a:srgbClr val="AAAFB3"/>
        </a:accent5>
        <a:accent6>
          <a:srgbClr val="4BA3B9"/>
        </a:accent6>
        <a:hlink>
          <a:srgbClr val="800080"/>
        </a:hlink>
        <a:folHlink>
          <a:srgbClr val="65C3D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F_plantilla_color_bravo 9">
        <a:dk1>
          <a:srgbClr val="000000"/>
        </a:dk1>
        <a:lt1>
          <a:srgbClr val="FFFFFF"/>
        </a:lt1>
        <a:dk2>
          <a:srgbClr val="003F52"/>
        </a:dk2>
        <a:lt2>
          <a:srgbClr val="EEECE1"/>
        </a:lt2>
        <a:accent1>
          <a:srgbClr val="003F52"/>
        </a:accent1>
        <a:accent2>
          <a:srgbClr val="61B8CD"/>
        </a:accent2>
        <a:accent3>
          <a:srgbClr val="FFFFFF"/>
        </a:accent3>
        <a:accent4>
          <a:srgbClr val="000000"/>
        </a:accent4>
        <a:accent5>
          <a:srgbClr val="AAAFB3"/>
        </a:accent5>
        <a:accent6>
          <a:srgbClr val="57A6BA"/>
        </a:accent6>
        <a:hlink>
          <a:srgbClr val="0000E1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F_plantilla_color_bravo 10">
        <a:dk1>
          <a:srgbClr val="003F52"/>
        </a:dk1>
        <a:lt1>
          <a:srgbClr val="FFFFFF"/>
        </a:lt1>
        <a:dk2>
          <a:srgbClr val="65C3D5"/>
        </a:dk2>
        <a:lt2>
          <a:srgbClr val="EEECE1"/>
        </a:lt2>
        <a:accent1>
          <a:srgbClr val="003F52"/>
        </a:accent1>
        <a:accent2>
          <a:srgbClr val="65C3D5"/>
        </a:accent2>
        <a:accent3>
          <a:srgbClr val="FFFFFF"/>
        </a:accent3>
        <a:accent4>
          <a:srgbClr val="003445"/>
        </a:accent4>
        <a:accent5>
          <a:srgbClr val="AAAFB3"/>
        </a:accent5>
        <a:accent6>
          <a:srgbClr val="5BB0C1"/>
        </a:accent6>
        <a:hlink>
          <a:srgbClr val="003399"/>
        </a:hlink>
        <a:folHlink>
          <a:srgbClr val="FFA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F_plantilla_color_bravo 11">
        <a:dk1>
          <a:srgbClr val="043F52"/>
        </a:dk1>
        <a:lt1>
          <a:srgbClr val="FFFFFF"/>
        </a:lt1>
        <a:dk2>
          <a:srgbClr val="61B8CD"/>
        </a:dk2>
        <a:lt2>
          <a:srgbClr val="EEECE1"/>
        </a:lt2>
        <a:accent1>
          <a:srgbClr val="043F52"/>
        </a:accent1>
        <a:accent2>
          <a:srgbClr val="DDDDDD"/>
        </a:accent2>
        <a:accent3>
          <a:srgbClr val="FFFFFF"/>
        </a:accent3>
        <a:accent4>
          <a:srgbClr val="033445"/>
        </a:accent4>
        <a:accent5>
          <a:srgbClr val="AAAFB3"/>
        </a:accent5>
        <a:accent6>
          <a:srgbClr val="C8C8C8"/>
        </a:accent6>
        <a:hlink>
          <a:srgbClr val="7AB51D"/>
        </a:hlink>
        <a:folHlink>
          <a:srgbClr val="D2A85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F_plantilla_color_bravo 12">
        <a:dk1>
          <a:srgbClr val="043F52"/>
        </a:dk1>
        <a:lt1>
          <a:srgbClr val="FFFFFF"/>
        </a:lt1>
        <a:dk2>
          <a:srgbClr val="61B8CD"/>
        </a:dk2>
        <a:lt2>
          <a:srgbClr val="EEECE1"/>
        </a:lt2>
        <a:accent1>
          <a:srgbClr val="043F52"/>
        </a:accent1>
        <a:accent2>
          <a:srgbClr val="61B8CD"/>
        </a:accent2>
        <a:accent3>
          <a:srgbClr val="FFFFFF"/>
        </a:accent3>
        <a:accent4>
          <a:srgbClr val="033445"/>
        </a:accent4>
        <a:accent5>
          <a:srgbClr val="AAAFB3"/>
        </a:accent5>
        <a:accent6>
          <a:srgbClr val="57A6BA"/>
        </a:accent6>
        <a:hlink>
          <a:srgbClr val="7AB51D"/>
        </a:hlink>
        <a:folHlink>
          <a:srgbClr val="D2A85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F_plantilla_color_bravo 13">
        <a:dk1>
          <a:srgbClr val="043F52"/>
        </a:dk1>
        <a:lt1>
          <a:srgbClr val="FFFFFF"/>
        </a:lt1>
        <a:dk2>
          <a:srgbClr val="61B8CD"/>
        </a:dk2>
        <a:lt2>
          <a:srgbClr val="EEECE1"/>
        </a:lt2>
        <a:accent1>
          <a:srgbClr val="043F52"/>
        </a:accent1>
        <a:accent2>
          <a:srgbClr val="61B8CD"/>
        </a:accent2>
        <a:accent3>
          <a:srgbClr val="FFFFFF"/>
        </a:accent3>
        <a:accent4>
          <a:srgbClr val="033445"/>
        </a:accent4>
        <a:accent5>
          <a:srgbClr val="AAAFB3"/>
        </a:accent5>
        <a:accent6>
          <a:srgbClr val="57A6BA"/>
        </a:accent6>
        <a:hlink>
          <a:srgbClr val="FFFFCB"/>
        </a:hlink>
        <a:folHlink>
          <a:srgbClr val="D2A85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F_plantilla_color_bravo 14">
        <a:dk1>
          <a:srgbClr val="043F52"/>
        </a:dk1>
        <a:lt1>
          <a:srgbClr val="FFFFFF"/>
        </a:lt1>
        <a:dk2>
          <a:srgbClr val="61B8CD"/>
        </a:dk2>
        <a:lt2>
          <a:srgbClr val="EEECE1"/>
        </a:lt2>
        <a:accent1>
          <a:srgbClr val="043F52"/>
        </a:accent1>
        <a:accent2>
          <a:srgbClr val="61B8CD"/>
        </a:accent2>
        <a:accent3>
          <a:srgbClr val="FFFFFF"/>
        </a:accent3>
        <a:accent4>
          <a:srgbClr val="033445"/>
        </a:accent4>
        <a:accent5>
          <a:srgbClr val="AAAFB3"/>
        </a:accent5>
        <a:accent6>
          <a:srgbClr val="57A6BA"/>
        </a:accent6>
        <a:hlink>
          <a:srgbClr val="FFFF99"/>
        </a:hlink>
        <a:folHlink>
          <a:srgbClr val="D2A85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F_plantilla_color_bravo 15">
        <a:dk1>
          <a:srgbClr val="043F52"/>
        </a:dk1>
        <a:lt1>
          <a:srgbClr val="FFFFFF"/>
        </a:lt1>
        <a:dk2>
          <a:srgbClr val="61B8CD"/>
        </a:dk2>
        <a:lt2>
          <a:srgbClr val="EEECE1"/>
        </a:lt2>
        <a:accent1>
          <a:srgbClr val="043F52"/>
        </a:accent1>
        <a:accent2>
          <a:srgbClr val="61B8CD"/>
        </a:accent2>
        <a:accent3>
          <a:srgbClr val="FFFFFF"/>
        </a:accent3>
        <a:accent4>
          <a:srgbClr val="033445"/>
        </a:accent4>
        <a:accent5>
          <a:srgbClr val="AAAFB3"/>
        </a:accent5>
        <a:accent6>
          <a:srgbClr val="57A6BA"/>
        </a:accent6>
        <a:hlink>
          <a:srgbClr val="FFFFCC"/>
        </a:hlink>
        <a:folHlink>
          <a:srgbClr val="D2A85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lefonica_projectable">
  <a:themeElements>
    <a:clrScheme name="Diseño personalizado 1">
      <a:dk1>
        <a:srgbClr val="123E51"/>
      </a:dk1>
      <a:lt1>
        <a:srgbClr val="FFFFFF"/>
      </a:lt1>
      <a:dk2>
        <a:srgbClr val="00C6D7"/>
      </a:dk2>
      <a:lt2>
        <a:srgbClr val="929292"/>
      </a:lt2>
      <a:accent1>
        <a:srgbClr val="123E51"/>
      </a:accent1>
      <a:accent2>
        <a:srgbClr val="00C6D7"/>
      </a:accent2>
      <a:accent3>
        <a:srgbClr val="FFFFFF"/>
      </a:accent3>
      <a:accent4>
        <a:srgbClr val="0E3444"/>
      </a:accent4>
      <a:accent5>
        <a:srgbClr val="AAAFB3"/>
      </a:accent5>
      <a:accent6>
        <a:srgbClr val="00B3C3"/>
      </a:accent6>
      <a:hlink>
        <a:srgbClr val="D8EDF9"/>
      </a:hlink>
      <a:folHlink>
        <a:srgbClr val="929292"/>
      </a:folHlink>
    </a:clrScheme>
    <a:fontScheme name="Diseño personalizado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sng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sng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Diseño personalizado 1">
        <a:dk1>
          <a:srgbClr val="123E51"/>
        </a:dk1>
        <a:lt1>
          <a:srgbClr val="FFFFFF"/>
        </a:lt1>
        <a:dk2>
          <a:srgbClr val="00C6D7"/>
        </a:dk2>
        <a:lt2>
          <a:srgbClr val="929292"/>
        </a:lt2>
        <a:accent1>
          <a:srgbClr val="123E51"/>
        </a:accent1>
        <a:accent2>
          <a:srgbClr val="00C6D7"/>
        </a:accent2>
        <a:accent3>
          <a:srgbClr val="FFFFFF"/>
        </a:accent3>
        <a:accent4>
          <a:srgbClr val="0E3444"/>
        </a:accent4>
        <a:accent5>
          <a:srgbClr val="AAAFB3"/>
        </a:accent5>
        <a:accent6>
          <a:srgbClr val="00B3C3"/>
        </a:accent6>
        <a:hlink>
          <a:srgbClr val="D8EDF9"/>
        </a:hlink>
        <a:folHlink>
          <a:srgbClr val="92929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Diseño personalizado">
  <a:themeElements>
    <a:clrScheme name="Diseño personalizado 1">
      <a:dk1>
        <a:srgbClr val="123E51"/>
      </a:dk1>
      <a:lt1>
        <a:srgbClr val="FFFFFF"/>
      </a:lt1>
      <a:dk2>
        <a:srgbClr val="00C6D7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E3444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ersonalizado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Diseño personalizado 1">
        <a:dk1>
          <a:srgbClr val="123E51"/>
        </a:dk1>
        <a:lt1>
          <a:srgbClr val="FFFFFF"/>
        </a:lt1>
        <a:dk2>
          <a:srgbClr val="00C6D7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E3444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TID_color.thmx</Template>
  <TotalTime>4225</TotalTime>
  <Words>802</Words>
  <Application>Microsoft Macintosh PowerPoint</Application>
  <PresentationFormat>Presentación en pantalla (4:3)</PresentationFormat>
  <Paragraphs>117</Paragraphs>
  <Slides>11</Slides>
  <Notes>2</Notes>
  <HiddenSlides>0</HiddenSlides>
  <MMClips>0</MMClips>
  <ScaleCrop>false</ScaleCrop>
  <HeadingPairs>
    <vt:vector size="4" baseType="variant">
      <vt:variant>
        <vt:lpstr>Tema</vt:lpstr>
      </vt:variant>
      <vt:variant>
        <vt:i4>3</vt:i4>
      </vt:variant>
      <vt:variant>
        <vt:lpstr>Títulos de diapositiva</vt:lpstr>
      </vt:variant>
      <vt:variant>
        <vt:i4>11</vt:i4>
      </vt:variant>
    </vt:vector>
  </HeadingPairs>
  <TitlesOfParts>
    <vt:vector size="14" baseType="lpstr">
      <vt:lpstr>TID_color</vt:lpstr>
      <vt:lpstr>Telefonica_projectable</vt:lpstr>
      <vt:lpstr>Diseño personalizado</vt:lpstr>
      <vt:lpstr>Presentación de PowerPoint</vt:lpstr>
      <vt:lpstr>The Long-Term Vision</vt:lpstr>
      <vt:lpstr>The Data Pyramid</vt:lpstr>
      <vt:lpstr>Aggregating and Integrating</vt:lpstr>
      <vt:lpstr>An Initial Wish List</vt:lpstr>
      <vt:lpstr>Identity in Data Infrastructures</vt:lpstr>
      <vt:lpstr>Data and AA Infrastructures</vt:lpstr>
      <vt:lpstr>The Ideal State of Several Well-Known Parts</vt:lpstr>
      <vt:lpstr>Don’t Forget the Third A (and beyond)  Accounting and Reputation</vt:lpstr>
      <vt:lpstr>Keep It Simple. Let It Happen</vt:lpstr>
      <vt:lpstr>A Few Immediate Challenges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Diego Lopez</dc:creator>
  <cp:lastModifiedBy>Diego Lopez</cp:lastModifiedBy>
  <cp:revision>61</cp:revision>
  <dcterms:created xsi:type="dcterms:W3CDTF">2012-05-09T13:28:48Z</dcterms:created>
  <dcterms:modified xsi:type="dcterms:W3CDTF">2012-07-12T10:11:02Z</dcterms:modified>
</cp:coreProperties>
</file>