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655" r:id="rId2"/>
    <p:sldMasterId id="2147483677" r:id="rId3"/>
    <p:sldMasterId id="2147483690" r:id="rId4"/>
    <p:sldMasterId id="2147483703" r:id="rId5"/>
    <p:sldMasterId id="2147483738" r:id="rId6"/>
    <p:sldMasterId id="2147483751" r:id="rId7"/>
  </p:sldMasterIdLst>
  <p:notesMasterIdLst>
    <p:notesMasterId r:id="rId22"/>
  </p:notesMasterIdLst>
  <p:handoutMasterIdLst>
    <p:handoutMasterId r:id="rId23"/>
  </p:handoutMasterIdLst>
  <p:sldIdLst>
    <p:sldId id="475" r:id="rId8"/>
    <p:sldId id="478" r:id="rId9"/>
    <p:sldId id="480" r:id="rId10"/>
    <p:sldId id="476" r:id="rId11"/>
    <p:sldId id="481" r:id="rId12"/>
    <p:sldId id="419" r:id="rId13"/>
    <p:sldId id="482" r:id="rId14"/>
    <p:sldId id="490" r:id="rId15"/>
    <p:sldId id="483" r:id="rId16"/>
    <p:sldId id="491" r:id="rId17"/>
    <p:sldId id="484" r:id="rId18"/>
    <p:sldId id="488" r:id="rId19"/>
    <p:sldId id="487" r:id="rId20"/>
    <p:sldId id="489" r:id="rId2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EFF5"/>
    <a:srgbClr val="483E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2" autoAdjust="0"/>
    <p:restoredTop sz="72082" autoAdjust="0"/>
  </p:normalViewPr>
  <p:slideViewPr>
    <p:cSldViewPr>
      <p:cViewPr>
        <p:scale>
          <a:sx n="90" d="100"/>
          <a:sy n="90" d="100"/>
        </p:scale>
        <p:origin x="-22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2888" y="7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9BEFE9-8BA1-654D-8CB8-5CC01716D9EB}" type="datetimeFigureOut">
              <a:rPr lang="nl-NL" smtClean="0"/>
              <a:pPr/>
              <a:t>12-7-2012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108E7-3690-B84A-B644-0972C4A8EFC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5569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3B81DA-452F-463E-B835-D3ECCEE5A359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611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 hangingPunct="1"/>
            <a:fld id="{D6FE292D-2BD7-4B94-904A-EF8609D9197C}" type="slidenum">
              <a:rPr lang="de-DE" smtClean="0">
                <a:solidFill>
                  <a:srgbClr val="000000"/>
                </a:solidFill>
                <a:latin typeface="Times New Roman" pitchFamily="16" charset="0"/>
              </a:rPr>
              <a:pPr eaLnBrk="1" hangingPunct="1"/>
              <a:t>1</a:t>
            </a:fld>
            <a:endParaRPr lang="de-DE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12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de-DE" dirty="0" smtClean="0"/>
              <a:t>Thank you XX,</a:t>
            </a:r>
          </a:p>
          <a:p>
            <a:r>
              <a:rPr lang="de-DE" dirty="0" smtClean="0"/>
              <a:t>It is very first I come to brussels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Quote</a:t>
            </a:r>
            <a:r>
              <a:rPr lang="de-DE" altLang="zh-CN" dirty="0" smtClean="0"/>
              <a:t>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-The research infrastructures mentioned are EU wide; however as an IDF is not available in every participating country it requires the use of a special identity provider for the ‘</a:t>
            </a:r>
            <a:r>
              <a:rPr lang="en-US" sz="1200" b="1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homless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’. Maintaining such a special identity provider is an additional effort.</a:t>
            </a:r>
            <a:endParaRPr lang="de-DE" altLang="zh-CN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-Many identity providers do not expose user-attributes even if the national IDF requires them to do so.  because the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IdP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management 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does not want to be held responsible for privacy law violations. </a:t>
            </a: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81DA-452F-463E-B835-D3ECCEE5A359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19338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1.</a:t>
            </a:r>
            <a:r>
              <a:rPr lang="en-US" sz="2400" baseline="0" dirty="0" smtClean="0"/>
              <a:t> </a:t>
            </a:r>
            <a:r>
              <a:rPr lang="de-DE" dirty="0" smtClean="0"/>
              <a:t>Users not belong to institute: 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13% are freelancer  20% </a:t>
            </a:r>
            <a:r>
              <a:rPr lang="de-DE" baseline="0" dirty="0" smtClean="0"/>
              <a:t>holders of </a:t>
            </a:r>
            <a:r>
              <a:rPr lang="de-DE" dirty="0" smtClean="0"/>
              <a:t>short term</a:t>
            </a:r>
            <a:r>
              <a:rPr lang="de-DE" baseline="0" dirty="0" smtClean="0"/>
              <a:t> scholarship.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 meant it is heavy for EHRI to setup a ID server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to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host ID for “homeless” user and they expect the lifetime of the EHRI project is very short.</a:t>
            </a:r>
            <a:endParaRPr lang="de-DE" baseline="0" dirty="0" smtClean="0"/>
          </a:p>
          <a:p>
            <a:r>
              <a:rPr lang="de-DE" baseline="0" dirty="0" smtClean="0"/>
              <a:t>2. Insitute in the project, outside EU doesn‘t have federation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3. Since user may change rapidly, persistent ID is important,</a:t>
            </a:r>
            <a:r>
              <a:rPr lang="en-US" sz="2400" baseline="0" dirty="0" smtClean="0"/>
              <a:t> currently </a:t>
            </a:r>
            <a:r>
              <a:rPr lang="en-US" sz="2400" baseline="0" dirty="0" err="1" smtClean="0"/>
              <a:t>openID</a:t>
            </a:r>
            <a:r>
              <a:rPr lang="en-US" sz="2400" baseline="0" dirty="0" smtClean="0"/>
              <a:t> seems better way to do this.</a:t>
            </a:r>
            <a:endParaRPr lang="en-US" sz="2400" dirty="0" smtClean="0"/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0" i="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de-DE" baseline="0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DARIAH should consider requirements of the projects before making proposals</a:t>
            </a:r>
            <a:endParaRPr lang="de-DE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81DA-452F-463E-B835-D3ECCEE5A359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9002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Clear?</a:t>
            </a:r>
          </a:p>
          <a:p>
            <a:r>
              <a:rPr lang="de-DE" dirty="0" smtClean="0"/>
              <a:t>Support Oauth2</a:t>
            </a:r>
            <a:r>
              <a:rPr lang="de-DE" baseline="0" dirty="0" smtClean="0"/>
              <a:t> to relieve bunden of service provider</a:t>
            </a:r>
          </a:p>
          <a:p>
            <a:r>
              <a:rPr lang="de-DE" baseline="0" dirty="0" smtClean="0"/>
              <a:t>Suport openID authenication </a:t>
            </a:r>
            <a:r>
              <a:rPr lang="en-US" altLang="zh-CN" baseline="0" dirty="0" smtClean="0"/>
              <a:t>to be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compatible with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openID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based humanity projects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81DA-452F-463E-B835-D3ECCEE5A359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1274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B8989D-8DDD-4427-AED7-A23450F07BE3}" type="slidenum">
              <a:rPr lang="de-DE"/>
              <a:pPr/>
              <a:t>14</a:t>
            </a:fld>
            <a:endParaRPr lang="de-DE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600" dirty="0" smtClean="0"/>
              <a:t>Add Peter</a:t>
            </a:r>
            <a:r>
              <a:rPr lang="de-DE" sz="1600" baseline="0" dirty="0" smtClean="0"/>
              <a:t> contact?</a:t>
            </a:r>
            <a:endParaRPr lang="de-DE" sz="16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sz="1050" b="1" dirty="0" smtClean="0">
                <a:latin typeface="Calibri"/>
                <a:cs typeface="Calibri"/>
              </a:rPr>
              <a:t>DARIAH’s mission</a:t>
            </a:r>
            <a:endParaRPr lang="en-GB" sz="1050" b="1" kern="1200" dirty="0" smtClean="0">
              <a:solidFill>
                <a:srgbClr val="483E68"/>
              </a:solidFill>
              <a:latin typeface="Calibri"/>
              <a:cs typeface="Calibri"/>
            </a:endParaRPr>
          </a:p>
          <a:p>
            <a:r>
              <a:rPr lang="en-GB" sz="1600" b="0" kern="1200" dirty="0" smtClean="0">
                <a:solidFill>
                  <a:srgbClr val="483E68"/>
                </a:solidFill>
                <a:latin typeface="Calibri"/>
                <a:cs typeface="Calibri"/>
              </a:rPr>
              <a:t>To enhance and support digitally-enabled research across the humanities and arts</a:t>
            </a:r>
          </a:p>
          <a:p>
            <a:endParaRPr lang="en-GB" sz="1050" b="0" kern="1200" dirty="0" smtClean="0">
              <a:solidFill>
                <a:srgbClr val="483E68"/>
              </a:solidFill>
              <a:latin typeface="Calibri"/>
              <a:cs typeface="Calibri"/>
            </a:endParaRPr>
          </a:p>
          <a:p>
            <a:r>
              <a:rPr lang="en-GB" sz="1600" b="1" kern="1200" dirty="0" smtClean="0">
                <a:solidFill>
                  <a:srgbClr val="483E68"/>
                </a:solidFill>
                <a:latin typeface="Calibri"/>
                <a:cs typeface="Calibri"/>
              </a:rPr>
              <a:t>-To develop, maintain and operate an infrastructure in support of ICT-based research practices</a:t>
            </a:r>
          </a:p>
          <a:p>
            <a:endParaRPr lang="en-GB" sz="1050" b="0" kern="1200" dirty="0" smtClean="0">
              <a:solidFill>
                <a:srgbClr val="483E68"/>
              </a:solidFill>
              <a:latin typeface="Calibri"/>
              <a:cs typeface="Calibri"/>
            </a:endParaRPr>
          </a:p>
          <a:p>
            <a:r>
              <a:rPr lang="en-GB" sz="1600" b="0" kern="1200" dirty="0" smtClean="0">
                <a:solidFill>
                  <a:srgbClr val="483E68"/>
                </a:solidFill>
                <a:latin typeface="Calibri"/>
                <a:cs typeface="Calibri"/>
              </a:rPr>
              <a:t>To support researchers in using ICT-enabled methods to analyse and interpret digital source materials</a:t>
            </a:r>
          </a:p>
          <a:p>
            <a:endParaRPr lang="en-GB" sz="1600" b="1" kern="1200" dirty="0" smtClean="0">
              <a:solidFill>
                <a:srgbClr val="483E68"/>
              </a:solidFill>
              <a:latin typeface="Calibri"/>
              <a:cs typeface="Calibri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 smtClean="0">
                <a:latin typeface="Calibri"/>
                <a:cs typeface="Calibri"/>
              </a:rPr>
              <a:t>Working with communities of practice </a:t>
            </a:r>
            <a:endParaRPr lang="nl-NL" sz="1600" b="1" kern="1200" dirty="0" smtClean="0">
              <a:solidFill>
                <a:srgbClr val="002060"/>
              </a:solidFill>
              <a:latin typeface="Calibri"/>
              <a:cs typeface="Calibri"/>
            </a:endParaRPr>
          </a:p>
          <a:p>
            <a:endParaRPr lang="en-GB" sz="1600" b="1" kern="1200" dirty="0" smtClean="0">
              <a:solidFill>
                <a:srgbClr val="483E68"/>
              </a:solidFill>
              <a:latin typeface="Calibri"/>
              <a:cs typeface="Calibri"/>
            </a:endParaRPr>
          </a:p>
          <a:p>
            <a:r>
              <a:rPr lang="nl-NL" sz="1600" b="0" kern="1200" dirty="0" smtClean="0">
                <a:solidFill>
                  <a:srgbClr val="483E68"/>
                </a:solidFill>
                <a:latin typeface="Calibri"/>
                <a:cs typeface="Calibri"/>
              </a:rPr>
              <a:t>To bring together individual state-of-the-art digital humanities and arts activities across Europe</a:t>
            </a:r>
          </a:p>
          <a:p>
            <a:pPr>
              <a:buNone/>
            </a:pPr>
            <a:endParaRPr lang="nl-NL" sz="1050" b="0" kern="1200" dirty="0" smtClean="0">
              <a:solidFill>
                <a:srgbClr val="483E68"/>
              </a:solidFill>
              <a:latin typeface="Calibri"/>
              <a:cs typeface="Calibri"/>
            </a:endParaRPr>
          </a:p>
          <a:p>
            <a:r>
              <a:rPr lang="nl-NL" sz="1600" b="0" kern="1200" dirty="0" smtClean="0">
                <a:solidFill>
                  <a:srgbClr val="483E68"/>
                </a:solidFill>
                <a:latin typeface="Calibri"/>
                <a:cs typeface="Calibri"/>
              </a:rPr>
              <a:t>To preserve, provide access to and disseminate the research that stems from these collaborations</a:t>
            </a:r>
          </a:p>
          <a:p>
            <a:endParaRPr lang="nl-NL" sz="1050" b="0" kern="1200" dirty="0" smtClean="0">
              <a:solidFill>
                <a:srgbClr val="483E68"/>
              </a:solidFill>
              <a:latin typeface="Calibri"/>
              <a:cs typeface="Calibri"/>
            </a:endParaRPr>
          </a:p>
          <a:p>
            <a:r>
              <a:rPr lang="nl-NL" sz="1600" b="1" kern="1200" dirty="0" smtClean="0">
                <a:solidFill>
                  <a:srgbClr val="483E68"/>
                </a:solidFill>
                <a:latin typeface="Calibri"/>
                <a:cs typeface="Calibri"/>
              </a:rPr>
              <a:t>-To ensure that best practices, metholodological and technical standards are followed</a:t>
            </a:r>
          </a:p>
          <a:p>
            <a:endParaRPr lang="en-GB" sz="1600" b="0" kern="1200" dirty="0" smtClean="0">
              <a:solidFill>
                <a:srgbClr val="483E68"/>
              </a:solidFill>
              <a:latin typeface="Calibri"/>
              <a:cs typeface="Calibri"/>
            </a:endParaRPr>
          </a:p>
          <a:p>
            <a:endParaRPr lang="nl-NL" sz="1600" b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81DA-452F-463E-B835-D3ECCEE5A359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600" b="1" dirty="0" smtClean="0"/>
              <a:t>10 countries join DARIAH so far</a:t>
            </a:r>
            <a:endParaRPr lang="en-GB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05E4-AA78-43E4-A175-74793BE2A3E5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eaLnBrk="1" hangingPunct="1"/>
            <a:fld id="{5CB860DD-2F71-482D-8FF2-0D7C5134BEC8}" type="slidenum">
              <a:rPr lang="de-DE" smtClean="0">
                <a:solidFill>
                  <a:srgbClr val="000000"/>
                </a:solidFill>
                <a:latin typeface="Times New Roman" pitchFamily="16" charset="0"/>
              </a:rPr>
              <a:pPr eaLnBrk="1" hangingPunct="1"/>
              <a:t>4</a:t>
            </a:fld>
            <a:endParaRPr lang="de-DE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dirty="0" smtClean="0"/>
              <a:t>One leading institution in each country</a:t>
            </a:r>
            <a:endParaRPr lang="en-GB" sz="1200" b="1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722313" indent="-342900">
              <a:spcBef>
                <a:spcPts val="800"/>
              </a:spcBef>
              <a:defRPr/>
            </a:pP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DARIAH collaborate</a:t>
            </a:r>
            <a:r>
              <a:rPr lang="de-DE" sz="1200" b="0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with other humanities projects and initiatives. Especially 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those </a:t>
            </a:r>
            <a:r>
              <a:rPr lang="en-GB" sz="1200" b="0" i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Affiliated projects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their activity are closely dependant from the technical background established by DARIAH.  So We have a strong collaborative framework with them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and listen to their requirements including AAI.</a:t>
            </a:r>
            <a:endParaRPr lang="de-AT" sz="1600" kern="0" dirty="0" smtClean="0">
              <a:solidFill>
                <a:srgbClr val="444177"/>
              </a:solidFill>
            </a:endParaRPr>
          </a:p>
          <a:p>
            <a:pPr marL="722313" marR="0" indent="-342900" algn="l" defTabSz="91440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 will describe one</a:t>
            </a:r>
            <a:r>
              <a:rPr lang="en-GB" sz="1600" b="1" i="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user case from affiliated project, EHRI  l</a:t>
            </a:r>
            <a:r>
              <a:rPr lang="en-GB" sz="1600" b="1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ater.</a:t>
            </a:r>
            <a:r>
              <a:rPr lang="de-AT" sz="1600" b="0" i="0" kern="0" baseline="0" dirty="0" smtClean="0">
                <a:solidFill>
                  <a:srgbClr val="444177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de-AT" sz="2000" kern="0" dirty="0" smtClean="0">
                <a:solidFill>
                  <a:srgbClr val="444177"/>
                </a:solidFill>
              </a:rPr>
              <a:t>EHRI (European Holocaust Research Infrastructure)</a:t>
            </a:r>
            <a:endParaRPr lang="de-AT" sz="2000" b="1" kern="0" dirty="0" smtClean="0">
              <a:solidFill>
                <a:srgbClr val="44417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05E4-AA78-43E4-A175-74793BE2A3E5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sz="1600" b="1" dirty="0" smtClean="0">
                <a:latin typeface="Calibri"/>
                <a:cs typeface="Calibri"/>
              </a:rPr>
              <a:t>Basic Structure of DARIAH is its 4 VCCs. These</a:t>
            </a:r>
            <a:r>
              <a:rPr lang="en-GB" sz="1600" b="1" baseline="0" dirty="0" smtClean="0">
                <a:latin typeface="Calibri"/>
                <a:cs typeface="Calibri"/>
              </a:rPr>
              <a:t> are VCC for …. . Each VCC is lead by two countries</a:t>
            </a:r>
            <a:r>
              <a:rPr lang="en-GB" sz="1600" b="1" dirty="0" smtClean="0">
                <a:latin typeface="Calibri"/>
                <a:cs typeface="Calibri"/>
              </a:rPr>
              <a:t/>
            </a:r>
            <a:br>
              <a:rPr lang="en-GB" sz="1600" b="1" dirty="0" smtClean="0">
                <a:latin typeface="Calibri"/>
                <a:cs typeface="Calibri"/>
              </a:rPr>
            </a:br>
            <a:endParaRPr lang="en-GB" sz="1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A05E4-AA78-43E4-A175-74793BE2A3E5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This shows architecture</a:t>
            </a:r>
            <a:r>
              <a:rPr lang="en-US" b="1" baseline="0" dirty="0" smtClean="0"/>
              <a:t> of DARIAH  e-</a:t>
            </a:r>
            <a:r>
              <a:rPr lang="en-US" b="1" baseline="0" dirty="0" err="1" smtClean="0"/>
              <a:t>Infrastuure</a:t>
            </a:r>
            <a:endParaRPr lang="en-US" b="1" dirty="0" smtClean="0"/>
          </a:p>
          <a:p>
            <a:r>
              <a:rPr lang="en-US" dirty="0" smtClean="0"/>
              <a:t>AAI is a core service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81DA-452F-463E-B835-D3ECCEE5A359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544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AAI requirements</a:t>
            </a:r>
            <a:r>
              <a:rPr lang="de-DE" baseline="0" dirty="0" smtClean="0"/>
              <a:t> we thought at the beginning of DARIAH project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81DA-452F-463E-B835-D3ECCEE5A359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66984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Federat</a:t>
            </a:r>
            <a:r>
              <a:rPr lang="de-DE" dirty="0" smtClean="0"/>
              <a:t>-</a:t>
            </a:r>
            <a:r>
              <a:rPr lang="en-GB" dirty="0" err="1" smtClean="0"/>
              <a:t>ed</a:t>
            </a:r>
            <a:r>
              <a:rPr lang="en-GB" dirty="0" smtClean="0"/>
              <a:t> Identity Management (FIM)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VO-</a:t>
            </a:r>
            <a:r>
              <a:rPr lang="en-GB" dirty="0" err="1" smtClean="0"/>
              <a:t>Manangement</a:t>
            </a:r>
            <a:r>
              <a:rPr lang="en-GB" dirty="0" smtClean="0"/>
              <a:t> is done by SAML attribute aggregation(right down corner): if not enough </a:t>
            </a:r>
            <a:r>
              <a:rPr lang="en-GB" dirty="0" err="1" smtClean="0"/>
              <a:t>attr</a:t>
            </a:r>
            <a:r>
              <a:rPr lang="en-GB" dirty="0" smtClean="0"/>
              <a:t>, redirect to Registration</a:t>
            </a:r>
            <a:r>
              <a:rPr lang="en-GB" baseline="0" dirty="0" smtClean="0"/>
              <a:t> page </a:t>
            </a:r>
            <a:r>
              <a:rPr lang="en-GB" dirty="0" smtClean="0"/>
              <a:t>for authorization?</a:t>
            </a:r>
          </a:p>
          <a:p>
            <a:r>
              <a:rPr lang="de-DE" dirty="0" smtClean="0"/>
              <a:t>Detailed explaination: Peter‘ help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B81DA-452F-463E-B835-D3ECCEE5A359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41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483E68">
              <a:alpha val="10001"/>
            </a:srgbClr>
          </a:solidFill>
        </p:spPr>
        <p:txBody>
          <a:bodyPr/>
          <a:lstStyle>
            <a:lvl1pPr algn="ctr">
              <a:defRPr>
                <a:latin typeface="Arial Rounded MT Bold" pitchFamily="34" charset="0"/>
                <a:ea typeface="Latha" pitchFamily="2"/>
                <a:cs typeface="Lath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pic>
        <p:nvPicPr>
          <p:cNvPr id="9234" name="Picture 18" descr="DARIAH-EU-Logo-CMYK-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3817937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381000" y="6096000"/>
            <a:ext cx="27432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de-DE" sz="2400" b="1" dirty="0" err="1">
                <a:solidFill>
                  <a:srgbClr val="483E68"/>
                </a:solidFill>
                <a:latin typeface="Calibri"/>
                <a:cs typeface="Calibri"/>
              </a:rPr>
              <a:t>www.dariah.eu</a:t>
            </a:r>
            <a:endParaRPr lang="de-DE" sz="2400" b="1" dirty="0">
              <a:solidFill>
                <a:srgbClr val="483E68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451725" y="6381750"/>
            <a:ext cx="16303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239C1A1-457B-4349-A49C-A1EDB6DE152A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11413" y="6381750"/>
            <a:ext cx="4321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588" y="6381750"/>
            <a:ext cx="7191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F31A841-2928-46A5-BCFB-8420EB768AED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61150" y="115888"/>
            <a:ext cx="2087563" cy="58340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5288" y="115888"/>
            <a:ext cx="6113462" cy="58340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451725" y="6381750"/>
            <a:ext cx="16303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5276B83-CCCA-46B7-973D-798C2CA526F3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11413" y="6381750"/>
            <a:ext cx="4321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588" y="6381750"/>
            <a:ext cx="7191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14182B8-0414-4D1C-9DEF-46599E9B0DDE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7638" cy="1465263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idx="10"/>
          </p:nvPr>
        </p:nvSpPr>
        <p:spPr>
          <a:xfrm>
            <a:off x="7451725" y="6381750"/>
            <a:ext cx="1625600" cy="4714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25 March 2012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idx="11"/>
          </p:nvPr>
        </p:nvSpPr>
        <p:spPr>
          <a:xfrm>
            <a:off x="2411413" y="6381750"/>
            <a:ext cx="4316412" cy="4714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idx="12"/>
          </p:nvPr>
        </p:nvSpPr>
        <p:spPr>
          <a:xfrm>
            <a:off x="6732588" y="6381750"/>
            <a:ext cx="714375" cy="4714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FC34C-AE86-449C-BA9D-E0E1DE022F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572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BEB0BC-BB47-4541-AF4E-DCA046AA90AE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A6310-FAF6-4A7A-9224-E0302DC7BEAB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50C07E-E133-486F-B88A-5C97F9CF3F83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72613-2149-4C5D-8F26-F075A9394B53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B1EB7A-67B9-4A23-8F44-884455BF670C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8848B-EF82-433F-9BDF-109F0DD9D783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6E4F5B-DC34-413D-8156-38E73C793591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BF6E88-95E8-4397-992E-BF9321205743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72022E-FB94-4E71-BE2E-BD29240B3615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3C333-2B49-49F4-8B79-E4D29ABF5570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D5B872-1A72-4393-B70D-6C2C227F27A9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7F273-50C7-4B62-AA1B-2FDA91C02DE2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3A254A-4B1F-4379-A2D3-465C1E92C716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6CD76-1623-4E90-B103-3A7C6A0DDF06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B53E8B-0C7F-4313-A651-C74E0F9EFF0E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057F0-E240-4059-81B2-A49B8AAEBD7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3AF09F-E5D5-4C72-90E8-8EDAE4BA7BE0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C7EF3-10C5-4C7A-92C6-601A3F0C4B52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BD2FA9-BFC8-4ABC-9616-5296DF1B4ED3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83A69-7C02-4F39-9593-B7B7A0D74C0E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4BA587-7340-41CB-B6D0-1882B2C0AB3C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46F66-59FD-462F-A6A2-36B1864E079D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eader"/>
          <p:cNvPicPr>
            <a:picLocks noChangeAspect="1" noChangeArrowheads="1"/>
          </p:cNvPicPr>
          <p:nvPr userDrawn="1"/>
        </p:nvPicPr>
        <p:blipFill>
          <a:blip r:embed="rId2"/>
          <a:srcRect r="11562"/>
          <a:stretch>
            <a:fillRect/>
          </a:stretch>
        </p:blipFill>
        <p:spPr bwMode="auto">
          <a:xfrm>
            <a:off x="0" y="6291263"/>
            <a:ext cx="91440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1"/>
          <p:cNvSpPr>
            <a:spLocks noChangeArrowheads="1"/>
          </p:cNvSpPr>
          <p:nvPr userDrawn="1"/>
        </p:nvSpPr>
        <p:spPr bwMode="auto">
          <a:xfrm rot="10800000">
            <a:off x="0" y="6286500"/>
            <a:ext cx="5448300" cy="7302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  <a:alpha val="0"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4572000" y="6286500"/>
            <a:ext cx="4572000" cy="723900"/>
          </a:xfrm>
          <a:prstGeom prst="rect">
            <a:avLst/>
          </a:prstGeom>
          <a:solidFill>
            <a:srgbClr val="C0C0C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7" name="Rectangle 13"/>
          <p:cNvSpPr>
            <a:spLocks noChangeArrowheads="1"/>
          </p:cNvSpPr>
          <p:nvPr userDrawn="1"/>
        </p:nvSpPr>
        <p:spPr bwMode="auto">
          <a:xfrm>
            <a:off x="0" y="18288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8" name="Rectangle 14"/>
          <p:cNvSpPr>
            <a:spLocks noChangeArrowheads="1"/>
          </p:cNvSpPr>
          <p:nvPr userDrawn="1"/>
        </p:nvSpPr>
        <p:spPr bwMode="auto">
          <a:xfrm rot="10800000">
            <a:off x="0" y="35941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177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1104900"/>
            <a:ext cx="4495800" cy="5021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104900"/>
            <a:ext cx="4495800" cy="5021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7451725" y="6381750"/>
            <a:ext cx="16303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6E79A29-9D94-44AA-A645-9BD65646BC8C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411413" y="6381750"/>
            <a:ext cx="4321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32588" y="6381750"/>
            <a:ext cx="7191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FBF512C-A8E3-4216-A494-3273CB7A9402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A10B0-759A-AE43-98AF-5A8E24753286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BFF8B-86C3-1C49-9903-AB30C04FD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23C86-362F-D64C-B9E1-6710D0FA9337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6934E-A81F-7F4D-A695-F069A6B0FA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E4B6B-133A-BF43-A041-91BAA31637B8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FCC6E-C05B-FF47-A952-E751E1C185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83AF0-1FF5-144A-827A-9B4DE0E4058C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C9DD3-6652-124D-9157-5C33902F6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D61D9-AB03-534D-BDD9-15DA50937BA5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C4473-2484-4648-A005-AFBA0BB9E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37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idx="1"/>
          </p:nvPr>
        </p:nvSpPr>
        <p:spPr>
          <a:xfrm>
            <a:off x="0" y="1104900"/>
            <a:ext cx="9144000" cy="5021263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67A36-23C5-EB4B-994A-D01B4768386F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39759-6F85-B444-A67E-74E4294F3B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eader"/>
          <p:cNvPicPr>
            <a:picLocks noChangeAspect="1" noChangeArrowheads="1"/>
          </p:cNvPicPr>
          <p:nvPr userDrawn="1"/>
        </p:nvPicPr>
        <p:blipFill>
          <a:blip r:embed="rId2"/>
          <a:srcRect r="11562"/>
          <a:stretch>
            <a:fillRect/>
          </a:stretch>
        </p:blipFill>
        <p:spPr bwMode="auto">
          <a:xfrm>
            <a:off x="0" y="6291263"/>
            <a:ext cx="91440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1"/>
          <p:cNvSpPr>
            <a:spLocks noChangeArrowheads="1"/>
          </p:cNvSpPr>
          <p:nvPr userDrawn="1"/>
        </p:nvSpPr>
        <p:spPr bwMode="auto">
          <a:xfrm rot="10800000">
            <a:off x="0" y="6286500"/>
            <a:ext cx="5448300" cy="7302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  <a:alpha val="0"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>
              <a:ea typeface="+mn-ea"/>
              <a:cs typeface="+mn-cs"/>
            </a:endParaRPr>
          </a:p>
        </p:txBody>
      </p:sp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4572000" y="6286500"/>
            <a:ext cx="4572000" cy="723900"/>
          </a:xfrm>
          <a:prstGeom prst="rect">
            <a:avLst/>
          </a:prstGeom>
          <a:solidFill>
            <a:srgbClr val="C0C0C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>
              <a:ea typeface="+mn-ea"/>
              <a:cs typeface="+mn-cs"/>
            </a:endParaRPr>
          </a:p>
        </p:txBody>
      </p:sp>
      <p:sp>
        <p:nvSpPr>
          <p:cNvPr id="7" name="Rectangle 13"/>
          <p:cNvSpPr>
            <a:spLocks noChangeArrowheads="1"/>
          </p:cNvSpPr>
          <p:nvPr userDrawn="1"/>
        </p:nvSpPr>
        <p:spPr bwMode="auto">
          <a:xfrm>
            <a:off x="0" y="18288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>
              <a:ea typeface="+mn-ea"/>
              <a:cs typeface="+mn-cs"/>
            </a:endParaRPr>
          </a:p>
        </p:txBody>
      </p:sp>
      <p:sp>
        <p:nvSpPr>
          <p:cNvPr id="8" name="Rectangle 14"/>
          <p:cNvSpPr>
            <a:spLocks noChangeArrowheads="1"/>
          </p:cNvSpPr>
          <p:nvPr userDrawn="1"/>
        </p:nvSpPr>
        <p:spPr bwMode="auto">
          <a:xfrm rot="10800000">
            <a:off x="0" y="35941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>
              <a:ea typeface="+mn-ea"/>
              <a:cs typeface="+mn-cs"/>
            </a:endParaRP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177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1104900"/>
            <a:ext cx="4495800" cy="5021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104900"/>
            <a:ext cx="4495800" cy="5021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5288" y="1484313"/>
            <a:ext cx="4100512" cy="4465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100513" cy="44656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7451725" y="6381750"/>
            <a:ext cx="16303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19BBC4A-4E5B-48E1-9C42-F46C1BB93409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411413" y="6381750"/>
            <a:ext cx="4321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732588" y="6381750"/>
            <a:ext cx="7191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2D7F87D-5F1D-4F17-8CFB-0A9B2B9AEEDC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09CAA-567B-5446-BDD4-F43B51FB614F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E58B9-5BD0-0749-B788-AB9BADB1C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8309D-470D-B547-B833-DA4B5698DF60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E2575-5053-174D-974A-92219FE7E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B6E12-EADE-0347-A077-07AC274AFFC2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5FC39-88CD-034D-A494-910ECB9B9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C8C27-90AB-D544-A86B-ADCAC7DFE9D9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2423C-CF19-5348-97F5-1A9CC5564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50835-C70B-154D-ACE8-7654E5FE41B1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E797D-C99E-5642-A35D-B6113C55C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37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idx="1"/>
          </p:nvPr>
        </p:nvSpPr>
        <p:spPr>
          <a:xfrm>
            <a:off x="0" y="1104900"/>
            <a:ext cx="9144000" cy="5021263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27F7E-20EF-F841-A059-D786664CA16E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2D02-764C-6645-9EE5-3B3BF3BF38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eader"/>
          <p:cNvPicPr>
            <a:picLocks noChangeAspect="1" noChangeArrowheads="1"/>
          </p:cNvPicPr>
          <p:nvPr userDrawn="1"/>
        </p:nvPicPr>
        <p:blipFill>
          <a:blip r:embed="rId2"/>
          <a:srcRect r="11562"/>
          <a:stretch>
            <a:fillRect/>
          </a:stretch>
        </p:blipFill>
        <p:spPr bwMode="auto">
          <a:xfrm>
            <a:off x="0" y="6291263"/>
            <a:ext cx="91440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1"/>
          <p:cNvSpPr>
            <a:spLocks noChangeArrowheads="1"/>
          </p:cNvSpPr>
          <p:nvPr userDrawn="1"/>
        </p:nvSpPr>
        <p:spPr bwMode="auto">
          <a:xfrm rot="10800000">
            <a:off x="0" y="6286500"/>
            <a:ext cx="5448300" cy="7302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  <a:alpha val="0"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4572000" y="6286500"/>
            <a:ext cx="4572000" cy="723900"/>
          </a:xfrm>
          <a:prstGeom prst="rect">
            <a:avLst/>
          </a:prstGeom>
          <a:solidFill>
            <a:srgbClr val="C0C0C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7" name="Rectangle 13"/>
          <p:cNvSpPr>
            <a:spLocks noChangeArrowheads="1"/>
          </p:cNvSpPr>
          <p:nvPr userDrawn="1"/>
        </p:nvSpPr>
        <p:spPr bwMode="auto">
          <a:xfrm>
            <a:off x="0" y="18288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8" name="Rectangle 14"/>
          <p:cNvSpPr>
            <a:spLocks noChangeArrowheads="1"/>
          </p:cNvSpPr>
          <p:nvPr userDrawn="1"/>
        </p:nvSpPr>
        <p:spPr bwMode="auto">
          <a:xfrm rot="10800000">
            <a:off x="0" y="35941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177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7451725" y="6381750"/>
            <a:ext cx="16303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168736-10EF-4903-A6FE-E3B430B24E09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2411413" y="6381750"/>
            <a:ext cx="4321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732588" y="6381750"/>
            <a:ext cx="7191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FCC0F1D-40D3-455A-A3C2-9B99FFD0119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1104900"/>
            <a:ext cx="4495800" cy="5021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104900"/>
            <a:ext cx="4495800" cy="5021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D7781-E18B-3E40-BA0B-7769F40EE992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FC328-9970-574A-BBE1-858D6A89D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3A6DD-9CDA-914D-AF50-FB005D704EA1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5706E-F277-A441-ABA2-9C2FADD1D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141D9-DAF5-0044-9B1C-7A37D90DAFE2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8FD16-BE37-7A48-A5FF-8C54D246AE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7C13E-2A29-404E-A50C-0AA420F930D6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D43C5-D102-EF4E-A3C0-D816159BB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90BBF-4D13-A242-B538-E50E46AA2253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50478-D5C1-374A-BF76-FFA779C08B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37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idx="1"/>
          </p:nvPr>
        </p:nvSpPr>
        <p:spPr>
          <a:xfrm>
            <a:off x="0" y="1104900"/>
            <a:ext cx="9144000" cy="5021263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E6BDA-584E-2946-B0BE-5A7599CEC7A5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7F96D-2CDB-3F4C-BE31-B2CCD4630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7451725" y="6381750"/>
            <a:ext cx="16303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949FB17-4BDE-4A50-B2A9-710C2ACFDCD5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411413" y="6381750"/>
            <a:ext cx="4321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732588" y="6381750"/>
            <a:ext cx="7191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35A9D59-3053-4413-A32E-031F99C1743A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eader"/>
          <p:cNvPicPr>
            <a:picLocks noChangeAspect="1" noChangeArrowheads="1"/>
          </p:cNvPicPr>
          <p:nvPr userDrawn="1"/>
        </p:nvPicPr>
        <p:blipFill>
          <a:blip r:embed="rId2"/>
          <a:srcRect r="11562"/>
          <a:stretch>
            <a:fillRect/>
          </a:stretch>
        </p:blipFill>
        <p:spPr bwMode="auto">
          <a:xfrm>
            <a:off x="0" y="6291263"/>
            <a:ext cx="91440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1"/>
          <p:cNvSpPr>
            <a:spLocks noChangeArrowheads="1"/>
          </p:cNvSpPr>
          <p:nvPr userDrawn="1"/>
        </p:nvSpPr>
        <p:spPr bwMode="auto">
          <a:xfrm rot="10800000">
            <a:off x="0" y="6286500"/>
            <a:ext cx="5448300" cy="7302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  <a:alpha val="0"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6" name="Rectangle 12"/>
          <p:cNvSpPr>
            <a:spLocks noChangeArrowheads="1"/>
          </p:cNvSpPr>
          <p:nvPr userDrawn="1"/>
        </p:nvSpPr>
        <p:spPr bwMode="auto">
          <a:xfrm>
            <a:off x="4572000" y="6286500"/>
            <a:ext cx="4572000" cy="723900"/>
          </a:xfrm>
          <a:prstGeom prst="rect">
            <a:avLst/>
          </a:prstGeom>
          <a:solidFill>
            <a:srgbClr val="C0C0C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7" name="Rectangle 13"/>
          <p:cNvSpPr>
            <a:spLocks noChangeArrowheads="1"/>
          </p:cNvSpPr>
          <p:nvPr userDrawn="1"/>
        </p:nvSpPr>
        <p:spPr bwMode="auto">
          <a:xfrm>
            <a:off x="0" y="18288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8" name="Rectangle 14"/>
          <p:cNvSpPr>
            <a:spLocks noChangeArrowheads="1"/>
          </p:cNvSpPr>
          <p:nvPr userDrawn="1"/>
        </p:nvSpPr>
        <p:spPr bwMode="auto">
          <a:xfrm rot="10800000">
            <a:off x="0" y="35941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177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1104900"/>
            <a:ext cx="4495800" cy="5021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104900"/>
            <a:ext cx="4495800" cy="5021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008D9-3292-3C4D-A038-91BF56EA08EE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11D2-6012-C947-ABC9-F636F3DAE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DEF4C-E1A9-954F-93D7-1BBC454A7C18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A57C7-361C-A146-989D-02E3A389C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4C683-A45F-DE45-88B3-44694A30D7A3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ACC33-5132-A240-A7D8-4E512D52A2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A841C-1A5D-7B45-9A0B-C1FEB00D0ADC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E2BDD-B01C-AF4A-B1BF-A272A523F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7451725" y="6381750"/>
            <a:ext cx="16303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79CF617-0FC0-45D9-88C3-8252CB984C6B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411413" y="6381750"/>
            <a:ext cx="4321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732588" y="6381750"/>
            <a:ext cx="7191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4163E3C-BF09-43F3-889C-0DD2EDE33C7E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5DB06-28D2-0745-AC11-A99837B7DFE7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30D6D-E80C-C945-B730-43FF0B4F3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37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idx="1"/>
          </p:nvPr>
        </p:nvSpPr>
        <p:spPr>
          <a:xfrm>
            <a:off x="0" y="1104900"/>
            <a:ext cx="9144000" cy="5021263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9A556-1ED6-DB4D-821A-75329AE83ECD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63540-82B0-AF46-8E95-6A992830A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04" name="Picture 28" descr="europeana_libraries_web_landscap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11150" y="228600"/>
            <a:ext cx="5189538" cy="2771775"/>
          </a:xfrm>
          <a:prstGeom prst="rect">
            <a:avLst/>
          </a:prstGeom>
          <a:noFill/>
        </p:spPr>
      </p:pic>
      <p:sp>
        <p:nvSpPr>
          <p:cNvPr id="24578" name="Title Placeholder 1"/>
          <p:cNvSpPr>
            <a:spLocks noGrp="1"/>
          </p:cNvSpPr>
          <p:nvPr>
            <p:ph type="ctrTitle"/>
          </p:nvPr>
        </p:nvSpPr>
        <p:spPr>
          <a:xfrm>
            <a:off x="2519363" y="2960688"/>
            <a:ext cx="6264275" cy="1470025"/>
          </a:xfrm>
        </p:spPr>
        <p:txBody>
          <a:bodyPr tIns="54000" anchor="t"/>
          <a:lstStyle>
            <a:lvl1pPr eaLnBrk="1" hangingPunct="1">
              <a:lnSpc>
                <a:spcPts val="4100"/>
              </a:lnSpc>
              <a:defRPr sz="39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4579" name="Text Placeholder 2"/>
          <p:cNvSpPr>
            <a:spLocks noGrp="1"/>
          </p:cNvSpPr>
          <p:nvPr>
            <p:ph type="subTitle" idx="1"/>
          </p:nvPr>
        </p:nvSpPr>
        <p:spPr>
          <a:xfrm>
            <a:off x="2519363" y="4787900"/>
            <a:ext cx="6264275" cy="850900"/>
          </a:xfrm>
        </p:spPr>
        <p:txBody>
          <a:bodyPr/>
          <a:lstStyle>
            <a:lvl1pPr marL="0" indent="0" eaLnBrk="1" hangingPunct="1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Font typeface="Arial" charset="0"/>
              <a:buNone/>
              <a:defRPr sz="2100">
                <a:solidFill>
                  <a:schemeClr val="bg2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2519363" y="2949575"/>
            <a:ext cx="6624637" cy="1588"/>
          </a:xfrm>
          <a:prstGeom prst="line">
            <a:avLst/>
          </a:prstGeom>
          <a:noFill/>
          <a:ln w="12700">
            <a:solidFill>
              <a:srgbClr val="9900FF"/>
            </a:solidFill>
            <a:round/>
            <a:headEnd/>
            <a:tailEnd/>
          </a:ln>
        </p:spPr>
      </p:cxn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152400"/>
            <a:ext cx="8422049" cy="8905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950" y="1390650"/>
            <a:ext cx="8422050" cy="4343945"/>
          </a:xfrm>
        </p:spPr>
        <p:txBody>
          <a:bodyPr/>
          <a:lstStyle>
            <a:lvl1pPr>
              <a:spcBef>
                <a:spcPts val="500"/>
              </a:spcBef>
              <a:defRPr/>
            </a:lvl1pPr>
            <a:lvl2pPr marL="538163" indent="-190500">
              <a:spcBef>
                <a:spcPts val="500"/>
              </a:spcBef>
              <a:defRPr/>
            </a:lvl2pPr>
            <a:lvl3pPr marL="974725" indent="-228600"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675236-38D7-D148-BCAA-FF13BD07DE4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152400"/>
            <a:ext cx="8424863" cy="8905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409700"/>
            <a:ext cx="4133850" cy="4323305"/>
          </a:xfrm>
        </p:spPr>
        <p:txBody>
          <a:bodyPr rIns="72000"/>
          <a:lstStyle>
            <a:lvl1pPr marL="0" indent="0">
              <a:buNone/>
              <a:defRPr sz="1700" b="1">
                <a:solidFill>
                  <a:schemeClr val="accent1"/>
                </a:solidFill>
              </a:defRPr>
            </a:lvl1pPr>
            <a:lvl2pPr marL="0" indent="0">
              <a:buNone/>
              <a:defRPr sz="1700"/>
            </a:lvl2pPr>
            <a:lvl3pPr marL="347663" indent="-228600">
              <a:defRPr sz="1200"/>
            </a:lvl3pPr>
            <a:lvl4pPr marL="712788" indent="-228600">
              <a:defRPr sz="1200"/>
            </a:lvl4pPr>
            <a:lvl5pPr marL="985838" indent="-228600" defTabSz="1162050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409701"/>
            <a:ext cx="4138614" cy="4323304"/>
          </a:xfrm>
        </p:spPr>
        <p:txBody>
          <a:bodyPr rIns="72000"/>
          <a:lstStyle>
            <a:lvl1pPr>
              <a:buNone/>
              <a:defRPr lang="en-US" sz="1700" b="1" kern="1200" dirty="0" smtClean="0">
                <a:solidFill>
                  <a:schemeClr val="accent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7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2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65213" indent="-228600">
              <a:defRPr lang="en-US" sz="12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443038" indent="-228600">
              <a:defRPr lang="en-GB" sz="12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194B92-2E55-AB4C-9BE5-83CBC40B4FA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8591"/>
            <a:ext cx="4133850" cy="4334415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200"/>
            </a:lvl3pPr>
            <a:lvl4pPr marL="1065213" indent="-228600">
              <a:defRPr sz="1200"/>
            </a:lvl4pPr>
            <a:lvl5pPr marL="1443038" indent="-228600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397001"/>
            <a:ext cx="4138613" cy="4336005"/>
          </a:xfrm>
        </p:spPr>
        <p:txBody>
          <a:bodyPr/>
          <a:lstStyle>
            <a:lvl1pPr>
              <a:defRPr lang="en-US" sz="17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5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1200"/>
            </a:lvl3pPr>
            <a:lvl4pPr marL="1065213" indent="-228600">
              <a:defRPr sz="1200"/>
            </a:lvl4pPr>
            <a:lvl5pPr marL="1443038" indent="-228600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91F41C-A556-0F41-AB21-7191A9FAB84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A24FA6-043C-4047-9142-5AA0653F274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24FAE8-4F0E-9C45-B056-7A390335D69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196E26-986B-E547-A98B-B66F6981FA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048762-99C7-2843-AD5B-5E42E7A6D6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7451725" y="6381750"/>
            <a:ext cx="16303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43BA013-6DF7-40F4-9513-C808D5366FDA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411413" y="6381750"/>
            <a:ext cx="4321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732588" y="6381750"/>
            <a:ext cx="7191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FFB3F8B-8983-4686-A654-414D5A6218A2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2D8B7D-75AE-FE4F-A84F-ED2AF228EC49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7451725" y="6381750"/>
            <a:ext cx="16303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9C3F3BE-2735-40BD-84FA-DC133713B79C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411413" y="6381750"/>
            <a:ext cx="4321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732588" y="6381750"/>
            <a:ext cx="71913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6260DB7-8905-43FF-9175-AE19FD86A061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hyperlink" Target="http://www.dariah.eu/" TargetMode="Externa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3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6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84313"/>
            <a:ext cx="83534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15888"/>
            <a:ext cx="8291512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Insert title of the slide</a:t>
            </a:r>
          </a:p>
        </p:txBody>
      </p:sp>
      <p:pic>
        <p:nvPicPr>
          <p:cNvPr id="8211" name="Picture 19" descr="DARIAH-EU-Logo-ohne-Unterschrift-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33400" y="6096000"/>
            <a:ext cx="1835150" cy="557212"/>
          </a:xfrm>
          <a:prstGeom prst="rect">
            <a:avLst/>
          </a:prstGeom>
          <a:noFill/>
        </p:spPr>
      </p:pic>
      <p:sp>
        <p:nvSpPr>
          <p:cNvPr id="13" name="Line 12"/>
          <p:cNvSpPr>
            <a:spLocks noChangeShapeType="1"/>
          </p:cNvSpPr>
          <p:nvPr userDrawn="1"/>
        </p:nvSpPr>
        <p:spPr bwMode="auto">
          <a:xfrm flipV="1">
            <a:off x="323850" y="0"/>
            <a:ext cx="0" cy="685800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4" name="Line 10"/>
          <p:cNvSpPr>
            <a:spLocks noChangeShapeType="1"/>
          </p:cNvSpPr>
          <p:nvPr userDrawn="1"/>
        </p:nvSpPr>
        <p:spPr bwMode="auto">
          <a:xfrm>
            <a:off x="0" y="1268413"/>
            <a:ext cx="9140825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761" r:id="rId12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EF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Outline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51725" y="6381750"/>
            <a:ext cx="16303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79315FC-7F5E-414A-8A80-D609BBD261E6}" type="datetime4">
              <a:rPr lang="en-GB"/>
              <a:pPr/>
              <a:t>12 July 2012</a:t>
            </a:fld>
            <a:endParaRPr lang="de-DE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413" y="6381750"/>
            <a:ext cx="4321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2588" y="6381750"/>
            <a:ext cx="7191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fld id="{B1B3DB6F-676D-4D49-A435-CC38AA058CB9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0" y="6813550"/>
            <a:ext cx="9140825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3175" y="6237288"/>
            <a:ext cx="9140825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0" y="6116638"/>
            <a:ext cx="9140825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0" y="1268413"/>
            <a:ext cx="9140825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0" y="1412875"/>
            <a:ext cx="9140825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 flipV="1">
            <a:off x="323850" y="0"/>
            <a:ext cx="0" cy="685800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 flipV="1">
            <a:off x="125413" y="0"/>
            <a:ext cx="0" cy="685800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6398" name="Line 14"/>
          <p:cNvSpPr>
            <a:spLocks noChangeShapeType="1"/>
          </p:cNvSpPr>
          <p:nvPr/>
        </p:nvSpPr>
        <p:spPr bwMode="auto">
          <a:xfrm>
            <a:off x="0" y="6021388"/>
            <a:ext cx="9140825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16399" name="Picture 15" descr="DARIAH-EU-Logo-ohne-Unterschrift-RGB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0363" y="6237288"/>
            <a:ext cx="1835150" cy="55721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483E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93738"/>
          </a:xfrm>
          <a:prstGeom prst="rect">
            <a:avLst/>
          </a:prstGeom>
          <a:gradFill rotWithShape="1">
            <a:gsLst>
              <a:gs pos="0">
                <a:srgbClr val="A50021"/>
              </a:gs>
              <a:gs pos="100000">
                <a:srgbClr val="6E001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765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104900"/>
            <a:ext cx="91440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9462" name="Rectangle 22"/>
          <p:cNvSpPr>
            <a:spLocks noChangeArrowheads="1"/>
          </p:cNvSpPr>
          <p:nvPr userDrawn="1"/>
        </p:nvSpPr>
        <p:spPr bwMode="auto">
          <a:xfrm>
            <a:off x="0" y="6858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pic>
        <p:nvPicPr>
          <p:cNvPr id="27653" name="Picture 24" descr="header"/>
          <p:cNvPicPr>
            <a:picLocks noChangeAspect="1" noChangeArrowheads="1"/>
          </p:cNvPicPr>
          <p:nvPr userDrawn="1"/>
        </p:nvPicPr>
        <p:blipFill>
          <a:blip r:embed="rId14"/>
          <a:srcRect r="11562"/>
          <a:stretch>
            <a:fillRect/>
          </a:stretch>
        </p:blipFill>
        <p:spPr bwMode="auto">
          <a:xfrm>
            <a:off x="0" y="6291263"/>
            <a:ext cx="91440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465" name="Rectangle 2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775200" y="642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400">
                <a:latin typeface="Trebuchet MS" charset="0"/>
              </a:defRPr>
            </a:lvl1pPr>
          </a:lstStyle>
          <a:p>
            <a:pPr>
              <a:defRPr/>
            </a:pPr>
            <a:fld id="{2019B4FA-5DAE-B441-8986-17A1C48C60C1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18946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7700" y="642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latin typeface="Trebuchet MS" charset="0"/>
              </a:defRPr>
            </a:lvl1pPr>
          </a:lstStyle>
          <a:p>
            <a:pPr>
              <a:defRPr/>
            </a:pPr>
            <a:fld id="{E1379F01-F0B8-6F4E-A875-F70DB9D91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89469" name="Rectangle 29"/>
          <p:cNvSpPr>
            <a:spLocks noChangeArrowheads="1"/>
          </p:cNvSpPr>
          <p:nvPr userDrawn="1"/>
        </p:nvSpPr>
        <p:spPr bwMode="auto">
          <a:xfrm rot="10800000">
            <a:off x="0" y="6286500"/>
            <a:ext cx="5448300" cy="7302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  <a:alpha val="0"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189470" name="Rectangle 30"/>
          <p:cNvSpPr>
            <a:spLocks noChangeArrowheads="1"/>
          </p:cNvSpPr>
          <p:nvPr userDrawn="1"/>
        </p:nvSpPr>
        <p:spPr bwMode="auto">
          <a:xfrm>
            <a:off x="4572000" y="6286500"/>
            <a:ext cx="4572000" cy="723900"/>
          </a:xfrm>
          <a:prstGeom prst="rect">
            <a:avLst/>
          </a:prstGeom>
          <a:solidFill>
            <a:srgbClr val="C0C0C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grpSp>
        <p:nvGrpSpPr>
          <p:cNvPr id="2" name="Group 31"/>
          <p:cNvGrpSpPr>
            <a:grpSpLocks/>
          </p:cNvGrpSpPr>
          <p:nvPr userDrawn="1"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189472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  <a:defRPr/>
              </a:pPr>
              <a:endParaRPr lang="it-IT" sz="1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9473" name="Rectangle 33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  <a:defRPr/>
              </a:pPr>
              <a:endParaRPr lang="it-IT" sz="180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Font typeface="Wingdings" charset="2"/>
        <a:buChar char="Ü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93738"/>
          </a:xfrm>
          <a:prstGeom prst="rect">
            <a:avLst/>
          </a:prstGeom>
          <a:gradFill rotWithShape="1">
            <a:gsLst>
              <a:gs pos="0">
                <a:srgbClr val="A50021"/>
              </a:gs>
              <a:gs pos="100000">
                <a:srgbClr val="6E001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104900"/>
            <a:ext cx="91440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9462" name="Rectangle 22"/>
          <p:cNvSpPr>
            <a:spLocks noChangeArrowheads="1"/>
          </p:cNvSpPr>
          <p:nvPr userDrawn="1"/>
        </p:nvSpPr>
        <p:spPr bwMode="auto">
          <a:xfrm>
            <a:off x="0" y="6858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>
              <a:ea typeface="+mn-ea"/>
              <a:cs typeface="+mn-cs"/>
            </a:endParaRPr>
          </a:p>
        </p:txBody>
      </p:sp>
      <p:pic>
        <p:nvPicPr>
          <p:cNvPr id="1029" name="Picture 24" descr="header"/>
          <p:cNvPicPr>
            <a:picLocks noChangeAspect="1" noChangeArrowheads="1"/>
          </p:cNvPicPr>
          <p:nvPr userDrawn="1"/>
        </p:nvPicPr>
        <p:blipFill>
          <a:blip r:embed="rId14"/>
          <a:srcRect r="11562"/>
          <a:stretch>
            <a:fillRect/>
          </a:stretch>
        </p:blipFill>
        <p:spPr bwMode="auto">
          <a:xfrm>
            <a:off x="0" y="6291263"/>
            <a:ext cx="91440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465" name="Rectangle 2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775200" y="642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400">
                <a:latin typeface="Trebuchet MS" charset="0"/>
              </a:defRPr>
            </a:lvl1pPr>
          </a:lstStyle>
          <a:p>
            <a:pPr>
              <a:defRPr/>
            </a:pPr>
            <a:fld id="{2240CDB6-6243-964B-B1DB-0FF434185C5F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18946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7700" y="642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latin typeface="Trebuchet MS" charset="0"/>
              </a:defRPr>
            </a:lvl1pPr>
          </a:lstStyle>
          <a:p>
            <a:pPr>
              <a:defRPr/>
            </a:pPr>
            <a:fld id="{56E6E6EA-3679-9841-A54A-21AC998F4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89469" name="Rectangle 29"/>
          <p:cNvSpPr>
            <a:spLocks noChangeArrowheads="1"/>
          </p:cNvSpPr>
          <p:nvPr userDrawn="1"/>
        </p:nvSpPr>
        <p:spPr bwMode="auto">
          <a:xfrm rot="10800000">
            <a:off x="0" y="6286500"/>
            <a:ext cx="5448300" cy="7302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  <a:alpha val="0"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>
              <a:ea typeface="+mn-ea"/>
              <a:cs typeface="+mn-cs"/>
            </a:endParaRPr>
          </a:p>
        </p:txBody>
      </p:sp>
      <p:sp>
        <p:nvSpPr>
          <p:cNvPr id="189470" name="Rectangle 30"/>
          <p:cNvSpPr>
            <a:spLocks noChangeArrowheads="1"/>
          </p:cNvSpPr>
          <p:nvPr userDrawn="1"/>
        </p:nvSpPr>
        <p:spPr bwMode="auto">
          <a:xfrm>
            <a:off x="4572000" y="6286500"/>
            <a:ext cx="4572000" cy="723900"/>
          </a:xfrm>
          <a:prstGeom prst="rect">
            <a:avLst/>
          </a:prstGeom>
          <a:solidFill>
            <a:srgbClr val="C0C0C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>
              <a:ea typeface="+mn-ea"/>
              <a:cs typeface="+mn-cs"/>
            </a:endParaRPr>
          </a:p>
        </p:txBody>
      </p:sp>
      <p:grpSp>
        <p:nvGrpSpPr>
          <p:cNvPr id="2" name="Group 31"/>
          <p:cNvGrpSpPr>
            <a:grpSpLocks/>
          </p:cNvGrpSpPr>
          <p:nvPr userDrawn="1"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189472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  <a:defRPr/>
              </a:pPr>
              <a:endParaRPr lang="it-IT" sz="1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9473" name="Rectangle 33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  <a:defRPr/>
              </a:pPr>
              <a:endParaRPr lang="it-IT" sz="180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Font typeface="Wingdings" charset="2"/>
        <a:buChar char="Ü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93738"/>
          </a:xfrm>
          <a:prstGeom prst="rect">
            <a:avLst/>
          </a:prstGeom>
          <a:gradFill rotWithShape="1">
            <a:gsLst>
              <a:gs pos="0">
                <a:srgbClr val="A50021"/>
              </a:gs>
              <a:gs pos="100000">
                <a:srgbClr val="6E001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765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104900"/>
            <a:ext cx="91440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9462" name="Rectangle 22"/>
          <p:cNvSpPr>
            <a:spLocks noChangeArrowheads="1"/>
          </p:cNvSpPr>
          <p:nvPr userDrawn="1"/>
        </p:nvSpPr>
        <p:spPr bwMode="auto">
          <a:xfrm>
            <a:off x="0" y="6858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pic>
        <p:nvPicPr>
          <p:cNvPr id="27653" name="Picture 24" descr="header"/>
          <p:cNvPicPr>
            <a:picLocks noChangeAspect="1" noChangeArrowheads="1"/>
          </p:cNvPicPr>
          <p:nvPr userDrawn="1"/>
        </p:nvPicPr>
        <p:blipFill>
          <a:blip r:embed="rId14"/>
          <a:srcRect r="11562"/>
          <a:stretch>
            <a:fillRect/>
          </a:stretch>
        </p:blipFill>
        <p:spPr bwMode="auto">
          <a:xfrm>
            <a:off x="0" y="6291263"/>
            <a:ext cx="91440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465" name="Rectangle 2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775200" y="642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400">
                <a:latin typeface="Trebuchet MS" charset="0"/>
              </a:defRPr>
            </a:lvl1pPr>
          </a:lstStyle>
          <a:p>
            <a:pPr>
              <a:defRPr/>
            </a:pPr>
            <a:fld id="{4AD49A4E-2C4C-5C43-970A-C7C66C04B8C6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18946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7700" y="642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latin typeface="Trebuchet MS" charset="0"/>
              </a:defRPr>
            </a:lvl1pPr>
          </a:lstStyle>
          <a:p>
            <a:pPr>
              <a:defRPr/>
            </a:pPr>
            <a:fld id="{43BC964D-CCF8-114A-808E-FE7ABB9FF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89469" name="Rectangle 29"/>
          <p:cNvSpPr>
            <a:spLocks noChangeArrowheads="1"/>
          </p:cNvSpPr>
          <p:nvPr userDrawn="1"/>
        </p:nvSpPr>
        <p:spPr bwMode="auto">
          <a:xfrm rot="10800000">
            <a:off x="0" y="6286500"/>
            <a:ext cx="5448300" cy="7302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  <a:alpha val="0"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189470" name="Rectangle 30"/>
          <p:cNvSpPr>
            <a:spLocks noChangeArrowheads="1"/>
          </p:cNvSpPr>
          <p:nvPr userDrawn="1"/>
        </p:nvSpPr>
        <p:spPr bwMode="auto">
          <a:xfrm>
            <a:off x="4572000" y="6286500"/>
            <a:ext cx="4572000" cy="723900"/>
          </a:xfrm>
          <a:prstGeom prst="rect">
            <a:avLst/>
          </a:prstGeom>
          <a:solidFill>
            <a:srgbClr val="C0C0C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grpSp>
        <p:nvGrpSpPr>
          <p:cNvPr id="2" name="Group 31"/>
          <p:cNvGrpSpPr>
            <a:grpSpLocks/>
          </p:cNvGrpSpPr>
          <p:nvPr userDrawn="1"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189472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  <a:defRPr/>
              </a:pPr>
              <a:endParaRPr lang="it-IT" sz="1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9473" name="Rectangle 33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  <a:defRPr/>
              </a:pPr>
              <a:endParaRPr lang="it-IT" sz="180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Font typeface="Wingdings" charset="2"/>
        <a:buChar char="Ü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93738"/>
          </a:xfrm>
          <a:prstGeom prst="rect">
            <a:avLst/>
          </a:prstGeom>
          <a:gradFill rotWithShape="1">
            <a:gsLst>
              <a:gs pos="0">
                <a:srgbClr val="A50021"/>
              </a:gs>
              <a:gs pos="100000">
                <a:srgbClr val="6E001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765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104900"/>
            <a:ext cx="91440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9462" name="Rectangle 22"/>
          <p:cNvSpPr>
            <a:spLocks noChangeArrowheads="1"/>
          </p:cNvSpPr>
          <p:nvPr userDrawn="1"/>
        </p:nvSpPr>
        <p:spPr bwMode="auto">
          <a:xfrm>
            <a:off x="0" y="685800"/>
            <a:ext cx="9144000" cy="2794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tint val="0"/>
                  <a:invGamma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pic>
        <p:nvPicPr>
          <p:cNvPr id="27653" name="Picture 24" descr="header"/>
          <p:cNvPicPr>
            <a:picLocks noChangeAspect="1" noChangeArrowheads="1"/>
          </p:cNvPicPr>
          <p:nvPr userDrawn="1"/>
        </p:nvPicPr>
        <p:blipFill>
          <a:blip r:embed="rId14"/>
          <a:srcRect r="11562"/>
          <a:stretch>
            <a:fillRect/>
          </a:stretch>
        </p:blipFill>
        <p:spPr bwMode="auto">
          <a:xfrm>
            <a:off x="0" y="6291263"/>
            <a:ext cx="914400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9465" name="Rectangle 2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775200" y="642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400">
                <a:latin typeface="Trebuchet MS" charset="0"/>
              </a:defRPr>
            </a:lvl1pPr>
          </a:lstStyle>
          <a:p>
            <a:pPr>
              <a:defRPr/>
            </a:pPr>
            <a:fld id="{3E8BED17-4F1F-A74D-9D69-4E65623B3364}" type="datetime1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18946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97700" y="642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latin typeface="Trebuchet MS" charset="0"/>
              </a:defRPr>
            </a:lvl1pPr>
          </a:lstStyle>
          <a:p>
            <a:pPr>
              <a:defRPr/>
            </a:pPr>
            <a:fld id="{A47174C5-3EA8-1742-87A8-FACF48D1D6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89469" name="Rectangle 29"/>
          <p:cNvSpPr>
            <a:spLocks noChangeArrowheads="1"/>
          </p:cNvSpPr>
          <p:nvPr userDrawn="1"/>
        </p:nvSpPr>
        <p:spPr bwMode="auto">
          <a:xfrm rot="10800000">
            <a:off x="0" y="6286500"/>
            <a:ext cx="5448300" cy="73025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0"/>
                  <a:invGamma/>
                  <a:alpha val="0"/>
                </a:srgbClr>
              </a:gs>
            </a:gsLst>
            <a:lin ang="0" scaled="1"/>
          </a:gradFill>
          <a:ln w="381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sp>
        <p:nvSpPr>
          <p:cNvPr id="189470" name="Rectangle 30"/>
          <p:cNvSpPr>
            <a:spLocks noChangeArrowheads="1"/>
          </p:cNvSpPr>
          <p:nvPr userDrawn="1"/>
        </p:nvSpPr>
        <p:spPr bwMode="auto">
          <a:xfrm>
            <a:off x="4572000" y="6286500"/>
            <a:ext cx="4572000" cy="723900"/>
          </a:xfrm>
          <a:prstGeom prst="rect">
            <a:avLst/>
          </a:prstGeom>
          <a:solidFill>
            <a:srgbClr val="C0C0C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nl-NL"/>
          </a:p>
        </p:txBody>
      </p:sp>
      <p:grpSp>
        <p:nvGrpSpPr>
          <p:cNvPr id="2" name="Group 31"/>
          <p:cNvGrpSpPr>
            <a:grpSpLocks/>
          </p:cNvGrpSpPr>
          <p:nvPr userDrawn="1"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189472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90000" tIns="90000" rIns="72000" bIns="90000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  <a:defRPr/>
              </a:pPr>
              <a:endParaRPr lang="it-IT" sz="1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9473" name="Rectangle 33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wrap="none" lIns="90000" tIns="90000" rIns="72000" bIns="90000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  <a:defRPr/>
              </a:pPr>
              <a:endParaRPr lang="it-IT" sz="180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Font typeface="Wingdings" charset="2"/>
        <a:buChar char="Ü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156325" y="6000750"/>
            <a:ext cx="827088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B8B8B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956550" y="6000750"/>
            <a:ext cx="827088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B8B8B"/>
                </a:solidFill>
              </a:defRPr>
            </a:lvl1pPr>
          </a:lstStyle>
          <a:p>
            <a:fld id="{55C489D3-C13F-134D-854F-8FEB170BB2D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7056438" y="6000750"/>
            <a:ext cx="827087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61950" y="152400"/>
            <a:ext cx="8421688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1950" y="1393825"/>
            <a:ext cx="8421688" cy="433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0" y="1036638"/>
            <a:ext cx="9144000" cy="1587"/>
          </a:xfrm>
          <a:prstGeom prst="line">
            <a:avLst/>
          </a:prstGeom>
          <a:noFill/>
          <a:ln w="12700">
            <a:solidFill>
              <a:srgbClr val="9900FF"/>
            </a:solidFill>
            <a:round/>
            <a:headEnd/>
            <a:tailEnd/>
          </a:ln>
        </p:spPr>
      </p:cxn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0" y="5783263"/>
            <a:ext cx="9144000" cy="1587"/>
          </a:xfrm>
          <a:prstGeom prst="line">
            <a:avLst/>
          </a:prstGeom>
          <a:noFill/>
          <a:ln w="12700">
            <a:solidFill>
              <a:srgbClr val="9900FF"/>
            </a:solidFill>
            <a:round/>
            <a:headEnd/>
            <a:tailEnd/>
          </a:ln>
        </p:spPr>
      </p:cxnSp>
      <p:pic>
        <p:nvPicPr>
          <p:cNvPr id="1052" name="Picture 28" descr="europeana_libraries_web_landscape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333375" y="5859463"/>
            <a:ext cx="1547813" cy="827087"/>
          </a:xfrm>
          <a:prstGeom prst="rect">
            <a:avLst/>
          </a:prstGeom>
          <a:noFill/>
        </p:spPr>
      </p:pic>
      <p:pic>
        <p:nvPicPr>
          <p:cNvPr id="1053" name="Picture 29" descr="TELlogo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6267450" y="5916613"/>
            <a:ext cx="24955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rgbClr val="FF00CC"/>
        </a:buClr>
        <a:buSzPct val="120000"/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1pPr>
      <a:lvl2pPr marL="533400" indent="-190500" algn="l" rtl="0" eaLnBrk="0" fontAlgn="base" hangingPunct="0">
        <a:lnSpc>
          <a:spcPts val="2400"/>
        </a:lnSpc>
        <a:spcBef>
          <a:spcPct val="20000"/>
        </a:spcBef>
        <a:spcAft>
          <a:spcPct val="0"/>
        </a:spcAft>
        <a:buClr>
          <a:srgbClr val="9900FF"/>
        </a:buClr>
        <a:buFont typeface="Arial" charset="0"/>
        <a:buChar char="•"/>
        <a:defRPr lang="en-US" sz="2100" kern="1200" dirty="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936625" indent="-228600" algn="l" rtl="0" eaLnBrk="0" fontAlgn="base" hangingPunct="0">
        <a:spcBef>
          <a:spcPct val="20000"/>
        </a:spcBef>
        <a:spcAft>
          <a:spcPct val="0"/>
        </a:spcAft>
        <a:buClr>
          <a:srgbClr val="90FFF0"/>
        </a:buClr>
        <a:buFont typeface="Arial" charset="0"/>
        <a:buChar char="•"/>
        <a:defRPr lang="en-US" sz="1700" kern="1200" dirty="0">
          <a:solidFill>
            <a:schemeClr val="bg2"/>
          </a:solidFill>
          <a:latin typeface="Arial" pitchFamily="34" charset="0"/>
          <a:ea typeface="Arial" charset="0"/>
          <a:cs typeface="Arial" pitchFamily="34" charset="0"/>
        </a:defRPr>
      </a:lvl3pPr>
      <a:lvl4pPr marL="1439863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bg2"/>
          </a:solidFill>
          <a:latin typeface="Arial" pitchFamily="34" charset="0"/>
          <a:ea typeface="Arial" charset="0"/>
          <a:cs typeface="Arial" pitchFamily="34" charset="0"/>
        </a:defRPr>
      </a:lvl4pPr>
      <a:lvl5pPr marL="17970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bg2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Cao@mpdl.mpg.d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hyperlink" Target="mailto:Peter.Gietz@daasi.d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7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10.png"/><Relationship Id="rId5" Type="http://schemas.openxmlformats.org/officeDocument/2006/relationships/image" Target="../media/image31.png"/><Relationship Id="rId10" Type="http://schemas.openxmlformats.org/officeDocument/2006/relationships/image" Target="../media/image13.png"/><Relationship Id="rId4" Type="http://schemas.openxmlformats.org/officeDocument/2006/relationships/image" Target="../media/image30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800" b="1" dirty="0" smtClean="0">
                <a:latin typeface="Calibri"/>
                <a:cs typeface="Calibri"/>
              </a:rPr>
              <a:t>Ye Cao</a:t>
            </a:r>
          </a:p>
          <a:p>
            <a:r>
              <a:rPr lang="nl-NL" sz="2400" b="1" dirty="0" smtClean="0">
                <a:latin typeface="Calibri"/>
                <a:cs typeface="Calibri"/>
              </a:rPr>
              <a:t>Max </a:t>
            </a:r>
            <a:r>
              <a:rPr lang="nl-NL" sz="2400" b="1" dirty="0" err="1" smtClean="0">
                <a:latin typeface="Calibri"/>
                <a:cs typeface="Calibri"/>
              </a:rPr>
              <a:t>Planck</a:t>
            </a:r>
            <a:r>
              <a:rPr lang="nl-NL" sz="2400" b="1" dirty="0" smtClean="0">
                <a:latin typeface="Calibri"/>
                <a:cs typeface="Calibri"/>
              </a:rPr>
              <a:t> Digital </a:t>
            </a:r>
            <a:r>
              <a:rPr lang="nl-NL" sz="2400" b="1" dirty="0" err="1" smtClean="0">
                <a:latin typeface="Calibri"/>
                <a:cs typeface="Calibri"/>
              </a:rPr>
              <a:t>Library</a:t>
            </a:r>
            <a:r>
              <a:rPr lang="nl-NL" sz="2400" b="1" dirty="0" smtClean="0">
                <a:latin typeface="Calibri"/>
                <a:cs typeface="Calibri"/>
              </a:rPr>
              <a:t> (MPDL)</a:t>
            </a:r>
          </a:p>
          <a:p>
            <a:r>
              <a:rPr lang="nl-NL" sz="2400" b="1" dirty="0" smtClean="0">
                <a:latin typeface="Calibri"/>
                <a:cs typeface="Calibri"/>
              </a:rPr>
              <a:t>DARIAH-EU, VCC e-Infrastructure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4098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470025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en-US" sz="2400" b="1" dirty="0"/>
              <a:t>Humanities requirements: DARIAH</a:t>
            </a:r>
            <a:br>
              <a:rPr lang="en-US" sz="2400" b="1" dirty="0"/>
            </a:br>
            <a:r>
              <a:rPr lang="en-US" sz="2400" b="1" dirty="0"/>
              <a:t>AAA Study Workshop,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Brussels</a:t>
            </a:r>
            <a:r>
              <a:rPr lang="en-US" sz="2400" b="1" dirty="0"/>
              <a:t>, </a:t>
            </a:r>
            <a:r>
              <a:rPr lang="en-US" sz="2400" b="1" dirty="0" smtClean="0"/>
              <a:t>12 </a:t>
            </a:r>
            <a:r>
              <a:rPr lang="en-US" sz="2400" b="1" dirty="0"/>
              <a:t>July 2012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826142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641208" cy="1081087"/>
          </a:xfrm>
        </p:spPr>
        <p:txBody>
          <a:bodyPr/>
          <a:lstStyle/>
          <a:p>
            <a:r>
              <a:rPr lang="en-US" dirty="0" smtClean="0"/>
              <a:t>VO Management </a:t>
            </a:r>
            <a:r>
              <a:rPr lang="en-US" dirty="0" smtClean="0"/>
              <a:t>and FIM in DARIAH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7239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440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Challenge </a:t>
            </a:r>
            <a:r>
              <a:rPr lang="en-US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84313"/>
            <a:ext cx="8497192" cy="446563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– Not every institution signs federation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contracts</a:t>
            </a:r>
          </a:p>
          <a:p>
            <a:pPr marL="0" indent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–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Not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every </a:t>
            </a:r>
            <a:r>
              <a:rPr lang="en-GB" sz="2800" dirty="0" smtClean="0">
                <a:latin typeface="Calibri" pitchFamily="34" charset="0"/>
                <a:cs typeface="Calibri" pitchFamily="34" charset="0"/>
              </a:rPr>
              <a:t>Identity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Provider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releases personal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 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attributes</a:t>
            </a:r>
          </a:p>
          <a:p>
            <a:pPr marL="0" indent="0">
              <a:buNone/>
            </a:pP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– Not every resource provider allows anonymous usage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27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9"/>
            <a:ext cx="8353177" cy="4609182"/>
          </a:xfrm>
        </p:spPr>
        <p:txBody>
          <a:bodyPr/>
          <a:lstStyle/>
          <a:p>
            <a:r>
              <a:rPr lang="de-DE" dirty="0" smtClean="0">
                <a:latin typeface="Calibri" pitchFamily="34" charset="0"/>
                <a:cs typeface="Calibri" pitchFamily="34" charset="0"/>
              </a:rPr>
              <a:t>affiliated project, EHRI</a:t>
            </a:r>
          </a:p>
          <a:p>
            <a:pPr lvl="1"/>
            <a:r>
              <a:rPr lang="en-US" sz="2400" dirty="0" smtClean="0">
                <a:latin typeface="Calibri" pitchFamily="34" charset="0"/>
                <a:cs typeface="Calibri" pitchFamily="34" charset="0"/>
              </a:rPr>
              <a:t>Many project users may not be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member of a research institute and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some institutions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involved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may not( yet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) be part of a Federation.</a:t>
            </a:r>
          </a:p>
          <a:p>
            <a:pPr lvl="1"/>
            <a:r>
              <a:rPr lang="en-US" sz="2400" dirty="0">
                <a:latin typeface="Calibri" pitchFamily="34" charset="0"/>
                <a:cs typeface="Calibri" pitchFamily="34" charset="0"/>
              </a:rPr>
              <a:t>Thus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OpenID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is seen as a way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forward. 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I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t 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could solve the issue of changing 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affiliations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.</a:t>
            </a:r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3200" dirty="0" smtClean="0">
                <a:latin typeface="Calibri" pitchFamily="34" charset="0"/>
                <a:cs typeface="Calibri" pitchFamily="34" charset="0"/>
              </a:rPr>
              <a:t>DARIAH </a:t>
            </a:r>
            <a:r>
              <a:rPr lang="en-GB" sz="3200" dirty="0">
                <a:latin typeface="Calibri" pitchFamily="34" charset="0"/>
                <a:cs typeface="Calibri" pitchFamily="34" charset="0"/>
              </a:rPr>
              <a:t>will take the requirements of the projects into consideration in the development of </a:t>
            </a:r>
            <a:r>
              <a:rPr lang="en-GB" sz="3200" dirty="0" smtClean="0">
                <a:latin typeface="Calibri" pitchFamily="34" charset="0"/>
                <a:cs typeface="Calibri" pitchFamily="34" charset="0"/>
              </a:rPr>
              <a:t>its AA </a:t>
            </a:r>
            <a:r>
              <a:rPr lang="en-GB" sz="3200" dirty="0">
                <a:latin typeface="Calibri" pitchFamily="34" charset="0"/>
                <a:cs typeface="Calibri" pitchFamily="34" charset="0"/>
              </a:rPr>
              <a:t>infrastructure</a:t>
            </a:r>
          </a:p>
        </p:txBody>
      </p:sp>
    </p:spTree>
    <p:extLst>
      <p:ext uri="{BB962C8B-B14F-4D97-AF65-F5344CB8AC3E}">
        <p14:creationId xmlns:p14="http://schemas.microsoft.com/office/powerpoint/2010/main" val="1970308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Calibri" pitchFamily="34" charset="0"/>
                <a:cs typeface="Calibri" pitchFamily="34" charset="0"/>
              </a:rPr>
              <a:t>It is planned to include technologies like OAuth2 and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OpenID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Connect into the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DARIAH SAML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based infrastructure</a:t>
            </a:r>
          </a:p>
          <a:p>
            <a:pPr lvl="1"/>
            <a:r>
              <a:rPr lang="en-US" sz="2000" dirty="0">
                <a:latin typeface="Calibri" pitchFamily="34" charset="0"/>
                <a:cs typeface="Calibri" pitchFamily="34" charset="0"/>
              </a:rPr>
              <a:t>It is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possible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to have a SAML based Authentication within an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OAuth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-Infrastructure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 </a:t>
            </a:r>
          </a:p>
          <a:p>
            <a:pPr lvl="1">
              <a:buNone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as well as</a:t>
            </a:r>
          </a:p>
          <a:p>
            <a:pPr lvl="1"/>
            <a:r>
              <a:rPr lang="en-US" sz="2000" dirty="0" smtClean="0">
                <a:latin typeface="Calibri" pitchFamily="34" charset="0"/>
                <a:cs typeface="Calibri" pitchFamily="34" charset="0"/>
              </a:rPr>
              <a:t>To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have an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OpenID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based authentication in a SAML based infrastructure.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Currently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experiments on these technologies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are being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performed by DARIAH</a:t>
            </a:r>
          </a:p>
          <a:p>
            <a:r>
              <a:rPr lang="en-US" sz="2400" dirty="0">
                <a:latin typeface="Calibri" pitchFamily="34" charset="0"/>
                <a:cs typeface="Calibri" pitchFamily="34" charset="0"/>
              </a:rPr>
              <a:t>Main aim is that an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application developer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only has to support one API for AAI.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47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3352800" y="5867400"/>
            <a:ext cx="579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de-DE" b="1" dirty="0" smtClean="0">
                <a:solidFill>
                  <a:srgbClr val="483E68"/>
                </a:solidFill>
                <a:latin typeface="Calibri"/>
                <a:cs typeface="Calibri"/>
              </a:rPr>
              <a:t>DARIAH-EU Coordination Office </a:t>
            </a:r>
          </a:p>
          <a:p>
            <a:pPr algn="r"/>
            <a:r>
              <a:rPr lang="de-DE" b="1" dirty="0" err="1" smtClean="0">
                <a:solidFill>
                  <a:srgbClr val="483E68"/>
                </a:solidFill>
                <a:latin typeface="Calibri"/>
                <a:cs typeface="Calibri"/>
              </a:rPr>
              <a:t>dariah-info@dariah.eu</a:t>
            </a:r>
            <a:endParaRPr lang="nl-NL" dirty="0">
              <a:solidFill>
                <a:srgbClr val="483E68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81000" y="2438400"/>
            <a:ext cx="8382000" cy="9664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kern="0" dirty="0" smtClean="0">
                <a:solidFill>
                  <a:srgbClr val="483E68"/>
                </a:solidFill>
                <a:latin typeface="Calibri"/>
                <a:ea typeface="+mj-ea"/>
                <a:cs typeface="Calibri"/>
              </a:rPr>
              <a:t>Questions</a:t>
            </a:r>
            <a:r>
              <a:rPr lang="en-US" sz="4200" b="1" kern="0" dirty="0" smtClean="0">
                <a:solidFill>
                  <a:srgbClr val="483E68"/>
                </a:solidFill>
                <a:latin typeface="Calibri"/>
                <a:ea typeface="+mj-ea"/>
                <a:cs typeface="Calibri"/>
              </a:rPr>
              <a:t>?</a:t>
            </a:r>
          </a:p>
          <a:p>
            <a:pPr algn="ctr"/>
            <a:r>
              <a:rPr lang="nl-NL" sz="3200" b="1" kern="0" dirty="0" smtClean="0">
                <a:solidFill>
                  <a:srgbClr val="483E68"/>
                </a:solidFill>
                <a:latin typeface="Calibri"/>
                <a:ea typeface="+mj-ea"/>
                <a:cs typeface="Calibri"/>
                <a:hlinkClick r:id="rId3"/>
              </a:rPr>
              <a:t>Cao@mpdl.mpg.de</a:t>
            </a:r>
            <a:endParaRPr lang="nl-NL" sz="3200" b="1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 algn="ctr"/>
            <a:r>
              <a:rPr lang="en-GB" sz="2800" b="1" dirty="0">
                <a:solidFill>
                  <a:srgbClr val="483E68"/>
                </a:solidFill>
                <a:latin typeface="Calibri"/>
              </a:rPr>
              <a:t>DAASI leads and performs the AAI activities in DARIAH, Contact:</a:t>
            </a:r>
            <a:endParaRPr lang="en-GB" sz="2800" dirty="0"/>
          </a:p>
          <a:p>
            <a:pPr algn="ctr"/>
            <a:r>
              <a:rPr lang="en-GB" sz="3200" b="1" dirty="0" smtClean="0">
                <a:solidFill>
                  <a:srgbClr val="483E68"/>
                </a:solidFill>
                <a:latin typeface="Calibri"/>
                <a:hlinkClick r:id="rId4"/>
              </a:rPr>
              <a:t>Peter.Gietz@daasi.de</a:t>
            </a:r>
            <a:endParaRPr lang="en-GB" sz="3200" b="1" dirty="0" smtClean="0">
              <a:solidFill>
                <a:srgbClr val="483E68"/>
              </a:solidFill>
              <a:latin typeface="Calibri"/>
            </a:endParaRPr>
          </a:p>
          <a:p>
            <a:pPr algn="ctr"/>
            <a:endParaRPr lang="en-GB" sz="2800" dirty="0"/>
          </a:p>
          <a:p>
            <a:pPr algn="ctr"/>
            <a:endParaRPr lang="en-US" sz="4200" b="1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endParaRPr lang="en-US" sz="4000" b="1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endParaRPr lang="en-US" sz="4000" b="1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endParaRPr lang="en-US" sz="4000" b="1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en-US" sz="28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en-US" sz="28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en-US" sz="2800" b="1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en-US" sz="2800" b="1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en-US" sz="28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en-US" sz="28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en-US" sz="28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endParaRPr lang="nl-NL" sz="39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endParaRPr lang="nl-NL" sz="39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838200"/>
            <a:ext cx="2171700" cy="25853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6588224" y="4077072"/>
            <a:ext cx="2304000" cy="1112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229600" cy="572135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 typeface="Arial"/>
              <a:buChar char="•"/>
            </a:pPr>
            <a:r>
              <a:rPr lang="en-US" sz="2800" dirty="0">
                <a:latin typeface="Calibri" pitchFamily="34" charset="0"/>
                <a:ea typeface="Meiryo" pitchFamily="34" charset="-128"/>
                <a:cs typeface="Calibri" pitchFamily="34" charset="0"/>
              </a:rPr>
              <a:t>DARIAH: Digital Research Infrastructure for the Arts and </a:t>
            </a:r>
            <a:r>
              <a:rPr lang="en-US" sz="2800" dirty="0" smtClean="0">
                <a:latin typeface="Calibri" pitchFamily="34" charset="0"/>
                <a:ea typeface="Meiryo" pitchFamily="34" charset="-128"/>
                <a:cs typeface="Calibri" pitchFamily="34" charset="0"/>
              </a:rPr>
              <a:t>Humanities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Arial"/>
              <a:buChar char="•"/>
            </a:pPr>
            <a:endParaRPr lang="en-US" sz="2800" dirty="0">
              <a:latin typeface="Calibri" pitchFamily="34" charset="0"/>
              <a:ea typeface="Meiryo" pitchFamily="34" charset="-128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Arial"/>
              <a:buChar char="•"/>
            </a:pPr>
            <a:r>
              <a:rPr lang="en-US" sz="2800" dirty="0" smtClean="0">
                <a:latin typeface="Calibri" pitchFamily="34" charset="0"/>
                <a:ea typeface="Meiryo" pitchFamily="34" charset="-128"/>
                <a:cs typeface="Calibri" pitchFamily="34" charset="0"/>
              </a:rPr>
              <a:t>One </a:t>
            </a:r>
            <a:r>
              <a:rPr lang="en-US" sz="2800" dirty="0">
                <a:latin typeface="Calibri" pitchFamily="34" charset="0"/>
                <a:ea typeface="Meiryo" pitchFamily="34" charset="-128"/>
                <a:cs typeface="Calibri" pitchFamily="34" charset="0"/>
              </a:rPr>
              <a:t>of the few ESFRI</a:t>
            </a:r>
            <a:r>
              <a:rPr lang="en-US" sz="2800" dirty="0" smtClean="0">
                <a:latin typeface="Calibri" pitchFamily="34" charset="0"/>
                <a:ea typeface="Meiryo" pitchFamily="34" charset="-128"/>
                <a:cs typeface="Calibri" pitchFamily="34" charset="0"/>
              </a:rPr>
              <a:t> research infrastructures for </a:t>
            </a:r>
            <a:r>
              <a:rPr lang="en-US" sz="2800" dirty="0">
                <a:latin typeface="Calibri" pitchFamily="34" charset="0"/>
                <a:ea typeface="Meiryo" pitchFamily="34" charset="-128"/>
                <a:cs typeface="Calibri" pitchFamily="34" charset="0"/>
              </a:rPr>
              <a:t>the </a:t>
            </a:r>
            <a:r>
              <a:rPr lang="en-US" sz="2800" dirty="0" smtClean="0">
                <a:latin typeface="Calibri" pitchFamily="34" charset="0"/>
                <a:ea typeface="Meiryo" pitchFamily="34" charset="-128"/>
                <a:cs typeface="Calibri" pitchFamily="34" charset="0"/>
              </a:rPr>
              <a:t>humanities</a:t>
            </a:r>
          </a:p>
          <a:p>
            <a:pPr>
              <a:lnSpc>
                <a:spcPct val="80000"/>
              </a:lnSpc>
              <a:spcBef>
                <a:spcPct val="0"/>
              </a:spcBef>
              <a:buFont typeface="Arial"/>
              <a:buChar char="•"/>
            </a:pPr>
            <a:endParaRPr lang="en-US" sz="2800" dirty="0">
              <a:latin typeface="Calibri" pitchFamily="34" charset="0"/>
              <a:ea typeface="Meiryo" pitchFamily="34" charset="-128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Arial"/>
              <a:buChar char="•"/>
            </a:pPr>
            <a:r>
              <a:rPr lang="en-GB" sz="2800" dirty="0">
                <a:latin typeface="Calibri" pitchFamily="34" charset="0"/>
                <a:ea typeface="Meiryo" pitchFamily="34" charset="-128"/>
                <a:cs typeface="Calibri" pitchFamily="34" charset="0"/>
              </a:rPr>
              <a:t>DARIAH’s </a:t>
            </a:r>
            <a:r>
              <a:rPr lang="en-GB" sz="2800" dirty="0" smtClean="0">
                <a:latin typeface="Calibri" pitchFamily="34" charset="0"/>
                <a:ea typeface="Meiryo" pitchFamily="34" charset="-128"/>
                <a:cs typeface="Calibri" pitchFamily="34" charset="0"/>
              </a:rPr>
              <a:t>mission</a:t>
            </a:r>
          </a:p>
          <a:p>
            <a:pPr marL="457200" lvl="1" indent="0">
              <a:lnSpc>
                <a:spcPct val="80000"/>
              </a:lnSpc>
              <a:spcBef>
                <a:spcPct val="0"/>
              </a:spcBef>
              <a:buNone/>
            </a:pPr>
            <a:r>
              <a:rPr lang="en-GB" sz="2000" kern="1200" dirty="0" smtClean="0">
                <a:latin typeface="Calibri"/>
                <a:cs typeface="Calibri"/>
              </a:rPr>
              <a:t>- To </a:t>
            </a:r>
            <a:r>
              <a:rPr lang="en-GB" sz="2000" kern="1200" dirty="0">
                <a:latin typeface="Calibri"/>
                <a:cs typeface="Calibri"/>
              </a:rPr>
              <a:t>develop, maintain and operate an infrastructure in support of ICT-based research </a:t>
            </a:r>
            <a:r>
              <a:rPr lang="en-GB" sz="2000" kern="1200" dirty="0" smtClean="0">
                <a:latin typeface="Calibri"/>
                <a:cs typeface="Calibri"/>
              </a:rPr>
              <a:t>practices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Arial"/>
              <a:buChar char="•"/>
            </a:pPr>
            <a:endParaRPr lang="en-GB" sz="2800" dirty="0">
              <a:latin typeface="Calibri" pitchFamily="34" charset="0"/>
              <a:ea typeface="Meiryo" pitchFamily="34" charset="-128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 typeface="Arial"/>
              <a:buChar char="•"/>
            </a:pPr>
            <a:r>
              <a:rPr lang="en-GB" sz="2800" dirty="0">
                <a:latin typeface="Calibri" pitchFamily="34" charset="0"/>
                <a:ea typeface="Meiryo" pitchFamily="34" charset="-128"/>
                <a:cs typeface="Calibri" pitchFamily="34" charset="0"/>
              </a:rPr>
              <a:t>Working with communities of practice </a:t>
            </a:r>
            <a:endParaRPr lang="en-GB" sz="2800" dirty="0" smtClean="0">
              <a:latin typeface="Calibri" pitchFamily="34" charset="0"/>
              <a:ea typeface="Meiryo" pitchFamily="34" charset="-128"/>
              <a:cs typeface="Calibri" pitchFamily="34" charset="0"/>
            </a:endParaRPr>
          </a:p>
          <a:p>
            <a:pPr marL="457200" lvl="1" indent="0">
              <a:lnSpc>
                <a:spcPct val="80000"/>
              </a:lnSpc>
              <a:spcBef>
                <a:spcPct val="0"/>
              </a:spcBef>
              <a:buNone/>
            </a:pPr>
            <a:r>
              <a:rPr lang="nl-NL" sz="2400" kern="1200" dirty="0" smtClean="0">
                <a:latin typeface="Calibri"/>
                <a:cs typeface="Calibri"/>
              </a:rPr>
              <a:t>- To </a:t>
            </a:r>
            <a:r>
              <a:rPr lang="nl-NL" sz="2400" kern="1200" dirty="0">
                <a:latin typeface="Calibri"/>
                <a:cs typeface="Calibri"/>
              </a:rPr>
              <a:t>ensure that best practices, metholodological and technical standards are followed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Arial"/>
              <a:buChar char="•"/>
            </a:pPr>
            <a:endParaRPr lang="nl-NL" sz="2400" dirty="0">
              <a:latin typeface="Calibri" pitchFamily="34" charset="0"/>
              <a:ea typeface="Meiryo" pitchFamily="34" charset="-128"/>
              <a:cs typeface="Calibri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748712" cy="1081087"/>
          </a:xfrm>
        </p:spPr>
        <p:txBody>
          <a:bodyPr>
            <a:noAutofit/>
          </a:bodyPr>
          <a:lstStyle/>
          <a:p>
            <a:r>
              <a:rPr lang="de-DE" sz="3600" dirty="0"/>
              <a:t>What </a:t>
            </a:r>
            <a:r>
              <a:rPr lang="de-DE" sz="3600" dirty="0" err="1"/>
              <a:t>is</a:t>
            </a:r>
            <a:r>
              <a:rPr lang="de-DE" sz="3600" dirty="0"/>
              <a:t> </a:t>
            </a:r>
            <a:r>
              <a:rPr lang="de-DE" sz="3600" dirty="0" smtClean="0"/>
              <a:t>DARIAH?</a:t>
            </a:r>
            <a:endParaRPr lang="en-GB" sz="36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636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367712" cy="1081087"/>
          </a:xfrm>
        </p:spPr>
        <p:txBody>
          <a:bodyPr>
            <a:noAutofit/>
          </a:bodyPr>
          <a:lstStyle/>
          <a:p>
            <a:r>
              <a:rPr lang="en-GB" sz="3600" dirty="0" smtClean="0">
                <a:cs typeface="Calibri"/>
              </a:rPr>
              <a:t>Countries participating in DARIAH</a:t>
            </a:r>
            <a:endParaRPr lang="en-GB" sz="3600" dirty="0">
              <a:cs typeface="Calibri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304800" y="1502689"/>
            <a:ext cx="3962400" cy="5693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endParaRPr lang="nl-NL" sz="21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100" kern="0" dirty="0" err="1" smtClean="0">
                <a:latin typeface="Calibri"/>
                <a:ea typeface="+mj-ea"/>
                <a:cs typeface="Calibri"/>
              </a:rPr>
              <a:t>Austria</a:t>
            </a:r>
            <a:endParaRPr lang="nl-NL" sz="21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100" kern="0" dirty="0" err="1" smtClean="0">
                <a:latin typeface="Calibri"/>
                <a:ea typeface="+mj-ea"/>
                <a:cs typeface="Calibri"/>
              </a:rPr>
              <a:t>Croatia</a:t>
            </a:r>
            <a:endParaRPr lang="nl-NL" sz="21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100" kern="0" dirty="0" err="1" smtClean="0">
                <a:latin typeface="Calibri"/>
                <a:ea typeface="+mj-ea"/>
                <a:cs typeface="Calibri"/>
              </a:rPr>
              <a:t>Denmark</a:t>
            </a:r>
            <a:endParaRPr lang="nl-NL" sz="21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100" kern="0" dirty="0" smtClean="0">
                <a:latin typeface="Calibri"/>
                <a:ea typeface="+mj-ea"/>
                <a:cs typeface="Calibri"/>
              </a:rPr>
              <a:t>France (Host Country)</a:t>
            </a:r>
          </a:p>
          <a:p>
            <a:pPr>
              <a:buFont typeface="Arial"/>
              <a:buChar char="•"/>
            </a:pPr>
            <a:r>
              <a:rPr lang="nl-NL" sz="2100" kern="0" dirty="0" err="1" smtClean="0">
                <a:latin typeface="Calibri"/>
                <a:ea typeface="+mj-ea"/>
                <a:cs typeface="Calibri"/>
              </a:rPr>
              <a:t>Germany</a:t>
            </a:r>
            <a:r>
              <a:rPr lang="nl-NL" sz="2100" kern="0" dirty="0" smtClean="0">
                <a:latin typeface="Calibri"/>
                <a:ea typeface="+mj-ea"/>
                <a:cs typeface="Calibri"/>
              </a:rPr>
              <a:t> (</a:t>
            </a:r>
            <a:r>
              <a:rPr lang="nl-NL" sz="2100" kern="0" dirty="0" err="1" smtClean="0">
                <a:latin typeface="Calibri"/>
                <a:ea typeface="+mj-ea"/>
                <a:cs typeface="Calibri"/>
              </a:rPr>
              <a:t>Coordinator</a:t>
            </a:r>
            <a:r>
              <a:rPr lang="nl-NL" sz="2100" kern="0" dirty="0" smtClean="0">
                <a:latin typeface="Calibri"/>
                <a:ea typeface="+mj-ea"/>
                <a:cs typeface="Calibri"/>
              </a:rPr>
              <a:t>)</a:t>
            </a:r>
          </a:p>
          <a:p>
            <a:pPr>
              <a:buFont typeface="Arial"/>
              <a:buChar char="•"/>
            </a:pPr>
            <a:r>
              <a:rPr lang="nl-NL" sz="2100" kern="0" dirty="0" err="1" smtClean="0">
                <a:latin typeface="Calibri"/>
                <a:ea typeface="+mj-ea"/>
                <a:cs typeface="Calibri"/>
              </a:rPr>
              <a:t>Greece</a:t>
            </a:r>
            <a:endParaRPr lang="nl-NL" sz="21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100" kern="0" dirty="0" err="1" smtClean="0">
                <a:latin typeface="Calibri"/>
                <a:ea typeface="+mj-ea"/>
                <a:cs typeface="Calibri"/>
              </a:rPr>
              <a:t>Ireland</a:t>
            </a:r>
            <a:endParaRPr lang="nl-NL" sz="21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100" kern="0" dirty="0" smtClean="0">
                <a:latin typeface="Calibri"/>
                <a:ea typeface="+mj-ea"/>
                <a:cs typeface="Calibri"/>
              </a:rPr>
              <a:t>The </a:t>
            </a:r>
            <a:r>
              <a:rPr lang="nl-NL" sz="2100" kern="0" dirty="0" err="1" smtClean="0">
                <a:latin typeface="Calibri"/>
                <a:ea typeface="+mj-ea"/>
                <a:cs typeface="Calibri"/>
              </a:rPr>
              <a:t>Netherlands</a:t>
            </a:r>
            <a:r>
              <a:rPr lang="nl-NL" sz="2100" kern="0" dirty="0" smtClean="0">
                <a:latin typeface="Calibri"/>
                <a:ea typeface="+mj-ea"/>
                <a:cs typeface="Calibri"/>
              </a:rPr>
              <a:t> (</a:t>
            </a:r>
            <a:r>
              <a:rPr lang="nl-NL" sz="2100" kern="0" dirty="0" err="1" smtClean="0">
                <a:latin typeface="Calibri"/>
                <a:ea typeface="+mj-ea"/>
                <a:cs typeface="Calibri"/>
              </a:rPr>
              <a:t>Coordinator</a:t>
            </a:r>
            <a:r>
              <a:rPr lang="nl-NL" sz="2100" kern="0" dirty="0" smtClean="0">
                <a:latin typeface="Calibri"/>
                <a:ea typeface="+mj-ea"/>
                <a:cs typeface="Calibri"/>
              </a:rPr>
              <a:t>)</a:t>
            </a:r>
          </a:p>
          <a:p>
            <a:pPr>
              <a:buFont typeface="Arial"/>
              <a:buChar char="•"/>
            </a:pPr>
            <a:r>
              <a:rPr lang="nl-NL" sz="2100" kern="0" dirty="0" err="1" smtClean="0">
                <a:latin typeface="Calibri"/>
                <a:ea typeface="+mj-ea"/>
                <a:cs typeface="Calibri"/>
              </a:rPr>
              <a:t>Slovenia</a:t>
            </a:r>
            <a:endParaRPr lang="nl-NL" sz="21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100" kern="0" dirty="0" err="1" smtClean="0">
                <a:latin typeface="Calibri"/>
                <a:ea typeface="+mj-ea"/>
                <a:cs typeface="Calibri"/>
              </a:rPr>
              <a:t>Serbia</a:t>
            </a:r>
            <a:endParaRPr lang="nl-NL" sz="21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nl-NL" sz="2200" b="1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nl-NL" sz="2200" b="1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nl-NL" sz="39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nl-NL" sz="39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7653867" y="406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/>
          </a:p>
        </p:txBody>
      </p:sp>
      <p:grpSp>
        <p:nvGrpSpPr>
          <p:cNvPr id="23" name="Groeperen 22"/>
          <p:cNvGrpSpPr/>
          <p:nvPr/>
        </p:nvGrpSpPr>
        <p:grpSpPr>
          <a:xfrm>
            <a:off x="4038600" y="1524000"/>
            <a:ext cx="4843732" cy="4742794"/>
            <a:chOff x="3252788" y="1143000"/>
            <a:chExt cx="4919932" cy="4742794"/>
          </a:xfrm>
        </p:grpSpPr>
        <p:pic>
          <p:nvPicPr>
            <p:cNvPr id="12" name="Afbeelding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67200" y="1828800"/>
              <a:ext cx="3048000" cy="4056994"/>
            </a:xfrm>
            <a:prstGeom prst="rect">
              <a:avLst/>
            </a:prstGeom>
          </p:spPr>
        </p:pic>
        <p:pic>
          <p:nvPicPr>
            <p:cNvPr id="13" name="Afbeelding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6600" y="4648200"/>
              <a:ext cx="1143000" cy="698939"/>
            </a:xfrm>
            <a:prstGeom prst="rect">
              <a:avLst/>
            </a:prstGeom>
          </p:spPr>
        </p:pic>
        <p:pic>
          <p:nvPicPr>
            <p:cNvPr id="14" name="Afbeelding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76600" y="3733800"/>
              <a:ext cx="1153308" cy="665265"/>
            </a:xfrm>
            <a:prstGeom prst="rect">
              <a:avLst/>
            </a:prstGeom>
          </p:spPr>
        </p:pic>
        <p:pic>
          <p:nvPicPr>
            <p:cNvPr id="15" name="Afbeelding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276600" y="2514600"/>
              <a:ext cx="1148861" cy="878541"/>
            </a:xfrm>
            <a:prstGeom prst="rect">
              <a:avLst/>
            </a:prstGeom>
          </p:spPr>
        </p:pic>
        <p:pic>
          <p:nvPicPr>
            <p:cNvPr id="16" name="Afbeelding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29200" y="1143000"/>
              <a:ext cx="1293813" cy="762000"/>
            </a:xfrm>
            <a:prstGeom prst="rect">
              <a:avLst/>
            </a:prstGeom>
          </p:spPr>
        </p:pic>
        <p:pic>
          <p:nvPicPr>
            <p:cNvPr id="17" name="Afbeelding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52788" y="1447800"/>
              <a:ext cx="1157288" cy="685800"/>
            </a:xfrm>
            <a:prstGeom prst="rect">
              <a:avLst/>
            </a:prstGeom>
          </p:spPr>
        </p:pic>
        <p:pic>
          <p:nvPicPr>
            <p:cNvPr id="18" name="Afbeelding 1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86600" y="2362200"/>
              <a:ext cx="1066800" cy="711200"/>
            </a:xfrm>
            <a:prstGeom prst="rect">
              <a:avLst/>
            </a:prstGeom>
          </p:spPr>
        </p:pic>
        <p:pic>
          <p:nvPicPr>
            <p:cNvPr id="19" name="Afbeelding 1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086600" y="3124200"/>
              <a:ext cx="1038877" cy="762000"/>
            </a:xfrm>
            <a:prstGeom prst="rect">
              <a:avLst/>
            </a:prstGeom>
          </p:spPr>
        </p:pic>
        <p:pic>
          <p:nvPicPr>
            <p:cNvPr id="20" name="Afbeelding 19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086599" y="1474023"/>
              <a:ext cx="1066801" cy="699683"/>
            </a:xfrm>
            <a:prstGeom prst="rect">
              <a:avLst/>
            </a:prstGeom>
          </p:spPr>
        </p:pic>
        <p:pic>
          <p:nvPicPr>
            <p:cNvPr id="21" name="Afbeelding 2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010400" y="4953000"/>
              <a:ext cx="1143000" cy="674628"/>
            </a:xfrm>
            <a:prstGeom prst="rect">
              <a:avLst/>
            </a:prstGeom>
          </p:spPr>
        </p:pic>
        <p:pic>
          <p:nvPicPr>
            <p:cNvPr id="22" name="Afbeelding 21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010400" y="3962400"/>
              <a:ext cx="1162320" cy="761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156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Coordinating Institutions</a:t>
            </a:r>
            <a:endParaRPr lang="de-DE" dirty="0" smtClean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395288" y="1484313"/>
            <a:ext cx="6913562" cy="4465637"/>
          </a:xfrm>
          <a:prstGeom prst="rect">
            <a:avLst/>
          </a:prstGeom>
        </p:spPr>
        <p:txBody>
          <a:bodyPr/>
          <a:lstStyle/>
          <a:p>
            <a:pPr marL="342900" indent="-342900">
              <a:defRPr/>
            </a:pPr>
            <a:r>
              <a:rPr lang="de-DE" sz="2000" b="1" kern="0" dirty="0">
                <a:latin typeface="Calibri" pitchFamily="34" charset="0"/>
                <a:cs typeface="Calibri" pitchFamily="34" charset="0"/>
              </a:rPr>
              <a:t>Austria: </a:t>
            </a:r>
            <a:r>
              <a:rPr lang="de-DE" sz="2000" kern="0" dirty="0">
                <a:latin typeface="Calibri" pitchFamily="34" charset="0"/>
                <a:cs typeface="Calibri" pitchFamily="34" charset="0"/>
              </a:rPr>
              <a:t>Österreichische Akademie der Wissenschaften &amp; University </a:t>
            </a:r>
            <a:r>
              <a:rPr lang="de-DE" sz="2000" kern="0" dirty="0" err="1">
                <a:latin typeface="Calibri" pitchFamily="34" charset="0"/>
                <a:cs typeface="Calibri" pitchFamily="34" charset="0"/>
              </a:rPr>
              <a:t>of</a:t>
            </a:r>
            <a:r>
              <a:rPr lang="de-DE" sz="2000" kern="0" dirty="0">
                <a:latin typeface="Calibri" pitchFamily="34" charset="0"/>
                <a:cs typeface="Calibri" pitchFamily="34" charset="0"/>
              </a:rPr>
              <a:t> Vienna</a:t>
            </a:r>
          </a:p>
          <a:p>
            <a:pPr marL="342900" indent="-342900">
              <a:defRPr/>
            </a:pPr>
            <a:r>
              <a:rPr lang="de-DE" sz="2000" b="1" kern="0" dirty="0" err="1">
                <a:latin typeface="Calibri" pitchFamily="34" charset="0"/>
                <a:cs typeface="Calibri" pitchFamily="34" charset="0"/>
              </a:rPr>
              <a:t>Croatia</a:t>
            </a:r>
            <a:r>
              <a:rPr lang="de-DE" sz="2000" b="1" kern="0" dirty="0">
                <a:latin typeface="Calibri" pitchFamily="34" charset="0"/>
                <a:cs typeface="Calibri" pitchFamily="34" charset="0"/>
              </a:rPr>
              <a:t>: </a:t>
            </a:r>
            <a:r>
              <a:rPr lang="de-DE" sz="2000" kern="0" dirty="0">
                <a:latin typeface="Calibri" pitchFamily="34" charset="0"/>
                <a:cs typeface="Calibri" pitchFamily="34" charset="0"/>
              </a:rPr>
              <a:t>Institut </a:t>
            </a:r>
            <a:r>
              <a:rPr lang="de-DE" sz="2000" kern="0" dirty="0" err="1">
                <a:latin typeface="Calibri" pitchFamily="34" charset="0"/>
                <a:cs typeface="Calibri" pitchFamily="34" charset="0"/>
              </a:rPr>
              <a:t>Ruđer</a:t>
            </a:r>
            <a:r>
              <a:rPr lang="de-DE" sz="2000" kern="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kern="0" dirty="0" err="1">
                <a:latin typeface="Calibri" pitchFamily="34" charset="0"/>
                <a:cs typeface="Calibri" pitchFamily="34" charset="0"/>
              </a:rPr>
              <a:t>Bošković</a:t>
            </a:r>
            <a:endParaRPr lang="de-DE" sz="2000" kern="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r>
              <a:rPr lang="de-DE" sz="2000" b="1" kern="0" dirty="0" err="1">
                <a:latin typeface="Calibri" pitchFamily="34" charset="0"/>
                <a:cs typeface="Calibri" pitchFamily="34" charset="0"/>
              </a:rPr>
              <a:t>Denmark</a:t>
            </a:r>
            <a:r>
              <a:rPr lang="de-DE" sz="2000" b="1" kern="0" dirty="0">
                <a:latin typeface="Calibri" pitchFamily="34" charset="0"/>
                <a:cs typeface="Calibri" pitchFamily="34" charset="0"/>
              </a:rPr>
              <a:t>: </a:t>
            </a:r>
            <a:r>
              <a:rPr lang="de-DE" sz="2000" kern="0" dirty="0">
                <a:latin typeface="Calibri" pitchFamily="34" charset="0"/>
                <a:cs typeface="Calibri" pitchFamily="34" charset="0"/>
              </a:rPr>
              <a:t>Århus University</a:t>
            </a:r>
          </a:p>
          <a:p>
            <a:pPr marL="342900" indent="-342900">
              <a:defRPr/>
            </a:pPr>
            <a:r>
              <a:rPr lang="nl-NL" sz="2000" b="1" kern="0" dirty="0">
                <a:latin typeface="Calibri" pitchFamily="34" charset="0"/>
                <a:cs typeface="Calibri" pitchFamily="34" charset="0"/>
              </a:rPr>
              <a:t>France:</a:t>
            </a:r>
            <a:r>
              <a:rPr lang="nl-NL" sz="2000" kern="0" dirty="0">
                <a:latin typeface="Calibri" pitchFamily="34" charset="0"/>
                <a:cs typeface="Calibri" pitchFamily="34" charset="0"/>
              </a:rPr>
              <a:t> Le Centre National de la Recherche Scientifique</a:t>
            </a:r>
            <a:endParaRPr lang="fr-FR" sz="2000" kern="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r>
              <a:rPr lang="de-DE" sz="2000" b="1" kern="0" dirty="0">
                <a:latin typeface="Calibri" pitchFamily="34" charset="0"/>
                <a:cs typeface="Calibri" pitchFamily="34" charset="0"/>
              </a:rPr>
              <a:t>Germany:</a:t>
            </a:r>
            <a:r>
              <a:rPr lang="de-DE" sz="2000" kern="0" dirty="0">
                <a:latin typeface="Calibri" pitchFamily="34" charset="0"/>
                <a:cs typeface="Calibri" pitchFamily="34" charset="0"/>
              </a:rPr>
              <a:t> Niedersächsische Staats- und Universitätsbibliothek Göttingen</a:t>
            </a:r>
          </a:p>
          <a:p>
            <a:pPr marL="342900" indent="-342900">
              <a:defRPr/>
            </a:pPr>
            <a:r>
              <a:rPr lang="en-US" sz="2000" b="1" kern="0" dirty="0">
                <a:latin typeface="Calibri" pitchFamily="34" charset="0"/>
                <a:cs typeface="Calibri" pitchFamily="34" charset="0"/>
              </a:rPr>
              <a:t>Greece:</a:t>
            </a:r>
            <a:r>
              <a:rPr lang="en-US" sz="2000" kern="0" dirty="0">
                <a:latin typeface="Calibri" pitchFamily="34" charset="0"/>
                <a:cs typeface="Calibri" pitchFamily="34" charset="0"/>
              </a:rPr>
              <a:t> Academy of Athens - Research Centre for the Study of Modern Greek History</a:t>
            </a:r>
          </a:p>
          <a:p>
            <a:pPr marL="342900" indent="-342900">
              <a:defRPr/>
            </a:pPr>
            <a:r>
              <a:rPr lang="de-DE" sz="2000" b="1" kern="0" dirty="0" err="1">
                <a:latin typeface="Calibri" pitchFamily="34" charset="0"/>
                <a:cs typeface="Calibri" pitchFamily="34" charset="0"/>
              </a:rPr>
              <a:t>Ireland</a:t>
            </a:r>
            <a:r>
              <a:rPr lang="de-DE" sz="2000" b="1" kern="0" dirty="0">
                <a:latin typeface="Calibri" pitchFamily="34" charset="0"/>
                <a:cs typeface="Calibri" pitchFamily="34" charset="0"/>
              </a:rPr>
              <a:t>:</a:t>
            </a:r>
            <a:r>
              <a:rPr lang="de-DE" sz="2000" kern="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kern="0" dirty="0" err="1">
                <a:latin typeface="Calibri" pitchFamily="34" charset="0"/>
                <a:cs typeface="Calibri" pitchFamily="34" charset="0"/>
              </a:rPr>
              <a:t>Trinity</a:t>
            </a:r>
            <a:r>
              <a:rPr lang="de-DE" sz="2000" kern="0" dirty="0">
                <a:latin typeface="Calibri" pitchFamily="34" charset="0"/>
                <a:cs typeface="Calibri" pitchFamily="34" charset="0"/>
              </a:rPr>
              <a:t> College Dublin</a:t>
            </a:r>
            <a:endParaRPr lang="de-DE" sz="2000" kern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r>
              <a:rPr lang="en-US" sz="2000" b="1" kern="0" dirty="0" smtClean="0">
                <a:latin typeface="Calibri" pitchFamily="34" charset="0"/>
                <a:cs typeface="Calibri" pitchFamily="34" charset="0"/>
              </a:rPr>
              <a:t>The Netherlands:</a:t>
            </a:r>
            <a:r>
              <a:rPr lang="en-US" sz="2000" kern="0" dirty="0" smtClean="0">
                <a:latin typeface="Calibri" pitchFamily="34" charset="0"/>
                <a:cs typeface="Calibri" pitchFamily="34" charset="0"/>
              </a:rPr>
              <a:t> Data Archiving Networked Services</a:t>
            </a:r>
          </a:p>
          <a:p>
            <a:pPr marL="342900" indent="-342900">
              <a:defRPr/>
            </a:pPr>
            <a:r>
              <a:rPr lang="nl-NL" sz="2000" b="1" kern="0" dirty="0" err="1" smtClean="0">
                <a:latin typeface="Calibri" pitchFamily="34" charset="0"/>
                <a:cs typeface="Calibri" pitchFamily="34" charset="0"/>
              </a:rPr>
              <a:t>Serbia</a:t>
            </a:r>
            <a:r>
              <a:rPr lang="nl-NL" sz="2000" b="1" kern="0" dirty="0">
                <a:latin typeface="Calibri" pitchFamily="34" charset="0"/>
                <a:cs typeface="Calibri" pitchFamily="34" charset="0"/>
              </a:rPr>
              <a:t>:</a:t>
            </a:r>
            <a:r>
              <a:rPr lang="nl-NL" sz="2000" kern="0" dirty="0">
                <a:latin typeface="Calibri" pitchFamily="34" charset="0"/>
                <a:cs typeface="Calibri" pitchFamily="34" charset="0"/>
              </a:rPr>
              <a:t> Center for Digital </a:t>
            </a:r>
            <a:r>
              <a:rPr lang="nl-NL" sz="2000" kern="0" dirty="0" err="1" smtClean="0">
                <a:latin typeface="Calibri" pitchFamily="34" charset="0"/>
                <a:cs typeface="Calibri" pitchFamily="34" charset="0"/>
              </a:rPr>
              <a:t>Humanities</a:t>
            </a:r>
            <a:r>
              <a:rPr lang="nl-NL" sz="2000" kern="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nl-NL" sz="2000" kern="0" dirty="0" err="1" smtClean="0">
                <a:latin typeface="Calibri" pitchFamily="34" charset="0"/>
                <a:cs typeface="Calibri" pitchFamily="34" charset="0"/>
              </a:rPr>
              <a:t>Belgrade</a:t>
            </a:r>
            <a:endParaRPr lang="nl-NL" sz="2000" kern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defRPr/>
            </a:pPr>
            <a:r>
              <a:rPr lang="en-US" sz="2000" b="1" kern="0" dirty="0">
                <a:latin typeface="Calibri" pitchFamily="34" charset="0"/>
                <a:cs typeface="Calibri" pitchFamily="34" charset="0"/>
              </a:rPr>
              <a:t>Slovenia:</a:t>
            </a:r>
            <a:r>
              <a:rPr lang="en-US" sz="2000" kern="0" dirty="0">
                <a:latin typeface="Calibri" pitchFamily="34" charset="0"/>
                <a:cs typeface="Calibri" pitchFamily="34" charset="0"/>
              </a:rPr>
              <a:t> Institute of Contemporary History</a:t>
            </a:r>
            <a:endParaRPr lang="en-US" sz="2000" kern="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/>
              <a:buChar char="•"/>
              <a:defRPr/>
            </a:pPr>
            <a:endParaRPr lang="nl-NL" sz="2000" kern="0" dirty="0" smtClean="0">
              <a:solidFill>
                <a:srgbClr val="483E68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/>
              <a:buChar char="•"/>
              <a:defRPr/>
            </a:pPr>
            <a:endParaRPr lang="nl-NL" sz="2000" kern="0" dirty="0">
              <a:solidFill>
                <a:srgbClr val="483E68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/>
              <a:buChar char="•"/>
              <a:defRPr/>
            </a:pPr>
            <a:endParaRPr lang="nl-NL" sz="2000" kern="0" dirty="0">
              <a:solidFill>
                <a:srgbClr val="483E68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Afbeelding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1447800"/>
            <a:ext cx="81915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133600"/>
            <a:ext cx="576262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227388"/>
            <a:ext cx="25146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572000"/>
            <a:ext cx="10080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221163"/>
            <a:ext cx="226853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Afbeelding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3619500"/>
            <a:ext cx="1600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Afbeelding 3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463" y="2592388"/>
            <a:ext cx="1081087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3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487" y="2362200"/>
            <a:ext cx="16875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Afbeelding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257800"/>
            <a:ext cx="827088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Afbeelding 3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953000"/>
            <a:ext cx="3200400" cy="27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01000" y="1447800"/>
            <a:ext cx="966810" cy="29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0645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748712" cy="1081087"/>
          </a:xfrm>
        </p:spPr>
        <p:txBody>
          <a:bodyPr>
            <a:noAutofit/>
          </a:bodyPr>
          <a:lstStyle/>
          <a:p>
            <a:r>
              <a:rPr lang="en-GB" dirty="0" smtClean="0">
                <a:cs typeface="Calibri"/>
              </a:rPr>
              <a:t>DARIAH collaboration</a:t>
            </a:r>
            <a:endParaRPr lang="en-GB" dirty="0">
              <a:cs typeface="Calibri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381000" y="1295400"/>
            <a:ext cx="9296400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kern="0" dirty="0" smtClean="0">
                <a:latin typeface="Calibri"/>
                <a:ea typeface="+mj-ea"/>
                <a:cs typeface="Calibri"/>
              </a:rPr>
              <a:t>Affiliated projects</a:t>
            </a:r>
          </a:p>
          <a:p>
            <a:pPr>
              <a:buFont typeface="Arial"/>
              <a:buChar char="•"/>
            </a:pPr>
            <a:r>
              <a:rPr lang="en-US" sz="2800" kern="0" dirty="0" smtClean="0">
                <a:latin typeface="Calibri"/>
                <a:ea typeface="+mj-ea"/>
                <a:cs typeface="Calibri"/>
              </a:rPr>
              <a:t>CENDARI, DASISH, EHRI, </a:t>
            </a:r>
            <a:r>
              <a:rPr lang="en-US" sz="2800" kern="0" dirty="0" err="1" smtClean="0">
                <a:latin typeface="Calibri"/>
                <a:ea typeface="+mj-ea"/>
                <a:cs typeface="Calibri"/>
              </a:rPr>
              <a:t>NeDiMAH</a:t>
            </a:r>
            <a:endParaRPr lang="en-US" sz="1500" kern="0" dirty="0" smtClean="0">
              <a:latin typeface="Calibri"/>
              <a:ea typeface="+mj-ea"/>
              <a:cs typeface="Calibri"/>
            </a:endParaRPr>
          </a:p>
          <a:p>
            <a:r>
              <a:rPr lang="en-US" sz="2800" b="1" kern="0" dirty="0" smtClean="0">
                <a:latin typeface="Calibri"/>
                <a:ea typeface="+mj-ea"/>
                <a:cs typeface="Calibri"/>
              </a:rPr>
              <a:t>Sibling initiatives			</a:t>
            </a:r>
          </a:p>
          <a:p>
            <a:pPr>
              <a:buFont typeface="Arial"/>
              <a:buChar char="•"/>
            </a:pPr>
            <a:r>
              <a:rPr lang="en-US" sz="2800" kern="0" dirty="0" smtClean="0">
                <a:latin typeface="Calibri"/>
                <a:cs typeface="Calibri"/>
              </a:rPr>
              <a:t>BAMBOO, CLARIN, </a:t>
            </a:r>
            <a:r>
              <a:rPr lang="en-US" sz="2800" kern="0" dirty="0" smtClean="0">
                <a:latin typeface="Calibri"/>
                <a:ea typeface="+mj-ea"/>
                <a:cs typeface="Calibri"/>
              </a:rPr>
              <a:t>TEI</a:t>
            </a:r>
          </a:p>
          <a:p>
            <a:pPr>
              <a:buFont typeface="Arial"/>
              <a:buChar char="•"/>
            </a:pPr>
            <a:endParaRPr lang="en-US" sz="1500" kern="0" dirty="0" smtClean="0">
              <a:latin typeface="Calibri"/>
              <a:ea typeface="+mj-ea"/>
              <a:cs typeface="Calibri"/>
            </a:endParaRPr>
          </a:p>
          <a:p>
            <a:r>
              <a:rPr lang="en-US" sz="2800" b="1" kern="0" dirty="0" smtClean="0">
                <a:latin typeface="Calibri"/>
                <a:ea typeface="+mj-ea"/>
                <a:cs typeface="Calibri"/>
              </a:rPr>
              <a:t>Cultural heritage initiatives</a:t>
            </a:r>
          </a:p>
          <a:p>
            <a:pPr>
              <a:buFont typeface="Arial"/>
              <a:buChar char="•"/>
            </a:pPr>
            <a:r>
              <a:rPr lang="en-US" sz="2800" kern="0" dirty="0" err="1" smtClean="0">
                <a:latin typeface="Calibri"/>
                <a:ea typeface="+mj-ea"/>
                <a:cs typeface="Calibri"/>
              </a:rPr>
              <a:t>Europeana</a:t>
            </a:r>
            <a:r>
              <a:rPr lang="en-US" sz="2800" kern="0" dirty="0" smtClean="0">
                <a:latin typeface="Calibri"/>
                <a:ea typeface="+mj-ea"/>
                <a:cs typeface="Calibri"/>
              </a:rPr>
              <a:t>, DC-Net</a:t>
            </a:r>
          </a:p>
          <a:p>
            <a:endParaRPr lang="en-US" sz="1500" kern="0" dirty="0" smtClean="0">
              <a:latin typeface="Calibri"/>
              <a:ea typeface="+mj-ea"/>
              <a:cs typeface="Calibri"/>
            </a:endParaRPr>
          </a:p>
          <a:p>
            <a:r>
              <a:rPr lang="en-US" sz="2800" b="1" kern="0" dirty="0" smtClean="0">
                <a:latin typeface="Calibri"/>
                <a:ea typeface="+mj-ea"/>
                <a:cs typeface="Calibri"/>
              </a:rPr>
              <a:t>Technological initiatives</a:t>
            </a:r>
          </a:p>
          <a:p>
            <a:pPr>
              <a:buFont typeface="Arial"/>
              <a:buChar char="•"/>
            </a:pPr>
            <a:r>
              <a:rPr lang="en-US" sz="2800" kern="0" dirty="0" smtClean="0">
                <a:latin typeface="Calibri"/>
                <a:ea typeface="+mj-ea"/>
                <a:cs typeface="Calibri"/>
              </a:rPr>
              <a:t>EGI, EUDAT</a:t>
            </a:r>
          </a:p>
          <a:p>
            <a:endParaRPr lang="en-US" sz="15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2286000"/>
            <a:ext cx="3244644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0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748712" cy="1081087"/>
          </a:xfrm>
        </p:spPr>
        <p:txBody>
          <a:bodyPr>
            <a:noAutofit/>
          </a:bodyPr>
          <a:lstStyle/>
          <a:p>
            <a:r>
              <a:rPr lang="en-GB" sz="3200" dirty="0" smtClean="0">
                <a:cs typeface="Calibri"/>
              </a:rPr>
              <a:t>DARIAH </a:t>
            </a:r>
            <a:r>
              <a:rPr lang="en-GB" sz="3200" dirty="0">
                <a:cs typeface="Calibri"/>
              </a:rPr>
              <a:t>Virtual Competency Centres (VCCs)</a:t>
            </a:r>
          </a:p>
        </p:txBody>
      </p:sp>
      <p:pic>
        <p:nvPicPr>
          <p:cNvPr id="5" name="Afbeelding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953000"/>
            <a:ext cx="15367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667000"/>
            <a:ext cx="15367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fbeelding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1524000"/>
            <a:ext cx="155503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Afbeelding 1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3810000"/>
            <a:ext cx="15494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kstvak 9"/>
          <p:cNvSpPr txBox="1"/>
          <p:nvPr/>
        </p:nvSpPr>
        <p:spPr>
          <a:xfrm>
            <a:off x="2743200" y="1600200"/>
            <a:ext cx="6096000" cy="6340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nl-NL" sz="2200" kern="0" dirty="0" smtClean="0">
                <a:latin typeface="Calibri"/>
                <a:ea typeface="+mj-ea"/>
                <a:cs typeface="Calibri"/>
              </a:rPr>
              <a:t>To </a:t>
            </a:r>
            <a:r>
              <a:rPr lang="nl-NL" sz="2200" kern="0" dirty="0" err="1" smtClean="0">
                <a:latin typeface="Calibri"/>
                <a:ea typeface="+mj-ea"/>
                <a:cs typeface="Calibri"/>
              </a:rPr>
              <a:t>establish</a:t>
            </a:r>
            <a:r>
              <a:rPr lang="nl-NL" sz="2200" kern="0" dirty="0" smtClean="0">
                <a:latin typeface="Calibri"/>
                <a:ea typeface="+mj-ea"/>
                <a:cs typeface="Calibri"/>
              </a:rPr>
              <a:t> a </a:t>
            </a:r>
            <a:r>
              <a:rPr lang="nl-NL" sz="2200" kern="0" dirty="0" err="1" smtClean="0">
                <a:latin typeface="Calibri"/>
                <a:ea typeface="+mj-ea"/>
                <a:cs typeface="Calibri"/>
              </a:rPr>
              <a:t>shared</a:t>
            </a:r>
            <a:r>
              <a:rPr lang="nl-NL" sz="2200" kern="0" dirty="0" smtClean="0">
                <a:latin typeface="Calibri"/>
                <a:ea typeface="+mj-ea"/>
                <a:cs typeface="Calibri"/>
              </a:rPr>
              <a:t> </a:t>
            </a:r>
            <a:r>
              <a:rPr lang="nl-NL" sz="2200" kern="0" dirty="0" err="1" smtClean="0">
                <a:latin typeface="Calibri"/>
                <a:ea typeface="+mj-ea"/>
                <a:cs typeface="Calibri"/>
              </a:rPr>
              <a:t>technology</a:t>
            </a:r>
            <a:r>
              <a:rPr lang="nl-NL" sz="2200" kern="0" dirty="0" smtClean="0">
                <a:latin typeface="Calibri"/>
                <a:ea typeface="+mj-ea"/>
                <a:cs typeface="Calibri"/>
              </a:rPr>
              <a:t> platform </a:t>
            </a:r>
            <a:r>
              <a:rPr lang="nl-NL" sz="2200" kern="0" dirty="0" err="1" smtClean="0">
                <a:latin typeface="Calibri"/>
                <a:ea typeface="+mj-ea"/>
                <a:cs typeface="Calibri"/>
              </a:rPr>
              <a:t>for</a:t>
            </a:r>
            <a:r>
              <a:rPr lang="nl-NL" sz="2200" kern="0" dirty="0" smtClean="0">
                <a:latin typeface="Calibri"/>
                <a:ea typeface="+mj-ea"/>
                <a:cs typeface="Calibri"/>
              </a:rPr>
              <a:t> Arts and </a:t>
            </a:r>
            <a:r>
              <a:rPr lang="nl-NL" sz="2200" kern="0" dirty="0" err="1" smtClean="0">
                <a:latin typeface="Calibri"/>
                <a:ea typeface="+mj-ea"/>
                <a:cs typeface="Calibri"/>
              </a:rPr>
              <a:t>Humanities</a:t>
            </a:r>
            <a:r>
              <a:rPr lang="nl-NL" sz="2200" kern="0" dirty="0" smtClean="0">
                <a:latin typeface="Calibri"/>
                <a:ea typeface="+mj-ea"/>
                <a:cs typeface="Calibri"/>
              </a:rPr>
              <a:t> research</a:t>
            </a:r>
          </a:p>
          <a:p>
            <a:pPr>
              <a:buFont typeface="Arial"/>
              <a:buChar char="•"/>
            </a:pPr>
            <a:endParaRPr lang="nl-NL" sz="28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200" kern="0" dirty="0" smtClean="0">
                <a:latin typeface="Calibri"/>
                <a:ea typeface="+mj-ea"/>
                <a:cs typeface="Calibri"/>
              </a:rPr>
              <a:t>To </a:t>
            </a:r>
            <a:r>
              <a:rPr lang="nl-NL" sz="2200" kern="0" dirty="0" err="1" smtClean="0">
                <a:latin typeface="Calibri"/>
                <a:cs typeface="Calibri"/>
              </a:rPr>
              <a:t>expose</a:t>
            </a:r>
            <a:r>
              <a:rPr lang="nl-NL" sz="2200" kern="0" dirty="0" smtClean="0">
                <a:latin typeface="Calibri"/>
                <a:cs typeface="Calibri"/>
              </a:rPr>
              <a:t> and </a:t>
            </a:r>
            <a:r>
              <a:rPr lang="nl-NL" sz="2200" kern="0" dirty="0" err="1" smtClean="0">
                <a:latin typeface="Calibri"/>
                <a:cs typeface="Calibri"/>
              </a:rPr>
              <a:t>share</a:t>
            </a:r>
            <a:r>
              <a:rPr lang="nl-NL" sz="2200" kern="0" dirty="0" smtClean="0">
                <a:latin typeface="Calibri"/>
                <a:cs typeface="Calibri"/>
              </a:rPr>
              <a:t> </a:t>
            </a:r>
            <a:r>
              <a:rPr lang="nl-NL" sz="2200" kern="0" dirty="0" err="1" smtClean="0">
                <a:latin typeface="Calibri"/>
                <a:cs typeface="Calibri"/>
              </a:rPr>
              <a:t>researcher's</a:t>
            </a:r>
            <a:r>
              <a:rPr lang="nl-NL" sz="2200" kern="0" dirty="0" smtClean="0">
                <a:latin typeface="Calibri"/>
                <a:cs typeface="Calibri"/>
              </a:rPr>
              <a:t> </a:t>
            </a:r>
            <a:r>
              <a:rPr lang="nl-NL" sz="2200" kern="0" dirty="0" err="1" smtClean="0">
                <a:latin typeface="Calibri"/>
                <a:cs typeface="Calibri"/>
              </a:rPr>
              <a:t>knowledge</a:t>
            </a:r>
            <a:r>
              <a:rPr lang="nl-NL" sz="2200" kern="0" dirty="0" smtClean="0">
                <a:latin typeface="Calibri"/>
                <a:cs typeface="Calibri"/>
              </a:rPr>
              <a:t>, </a:t>
            </a:r>
            <a:r>
              <a:rPr lang="nl-NL" sz="2200" kern="0" dirty="0" err="1" smtClean="0">
                <a:latin typeface="Calibri"/>
                <a:cs typeface="Calibri"/>
              </a:rPr>
              <a:t>methodologies</a:t>
            </a:r>
            <a:r>
              <a:rPr lang="nl-NL" sz="2200" kern="0" dirty="0" smtClean="0">
                <a:latin typeface="Calibri"/>
                <a:cs typeface="Calibri"/>
              </a:rPr>
              <a:t> and expertise</a:t>
            </a:r>
            <a:endParaRPr lang="nl-NL" sz="22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nl-NL" sz="22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nl-NL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200" kern="0" dirty="0" smtClean="0">
                <a:latin typeface="Calibri"/>
                <a:ea typeface="+mj-ea"/>
                <a:cs typeface="Calibri"/>
              </a:rPr>
              <a:t>To </a:t>
            </a:r>
            <a:r>
              <a:rPr lang="nl-NL" sz="2200" kern="0" dirty="0" err="1" smtClean="0">
                <a:latin typeface="Calibri"/>
                <a:cs typeface="Calibri"/>
              </a:rPr>
              <a:t>facilitate</a:t>
            </a:r>
            <a:r>
              <a:rPr lang="nl-NL" sz="2200" kern="0" dirty="0" smtClean="0">
                <a:latin typeface="Calibri"/>
                <a:cs typeface="Calibri"/>
              </a:rPr>
              <a:t> the </a:t>
            </a:r>
            <a:r>
              <a:rPr lang="nl-NL" sz="2200" kern="0" dirty="0" err="1" smtClean="0">
                <a:latin typeface="Calibri"/>
                <a:cs typeface="Calibri"/>
              </a:rPr>
              <a:t>exposure</a:t>
            </a:r>
            <a:r>
              <a:rPr lang="nl-NL" sz="2200" kern="0" dirty="0" smtClean="0">
                <a:latin typeface="Calibri"/>
                <a:cs typeface="Calibri"/>
              </a:rPr>
              <a:t> and </a:t>
            </a:r>
            <a:r>
              <a:rPr lang="nl-NL" sz="2200" kern="0" dirty="0" err="1" smtClean="0">
                <a:latin typeface="Calibri"/>
                <a:cs typeface="Calibri"/>
              </a:rPr>
              <a:t>sharing</a:t>
            </a:r>
            <a:r>
              <a:rPr lang="nl-NL" sz="2200" kern="0" dirty="0" smtClean="0">
                <a:latin typeface="Calibri"/>
                <a:cs typeface="Calibri"/>
              </a:rPr>
              <a:t> of </a:t>
            </a:r>
            <a:r>
              <a:rPr lang="nl-NL" sz="2200" kern="0" dirty="0" err="1" smtClean="0">
                <a:latin typeface="Calibri"/>
                <a:cs typeface="Calibri"/>
              </a:rPr>
              <a:t>scholarly</a:t>
            </a:r>
            <a:r>
              <a:rPr lang="nl-NL" sz="2200" kern="0" dirty="0" smtClean="0">
                <a:latin typeface="Calibri"/>
                <a:cs typeface="Calibri"/>
              </a:rPr>
              <a:t> content</a:t>
            </a:r>
          </a:p>
          <a:p>
            <a:pPr>
              <a:buFont typeface="Arial"/>
              <a:buChar char="•"/>
            </a:pPr>
            <a:endParaRPr lang="nl-NL" sz="22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nl-NL" sz="6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r>
              <a:rPr lang="nl-NL" sz="2200" kern="0" dirty="0" smtClean="0">
                <a:latin typeface="Calibri"/>
                <a:ea typeface="+mj-ea"/>
                <a:cs typeface="Calibri"/>
              </a:rPr>
              <a:t>To interface </a:t>
            </a:r>
            <a:r>
              <a:rPr lang="nl-NL" sz="2200" kern="0" dirty="0" err="1" smtClean="0">
                <a:latin typeface="Calibri"/>
                <a:ea typeface="+mj-ea"/>
                <a:cs typeface="Calibri"/>
              </a:rPr>
              <a:t>with</a:t>
            </a:r>
            <a:r>
              <a:rPr lang="nl-NL" sz="2200" kern="0" dirty="0" smtClean="0">
                <a:latin typeface="Calibri"/>
                <a:ea typeface="+mj-ea"/>
                <a:cs typeface="Calibri"/>
              </a:rPr>
              <a:t> </a:t>
            </a:r>
            <a:r>
              <a:rPr lang="nl-NL" sz="2200" kern="0" dirty="0" err="1" smtClean="0">
                <a:latin typeface="Calibri"/>
                <a:ea typeface="+mj-ea"/>
                <a:cs typeface="Calibri"/>
              </a:rPr>
              <a:t>key</a:t>
            </a:r>
            <a:r>
              <a:rPr lang="nl-NL" sz="2200" kern="0" dirty="0" smtClean="0">
                <a:latin typeface="Calibri"/>
                <a:ea typeface="+mj-ea"/>
                <a:cs typeface="Calibri"/>
              </a:rPr>
              <a:t> </a:t>
            </a:r>
            <a:r>
              <a:rPr lang="nl-NL" sz="2200" kern="0" dirty="0" err="1" smtClean="0">
                <a:latin typeface="Calibri"/>
                <a:ea typeface="+mj-ea"/>
                <a:cs typeface="Calibri"/>
              </a:rPr>
              <a:t>influencers</a:t>
            </a:r>
            <a:r>
              <a:rPr lang="nl-NL" sz="2200" kern="0" dirty="0" smtClean="0">
                <a:latin typeface="Calibri"/>
                <a:ea typeface="+mj-ea"/>
                <a:cs typeface="Calibri"/>
              </a:rPr>
              <a:t> in and </a:t>
            </a:r>
            <a:r>
              <a:rPr lang="nl-NL" sz="2200" kern="0" dirty="0" err="1" smtClean="0">
                <a:latin typeface="Calibri"/>
                <a:ea typeface="+mj-ea"/>
                <a:cs typeface="Calibri"/>
              </a:rPr>
              <a:t>for</a:t>
            </a:r>
            <a:r>
              <a:rPr lang="nl-NL" sz="2200" kern="0" dirty="0" smtClean="0">
                <a:latin typeface="Calibri"/>
                <a:ea typeface="+mj-ea"/>
                <a:cs typeface="Calibri"/>
              </a:rPr>
              <a:t> the Arts and </a:t>
            </a:r>
            <a:r>
              <a:rPr lang="nl-NL" sz="2200" kern="0" dirty="0" err="1" smtClean="0">
                <a:latin typeface="Calibri"/>
                <a:ea typeface="+mj-ea"/>
                <a:cs typeface="Calibri"/>
              </a:rPr>
              <a:t>Humanities</a:t>
            </a:r>
            <a:endParaRPr lang="nl-NL" sz="2200" kern="0" dirty="0" smtClean="0">
              <a:latin typeface="Calibri"/>
              <a:ea typeface="+mj-ea"/>
              <a:cs typeface="Calibri"/>
            </a:endParaRPr>
          </a:p>
          <a:p>
            <a:pPr>
              <a:buFont typeface="Arial"/>
              <a:buChar char="•"/>
            </a:pPr>
            <a:endParaRPr lang="nl-NL" sz="2200" b="1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endParaRPr lang="nl-NL" sz="2200" b="1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endParaRPr lang="nl-NL" sz="39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  <a:p>
            <a:endParaRPr lang="nl-NL" sz="3900" kern="0" dirty="0" smtClean="0">
              <a:solidFill>
                <a:srgbClr val="483E68"/>
              </a:solidFill>
              <a:latin typeface="Calibri"/>
              <a:ea typeface="+mj-ea"/>
              <a:cs typeface="Calibri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7653867" y="406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1600200"/>
            <a:ext cx="519937" cy="31793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7400" y="2057400"/>
            <a:ext cx="514350" cy="304800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7400" y="3200400"/>
            <a:ext cx="533400" cy="407894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57400" y="2743200"/>
            <a:ext cx="519439" cy="3810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57400" y="3886200"/>
            <a:ext cx="517526" cy="304800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57400" y="4343399"/>
            <a:ext cx="533400" cy="34984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7400" y="5029200"/>
            <a:ext cx="514350" cy="304800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57400" y="5410200"/>
            <a:ext cx="457200" cy="342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VCC e-Infrastructure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157288"/>
            <a:ext cx="8458200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260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AAI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latin typeface="Calibri" pitchFamily="34" charset="0"/>
                <a:cs typeface="Calibri" pitchFamily="34" charset="0"/>
              </a:rPr>
              <a:t>T</a:t>
            </a:r>
            <a:r>
              <a:rPr lang="en-GB" sz="2800" dirty="0" smtClean="0">
                <a:latin typeface="Calibri" pitchFamily="34" charset="0"/>
                <a:cs typeface="Calibri" pitchFamily="34" charset="0"/>
              </a:rPr>
              <a:t>he </a:t>
            </a:r>
            <a:r>
              <a:rPr lang="en-GB" sz="2800" dirty="0">
                <a:latin typeface="Calibri" pitchFamily="34" charset="0"/>
                <a:cs typeface="Calibri" pitchFamily="34" charset="0"/>
              </a:rPr>
              <a:t>AAI service must be easy to use, ideally using their own institutional credentials (if available)</a:t>
            </a:r>
            <a:br>
              <a:rPr lang="en-GB" sz="2800" dirty="0">
                <a:latin typeface="Calibri" pitchFamily="34" charset="0"/>
                <a:cs typeface="Calibri" pitchFamily="34" charset="0"/>
              </a:rPr>
            </a:br>
            <a:endParaRPr lang="en-GB" sz="2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2800" dirty="0" smtClean="0">
                <a:latin typeface="Calibri" pitchFamily="34" charset="0"/>
                <a:cs typeface="Calibri" pitchFamily="34" charset="0"/>
              </a:rPr>
              <a:t>Single </a:t>
            </a:r>
            <a:r>
              <a:rPr lang="en-GB" sz="2800" dirty="0">
                <a:latin typeface="Calibri" pitchFamily="34" charset="0"/>
                <a:cs typeface="Calibri" pitchFamily="34" charset="0"/>
              </a:rPr>
              <a:t>sign-on to all (DARIAH) resources, tools and services </a:t>
            </a:r>
            <a:r>
              <a:rPr lang="en-GB" sz="2800" dirty="0" smtClean="0">
                <a:latin typeface="Calibri" pitchFamily="34" charset="0"/>
                <a:cs typeface="Calibri" pitchFamily="34" charset="0"/>
              </a:rPr>
              <a:t>in </a:t>
            </a:r>
            <a:r>
              <a:rPr lang="en-GB" sz="2800" dirty="0">
                <a:latin typeface="Calibri" pitchFamily="34" charset="0"/>
                <a:cs typeface="Calibri" pitchFamily="34" charset="0"/>
              </a:rPr>
              <a:t>an idea world, researchers could use the same credential in any 'academic' context.</a:t>
            </a:r>
            <a:br>
              <a:rPr lang="en-GB" sz="2800" dirty="0">
                <a:latin typeface="Calibri" pitchFamily="34" charset="0"/>
                <a:cs typeface="Calibri" pitchFamily="34" charset="0"/>
              </a:rPr>
            </a:br>
            <a:endParaRPr lang="en-GB" sz="28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GB" sz="2800" dirty="0" smtClean="0">
                <a:latin typeface="Calibri" pitchFamily="34" charset="0"/>
                <a:cs typeface="Calibri" pitchFamily="34" charset="0"/>
              </a:rPr>
              <a:t>Authorisation granularity</a:t>
            </a:r>
          </a:p>
          <a:p>
            <a:pPr lvl="1"/>
            <a:r>
              <a:rPr lang="en-GB" sz="2400" dirty="0" smtClean="0">
                <a:latin typeface="Calibri" pitchFamily="34" charset="0"/>
                <a:cs typeface="Calibri" pitchFamily="34" charset="0"/>
              </a:rPr>
              <a:t> e.g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. access to 'sensitive </a:t>
            </a:r>
            <a:r>
              <a:rPr lang="en-GB" sz="2400" dirty="0" smtClean="0">
                <a:latin typeface="Calibri" pitchFamily="34" charset="0"/>
                <a:cs typeface="Calibri" pitchFamily="34" charset="0"/>
              </a:rPr>
              <a:t>data‘: 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EHRI (European Holocaust Research Infrastructure)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42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DARIAH AAI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Current AAI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set-up: a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first version of an AA infrastructure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has been deployed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, based on two standards:</a:t>
            </a:r>
          </a:p>
          <a:p>
            <a:pPr marL="0" indent="0">
              <a:buNone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• LDAP </a:t>
            </a:r>
          </a:p>
          <a:p>
            <a:pPr marL="0" indent="0">
              <a:buNone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	–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for authentication and authorization attributes</a:t>
            </a:r>
          </a:p>
          <a:p>
            <a:pPr marL="0" indent="0">
              <a:buNone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	–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deploying Open Source Software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OpenLDAP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• SAML </a:t>
            </a:r>
          </a:p>
          <a:p>
            <a:pPr marL="0" indent="0">
              <a:buNone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	–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for AAI within a federation </a:t>
            </a:r>
          </a:p>
          <a:p>
            <a:pPr marL="0" indent="0">
              <a:buNone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	–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including Web Single Sign-On feature</a:t>
            </a:r>
          </a:p>
          <a:p>
            <a:pPr marL="0" indent="0">
              <a:buNone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	–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deploying Open Source Software Shibboleth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01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riah-eu_template">
  <a:themeElements>
    <a:clrScheme name="dariah-eu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ariah-eu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ariah-eu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iah-eu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iah-eu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iah-eu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iah-eu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riah-eu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iah-eu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iah-eu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iah-eu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iah-eu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iah-eu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riah-eu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742950" marR="0" indent="-28575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–"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742950" marR="0" indent="-28575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–"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742950" marR="0" indent="-28575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–"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742950" marR="0" indent="-28575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–"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742950" marR="0" indent="-28575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–"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742950" marR="0" indent="-28575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–"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742950" marR="0" indent="-28575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–"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742950" marR="0" indent="-28575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–"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1C1C1C"/>
      </a:dk1>
      <a:lt1>
        <a:srgbClr val="FFFFFF"/>
      </a:lt1>
      <a:dk2>
        <a:srgbClr val="00F2FF"/>
      </a:dk2>
      <a:lt2>
        <a:srgbClr val="4D4D4D"/>
      </a:lt2>
      <a:accent1>
        <a:srgbClr val="FA3DCA"/>
      </a:accent1>
      <a:accent2>
        <a:srgbClr val="FF7A18"/>
      </a:accent2>
      <a:accent3>
        <a:srgbClr val="FFFFFF"/>
      </a:accent3>
      <a:accent4>
        <a:srgbClr val="161616"/>
      </a:accent4>
      <a:accent5>
        <a:srgbClr val="FCAFE1"/>
      </a:accent5>
      <a:accent6>
        <a:srgbClr val="E76E15"/>
      </a:accent6>
      <a:hlink>
        <a:srgbClr val="008F98"/>
      </a:hlink>
      <a:folHlink>
        <a:srgbClr val="29F29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6350"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Blank 1">
        <a:dk1>
          <a:srgbClr val="1C1C1C"/>
        </a:dk1>
        <a:lt1>
          <a:srgbClr val="FFFFFF"/>
        </a:lt1>
        <a:dk2>
          <a:srgbClr val="00F2FF"/>
        </a:dk2>
        <a:lt2>
          <a:srgbClr val="4D4D4D"/>
        </a:lt2>
        <a:accent1>
          <a:srgbClr val="FA3DCA"/>
        </a:accent1>
        <a:accent2>
          <a:srgbClr val="FF7A18"/>
        </a:accent2>
        <a:accent3>
          <a:srgbClr val="FFFFFF"/>
        </a:accent3>
        <a:accent4>
          <a:srgbClr val="161616"/>
        </a:accent4>
        <a:accent5>
          <a:srgbClr val="FCAFE1"/>
        </a:accent5>
        <a:accent6>
          <a:srgbClr val="E76E15"/>
        </a:accent6>
        <a:hlink>
          <a:srgbClr val="008F98"/>
        </a:hlink>
        <a:folHlink>
          <a:srgbClr val="29F2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ariah-eu_templat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dariah-eu_template</Template>
  <TotalTime>5170</TotalTime>
  <Words>828</Words>
  <Application>Microsoft Office PowerPoint</Application>
  <PresentationFormat>On-screen Show (4:3)</PresentationFormat>
  <Paragraphs>170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dariah-eu_template</vt:lpstr>
      <vt:lpstr>Benutzerdefiniertes Design</vt:lpstr>
      <vt:lpstr>1_Custom Design</vt:lpstr>
      <vt:lpstr>Custom Design</vt:lpstr>
      <vt:lpstr>2_Custom Design</vt:lpstr>
      <vt:lpstr>3_Custom Design</vt:lpstr>
      <vt:lpstr>Blank</vt:lpstr>
      <vt:lpstr>Humanities requirements: DARIAH AAA Study Workshop,  Brussels, 12 July 2012</vt:lpstr>
      <vt:lpstr>What is DARIAH?</vt:lpstr>
      <vt:lpstr>Countries participating in DARIAH</vt:lpstr>
      <vt:lpstr>Coordinating Institutions</vt:lpstr>
      <vt:lpstr>DARIAH collaboration</vt:lpstr>
      <vt:lpstr>DARIAH Virtual Competency Centres (VCCs)</vt:lpstr>
      <vt:lpstr>VCC e-Infrastructure</vt:lpstr>
      <vt:lpstr>AAI requirements</vt:lpstr>
      <vt:lpstr>DARIAH AAI Practice</vt:lpstr>
      <vt:lpstr>VO Management and FIM in DARIAH</vt:lpstr>
      <vt:lpstr>Current Challenge  </vt:lpstr>
      <vt:lpstr>A use case</vt:lpstr>
      <vt:lpstr>Plan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tobiasb</dc:creator>
  <cp:lastModifiedBy>Ye Cao</cp:lastModifiedBy>
  <cp:revision>497</cp:revision>
  <cp:lastPrinted>2012-01-19T09:37:22Z</cp:lastPrinted>
  <dcterms:created xsi:type="dcterms:W3CDTF">2012-07-11T10:14:24Z</dcterms:created>
  <dcterms:modified xsi:type="dcterms:W3CDTF">2012-07-12T09:08:00Z</dcterms:modified>
</cp:coreProperties>
</file>