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9"/>
  </p:notesMasterIdLst>
  <p:handoutMasterIdLst>
    <p:handoutMasterId r:id="rId20"/>
  </p:handoutMasterIdLst>
  <p:sldIdLst>
    <p:sldId id="256" r:id="rId2"/>
    <p:sldId id="293" r:id="rId3"/>
    <p:sldId id="339" r:id="rId4"/>
    <p:sldId id="343" r:id="rId5"/>
    <p:sldId id="340" r:id="rId6"/>
    <p:sldId id="341" r:id="rId7"/>
    <p:sldId id="342" r:id="rId8"/>
    <p:sldId id="318" r:id="rId9"/>
    <p:sldId id="317" r:id="rId10"/>
    <p:sldId id="331" r:id="rId11"/>
    <p:sldId id="329" r:id="rId12"/>
    <p:sldId id="322" r:id="rId13"/>
    <p:sldId id="337" r:id="rId14"/>
    <p:sldId id="323" r:id="rId15"/>
    <p:sldId id="344" r:id="rId16"/>
    <p:sldId id="324" r:id="rId17"/>
    <p:sldId id="328" r:id="rId18"/>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p:restoredTop sz="94660"/>
  </p:normalViewPr>
  <p:slideViewPr>
    <p:cSldViewPr>
      <p:cViewPr varScale="1">
        <p:scale>
          <a:sx n="75" d="100"/>
          <a:sy n="75" d="100"/>
        </p:scale>
        <p:origin x="-14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85937-6FF5-C445-ACB9-9F464713F92D}" type="datetimeFigureOut">
              <a:rPr lang="en-US" smtClean="0"/>
              <a:pPr/>
              <a:t>12/07/2012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B01487-A5EB-9147-873E-FEC628449E5F}" type="slidenum">
              <a:rPr lang="en-US" smtClean="0"/>
              <a:pPr/>
              <a:t>‹#›</a:t>
            </a:fld>
            <a:endParaRPr lang="en-US"/>
          </a:p>
        </p:txBody>
      </p:sp>
    </p:spTree>
    <p:extLst>
      <p:ext uri="{BB962C8B-B14F-4D97-AF65-F5344CB8AC3E}">
        <p14:creationId xmlns:p14="http://schemas.microsoft.com/office/powerpoint/2010/main" val="351209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ADDBFF2-9216-48EB-BCD2-6FC0E473544E}" type="slidenum">
              <a:rPr lang="en-GB"/>
              <a:pPr>
                <a:defRPr/>
              </a:pPr>
              <a:t>‹#›</a:t>
            </a:fld>
            <a:endParaRPr lang="en-GB"/>
          </a:p>
        </p:txBody>
      </p:sp>
    </p:spTree>
    <p:extLst>
      <p:ext uri="{BB962C8B-B14F-4D97-AF65-F5344CB8AC3E}">
        <p14:creationId xmlns:p14="http://schemas.microsoft.com/office/powerpoint/2010/main" val="273382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defTabSz="915234">
              <a:defRPr sz="1600">
                <a:solidFill>
                  <a:schemeClr val="tx1"/>
                </a:solidFill>
                <a:latin typeface="Comic Sans MS" charset="0"/>
                <a:ea typeface="ＭＳ Ｐゴシック" charset="0"/>
                <a:cs typeface="ＭＳ Ｐゴシック" charset="0"/>
              </a:defRPr>
            </a:lvl1pPr>
            <a:lvl2pPr marL="38098625" indent="-37639413" defTabSz="915234">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9212" eaLnBrk="0" fontAlgn="base" hangingPunct="0">
              <a:spcBef>
                <a:spcPct val="0"/>
              </a:spcBef>
              <a:spcAft>
                <a:spcPct val="0"/>
              </a:spcAft>
              <a:defRPr sz="1600">
                <a:solidFill>
                  <a:schemeClr val="tx1"/>
                </a:solidFill>
                <a:latin typeface="Comic Sans MS" charset="0"/>
                <a:ea typeface="ＭＳ Ｐゴシック" charset="0"/>
              </a:defRPr>
            </a:lvl6pPr>
            <a:lvl7pPr marL="918423" eaLnBrk="0" fontAlgn="base" hangingPunct="0">
              <a:spcBef>
                <a:spcPct val="0"/>
              </a:spcBef>
              <a:spcAft>
                <a:spcPct val="0"/>
              </a:spcAft>
              <a:defRPr sz="1600">
                <a:solidFill>
                  <a:schemeClr val="tx1"/>
                </a:solidFill>
                <a:latin typeface="Comic Sans MS" charset="0"/>
                <a:ea typeface="ＭＳ Ｐゴシック" charset="0"/>
              </a:defRPr>
            </a:lvl7pPr>
            <a:lvl8pPr marL="1377635" eaLnBrk="0" fontAlgn="base" hangingPunct="0">
              <a:spcBef>
                <a:spcPct val="0"/>
              </a:spcBef>
              <a:spcAft>
                <a:spcPct val="0"/>
              </a:spcAft>
              <a:defRPr sz="1600">
                <a:solidFill>
                  <a:schemeClr val="tx1"/>
                </a:solidFill>
                <a:latin typeface="Comic Sans MS" charset="0"/>
                <a:ea typeface="ＭＳ Ｐゴシック" charset="0"/>
              </a:defRPr>
            </a:lvl8pPr>
            <a:lvl9pPr marL="1836847"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fld id="{0A6EBABB-ACE6-7E44-BE53-5E4FC7B1F597}" type="slidenum">
              <a:rPr lang="en-US" sz="1300">
                <a:latin typeface="Times New Roman" charset="0"/>
              </a:rPr>
              <a:pPr>
                <a:defRPr/>
              </a:pPr>
              <a:t>5</a:t>
            </a:fld>
            <a:endParaRPr lang="en-US" sz="1300">
              <a:latin typeface="Times New Roman" charset="0"/>
            </a:endParaRPr>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5ECCB-D2D6-47DD-9F2B-E0D52A20D0C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B7645-D8E9-46C3-86B4-60CD28484E4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981075"/>
            <a:ext cx="1943100" cy="50403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981075"/>
            <a:ext cx="5676900" cy="5040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10C890-734D-4F2B-90BC-9AD75D43C5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CE2775-E956-414F-BA27-FBD68D57FA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722891-D3B3-43FA-8EF0-7474EC2C56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A30518-AD6C-485E-B5F3-9C31FADC0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5BA60E-1359-4938-B1AC-686739EEBF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A7F324-4841-49F8-8853-AD1CBADEBE3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A0F390-D524-4E13-AB54-6DF295E7C4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0A90A2-FA98-4CB7-8B1F-6174C18476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12 Jul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899CF-374B-4972-9947-3DE8F3434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9810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4213" y="2205038"/>
            <a:ext cx="7772400"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r>
              <a:rPr lang="en-GB" smtClean="0"/>
              <a:t>12 Jul 12</a:t>
            </a: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r>
              <a:rPr lang="en-GB" smtClean="0"/>
              <a:t>FIM4R Kelsey</a:t>
            </a:r>
            <a:endParaRPr lang="en-US"/>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1C46EFB-F553-4F51-93D3-0EB19F44BAE7}" type="slidenum">
              <a:rPr lang="en-US"/>
              <a:pPr>
                <a:defRPr/>
              </a:pPr>
              <a:t>‹#›</a:t>
            </a:fld>
            <a:endParaRPr lang="en-US"/>
          </a:p>
        </p:txBody>
      </p:sp>
      <p:pic>
        <p:nvPicPr>
          <p:cNvPr id="1031" name="Picture 7" descr="SCI_PPT_templ4"/>
          <p:cNvPicPr>
            <a:picLocks noChangeAspect="1" noChangeArrowheads="1"/>
          </p:cNvPicPr>
          <p:nvPr/>
        </p:nvPicPr>
        <p:blipFill>
          <a:blip r:embed="rId13" cstate="print"/>
          <a:srcRect/>
          <a:stretch>
            <a:fillRect/>
          </a:stretch>
        </p:blipFill>
        <p:spPr bwMode="auto">
          <a:xfrm>
            <a:off x="0" y="0"/>
            <a:ext cx="7162800" cy="1517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2pPr>
      <a:lvl3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3pPr>
      <a:lvl4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4pPr>
      <a:lvl5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5pPr>
      <a:lvl6pPr marL="457200" algn="ctr" rtl="0" fontAlgn="base">
        <a:spcBef>
          <a:spcPct val="0"/>
        </a:spcBef>
        <a:spcAft>
          <a:spcPct val="0"/>
        </a:spcAft>
        <a:defRPr sz="4400">
          <a:solidFill>
            <a:schemeClr val="tx2"/>
          </a:solidFill>
          <a:latin typeface="Lucida Grande" pitchFamily="84" charset="0"/>
          <a:ea typeface="ヒラギノ角ゴ Pro W3" pitchFamily="84" charset="-128"/>
        </a:defRPr>
      </a:lvl6pPr>
      <a:lvl7pPr marL="914400" algn="ctr" rtl="0" fontAlgn="base">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fontAlgn="base">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fontAlgn="base">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onferenceDisplay.py?confId=191892" TargetMode="External"/><Relationship Id="rId3" Type="http://schemas.openxmlformats.org/officeDocument/2006/relationships/hyperlink" Target="https://cdsweb.cern.ch/record/1442597"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560" y="1484784"/>
            <a:ext cx="7772400" cy="1470025"/>
          </a:xfrm>
        </p:spPr>
        <p:txBody>
          <a:bodyPr/>
          <a:lstStyle/>
          <a:p>
            <a:pPr eaLnBrk="1" hangingPunct="1"/>
            <a:r>
              <a:rPr lang="en-US" dirty="0" err="1" smtClean="0"/>
              <a:t>eScience</a:t>
            </a:r>
            <a:r>
              <a:rPr lang="en-US" dirty="0" smtClean="0"/>
              <a:t> Requirements </a:t>
            </a:r>
            <a:br>
              <a:rPr lang="en-US" dirty="0" smtClean="0"/>
            </a:br>
            <a:r>
              <a:rPr lang="en-US" dirty="0" smtClean="0"/>
              <a:t>(aka FIM4R)</a:t>
            </a:r>
          </a:p>
        </p:txBody>
      </p:sp>
      <p:sp>
        <p:nvSpPr>
          <p:cNvPr id="2051" name="Rectangle 3"/>
          <p:cNvSpPr>
            <a:spLocks noGrp="1" noChangeArrowheads="1"/>
          </p:cNvSpPr>
          <p:nvPr>
            <p:ph type="subTitle" idx="1"/>
          </p:nvPr>
        </p:nvSpPr>
        <p:spPr/>
        <p:txBody>
          <a:bodyPr/>
          <a:lstStyle/>
          <a:p>
            <a:pPr eaLnBrk="1" hangingPunct="1"/>
            <a:r>
              <a:rPr lang="en-US" dirty="0" smtClean="0"/>
              <a:t>David Kelsey (STFC-RAL)</a:t>
            </a:r>
          </a:p>
          <a:p>
            <a:pPr eaLnBrk="1" hangingPunct="1"/>
            <a:r>
              <a:rPr lang="en-US" dirty="0" smtClean="0"/>
              <a:t>AAA Study Workshop, Brussels</a:t>
            </a:r>
          </a:p>
          <a:p>
            <a:pPr eaLnBrk="1" hangingPunct="1"/>
            <a:r>
              <a:rPr lang="en-US" dirty="0" smtClean="0"/>
              <a:t>12 Jul 2012</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Workshops (2)</a:t>
            </a:r>
            <a:endParaRPr lang="en-US" dirty="0"/>
          </a:p>
        </p:txBody>
      </p:sp>
      <p:sp>
        <p:nvSpPr>
          <p:cNvPr id="3" name="Content Placeholder 2"/>
          <p:cNvSpPr>
            <a:spLocks noGrp="1"/>
          </p:cNvSpPr>
          <p:nvPr>
            <p:ph idx="1"/>
          </p:nvPr>
        </p:nvSpPr>
        <p:spPr/>
        <p:txBody>
          <a:bodyPr/>
          <a:lstStyle/>
          <a:p>
            <a:r>
              <a:rPr lang="en-US" sz="2400" dirty="0"/>
              <a:t>4 workshops to date</a:t>
            </a:r>
          </a:p>
          <a:p>
            <a:pPr lvl="1"/>
            <a:r>
              <a:rPr lang="en-US" sz="1800" dirty="0"/>
              <a:t>link to Jun 2012 agenda below (</a:t>
            </a:r>
            <a:r>
              <a:rPr lang="en-US" sz="1800" dirty="0" smtClean="0"/>
              <a:t>other </a:t>
            </a:r>
            <a:r>
              <a:rPr lang="en-US" sz="1800" dirty="0"/>
              <a:t>links contained within)</a:t>
            </a:r>
          </a:p>
          <a:p>
            <a:pPr>
              <a:buNone/>
            </a:pPr>
            <a:r>
              <a:rPr lang="en-US" sz="1600" i="1" dirty="0" smtClean="0">
                <a:hlinkClick r:id="rId2"/>
              </a:rPr>
              <a:t>https://indico.cern.ch/conferenceDisplay.py?confId=191892</a:t>
            </a:r>
            <a:endParaRPr lang="en-US" sz="3600" dirty="0"/>
          </a:p>
          <a:p>
            <a:endParaRPr lang="en-US" sz="2000" dirty="0" smtClean="0"/>
          </a:p>
          <a:p>
            <a:r>
              <a:rPr lang="en-US" sz="2000" dirty="0" smtClean="0"/>
              <a:t>Prepared a paper that documents </a:t>
            </a:r>
            <a:r>
              <a:rPr lang="en-US" sz="2000" dirty="0"/>
              <a:t>common requirements, a common vision and recommendations</a:t>
            </a:r>
          </a:p>
          <a:p>
            <a:pPr lvl="1"/>
            <a:r>
              <a:rPr lang="en-US" sz="1800" dirty="0"/>
              <a:t>To research communities, identity federations, funding </a:t>
            </a:r>
            <a:r>
              <a:rPr lang="en-US" sz="1800" dirty="0" smtClean="0"/>
              <a:t>bodies</a:t>
            </a:r>
            <a:endParaRPr lang="en-US" sz="2000" dirty="0"/>
          </a:p>
          <a:p>
            <a:r>
              <a:rPr lang="en-US" sz="1600" dirty="0"/>
              <a:t>Paper: CERN-OPEN-2012-006: </a:t>
            </a:r>
            <a:r>
              <a:rPr lang="en-US" sz="1600" i="1" u="sng" dirty="0">
                <a:hlinkClick r:id="rId3"/>
              </a:rPr>
              <a:t>https://cdsweb.cern.ch/record/1442597</a:t>
            </a:r>
            <a:r>
              <a:rPr lang="en-US" sz="1600" dirty="0"/>
              <a:t> </a:t>
            </a:r>
          </a:p>
          <a:p>
            <a:endParaRPr lang="en-US"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10</a:t>
            </a:fld>
            <a:endParaRPr lang="en-US"/>
          </a:p>
        </p:txBody>
      </p:sp>
    </p:spTree>
    <p:extLst>
      <p:ext uri="{BB962C8B-B14F-4D97-AF65-F5344CB8AC3E}">
        <p14:creationId xmlns:p14="http://schemas.microsoft.com/office/powerpoint/2010/main" val="37910488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communities</a:t>
            </a:r>
            <a:endParaRPr lang="en-GB" dirty="0"/>
          </a:p>
        </p:txBody>
      </p:sp>
      <p:sp>
        <p:nvSpPr>
          <p:cNvPr id="3" name="Date Placeholder 2"/>
          <p:cNvSpPr>
            <a:spLocks noGrp="1"/>
          </p:cNvSpPr>
          <p:nvPr>
            <p:ph type="dt" sz="half" idx="10"/>
          </p:nvPr>
        </p:nvSpPr>
        <p:spPr/>
        <p:txBody>
          <a:bodyPr/>
          <a:lstStyle/>
          <a:p>
            <a:pPr>
              <a:defRPr/>
            </a:pPr>
            <a:r>
              <a:rPr lang="en-GB" smtClean="0"/>
              <a:t>12 Jul 12</a:t>
            </a:r>
            <a:endParaRPr lang="en-US"/>
          </a:p>
        </p:txBody>
      </p:sp>
      <p:sp>
        <p:nvSpPr>
          <p:cNvPr id="4" name="Footer Placeholder 3"/>
          <p:cNvSpPr>
            <a:spLocks noGrp="1"/>
          </p:cNvSpPr>
          <p:nvPr>
            <p:ph type="ftr" sz="quarter" idx="11"/>
          </p:nvPr>
        </p:nvSpPr>
        <p:spPr/>
        <p:txBody>
          <a:bodyPr/>
          <a:lstStyle/>
          <a:p>
            <a:pPr>
              <a:defRPr/>
            </a:pPr>
            <a:r>
              <a:rPr lang="en-GB" smtClean="0"/>
              <a:t>FIM4R Kelsey</a:t>
            </a:r>
            <a:endParaRPr lang="en-US"/>
          </a:p>
        </p:txBody>
      </p:sp>
      <p:sp>
        <p:nvSpPr>
          <p:cNvPr id="5" name="Slide Number Placeholder 4"/>
          <p:cNvSpPr>
            <a:spLocks noGrp="1"/>
          </p:cNvSpPr>
          <p:nvPr>
            <p:ph type="sldNum" sz="quarter" idx="12"/>
          </p:nvPr>
        </p:nvSpPr>
        <p:spPr/>
        <p:txBody>
          <a:bodyPr/>
          <a:lstStyle/>
          <a:p>
            <a:pPr>
              <a:defRPr/>
            </a:pPr>
            <a:fld id="{98A7F324-4841-49F8-8853-AD1CBADEBE32}" type="slidenum">
              <a:rPr lang="en-US" smtClean="0"/>
              <a:pPr>
                <a:defRPr/>
              </a:pPr>
              <a:t>11</a:t>
            </a:fld>
            <a:endParaRPr lang="en-US"/>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060848"/>
            <a:ext cx="6408712" cy="3672408"/>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Requirements</a:t>
            </a:r>
            <a:endParaRPr lang="en-US" dirty="0"/>
          </a:p>
        </p:txBody>
      </p:sp>
      <p:sp>
        <p:nvSpPr>
          <p:cNvPr id="3" name="Content Placeholder 2"/>
          <p:cNvSpPr>
            <a:spLocks noGrp="1"/>
          </p:cNvSpPr>
          <p:nvPr>
            <p:ph idx="1"/>
          </p:nvPr>
        </p:nvSpPr>
        <p:spPr/>
        <p:txBody>
          <a:bodyPr/>
          <a:lstStyle/>
          <a:p>
            <a:r>
              <a:rPr lang="en-US" sz="1600" dirty="0" smtClean="0"/>
              <a:t>User friendliness</a:t>
            </a:r>
          </a:p>
          <a:p>
            <a:pPr lvl="1"/>
            <a:r>
              <a:rPr lang="en-US" sz="1200" dirty="0" smtClean="0"/>
              <a:t>Many users use infrequently</a:t>
            </a:r>
          </a:p>
          <a:p>
            <a:r>
              <a:rPr lang="en-US" sz="1600" dirty="0" smtClean="0"/>
              <a:t>Browser and non-browser federated access</a:t>
            </a:r>
          </a:p>
          <a:p>
            <a:r>
              <a:rPr lang="en-US" sz="1600" dirty="0" smtClean="0"/>
              <a:t>Bridging between communities</a:t>
            </a:r>
          </a:p>
          <a:p>
            <a:r>
              <a:rPr lang="en-US" sz="1600" dirty="0" smtClean="0"/>
              <a:t>Multiple technologies and translators</a:t>
            </a:r>
          </a:p>
          <a:p>
            <a:pPr lvl="1"/>
            <a:r>
              <a:rPr lang="en-US" sz="1200" dirty="0" smtClean="0"/>
              <a:t>Translation will often need to be dynamic</a:t>
            </a:r>
          </a:p>
          <a:p>
            <a:r>
              <a:rPr lang="en-US" sz="1600" dirty="0" smtClean="0"/>
              <a:t>Open standards and sustainable licenses</a:t>
            </a:r>
          </a:p>
          <a:p>
            <a:pPr lvl="1"/>
            <a:r>
              <a:rPr lang="en-US" sz="1200" dirty="0" smtClean="0"/>
              <a:t>For interoperability and sustainability</a:t>
            </a:r>
          </a:p>
          <a:p>
            <a:r>
              <a:rPr lang="en-US" sz="1600" dirty="0" smtClean="0"/>
              <a:t>Different Levels of Assurance</a:t>
            </a:r>
          </a:p>
          <a:p>
            <a:pPr lvl="1"/>
            <a:r>
              <a:rPr lang="en-US" sz="1200" dirty="0" smtClean="0"/>
              <a:t>When credentials are translated, </a:t>
            </a:r>
            <a:r>
              <a:rPr lang="en-US" sz="1200" dirty="0" err="1" smtClean="0"/>
              <a:t>LoA</a:t>
            </a:r>
            <a:r>
              <a:rPr lang="en-US" sz="1200" dirty="0" smtClean="0"/>
              <a:t> provenance to be preserved</a:t>
            </a:r>
          </a:p>
          <a:p>
            <a:r>
              <a:rPr lang="en-US" sz="1600" dirty="0" err="1"/>
              <a:t>Authorisation</a:t>
            </a:r>
            <a:r>
              <a:rPr lang="en-US" sz="1600" dirty="0"/>
              <a:t> under community and/or facility control</a:t>
            </a:r>
          </a:p>
          <a:p>
            <a:pPr lvl="1"/>
            <a:r>
              <a:rPr lang="en-US" sz="1200" dirty="0"/>
              <a:t>Externally managed IdPs cannot </a:t>
            </a:r>
            <a:r>
              <a:rPr lang="en-US" sz="1200" dirty="0" err="1"/>
              <a:t>fulfil</a:t>
            </a:r>
            <a:r>
              <a:rPr lang="en-US" sz="1200" dirty="0"/>
              <a:t> this role</a:t>
            </a:r>
          </a:p>
          <a:p>
            <a:r>
              <a:rPr lang="en-US" sz="1600" dirty="0"/>
              <a:t>Well defined semantically </a:t>
            </a:r>
            <a:r>
              <a:rPr lang="en-US" sz="1600" dirty="0" err="1"/>
              <a:t>harmonised</a:t>
            </a:r>
            <a:r>
              <a:rPr lang="en-US" sz="1600" dirty="0"/>
              <a:t> attributes</a:t>
            </a:r>
          </a:p>
          <a:p>
            <a:pPr lvl="1"/>
            <a:r>
              <a:rPr lang="en-US" sz="1200" dirty="0"/>
              <a:t>For interoperable </a:t>
            </a:r>
            <a:r>
              <a:rPr lang="en-US" sz="1200" dirty="0" err="1"/>
              <a:t>authorisation</a:t>
            </a:r>
            <a:endParaRPr lang="en-US" sz="1200" dirty="0"/>
          </a:p>
          <a:p>
            <a:pPr lvl="1"/>
            <a:r>
              <a:rPr lang="en-US" sz="1200" dirty="0"/>
              <a:t>Likely to be very difficult to achieve!</a:t>
            </a:r>
          </a:p>
          <a:p>
            <a:endParaRPr lang="en-US" sz="1600" dirty="0" smtClean="0"/>
          </a:p>
          <a:p>
            <a:endParaRPr lang="en-US" sz="2000"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12</a:t>
            </a:fld>
            <a:endParaRPr lang="en-US"/>
          </a:p>
        </p:txBody>
      </p:sp>
    </p:spTree>
    <p:extLst>
      <p:ext uri="{BB962C8B-B14F-4D97-AF65-F5344CB8AC3E}">
        <p14:creationId xmlns:p14="http://schemas.microsoft.com/office/powerpoint/2010/main" val="400490164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(2)</a:t>
            </a:r>
            <a:endParaRPr lang="en-US" dirty="0"/>
          </a:p>
        </p:txBody>
      </p:sp>
      <p:sp>
        <p:nvSpPr>
          <p:cNvPr id="3" name="Content Placeholder 2"/>
          <p:cNvSpPr>
            <a:spLocks noGrp="1"/>
          </p:cNvSpPr>
          <p:nvPr>
            <p:ph idx="1"/>
          </p:nvPr>
        </p:nvSpPr>
        <p:spPr/>
        <p:txBody>
          <a:bodyPr/>
          <a:lstStyle/>
          <a:p>
            <a:r>
              <a:rPr lang="en-US" sz="2000" dirty="0" smtClean="0"/>
              <a:t>Flexible </a:t>
            </a:r>
            <a:r>
              <a:rPr lang="en-US" sz="2000" dirty="0"/>
              <a:t>and scalable </a:t>
            </a:r>
            <a:r>
              <a:rPr lang="en-US" sz="2000" dirty="0" err="1"/>
              <a:t>IdP</a:t>
            </a:r>
            <a:r>
              <a:rPr lang="en-US" sz="2000" dirty="0"/>
              <a:t> attribute release </a:t>
            </a:r>
            <a:r>
              <a:rPr lang="en-US" sz="2000" dirty="0" smtClean="0"/>
              <a:t>policy</a:t>
            </a:r>
          </a:p>
          <a:p>
            <a:pPr lvl="1"/>
            <a:r>
              <a:rPr lang="en-US" sz="1600" dirty="0" smtClean="0"/>
              <a:t>Different communities and different SPs need different attributes</a:t>
            </a:r>
          </a:p>
          <a:p>
            <a:pPr lvl="1"/>
            <a:r>
              <a:rPr lang="en-US" sz="1600" dirty="0" smtClean="0"/>
              <a:t>Negotiate with </a:t>
            </a:r>
            <a:r>
              <a:rPr lang="en-US" sz="1600" dirty="0" err="1" smtClean="0"/>
              <a:t>IdF</a:t>
            </a:r>
            <a:r>
              <a:rPr lang="en-US" sz="1600" dirty="0" smtClean="0"/>
              <a:t> not all IdPs – for scaling</a:t>
            </a:r>
            <a:endParaRPr lang="en-US" sz="1600" dirty="0"/>
          </a:p>
          <a:p>
            <a:r>
              <a:rPr lang="en-US" sz="2000" dirty="0"/>
              <a:t>Attributes must be able to cross national </a:t>
            </a:r>
            <a:r>
              <a:rPr lang="en-US" sz="2000" dirty="0" smtClean="0"/>
              <a:t>borders</a:t>
            </a:r>
          </a:p>
          <a:p>
            <a:pPr lvl="1"/>
            <a:r>
              <a:rPr lang="en-US" sz="1600" dirty="0" smtClean="0"/>
              <a:t>Data protection/privacy considerations</a:t>
            </a:r>
            <a:endParaRPr lang="en-US" sz="1600" dirty="0"/>
          </a:p>
          <a:p>
            <a:r>
              <a:rPr lang="en-US" sz="2000" dirty="0"/>
              <a:t>Attribute aggregation for </a:t>
            </a:r>
            <a:r>
              <a:rPr lang="en-US" sz="2000" dirty="0" err="1" smtClean="0"/>
              <a:t>authorisation</a:t>
            </a:r>
            <a:endParaRPr lang="en-US" sz="2000" dirty="0" smtClean="0"/>
          </a:p>
          <a:p>
            <a:r>
              <a:rPr lang="en-US" sz="2000" dirty="0" smtClean="0"/>
              <a:t>Privacy </a:t>
            </a:r>
            <a:r>
              <a:rPr lang="en-US" sz="2000" dirty="0"/>
              <a:t>and data protection to be addressed with community-wide individual </a:t>
            </a:r>
            <a:r>
              <a:rPr lang="en-US" sz="2000" dirty="0" smtClean="0"/>
              <a:t>identities</a:t>
            </a:r>
          </a:p>
          <a:p>
            <a:pPr lvl="1"/>
            <a:r>
              <a:rPr lang="en-US" sz="1600" dirty="0" smtClean="0"/>
              <a:t>We need to identify individuals</a:t>
            </a:r>
          </a:p>
          <a:p>
            <a:pPr lvl="2"/>
            <a:r>
              <a:rPr lang="en-US" sz="1200" dirty="0" smtClean="0"/>
              <a:t>E.g. ethical committees can require names, addresses, supervisors to grant access </a:t>
            </a:r>
            <a:endParaRPr lang="en-US" sz="1200" dirty="0"/>
          </a:p>
          <a:p>
            <a:endParaRPr lang="en-US" sz="2000"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13</a:t>
            </a:fld>
            <a:endParaRPr lang="en-US"/>
          </a:p>
        </p:txBody>
      </p:sp>
    </p:spTree>
    <p:extLst>
      <p:ext uri="{BB962C8B-B14F-4D97-AF65-F5344CB8AC3E}">
        <p14:creationId xmlns:p14="http://schemas.microsoft.com/office/powerpoint/2010/main" val="343913485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Requirements</a:t>
            </a:r>
            <a:endParaRPr lang="en-US" dirty="0"/>
          </a:p>
        </p:txBody>
      </p:sp>
      <p:sp>
        <p:nvSpPr>
          <p:cNvPr id="3" name="Content Placeholder 2"/>
          <p:cNvSpPr>
            <a:spLocks noGrp="1"/>
          </p:cNvSpPr>
          <p:nvPr>
            <p:ph idx="1"/>
          </p:nvPr>
        </p:nvSpPr>
        <p:spPr/>
        <p:txBody>
          <a:bodyPr/>
          <a:lstStyle/>
          <a:p>
            <a:r>
              <a:rPr lang="en-US" sz="2000" dirty="0" smtClean="0"/>
              <a:t>Risk analysis</a:t>
            </a:r>
          </a:p>
          <a:p>
            <a:r>
              <a:rPr lang="en-US" sz="2000" dirty="0" smtClean="0"/>
              <a:t>Traceability</a:t>
            </a:r>
          </a:p>
          <a:p>
            <a:pPr lvl="1"/>
            <a:r>
              <a:rPr lang="en-US" sz="1800" dirty="0" smtClean="0"/>
              <a:t>Audit trails include IdPs</a:t>
            </a:r>
          </a:p>
          <a:p>
            <a:r>
              <a:rPr lang="en-US" sz="2000" dirty="0" smtClean="0"/>
              <a:t>Security incident response</a:t>
            </a:r>
          </a:p>
          <a:p>
            <a:pPr lvl="1"/>
            <a:r>
              <a:rPr lang="en-US" sz="1800" dirty="0" smtClean="0"/>
              <a:t>To include all IdPs and SPs</a:t>
            </a:r>
          </a:p>
          <a:p>
            <a:r>
              <a:rPr lang="en-US" sz="2000" dirty="0" smtClean="0"/>
              <a:t>Transparency of policies</a:t>
            </a:r>
          </a:p>
          <a:p>
            <a:pPr lvl="1"/>
            <a:r>
              <a:rPr lang="en-US" sz="1600" dirty="0" smtClean="0"/>
              <a:t>To gain trust of SPs and users</a:t>
            </a:r>
          </a:p>
          <a:p>
            <a:r>
              <a:rPr lang="en-US" sz="2000" dirty="0" smtClean="0"/>
              <a:t>Reliability and resilience</a:t>
            </a:r>
          </a:p>
          <a:p>
            <a:r>
              <a:rPr lang="en-US" sz="2000" dirty="0" smtClean="0"/>
              <a:t>Smooth transition (from today’s production)</a:t>
            </a:r>
          </a:p>
          <a:p>
            <a:r>
              <a:rPr lang="en-US" sz="2000" dirty="0" smtClean="0"/>
              <a:t>Easy integration with local SP</a:t>
            </a:r>
          </a:p>
          <a:p>
            <a:pPr lvl="1"/>
            <a:r>
              <a:rPr lang="en-US" sz="1600" dirty="0" smtClean="0"/>
              <a:t>SP likely to want to support multiple </a:t>
            </a:r>
            <a:r>
              <a:rPr lang="en-US" sz="1600" dirty="0" err="1" smtClean="0"/>
              <a:t>AuthN</a:t>
            </a:r>
            <a:r>
              <a:rPr lang="en-US" sz="1600" dirty="0" smtClean="0"/>
              <a:t> technologies</a:t>
            </a:r>
            <a:endParaRPr lang="en-US" sz="1600"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14</a:t>
            </a:fld>
            <a:endParaRPr lang="en-US"/>
          </a:p>
        </p:txBody>
      </p:sp>
    </p:spTree>
    <p:extLst>
      <p:ext uri="{BB962C8B-B14F-4D97-AF65-F5344CB8AC3E}">
        <p14:creationId xmlns:p14="http://schemas.microsoft.com/office/powerpoint/2010/main" val="67888583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Policy &amp; Trust</a:t>
            </a:r>
            <a:endParaRPr lang="en-US" dirty="0"/>
          </a:p>
        </p:txBody>
      </p:sp>
      <p:sp>
        <p:nvSpPr>
          <p:cNvPr id="3" name="Content Placeholder 2"/>
          <p:cNvSpPr>
            <a:spLocks noGrp="1"/>
          </p:cNvSpPr>
          <p:nvPr>
            <p:ph idx="1"/>
          </p:nvPr>
        </p:nvSpPr>
        <p:spPr/>
        <p:txBody>
          <a:bodyPr/>
          <a:lstStyle/>
          <a:p>
            <a:r>
              <a:rPr lang="en-US" sz="2400" dirty="0" smtClean="0"/>
              <a:t>Contracts or SLAs between communities and IDFs must be scalable</a:t>
            </a:r>
          </a:p>
          <a:p>
            <a:pPr lvl="1"/>
            <a:r>
              <a:rPr lang="en-US" sz="2000" dirty="0" smtClean="0"/>
              <a:t>Include maximum number of participants</a:t>
            </a:r>
          </a:p>
          <a:p>
            <a:pPr lvl="1"/>
            <a:r>
              <a:rPr lang="en-US" sz="2000" dirty="0" smtClean="0"/>
              <a:t>Bi-lateral agreements will not scale</a:t>
            </a:r>
          </a:p>
          <a:p>
            <a:r>
              <a:rPr lang="en-US" sz="2400" dirty="0" smtClean="0"/>
              <a:t>Standards of Trust (or Codes of Conduct) similar to IGTF approach is an attractive scalable solution</a:t>
            </a:r>
            <a:endParaRPr lang="en-US" sz="2400"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15</a:t>
            </a:fld>
            <a:endParaRPr lang="en-US"/>
          </a:p>
        </p:txBody>
      </p:sp>
    </p:spTree>
    <p:extLst>
      <p:ext uri="{BB962C8B-B14F-4D97-AF65-F5344CB8AC3E}">
        <p14:creationId xmlns:p14="http://schemas.microsoft.com/office/powerpoint/2010/main" val="231169010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vision statement</a:t>
            </a:r>
            <a:endParaRPr lang="en-US" dirty="0"/>
          </a:p>
        </p:txBody>
      </p:sp>
      <p:sp>
        <p:nvSpPr>
          <p:cNvPr id="3" name="Content Placeholder 2"/>
          <p:cNvSpPr>
            <a:spLocks noGrp="1"/>
          </p:cNvSpPr>
          <p:nvPr>
            <p:ph idx="1"/>
          </p:nvPr>
        </p:nvSpPr>
        <p:spPr/>
        <p:txBody>
          <a:bodyPr/>
          <a:lstStyle/>
          <a:p>
            <a:pPr marL="0" indent="0">
              <a:buNone/>
            </a:pPr>
            <a:r>
              <a:rPr lang="en-US" sz="2400" b="1" i="1" dirty="0"/>
              <a:t>A</a:t>
            </a:r>
            <a:r>
              <a:rPr lang="en-US" sz="2400" b="1" i="1" dirty="0" smtClean="0"/>
              <a:t> </a:t>
            </a:r>
            <a:r>
              <a:rPr lang="en-US" sz="2400" b="1" i="1" dirty="0"/>
              <a:t>common policy and trust framework for Identity Management based on existing structures and federations either presently in use by or available to the communities. This framework must provide researchers with unique electronic identities authenticated in multiple administrative domains and across national boundaries that can be used together with community defined attributes to authorize access to digital </a:t>
            </a:r>
            <a:r>
              <a:rPr lang="en-US" sz="2400" b="1" i="1" dirty="0" smtClean="0"/>
              <a:t>resources </a:t>
            </a:r>
            <a:endParaRPr lang="en-US" sz="2400" i="1" dirty="0"/>
          </a:p>
          <a:p>
            <a:endParaRPr lang="en-US" sz="2400"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16</a:t>
            </a:fld>
            <a:endParaRPr lang="en-US"/>
          </a:p>
        </p:txBody>
      </p:sp>
    </p:spTree>
    <p:extLst>
      <p:ext uri="{BB962C8B-B14F-4D97-AF65-F5344CB8AC3E}">
        <p14:creationId xmlns:p14="http://schemas.microsoft.com/office/powerpoint/2010/main" val="303987437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dirty="0" smtClean="0"/>
              <a:t>Questions?</a:t>
            </a:r>
            <a:endParaRPr lang="en-US"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17</a:t>
            </a:fld>
            <a:endParaRPr lang="en-US"/>
          </a:p>
        </p:txBody>
      </p:sp>
    </p:spTree>
    <p:extLst>
      <p:ext uri="{BB962C8B-B14F-4D97-AF65-F5344CB8AC3E}">
        <p14:creationId xmlns:p14="http://schemas.microsoft.com/office/powerpoint/2010/main" val="25941936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sz="2800" dirty="0" smtClean="0"/>
              <a:t>Some background</a:t>
            </a:r>
          </a:p>
          <a:p>
            <a:r>
              <a:rPr lang="en-US" sz="2800" dirty="0" smtClean="0"/>
              <a:t>FIM4R workshops and our paper</a:t>
            </a:r>
          </a:p>
          <a:p>
            <a:r>
              <a:rPr lang="en-US" sz="2800" dirty="0" smtClean="0"/>
              <a:t>Communities and Requirements</a:t>
            </a:r>
          </a:p>
          <a:p>
            <a:r>
              <a:rPr lang="en-US" sz="2800" i="1" dirty="0" smtClean="0"/>
              <a:t>Will show agreed common requirements rather than concentrate on individual communities</a:t>
            </a:r>
          </a:p>
          <a:p>
            <a:r>
              <a:rPr lang="en-US" sz="2800" i="1" dirty="0" smtClean="0"/>
              <a:t>Nothing on accounting (but EGI and others do have requirements)</a:t>
            </a:r>
          </a:p>
          <a:p>
            <a:pPr marL="0" indent="0">
              <a:buNone/>
            </a:pPr>
            <a:endParaRPr lang="en-US" sz="2800" dirty="0" smtClean="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a:t>
            </a:fld>
            <a:endParaRPr lang="en-US"/>
          </a:p>
        </p:txBody>
      </p:sp>
    </p:spTree>
    <p:extLst>
      <p:ext uri="{BB962C8B-B14F-4D97-AF65-F5344CB8AC3E}">
        <p14:creationId xmlns:p14="http://schemas.microsoft.com/office/powerpoint/2010/main" val="3624659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p:txBody>
          <a:bodyPr/>
          <a:lstStyle/>
          <a:p>
            <a:r>
              <a:rPr lang="en-US" sz="2800" dirty="0" smtClean="0"/>
              <a:t>Head of Particle Physics Computing Group at STFC-RAL</a:t>
            </a:r>
          </a:p>
          <a:p>
            <a:r>
              <a:rPr lang="en-US" sz="2800" dirty="0" smtClean="0"/>
              <a:t>Many roles in Security, AAI, </a:t>
            </a:r>
            <a:r>
              <a:rPr lang="en-US" sz="2800" dirty="0" err="1" smtClean="0"/>
              <a:t>IdM</a:t>
            </a:r>
            <a:r>
              <a:rPr lang="en-US" sz="2800" dirty="0" smtClean="0"/>
              <a:t> </a:t>
            </a:r>
            <a:r>
              <a:rPr lang="en-US" sz="2800" dirty="0" err="1" smtClean="0"/>
              <a:t>etc</a:t>
            </a:r>
            <a:endParaRPr lang="en-US" sz="2800" dirty="0" smtClean="0"/>
          </a:p>
          <a:p>
            <a:pPr lvl="1"/>
            <a:r>
              <a:rPr lang="en-US" sz="2400" dirty="0" smtClean="0"/>
              <a:t>Including EGI, </a:t>
            </a:r>
            <a:r>
              <a:rPr lang="en-US" sz="2400" dirty="0" err="1" smtClean="0"/>
              <a:t>GridPP</a:t>
            </a:r>
            <a:r>
              <a:rPr lang="en-US" sz="2400" dirty="0" smtClean="0"/>
              <a:t>, WLCG, IGTF, SCI, FIM4R</a:t>
            </a:r>
          </a:p>
        </p:txBody>
      </p:sp>
      <p:sp>
        <p:nvSpPr>
          <p:cNvPr id="4" name="Date Placeholder 3"/>
          <p:cNvSpPr>
            <a:spLocks noGrp="1"/>
          </p:cNvSpPr>
          <p:nvPr>
            <p:ph type="dt" sz="half" idx="10"/>
          </p:nvPr>
        </p:nvSpPr>
        <p:spPr/>
        <p:txBody>
          <a:bodyPr/>
          <a:lstStyle/>
          <a:p>
            <a:pPr>
              <a:defRPr/>
            </a:pPr>
            <a:r>
              <a:rPr lang="en-GB" smtClean="0"/>
              <a:t>12 Jul 12</a:t>
            </a:r>
            <a:endParaRPr lang="en-US" dirty="0"/>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3</a:t>
            </a:fld>
            <a:endParaRPr lang="en-US"/>
          </a:p>
        </p:txBody>
      </p:sp>
    </p:spTree>
    <p:extLst>
      <p:ext uri="{BB962C8B-B14F-4D97-AF65-F5344CB8AC3E}">
        <p14:creationId xmlns:p14="http://schemas.microsoft.com/office/powerpoint/2010/main" val="40072545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800" dirty="0"/>
              <a:t>Why does “Science” need all this distributed data and computing?</a:t>
            </a:r>
          </a:p>
          <a:p>
            <a:r>
              <a:rPr lang="en-US" sz="2800" dirty="0"/>
              <a:t>A recent example (CERN 4 July 12)</a:t>
            </a:r>
          </a:p>
          <a:p>
            <a:pPr lvl="1"/>
            <a:r>
              <a:rPr lang="en-US" sz="2400" dirty="0"/>
              <a:t>2 slides (ATLAS &amp; CMS) </a:t>
            </a:r>
          </a:p>
          <a:p>
            <a:endParaRPr lang="en-US"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4</a:t>
            </a:fld>
            <a:endParaRPr lang="en-US"/>
          </a:p>
        </p:txBody>
      </p:sp>
    </p:spTree>
    <p:extLst>
      <p:ext uri="{BB962C8B-B14F-4D97-AF65-F5344CB8AC3E}">
        <p14:creationId xmlns:p14="http://schemas.microsoft.com/office/powerpoint/2010/main" val="287124605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24544" y="-99392"/>
            <a:ext cx="9865096" cy="7200800"/>
          </a:xfrm>
          <a:prstGeom prst="rect">
            <a:avLst/>
          </a:prstGeom>
          <a:solidFill>
            <a:srgbClr val="66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pic>
        <p:nvPicPr>
          <p:cNvPr id="2" name="Picture 1" descr="Untitle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1462" y="720678"/>
            <a:ext cx="4685074" cy="3372997"/>
          </a:xfrm>
          <a:prstGeom prst="rect">
            <a:avLst/>
          </a:prstGeom>
        </p:spPr>
      </p:pic>
      <p:pic>
        <p:nvPicPr>
          <p:cNvPr id="25" name="Picture 24" descr="Untitled1.png"/>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108520" y="685863"/>
            <a:ext cx="4719953" cy="3428585"/>
          </a:xfrm>
          <a:prstGeom prst="rect">
            <a:avLst/>
          </a:prstGeom>
          <a:ln>
            <a:solidFill>
              <a:srgbClr val="000000"/>
            </a:solidFill>
          </a:ln>
        </p:spPr>
      </p:pic>
      <p:sp>
        <p:nvSpPr>
          <p:cNvPr id="16" name="TextBox 15"/>
          <p:cNvSpPr txBox="1"/>
          <p:nvPr/>
        </p:nvSpPr>
        <p:spPr>
          <a:xfrm>
            <a:off x="2321426" y="116632"/>
            <a:ext cx="3767377" cy="400110"/>
          </a:xfrm>
          <a:prstGeom prst="rect">
            <a:avLst/>
          </a:prstGeom>
          <a:solidFill>
            <a:srgbClr val="FFCC00"/>
          </a:solidFill>
          <a:ln>
            <a:solidFill>
              <a:schemeClr val="tx1"/>
            </a:solidFill>
          </a:ln>
        </p:spPr>
        <p:txBody>
          <a:bodyPr wrap="none" rtlCol="0">
            <a:spAutoFit/>
          </a:bodyPr>
          <a:lstStyle/>
          <a:p>
            <a:r>
              <a:rPr lang="en-US" sz="2000" dirty="0" smtClean="0">
                <a:effectLst/>
              </a:rPr>
              <a:t>Combined results:  the excess</a:t>
            </a:r>
            <a:endParaRPr lang="en-US" sz="2000" dirty="0">
              <a:effectLst/>
            </a:endParaRPr>
          </a:p>
        </p:txBody>
      </p:sp>
      <p:sp>
        <p:nvSpPr>
          <p:cNvPr id="6" name="TextBox 5"/>
          <p:cNvSpPr txBox="1"/>
          <p:nvPr/>
        </p:nvSpPr>
        <p:spPr>
          <a:xfrm>
            <a:off x="5998125" y="1836220"/>
            <a:ext cx="518091" cy="400110"/>
          </a:xfrm>
          <a:prstGeom prst="rect">
            <a:avLst/>
          </a:prstGeom>
          <a:solidFill>
            <a:srgbClr val="FF0000"/>
          </a:solidFill>
          <a:ln>
            <a:solidFill>
              <a:srgbClr val="000000"/>
            </a:solidFill>
          </a:ln>
        </p:spPr>
        <p:txBody>
          <a:bodyPr wrap="none" rtlCol="0">
            <a:spAutoFit/>
          </a:bodyPr>
          <a:lstStyle/>
          <a:p>
            <a:r>
              <a:rPr lang="en-US" sz="2000" dirty="0" smtClean="0">
                <a:solidFill>
                  <a:schemeClr val="bg1"/>
                </a:solidFill>
                <a:effectLst/>
              </a:rPr>
              <a:t>5</a:t>
            </a:r>
            <a:r>
              <a:rPr lang="en-US" sz="2000" dirty="0" smtClean="0">
                <a:solidFill>
                  <a:schemeClr val="bg1"/>
                </a:solidFill>
                <a:effectLst/>
                <a:latin typeface="Lucida Grande"/>
                <a:ea typeface="Lucida Grande"/>
                <a:cs typeface="Lucida Grande"/>
              </a:rPr>
              <a:t>σ</a:t>
            </a:r>
            <a:endParaRPr lang="en-US" sz="2000" dirty="0" smtClean="0">
              <a:solidFill>
                <a:schemeClr val="bg1"/>
              </a:solidFill>
              <a:effectLst/>
            </a:endParaRPr>
          </a:p>
        </p:txBody>
      </p:sp>
      <p:cxnSp>
        <p:nvCxnSpPr>
          <p:cNvPr id="12" name="Straight Arrow Connector 11"/>
          <p:cNvCxnSpPr/>
          <p:nvPr/>
        </p:nvCxnSpPr>
        <p:spPr bwMode="auto">
          <a:xfrm flipH="1" flipV="1">
            <a:off x="7452320" y="2164322"/>
            <a:ext cx="360040" cy="288032"/>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9" name="TextBox 18"/>
          <p:cNvSpPr txBox="1"/>
          <p:nvPr/>
        </p:nvSpPr>
        <p:spPr>
          <a:xfrm>
            <a:off x="7740352" y="2020306"/>
            <a:ext cx="979755" cy="954107"/>
          </a:xfrm>
          <a:prstGeom prst="rect">
            <a:avLst/>
          </a:prstGeom>
          <a:solidFill>
            <a:srgbClr val="FFCC99"/>
          </a:solidFill>
          <a:ln>
            <a:solidFill>
              <a:schemeClr val="tx1"/>
            </a:solidFill>
          </a:ln>
        </p:spPr>
        <p:txBody>
          <a:bodyPr wrap="none" rtlCol="0">
            <a:spAutoFit/>
          </a:bodyPr>
          <a:lstStyle/>
          <a:p>
            <a:r>
              <a:rPr lang="en-US" sz="1400" dirty="0" smtClean="0">
                <a:effectLst/>
              </a:rPr>
              <a:t>Expected </a:t>
            </a:r>
          </a:p>
          <a:p>
            <a:r>
              <a:rPr lang="en-US" sz="1400" dirty="0">
                <a:effectLst/>
              </a:rPr>
              <a:t>f</a:t>
            </a:r>
            <a:r>
              <a:rPr lang="en-US" sz="1400" dirty="0" smtClean="0">
                <a:effectLst/>
              </a:rPr>
              <a:t>rom SM </a:t>
            </a:r>
          </a:p>
          <a:p>
            <a:r>
              <a:rPr lang="en-US" sz="1400" dirty="0" smtClean="0">
                <a:effectLst/>
              </a:rPr>
              <a:t>Higgs at</a:t>
            </a:r>
          </a:p>
          <a:p>
            <a:r>
              <a:rPr lang="en-US" sz="1400" dirty="0" smtClean="0">
                <a:effectLst/>
              </a:rPr>
              <a:t>given </a:t>
            </a:r>
            <a:r>
              <a:rPr lang="en-US" sz="1400" dirty="0" err="1" smtClean="0">
                <a:effectLst/>
              </a:rPr>
              <a:t>m</a:t>
            </a:r>
            <a:r>
              <a:rPr lang="en-US" sz="1400" baseline="-25000" dirty="0" err="1" smtClean="0">
                <a:effectLst/>
              </a:rPr>
              <a:t>H</a:t>
            </a:r>
            <a:endParaRPr lang="en-US" sz="1400" baseline="-25000" dirty="0">
              <a:effectLst/>
            </a:endParaRPr>
          </a:p>
        </p:txBody>
      </p:sp>
      <p:cxnSp>
        <p:nvCxnSpPr>
          <p:cNvPr id="20" name="Straight Arrow Connector 19"/>
          <p:cNvCxnSpPr/>
          <p:nvPr/>
        </p:nvCxnSpPr>
        <p:spPr bwMode="auto">
          <a:xfrm flipH="1">
            <a:off x="2411760" y="2636912"/>
            <a:ext cx="504056" cy="216024"/>
          </a:xfrm>
          <a:prstGeom prst="straightConnector1">
            <a:avLst/>
          </a:prstGeom>
          <a:solidFill>
            <a:schemeClr val="accent1"/>
          </a:solidFill>
          <a:ln w="28575" cap="flat" cmpd="sng" algn="ctr">
            <a:solidFill>
              <a:schemeClr val="tx1"/>
            </a:solidFill>
            <a:prstDash val="solid"/>
            <a:round/>
            <a:headEnd type="none" w="med" len="med"/>
            <a:tailEnd type="arrow"/>
          </a:ln>
          <a:effectLst/>
        </p:spPr>
      </p:cxnSp>
      <p:sp>
        <p:nvSpPr>
          <p:cNvPr id="35" name="TextBox 34"/>
          <p:cNvSpPr txBox="1"/>
          <p:nvPr/>
        </p:nvSpPr>
        <p:spPr>
          <a:xfrm>
            <a:off x="539552" y="6387425"/>
            <a:ext cx="7344816" cy="323165"/>
          </a:xfrm>
          <a:prstGeom prst="rect">
            <a:avLst/>
          </a:prstGeom>
          <a:solidFill>
            <a:srgbClr val="CCFFCC"/>
          </a:solidFill>
          <a:ln>
            <a:solidFill>
              <a:schemeClr val="tx1"/>
            </a:solidFill>
          </a:ln>
        </p:spPr>
        <p:txBody>
          <a:bodyPr wrap="square" rtlCol="0">
            <a:spAutoFit/>
          </a:bodyPr>
          <a:lstStyle/>
          <a:p>
            <a:r>
              <a:rPr lang="en-US" sz="1500" dirty="0" smtClean="0">
                <a:effectLst/>
              </a:rPr>
              <a:t>Global significance: 4.1-4.3 </a:t>
            </a:r>
            <a:r>
              <a:rPr lang="en-US" sz="1500" dirty="0" err="1" smtClean="0">
                <a:effectLst/>
                <a:latin typeface="Lucida Grande"/>
                <a:ea typeface="Lucida Grande"/>
                <a:cs typeface="Lucida Grande"/>
              </a:rPr>
              <a:t>σ</a:t>
            </a:r>
            <a:r>
              <a:rPr lang="en-US" sz="1500" dirty="0" smtClean="0">
                <a:effectLst/>
                <a:latin typeface="Lucida Grande"/>
                <a:ea typeface="Lucida Grande"/>
                <a:cs typeface="Lucida Grande"/>
              </a:rPr>
              <a:t> </a:t>
            </a:r>
            <a:r>
              <a:rPr lang="en-US" sz="1400" dirty="0" smtClean="0">
                <a:effectLst/>
              </a:rPr>
              <a:t>(for LEE </a:t>
            </a:r>
            <a:r>
              <a:rPr lang="en-US" sz="1400" dirty="0">
                <a:effectLst/>
              </a:rPr>
              <a:t>over 110</a:t>
            </a:r>
            <a:r>
              <a:rPr lang="en-US" sz="1400" dirty="0" smtClean="0">
                <a:effectLst/>
              </a:rPr>
              <a:t>-600 or 110-150 </a:t>
            </a:r>
            <a:r>
              <a:rPr lang="en-US" sz="1400" dirty="0" err="1" smtClean="0">
                <a:effectLst/>
              </a:rPr>
              <a:t>GeV</a:t>
            </a:r>
            <a:r>
              <a:rPr lang="en-US" sz="1400" dirty="0" smtClean="0">
                <a:effectLst/>
              </a:rPr>
              <a:t>) </a:t>
            </a:r>
            <a:endParaRPr lang="en-US" sz="1400" dirty="0" smtClean="0">
              <a:effectLst/>
              <a:latin typeface="Lucida Grande"/>
              <a:ea typeface="Lucida Grande"/>
              <a:cs typeface="Lucida Grande"/>
            </a:endParaRPr>
          </a:p>
        </p:txBody>
      </p:sp>
      <p:grpSp>
        <p:nvGrpSpPr>
          <p:cNvPr id="23" name="Group 22"/>
          <p:cNvGrpSpPr/>
          <p:nvPr/>
        </p:nvGrpSpPr>
        <p:grpSpPr>
          <a:xfrm>
            <a:off x="683568" y="4221088"/>
            <a:ext cx="8064896" cy="2016224"/>
            <a:chOff x="35496" y="4365104"/>
            <a:chExt cx="6720747" cy="2016224"/>
          </a:xfrm>
        </p:grpSpPr>
        <p:sp>
          <p:nvSpPr>
            <p:cNvPr id="29" name="Rectangle 28"/>
            <p:cNvSpPr/>
            <p:nvPr/>
          </p:nvSpPr>
          <p:spPr bwMode="auto">
            <a:xfrm>
              <a:off x="35496" y="4365104"/>
              <a:ext cx="6720747" cy="2016224"/>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30" name="TextBox 29"/>
            <p:cNvSpPr txBox="1"/>
            <p:nvPr/>
          </p:nvSpPr>
          <p:spPr>
            <a:xfrm>
              <a:off x="251520" y="4499828"/>
              <a:ext cx="3334942" cy="369332"/>
            </a:xfrm>
            <a:prstGeom prst="rect">
              <a:avLst/>
            </a:prstGeom>
            <a:solidFill>
              <a:srgbClr val="000090"/>
            </a:solidFill>
            <a:ln>
              <a:solidFill>
                <a:schemeClr val="tx1"/>
              </a:solidFill>
            </a:ln>
          </p:spPr>
          <p:txBody>
            <a:bodyPr wrap="none" rtlCol="0">
              <a:spAutoFit/>
            </a:bodyPr>
            <a:lstStyle/>
            <a:p>
              <a:r>
                <a:rPr lang="en-US" sz="1800" dirty="0" smtClean="0">
                  <a:solidFill>
                    <a:srgbClr val="FFFFFF"/>
                  </a:solidFill>
                  <a:effectLst/>
                  <a:sym typeface="Wingdings"/>
                </a:rPr>
                <a:t>Maximum excess observed at </a:t>
              </a:r>
            </a:p>
          </p:txBody>
        </p:sp>
        <p:sp>
          <p:nvSpPr>
            <p:cNvPr id="32" name="TextBox 31"/>
            <p:cNvSpPr txBox="1"/>
            <p:nvPr/>
          </p:nvSpPr>
          <p:spPr>
            <a:xfrm>
              <a:off x="251520" y="4941168"/>
              <a:ext cx="4300229" cy="369332"/>
            </a:xfrm>
            <a:prstGeom prst="rect">
              <a:avLst/>
            </a:prstGeom>
            <a:solidFill>
              <a:srgbClr val="000090"/>
            </a:solidFill>
            <a:ln>
              <a:solidFill>
                <a:schemeClr val="tx1"/>
              </a:solidFill>
            </a:ln>
          </p:spPr>
          <p:txBody>
            <a:bodyPr wrap="none" rtlCol="0">
              <a:spAutoFit/>
            </a:bodyPr>
            <a:lstStyle/>
            <a:p>
              <a:r>
                <a:rPr lang="en-US" sz="1800" dirty="0" smtClean="0">
                  <a:solidFill>
                    <a:srgbClr val="FFFFFF"/>
                  </a:solidFill>
                  <a:effectLst/>
                </a:rPr>
                <a:t>Local significance </a:t>
              </a:r>
              <a:r>
                <a:rPr lang="en-US" sz="1400" dirty="0" smtClean="0">
                  <a:solidFill>
                    <a:srgbClr val="FFFFFF"/>
                  </a:solidFill>
                  <a:effectLst/>
                </a:rPr>
                <a:t>(including energy-scale systematics) </a:t>
              </a:r>
            </a:p>
          </p:txBody>
        </p:sp>
        <p:sp>
          <p:nvSpPr>
            <p:cNvPr id="24" name="TextBox 23"/>
            <p:cNvSpPr txBox="1"/>
            <p:nvPr/>
          </p:nvSpPr>
          <p:spPr>
            <a:xfrm>
              <a:off x="4654853" y="4509120"/>
              <a:ext cx="1801357" cy="369332"/>
            </a:xfrm>
            <a:prstGeom prst="rect">
              <a:avLst/>
            </a:prstGeom>
            <a:solidFill>
              <a:srgbClr val="000090"/>
            </a:solidFill>
            <a:ln>
              <a:solidFill>
                <a:schemeClr val="tx1"/>
              </a:solidFill>
            </a:ln>
          </p:spPr>
          <p:txBody>
            <a:bodyPr wrap="none" rtlCol="0">
              <a:spAutoFit/>
            </a:bodyPr>
            <a:lstStyle/>
            <a:p>
              <a:r>
                <a:rPr lang="en-US" sz="1800" dirty="0" err="1" smtClean="0">
                  <a:solidFill>
                    <a:srgbClr val="FFFFFF"/>
                  </a:solidFill>
                  <a:effectLst/>
                  <a:sym typeface="Wingdings"/>
                </a:rPr>
                <a:t>m</a:t>
              </a:r>
              <a:r>
                <a:rPr lang="en-US" sz="1800" baseline="-25000" dirty="0" err="1" smtClean="0">
                  <a:solidFill>
                    <a:srgbClr val="FFFFFF"/>
                  </a:solidFill>
                  <a:effectLst/>
                  <a:sym typeface="Wingdings"/>
                </a:rPr>
                <a:t>H</a:t>
              </a:r>
              <a:r>
                <a:rPr lang="en-US" sz="1800" baseline="-25000" dirty="0" smtClean="0">
                  <a:solidFill>
                    <a:srgbClr val="FFFFFF"/>
                  </a:solidFill>
                  <a:effectLst/>
                  <a:sym typeface="Wingdings"/>
                </a:rPr>
                <a:t> </a:t>
              </a:r>
              <a:r>
                <a:rPr lang="en-US" sz="1800" dirty="0" smtClean="0">
                  <a:solidFill>
                    <a:srgbClr val="FFFFFF"/>
                  </a:solidFill>
                  <a:effectLst/>
                  <a:sym typeface="Wingdings"/>
                </a:rPr>
                <a:t>= 126.5 </a:t>
              </a:r>
              <a:r>
                <a:rPr lang="en-US" sz="1800" dirty="0" err="1" smtClean="0">
                  <a:solidFill>
                    <a:srgbClr val="FFFFFF"/>
                  </a:solidFill>
                  <a:effectLst/>
                  <a:sym typeface="Wingdings"/>
                </a:rPr>
                <a:t>GeV</a:t>
              </a:r>
              <a:endParaRPr lang="en-US" sz="1800" dirty="0" smtClean="0">
                <a:solidFill>
                  <a:srgbClr val="FFFFFF"/>
                </a:solidFill>
                <a:effectLst/>
                <a:sym typeface="Wingdings"/>
              </a:endParaRPr>
            </a:p>
          </p:txBody>
        </p:sp>
        <p:sp>
          <p:nvSpPr>
            <p:cNvPr id="26" name="TextBox 25"/>
            <p:cNvSpPr txBox="1"/>
            <p:nvPr/>
          </p:nvSpPr>
          <p:spPr>
            <a:xfrm>
              <a:off x="5256076" y="4941168"/>
              <a:ext cx="813043" cy="400110"/>
            </a:xfrm>
            <a:prstGeom prst="rect">
              <a:avLst/>
            </a:prstGeom>
            <a:solidFill>
              <a:srgbClr val="FF0000"/>
            </a:solidFill>
            <a:ln>
              <a:solidFill>
                <a:srgbClr val="000000"/>
              </a:solidFill>
            </a:ln>
          </p:spPr>
          <p:txBody>
            <a:bodyPr wrap="none" rtlCol="0">
              <a:spAutoFit/>
            </a:bodyPr>
            <a:lstStyle/>
            <a:p>
              <a:r>
                <a:rPr lang="en-US" sz="2000" dirty="0" smtClean="0">
                  <a:solidFill>
                    <a:schemeClr val="bg1"/>
                  </a:solidFill>
                  <a:effectLst/>
                </a:rPr>
                <a:t>5.0 </a:t>
              </a:r>
              <a:r>
                <a:rPr lang="en-US" sz="2000" dirty="0" err="1" smtClean="0">
                  <a:solidFill>
                    <a:schemeClr val="bg1"/>
                  </a:solidFill>
                  <a:effectLst/>
                  <a:latin typeface="Lucida Grande"/>
                  <a:ea typeface="Lucida Grande"/>
                  <a:cs typeface="Lucida Grande"/>
                </a:rPr>
                <a:t>σ</a:t>
              </a:r>
              <a:endParaRPr lang="en-US" sz="2000" dirty="0" smtClean="0">
                <a:solidFill>
                  <a:schemeClr val="bg1"/>
                </a:solidFill>
                <a:effectLst/>
              </a:endParaRPr>
            </a:p>
          </p:txBody>
        </p:sp>
        <p:sp>
          <p:nvSpPr>
            <p:cNvPr id="33" name="TextBox 32"/>
            <p:cNvSpPr txBox="1"/>
            <p:nvPr/>
          </p:nvSpPr>
          <p:spPr>
            <a:xfrm>
              <a:off x="251520" y="5877272"/>
              <a:ext cx="3971836" cy="369332"/>
            </a:xfrm>
            <a:prstGeom prst="rect">
              <a:avLst/>
            </a:prstGeom>
            <a:solidFill>
              <a:srgbClr val="000090"/>
            </a:solidFill>
            <a:ln>
              <a:solidFill>
                <a:schemeClr val="tx1"/>
              </a:solidFill>
            </a:ln>
          </p:spPr>
          <p:txBody>
            <a:bodyPr wrap="none" rtlCol="0">
              <a:spAutoFit/>
            </a:bodyPr>
            <a:lstStyle/>
            <a:p>
              <a:r>
                <a:rPr lang="en-US" sz="1800" dirty="0" smtClean="0">
                  <a:solidFill>
                    <a:srgbClr val="FFFFFF"/>
                  </a:solidFill>
                  <a:effectLst/>
                  <a:sym typeface="Wingdings"/>
                </a:rPr>
                <a:t>Expected from SM Higgs </a:t>
              </a:r>
              <a:r>
                <a:rPr lang="en-US" sz="1800" dirty="0" err="1" smtClean="0">
                  <a:solidFill>
                    <a:srgbClr val="FFFFFF"/>
                  </a:solidFill>
                  <a:effectLst/>
                  <a:sym typeface="Wingdings"/>
                </a:rPr>
                <a:t>m</a:t>
              </a:r>
              <a:r>
                <a:rPr lang="en-US" sz="1800" baseline="-25000" dirty="0" err="1" smtClean="0">
                  <a:solidFill>
                    <a:srgbClr val="FFFFFF"/>
                  </a:solidFill>
                  <a:effectLst/>
                  <a:sym typeface="Wingdings"/>
                </a:rPr>
                <a:t>H</a:t>
              </a:r>
              <a:r>
                <a:rPr lang="en-US" sz="1800" dirty="0" smtClean="0">
                  <a:solidFill>
                    <a:srgbClr val="FFFFFF"/>
                  </a:solidFill>
                  <a:effectLst/>
                  <a:sym typeface="Wingdings"/>
                </a:rPr>
                <a:t>=126.5 </a:t>
              </a:r>
            </a:p>
          </p:txBody>
        </p:sp>
        <p:sp>
          <p:nvSpPr>
            <p:cNvPr id="34" name="TextBox 33"/>
            <p:cNvSpPr txBox="1"/>
            <p:nvPr/>
          </p:nvSpPr>
          <p:spPr>
            <a:xfrm>
              <a:off x="5226356" y="5877272"/>
              <a:ext cx="749800" cy="369332"/>
            </a:xfrm>
            <a:prstGeom prst="rect">
              <a:avLst/>
            </a:prstGeom>
            <a:solidFill>
              <a:srgbClr val="000090"/>
            </a:solidFill>
            <a:ln>
              <a:solidFill>
                <a:srgbClr val="000000"/>
              </a:solidFill>
            </a:ln>
          </p:spPr>
          <p:txBody>
            <a:bodyPr wrap="none" rtlCol="0">
              <a:spAutoFit/>
            </a:bodyPr>
            <a:lstStyle/>
            <a:p>
              <a:r>
                <a:rPr lang="en-US" sz="1800" dirty="0" smtClean="0">
                  <a:solidFill>
                    <a:schemeClr val="bg1"/>
                  </a:solidFill>
                  <a:effectLst/>
                </a:rPr>
                <a:t>4.6 </a:t>
              </a:r>
              <a:r>
                <a:rPr lang="en-US" sz="1800" dirty="0" err="1" smtClean="0">
                  <a:solidFill>
                    <a:schemeClr val="bg1"/>
                  </a:solidFill>
                  <a:effectLst/>
                  <a:latin typeface="Lucida Grande"/>
                  <a:ea typeface="Lucida Grande"/>
                  <a:cs typeface="Lucida Grande"/>
                </a:rPr>
                <a:t>σ</a:t>
              </a:r>
              <a:endParaRPr lang="en-US" sz="1800" dirty="0" smtClean="0">
                <a:solidFill>
                  <a:schemeClr val="bg1"/>
                </a:solidFill>
                <a:effectLst/>
              </a:endParaRPr>
            </a:p>
          </p:txBody>
        </p:sp>
        <p:sp>
          <p:nvSpPr>
            <p:cNvPr id="36" name="TextBox 35"/>
            <p:cNvSpPr txBox="1"/>
            <p:nvPr/>
          </p:nvSpPr>
          <p:spPr>
            <a:xfrm>
              <a:off x="251520" y="5405154"/>
              <a:ext cx="4616243" cy="369332"/>
            </a:xfrm>
            <a:prstGeom prst="rect">
              <a:avLst/>
            </a:prstGeom>
            <a:solidFill>
              <a:srgbClr val="000090"/>
            </a:solidFill>
            <a:ln>
              <a:solidFill>
                <a:schemeClr val="tx1"/>
              </a:solidFill>
            </a:ln>
          </p:spPr>
          <p:txBody>
            <a:bodyPr wrap="none" rtlCol="0">
              <a:spAutoFit/>
            </a:bodyPr>
            <a:lstStyle/>
            <a:p>
              <a:r>
                <a:rPr lang="en-US" sz="1800" dirty="0">
                  <a:solidFill>
                    <a:srgbClr val="FFFFFF"/>
                  </a:solidFill>
                  <a:effectLst/>
                </a:rPr>
                <a:t>P</a:t>
              </a:r>
              <a:r>
                <a:rPr lang="en-US" sz="1800" dirty="0" smtClean="0">
                  <a:solidFill>
                    <a:srgbClr val="FFFFFF"/>
                  </a:solidFill>
                  <a:effectLst/>
                </a:rPr>
                <a:t>robability of background up-fluctuation</a:t>
              </a:r>
            </a:p>
          </p:txBody>
        </p:sp>
        <p:sp>
          <p:nvSpPr>
            <p:cNvPr id="37" name="TextBox 36"/>
            <p:cNvSpPr txBox="1"/>
            <p:nvPr/>
          </p:nvSpPr>
          <p:spPr>
            <a:xfrm>
              <a:off x="5153565" y="5445224"/>
              <a:ext cx="1002611" cy="369332"/>
            </a:xfrm>
            <a:prstGeom prst="rect">
              <a:avLst/>
            </a:prstGeom>
            <a:solidFill>
              <a:srgbClr val="000090"/>
            </a:solidFill>
            <a:ln>
              <a:solidFill>
                <a:schemeClr val="tx1"/>
              </a:solidFill>
            </a:ln>
          </p:spPr>
          <p:txBody>
            <a:bodyPr wrap="none" rtlCol="0">
              <a:spAutoFit/>
            </a:bodyPr>
            <a:lstStyle/>
            <a:p>
              <a:r>
                <a:rPr lang="fr-FR" sz="1800" dirty="0">
                  <a:solidFill>
                    <a:srgbClr val="FFFFFF"/>
                  </a:solidFill>
                  <a:effectLst/>
                </a:rPr>
                <a:t>3</a:t>
              </a:r>
              <a:r>
                <a:rPr lang="fr-FR" sz="1800" dirty="0" smtClean="0">
                  <a:solidFill>
                    <a:srgbClr val="FFFFFF"/>
                  </a:solidFill>
                  <a:effectLst/>
                </a:rPr>
                <a:t> </a:t>
              </a:r>
              <a:r>
                <a:rPr lang="fr-FR" sz="1800" dirty="0">
                  <a:solidFill>
                    <a:srgbClr val="FFFFFF"/>
                  </a:solidFill>
                  <a:effectLst/>
                </a:rPr>
                <a:t>x 10</a:t>
              </a:r>
              <a:r>
                <a:rPr lang="fr-FR" sz="1800" baseline="30000" dirty="0">
                  <a:solidFill>
                    <a:srgbClr val="FFFFFF"/>
                  </a:solidFill>
                  <a:effectLst/>
                </a:rPr>
                <a:t>-</a:t>
              </a:r>
              <a:r>
                <a:rPr lang="fr-FR" sz="1800" baseline="30000" dirty="0" smtClean="0">
                  <a:solidFill>
                    <a:srgbClr val="FFFFFF"/>
                  </a:solidFill>
                  <a:effectLst/>
                </a:rPr>
                <a:t>7</a:t>
              </a:r>
              <a:endParaRPr lang="en-US" sz="1800" baseline="30000" dirty="0" smtClean="0">
                <a:solidFill>
                  <a:srgbClr val="FFFFFF"/>
                </a:solidFill>
                <a:effectLst/>
              </a:endParaRPr>
            </a:p>
          </p:txBody>
        </p:sp>
      </p:grpSp>
      <p:sp>
        <p:nvSpPr>
          <p:cNvPr id="27" name="TextBox 26"/>
          <p:cNvSpPr txBox="1"/>
          <p:nvPr/>
        </p:nvSpPr>
        <p:spPr>
          <a:xfrm>
            <a:off x="2771800" y="2020306"/>
            <a:ext cx="979755" cy="954107"/>
          </a:xfrm>
          <a:prstGeom prst="rect">
            <a:avLst/>
          </a:prstGeom>
          <a:solidFill>
            <a:srgbClr val="FFCC99"/>
          </a:solidFill>
          <a:ln>
            <a:solidFill>
              <a:schemeClr val="tx1"/>
            </a:solidFill>
          </a:ln>
        </p:spPr>
        <p:txBody>
          <a:bodyPr wrap="none" rtlCol="0">
            <a:spAutoFit/>
          </a:bodyPr>
          <a:lstStyle/>
          <a:p>
            <a:r>
              <a:rPr lang="en-US" sz="1400" dirty="0" smtClean="0">
                <a:effectLst/>
              </a:rPr>
              <a:t>Expected </a:t>
            </a:r>
          </a:p>
          <a:p>
            <a:r>
              <a:rPr lang="en-US" sz="1400" dirty="0">
                <a:effectLst/>
              </a:rPr>
              <a:t>f</a:t>
            </a:r>
            <a:r>
              <a:rPr lang="en-US" sz="1400" dirty="0" smtClean="0">
                <a:effectLst/>
              </a:rPr>
              <a:t>rom SM </a:t>
            </a:r>
          </a:p>
          <a:p>
            <a:r>
              <a:rPr lang="en-US" sz="1400" dirty="0" smtClean="0">
                <a:effectLst/>
              </a:rPr>
              <a:t>Higgs at</a:t>
            </a:r>
          </a:p>
          <a:p>
            <a:r>
              <a:rPr lang="en-US" sz="1400" dirty="0" smtClean="0">
                <a:effectLst/>
              </a:rPr>
              <a:t>given </a:t>
            </a:r>
            <a:r>
              <a:rPr lang="en-US" sz="1400" dirty="0" err="1" smtClean="0">
                <a:effectLst/>
              </a:rPr>
              <a:t>m</a:t>
            </a:r>
            <a:r>
              <a:rPr lang="en-US" sz="1400" baseline="-25000" dirty="0" err="1" smtClean="0">
                <a:effectLst/>
              </a:rPr>
              <a:t>H</a:t>
            </a:r>
            <a:endParaRPr lang="en-US" sz="1400" baseline="-25000" dirty="0">
              <a:effectLst/>
            </a:endParaRPr>
          </a:p>
        </p:txBody>
      </p:sp>
    </p:spTree>
    <p:extLst>
      <p:ext uri="{BB962C8B-B14F-4D97-AF65-F5344CB8AC3E}">
        <p14:creationId xmlns:p14="http://schemas.microsoft.com/office/powerpoint/2010/main" val="13510953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12 Jul 12</a:t>
            </a:r>
            <a:endParaRPr lang="en-US"/>
          </a:p>
        </p:txBody>
      </p:sp>
      <p:sp>
        <p:nvSpPr>
          <p:cNvPr id="3" name="Footer Placeholder 2"/>
          <p:cNvSpPr>
            <a:spLocks noGrp="1"/>
          </p:cNvSpPr>
          <p:nvPr>
            <p:ph type="ftr" sz="quarter" idx="11"/>
          </p:nvPr>
        </p:nvSpPr>
        <p:spPr/>
        <p:txBody>
          <a:bodyPr/>
          <a:lstStyle/>
          <a:p>
            <a:pPr>
              <a:defRPr/>
            </a:pPr>
            <a:r>
              <a:rPr lang="en-GB" smtClean="0"/>
              <a:t>FIM4R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6</a:t>
            </a:fld>
            <a:endParaRPr lang="en-US"/>
          </a:p>
        </p:txBody>
      </p:sp>
      <p:pic>
        <p:nvPicPr>
          <p:cNvPr id="5" name="Picture 4" descr="cms-slide6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31300" cy="6858000"/>
          </a:xfrm>
          <a:prstGeom prst="rect">
            <a:avLst/>
          </a:prstGeom>
        </p:spPr>
      </p:pic>
    </p:spTree>
    <p:extLst>
      <p:ext uri="{BB962C8B-B14F-4D97-AF65-F5344CB8AC3E}">
        <p14:creationId xmlns:p14="http://schemas.microsoft.com/office/powerpoint/2010/main" val="193366428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3" y="1556792"/>
            <a:ext cx="7772400" cy="4464596"/>
          </a:xfrm>
        </p:spPr>
        <p:txBody>
          <a:bodyPr/>
          <a:lstStyle/>
          <a:p>
            <a:r>
              <a:rPr lang="en-US" dirty="0" smtClean="0"/>
              <a:t>Speedy analysis of so much data only possible because of the success of WLCG, EGI, OSG and other related </a:t>
            </a:r>
            <a:r>
              <a:rPr lang="en-US" dirty="0" smtClean="0"/>
              <a:t>infrastructures</a:t>
            </a:r>
          </a:p>
          <a:p>
            <a:pPr lvl="1"/>
            <a:r>
              <a:rPr lang="en-US" dirty="0" smtClean="0"/>
              <a:t>Including the Grid AAI !!</a:t>
            </a:r>
            <a:endParaRPr lang="en-US" dirty="0" smtClean="0"/>
          </a:p>
          <a:p>
            <a:pPr lvl="1"/>
            <a:r>
              <a:rPr lang="en-US" dirty="0" smtClean="0"/>
              <a:t>Not forgetting the accelerator, the experiments, the physicists, the engineers </a:t>
            </a:r>
            <a:r>
              <a:rPr lang="en-US" dirty="0" err="1" smtClean="0"/>
              <a:t>etc</a:t>
            </a:r>
            <a:r>
              <a:rPr lang="en-US" dirty="0" smtClean="0"/>
              <a:t> </a:t>
            </a:r>
            <a:r>
              <a:rPr lang="en-US" dirty="0" err="1" smtClean="0"/>
              <a:t>etc</a:t>
            </a:r>
            <a:r>
              <a:rPr lang="en-US" dirty="0" smtClean="0"/>
              <a:t>!</a:t>
            </a:r>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7</a:t>
            </a:fld>
            <a:endParaRPr lang="en-US"/>
          </a:p>
        </p:txBody>
      </p:sp>
    </p:spTree>
    <p:extLst>
      <p:ext uri="{BB962C8B-B14F-4D97-AF65-F5344CB8AC3E}">
        <p14:creationId xmlns:p14="http://schemas.microsoft.com/office/powerpoint/2010/main" val="19976687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683568" y="2060848"/>
            <a:ext cx="7772400" cy="3816350"/>
          </a:xfrm>
        </p:spPr>
        <p:txBody>
          <a:bodyPr/>
          <a:lstStyle/>
          <a:p>
            <a:r>
              <a:rPr lang="en-GB" sz="1800" dirty="0" smtClean="0"/>
              <a:t>Issue of </a:t>
            </a:r>
            <a:r>
              <a:rPr lang="en-GB" sz="1800" dirty="0" err="1" smtClean="0"/>
              <a:t>IdM</a:t>
            </a:r>
            <a:r>
              <a:rPr lang="en-GB" sz="1800" dirty="0" smtClean="0"/>
              <a:t> raised by IT leaders from </a:t>
            </a:r>
            <a:r>
              <a:rPr lang="en-GB" sz="1800" dirty="0" err="1" smtClean="0"/>
              <a:t>EIROforum</a:t>
            </a:r>
            <a:r>
              <a:rPr lang="en-GB" sz="1800" dirty="0" smtClean="0"/>
              <a:t> labs during their IT working group meeting in January 2011 at ESA</a:t>
            </a:r>
          </a:p>
          <a:p>
            <a:pPr lvl="1"/>
            <a:r>
              <a:rPr lang="es-ES" sz="1400" dirty="0" smtClean="0"/>
              <a:t>CERN, EFDA-JET, EMBL, ESA, ESO, ESRF, </a:t>
            </a:r>
            <a:r>
              <a:rPr lang="es-ES" sz="1400" dirty="0" err="1" smtClean="0"/>
              <a:t>European</a:t>
            </a:r>
            <a:r>
              <a:rPr lang="es-ES" sz="1400" dirty="0" smtClean="0"/>
              <a:t> </a:t>
            </a:r>
            <a:r>
              <a:rPr lang="en-GB" sz="1400" dirty="0" smtClean="0"/>
              <a:t>XFEL and ILL</a:t>
            </a:r>
          </a:p>
          <a:p>
            <a:r>
              <a:rPr lang="en-GB" sz="1800" dirty="0" smtClean="0"/>
              <a:t>These laboratories, as well as national and regional research organizations, are facing similar challenges</a:t>
            </a:r>
          </a:p>
          <a:p>
            <a:pPr lvl="1"/>
            <a:r>
              <a:rPr lang="en-GB" sz="1600" dirty="0" smtClean="0"/>
              <a:t>Scientific data deluge means massive quantities of data</a:t>
            </a:r>
          </a:p>
          <a:p>
            <a:pPr lvl="1"/>
            <a:r>
              <a:rPr lang="en-GB" sz="1600" dirty="0" smtClean="0"/>
              <a:t>needs to be accessed by expanding user bases in dynamic collaborations across organisational and national boundaries</a:t>
            </a:r>
          </a:p>
          <a:p>
            <a:r>
              <a:rPr lang="en-GB" sz="1800" dirty="0" smtClean="0"/>
              <a:t>“Facebook” generation demands all the tools (work &amp; social) integrate smoothly</a:t>
            </a:r>
          </a:p>
          <a:p>
            <a:r>
              <a:rPr lang="en-GB" sz="1800" dirty="0" smtClean="0"/>
              <a:t>Also encouraged by EEF and </a:t>
            </a:r>
            <a:r>
              <a:rPr lang="en-GB" sz="1800" dirty="0" err="1" smtClean="0"/>
              <a:t>eIRG</a:t>
            </a:r>
            <a:endParaRPr lang="en-GB" sz="1800" dirty="0" smtClean="0"/>
          </a:p>
          <a:p>
            <a:r>
              <a:rPr lang="en-GB" sz="1800" dirty="0" smtClean="0"/>
              <a:t>Global problem, not just EU</a:t>
            </a:r>
          </a:p>
          <a:p>
            <a:r>
              <a:rPr lang="en-GB" sz="1800" i="1" dirty="0" smtClean="0"/>
              <a:t>“Science” changed to “Research” to include Humanities</a:t>
            </a:r>
            <a:endParaRPr lang="en-US" sz="2800" i="1"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8</a:t>
            </a:fld>
            <a:endParaRPr lang="en-US"/>
          </a:p>
        </p:txBody>
      </p:sp>
    </p:spTree>
    <p:extLst>
      <p:ext uri="{BB962C8B-B14F-4D97-AF65-F5344CB8AC3E}">
        <p14:creationId xmlns:p14="http://schemas.microsoft.com/office/powerpoint/2010/main" val="32584354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Federated </a:t>
            </a:r>
            <a:r>
              <a:rPr lang="en-US" dirty="0" err="1" smtClean="0"/>
              <a:t>IdM</a:t>
            </a:r>
            <a:r>
              <a:rPr lang="en-US" dirty="0" smtClean="0"/>
              <a:t> for Research</a:t>
            </a:r>
            <a:br>
              <a:rPr lang="en-US" dirty="0" smtClean="0"/>
            </a:br>
            <a:r>
              <a:rPr lang="en-US" dirty="0" smtClean="0"/>
              <a:t>(FIM4R)</a:t>
            </a:r>
            <a:endParaRPr lang="en-US" dirty="0"/>
          </a:p>
        </p:txBody>
      </p:sp>
      <p:sp>
        <p:nvSpPr>
          <p:cNvPr id="3" name="Content Placeholder 2"/>
          <p:cNvSpPr>
            <a:spLocks noGrp="1"/>
          </p:cNvSpPr>
          <p:nvPr>
            <p:ph idx="1"/>
          </p:nvPr>
        </p:nvSpPr>
        <p:spPr>
          <a:xfrm>
            <a:off x="683568" y="2204864"/>
            <a:ext cx="7772400" cy="3816350"/>
          </a:xfrm>
        </p:spPr>
        <p:txBody>
          <a:bodyPr/>
          <a:lstStyle/>
          <a:p>
            <a:r>
              <a:rPr lang="en-US" sz="2000" dirty="0" smtClean="0"/>
              <a:t>A collaborative effort started in June 2011</a:t>
            </a:r>
          </a:p>
          <a:p>
            <a:r>
              <a:rPr lang="en-US" sz="2000" dirty="0" smtClean="0"/>
              <a:t>Not just </a:t>
            </a:r>
            <a:r>
              <a:rPr lang="en-US" sz="2000" dirty="0" err="1" smtClean="0"/>
              <a:t>EIROForum</a:t>
            </a:r>
            <a:r>
              <a:rPr lang="en-US" sz="2000" dirty="0" smtClean="0"/>
              <a:t>. Include many ESFRI projects and providers and infrastructures</a:t>
            </a:r>
          </a:p>
          <a:p>
            <a:pPr lvl="1"/>
            <a:r>
              <a:rPr lang="en-US" sz="1600" dirty="0" smtClean="0"/>
              <a:t>Be inclusive</a:t>
            </a:r>
          </a:p>
          <a:p>
            <a:r>
              <a:rPr lang="en-US" sz="2000" dirty="0" smtClean="0"/>
              <a:t>Involves photon &amp; neutron </a:t>
            </a:r>
            <a:r>
              <a:rPr lang="en-US" sz="2000" dirty="0"/>
              <a:t>facilities, social science &amp; humanities, </a:t>
            </a:r>
            <a:r>
              <a:rPr lang="en-US" sz="2000" dirty="0" smtClean="0"/>
              <a:t>high energy </a:t>
            </a:r>
            <a:r>
              <a:rPr lang="en-US" sz="2000" dirty="0"/>
              <a:t>physics, </a:t>
            </a:r>
            <a:r>
              <a:rPr lang="en-US" sz="2000" dirty="0" smtClean="0"/>
              <a:t>climate science, life sciences and fusion energy</a:t>
            </a:r>
          </a:p>
          <a:p>
            <a:r>
              <a:rPr lang="en-US" sz="2000" dirty="0" smtClean="0"/>
              <a:t>Workshops included participation by HTC and HPC infrastructures, TERENA, IGTF, </a:t>
            </a:r>
            <a:r>
              <a:rPr lang="en-US" sz="2000" dirty="0" err="1" smtClean="0"/>
              <a:t>Geant</a:t>
            </a:r>
            <a:r>
              <a:rPr lang="en-US" sz="2000" dirty="0" smtClean="0"/>
              <a:t>/</a:t>
            </a:r>
            <a:r>
              <a:rPr lang="en-US" sz="2000" dirty="0" err="1" smtClean="0"/>
              <a:t>eduGAIN</a:t>
            </a:r>
            <a:r>
              <a:rPr lang="en-US" sz="2000" dirty="0" smtClean="0"/>
              <a:t>, middleware developers …</a:t>
            </a:r>
            <a:endParaRPr lang="en-US" sz="2000" dirty="0"/>
          </a:p>
        </p:txBody>
      </p:sp>
      <p:sp>
        <p:nvSpPr>
          <p:cNvPr id="4" name="Date Placeholder 3"/>
          <p:cNvSpPr>
            <a:spLocks noGrp="1"/>
          </p:cNvSpPr>
          <p:nvPr>
            <p:ph type="dt" sz="half" idx="10"/>
          </p:nvPr>
        </p:nvSpPr>
        <p:spPr/>
        <p:txBody>
          <a:bodyPr/>
          <a:lstStyle/>
          <a:p>
            <a:pPr>
              <a:defRPr/>
            </a:pPr>
            <a:r>
              <a:rPr lang="en-GB" smtClean="0"/>
              <a:t>12 Jul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9</a:t>
            </a:fld>
            <a:endParaRPr lang="en-US"/>
          </a:p>
        </p:txBody>
      </p:sp>
    </p:spTree>
    <p:extLst>
      <p:ext uri="{BB962C8B-B14F-4D97-AF65-F5344CB8AC3E}">
        <p14:creationId xmlns:p14="http://schemas.microsoft.com/office/powerpoint/2010/main" val="12171862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stfc-ral</Template>
  <TotalTime>2111</TotalTime>
  <Words>908</Words>
  <Application>Microsoft Macintosh PowerPoint</Application>
  <PresentationFormat>On-screen Show (4:3)</PresentationFormat>
  <Paragraphs>158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Blank Presentation</vt:lpstr>
      <vt:lpstr>eScience Requirements  (aka FIM4R)</vt:lpstr>
      <vt:lpstr>Overview</vt:lpstr>
      <vt:lpstr>About me</vt:lpstr>
      <vt:lpstr>PowerPoint Presentation</vt:lpstr>
      <vt:lpstr>PowerPoint Presentation</vt:lpstr>
      <vt:lpstr>PowerPoint Presentation</vt:lpstr>
      <vt:lpstr>PowerPoint Presentation</vt:lpstr>
      <vt:lpstr>Background</vt:lpstr>
      <vt:lpstr>Federated IdM for Research (FIM4R)</vt:lpstr>
      <vt:lpstr>Workshops (2)</vt:lpstr>
      <vt:lpstr>The communities</vt:lpstr>
      <vt:lpstr>Common Requirements</vt:lpstr>
      <vt:lpstr>Requirements (2)</vt:lpstr>
      <vt:lpstr>Operational Requirements</vt:lpstr>
      <vt:lpstr>Legal, Policy &amp; Trust</vt:lpstr>
      <vt:lpstr>Common vision statement</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Security</dc:title>
  <dc:creator>D Kelsey</dc:creator>
  <cp:lastModifiedBy>David Kelsey</cp:lastModifiedBy>
  <cp:revision>202</cp:revision>
  <dcterms:created xsi:type="dcterms:W3CDTF">2007-09-18T14:19:45Z</dcterms:created>
  <dcterms:modified xsi:type="dcterms:W3CDTF">2012-07-12T07:28:16Z</dcterms:modified>
</cp:coreProperties>
</file>