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648" r:id="rId1"/>
  </p:sldMasterIdLst>
  <p:notesMasterIdLst>
    <p:notesMasterId r:id="rId24"/>
  </p:notesMasterIdLst>
  <p:sldIdLst>
    <p:sldId id="281" r:id="rId2"/>
    <p:sldId id="256" r:id="rId3"/>
    <p:sldId id="257" r:id="rId4"/>
    <p:sldId id="258" r:id="rId5"/>
    <p:sldId id="282" r:id="rId6"/>
    <p:sldId id="260" r:id="rId7"/>
    <p:sldId id="261" r:id="rId8"/>
    <p:sldId id="259" r:id="rId9"/>
    <p:sldId id="279" r:id="rId10"/>
    <p:sldId id="265" r:id="rId11"/>
    <p:sldId id="266" r:id="rId12"/>
    <p:sldId id="267" r:id="rId13"/>
    <p:sldId id="268" r:id="rId14"/>
    <p:sldId id="269" r:id="rId15"/>
    <p:sldId id="270" r:id="rId16"/>
    <p:sldId id="272" r:id="rId17"/>
    <p:sldId id="280" r:id="rId18"/>
    <p:sldId id="278" r:id="rId19"/>
    <p:sldId id="262" r:id="rId20"/>
    <p:sldId id="274" r:id="rId21"/>
    <p:sldId id="273" r:id="rId22"/>
    <p:sldId id="277" r:id="rId23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  <p:ext uri="http://customooxmlschemas.google.com/">
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r:id="rId27" roundtripDataSignature="AMtx7midzB8plERoIHLFGHKM0FfKN4VQZ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38B26C19-4174-4E96-B82E-653535BBC341}">
  <a:tblStyle styleId="{38B26C19-4174-4E96-B82E-653535BBC341}" styleName="Table_0"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 b="off" i="off"/>
      <a:tcStyle>
        <a:tcBdr/>
      </a:tcStyle>
    </a:band1H>
    <a:band2H>
      <a:tcTxStyle b="off" i="off"/>
      <a:tcStyle>
        <a:tcBdr/>
      </a:tcStyle>
    </a:band2H>
    <a:band1V>
      <a:tcTxStyle b="off" i="off"/>
      <a:tcStyle>
        <a:tcBdr/>
      </a:tcStyle>
    </a:band1V>
    <a:band2V>
      <a:tcTxStyle b="off" i="off"/>
      <a:tcStyle>
        <a:tcBdr/>
      </a:tcStyle>
    </a:band2V>
    <a:lastCol>
      <a:tcTxStyle b="off" i="off"/>
      <a:tcStyle>
        <a:tcBdr/>
      </a:tcStyle>
    </a:lastCol>
    <a:firstCol>
      <a:tcTxStyle b="off" i="off"/>
      <a:tcStyle>
        <a:tcBdr/>
      </a:tcStyle>
    </a:firstCol>
    <a:lastRow>
      <a:tcTxStyle b="off" i="off"/>
      <a:tcStyle>
        <a:tcBdr/>
      </a:tcStyle>
    </a:lastRow>
    <a:seCell>
      <a:tcTxStyle b="off" i="off"/>
      <a:tcStyle>
        <a:tcBdr/>
      </a:tcStyle>
    </a:seCell>
    <a:swCell>
      <a:tcTxStyle b="off" i="off"/>
      <a:tcStyle>
        <a:tcBdr/>
      </a:tcStyle>
    </a:swCell>
    <a:firstRow>
      <a:tcTxStyle b="off" i="off"/>
      <a:tcStyle>
        <a:tcBdr/>
      </a:tcStyle>
    </a:firstRow>
    <a:neCell>
      <a:tcTxStyle b="off" i="off"/>
      <a:tcStyle>
        <a:tcBdr/>
      </a:tcStyle>
    </a:neCell>
    <a:nwCell>
      <a:tcTxStyle b="off" i="off"/>
      <a:tcStyle>
        <a:tcBdr/>
      </a:tcStyle>
    </a:nwCell>
  </a:tblStyle>
  <a:tblStyle styleId="{84EEFBCC-F8EF-4260-AC35-BF8959B572BF}" styleName="Table_1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243"/>
    <p:restoredTop sz="74966" autoAdjust="0"/>
  </p:normalViewPr>
  <p:slideViewPr>
    <p:cSldViewPr snapToGrid="0">
      <p:cViewPr varScale="1">
        <p:scale>
          <a:sx n="56" d="100"/>
          <a:sy n="56" d="100"/>
        </p:scale>
        <p:origin x="44" y="2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customschemas.google.com/relationships/presentationmetadata" Target="metadata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‹Nr.›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 sz="12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</a:t>
            </a:fld>
            <a:endParaRPr lang="en-GB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38671169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Google Shape;237;ge0ddf94dc5_0_4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8" name="Google Shape;238;ge0ddf94dc5_0_4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9" name="Google Shape;239;ge0ddf94dc5_0_46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11</a:t>
            </a:fld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Google Shape;245;ge0ddf94dc5_0_5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6" name="Google Shape;246;ge0ddf94dc5_0_5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7" name="Google Shape;247;ge0ddf94dc5_0_53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12</a:t>
            </a:fld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" name="Google Shape;253;ge0ddf94dc5_0_6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4" name="Google Shape;254;ge0ddf94dc5_0_6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5" name="Google Shape;255;ge0ddf94dc5_0_6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13</a:t>
            </a:fld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" name="Google Shape;261;ge0ddf94dc5_0_6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2" name="Google Shape;262;ge0ddf94dc5_0_6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3" name="Google Shape;263;ge0ddf94dc5_0_6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14</a:t>
            </a:fld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" name="Google Shape;269;ge0ddf94dc5_0_7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70" name="Google Shape;270;ge0ddf94dc5_0_7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71" name="Google Shape;271;ge0ddf94dc5_0_76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-GB"/>
              <a:t>15</a:t>
            </a:fld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4" name="Google Shape;384;ge0ddf94dc5_0_18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85" name="Google Shape;385;ge0ddf94dc5_0_18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386" name="Google Shape;386;ge0ddf94dc5_0_189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-GB"/>
              <a:t>16</a:t>
            </a:fld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" name="Google Shape;287;ge0ddf94dc5_0_9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88" name="Google Shape;288;ge0ddf94dc5_0_9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lvl="0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3F5D"/>
              </a:buClr>
              <a:buSzPts val="1600"/>
              <a:buFont typeface="Calibri"/>
              <a:buAutoNum type="arabicPeriod"/>
            </a:pPr>
            <a:r>
              <a:rPr lang="en-GB" sz="1600" dirty="0">
                <a:solidFill>
                  <a:srgbClr val="003F5D"/>
                </a:solidFill>
              </a:rPr>
              <a:t>Design and implement a new joint EOSC-Life demonstrator with GÉANT involving the GN4-3 Cloud activities - namely the </a:t>
            </a:r>
            <a:r>
              <a:rPr lang="en-GB" sz="1600" b="1" dirty="0">
                <a:solidFill>
                  <a:srgbClr val="003F5D"/>
                </a:solidFill>
              </a:rPr>
              <a:t>GÉANT Cloud Flow</a:t>
            </a:r>
            <a:endParaRPr sz="1600" b="1" dirty="0">
              <a:solidFill>
                <a:srgbClr val="003F5D"/>
              </a:solidFill>
            </a:endParaRPr>
          </a:p>
          <a:p>
            <a:pPr marL="914400" lvl="1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3F5D"/>
              </a:buClr>
              <a:buSzPts val="1600"/>
              <a:buFont typeface="Calibri"/>
              <a:buAutoNum type="alphaLcPeriod"/>
            </a:pPr>
            <a:r>
              <a:rPr lang="en-GB" sz="1600" dirty="0">
                <a:solidFill>
                  <a:srgbClr val="003F5D"/>
                </a:solidFill>
              </a:rPr>
              <a:t>Implement on the GCF platform a relevant eHealth workflow for the EOSC-life community (ELIXIR, BB-MRI, ..) </a:t>
            </a:r>
            <a:endParaRPr sz="1600" dirty="0">
              <a:solidFill>
                <a:srgbClr val="003F5D"/>
              </a:solidFill>
            </a:endParaRPr>
          </a:p>
          <a:p>
            <a:pPr marL="914400" lvl="1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3F5D"/>
              </a:buClr>
              <a:buSzPts val="1600"/>
              <a:buFont typeface="Calibri"/>
              <a:buAutoNum type="alphaLcPeriod"/>
            </a:pPr>
            <a:r>
              <a:rPr lang="en-GB" sz="1600" dirty="0">
                <a:solidFill>
                  <a:srgbClr val="003F5D"/>
                </a:solidFill>
              </a:rPr>
              <a:t>Jointly implement engagement and dissemination activities to extend the domain of available resources for GCF</a:t>
            </a:r>
            <a:endParaRPr sz="1600" dirty="0">
              <a:solidFill>
                <a:srgbClr val="003F5D"/>
              </a:solidFill>
            </a:endParaRPr>
          </a:p>
          <a:p>
            <a:pPr marL="457200" lvl="0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3F5D"/>
              </a:buClr>
              <a:buSzPts val="1600"/>
              <a:buFont typeface="Calibri"/>
              <a:buAutoNum type="arabicPeriod"/>
            </a:pPr>
            <a:r>
              <a:rPr lang="en-GB" sz="1600" dirty="0">
                <a:solidFill>
                  <a:srgbClr val="003F5D"/>
                </a:solidFill>
              </a:rPr>
              <a:t>Common </a:t>
            </a:r>
            <a:r>
              <a:rPr lang="en-GB" sz="1600" b="1" dirty="0">
                <a:solidFill>
                  <a:srgbClr val="003F5D"/>
                </a:solidFill>
              </a:rPr>
              <a:t>dissemination actions</a:t>
            </a:r>
            <a:r>
              <a:rPr lang="en-GB" sz="1600" dirty="0">
                <a:solidFill>
                  <a:srgbClr val="003F5D"/>
                </a:solidFill>
              </a:rPr>
              <a:t>: e.g. GÉANT eHealth TF disseminating on EOSC-Life Open Calls</a:t>
            </a:r>
            <a:endParaRPr sz="1600" dirty="0">
              <a:solidFill>
                <a:srgbClr val="003F5D"/>
              </a:solidFill>
            </a:endParaRPr>
          </a:p>
          <a:p>
            <a:pPr marL="457200" lvl="0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3F5D"/>
              </a:buClr>
              <a:buSzPts val="1600"/>
              <a:buFont typeface="Calibri"/>
              <a:buAutoNum type="arabicPeriod"/>
            </a:pPr>
            <a:r>
              <a:rPr lang="en-GB" sz="1600" dirty="0">
                <a:solidFill>
                  <a:srgbClr val="003F5D"/>
                </a:solidFill>
              </a:rPr>
              <a:t>Collaboration on the s</a:t>
            </a:r>
            <a:r>
              <a:rPr lang="en-GB" sz="1600" b="1" dirty="0">
                <a:solidFill>
                  <a:srgbClr val="003F5D"/>
                </a:solidFill>
              </a:rPr>
              <a:t>ensitive data policies, EOSC-Life WP4 toolkit</a:t>
            </a:r>
            <a:endParaRPr sz="1600" b="1" dirty="0">
              <a:solidFill>
                <a:srgbClr val="003F5D"/>
              </a:solidFill>
            </a:endParaRPr>
          </a:p>
          <a:p>
            <a:pPr marL="457200" lvl="0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3F5D"/>
              </a:buClr>
              <a:buSzPts val="1600"/>
              <a:buFont typeface="Calibri"/>
              <a:buAutoNum type="arabicPeriod"/>
            </a:pPr>
            <a:r>
              <a:rPr lang="en-GB" sz="1600" dirty="0">
                <a:solidFill>
                  <a:srgbClr val="003F5D"/>
                </a:solidFill>
              </a:rPr>
              <a:t>GN eHealth TF will establish its internal governance, outreach and engagement model:  exploit synergies </a:t>
            </a:r>
            <a:endParaRPr sz="1600" dirty="0">
              <a:solidFill>
                <a:srgbClr val="003F5D"/>
              </a:solidFill>
            </a:endParaRPr>
          </a:p>
          <a:p>
            <a:pPr marL="457200" lvl="0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3F5D"/>
              </a:buClr>
              <a:buSzPts val="1600"/>
              <a:buFont typeface="Calibri"/>
              <a:buAutoNum type="arabicPeriod"/>
            </a:pPr>
            <a:r>
              <a:rPr lang="en-GB" sz="1600" dirty="0">
                <a:solidFill>
                  <a:srgbClr val="003F5D"/>
                </a:solidFill>
              </a:rPr>
              <a:t>AAI  : LS-Pilot and LS-AAI login </a:t>
            </a:r>
            <a:endParaRPr sz="1600" dirty="0">
              <a:solidFill>
                <a:srgbClr val="003F5D"/>
              </a:solidFill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94693373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Google Shape;202;gd9e73c3957_0_3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  <p:sp>
        <p:nvSpPr>
          <p:cNvPr id="203" name="Google Shape;203;gd9e73c3957_0_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0" name="Google Shape;400;gd9e73c3957_0_7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01" name="Google Shape;401;gd9e73c3957_0_7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402" name="Google Shape;402;gd9e73c3957_0_74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-GB"/>
              <a:t>20</a:t>
            </a:fld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2" name="Google Shape;392;ge0ddf94dc5_0_19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93" name="Google Shape;393;ge0ddf94dc5_0_19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394" name="Google Shape;394;ge0ddf94dc5_0_196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/>
              <a:t>21</a:t>
            </a:fld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12" name="Google Shape;112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Google Shape;214;ge0ddf94dc5_0_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5" name="Google Shape;215;ge0ddf94dc5_0_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16" name="Google Shape;216;ge0ddf94dc5_0_3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-GB"/>
              <a:t>22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70175610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gd685a8b6db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19" name="Google Shape;119;gd685a8b6db_0_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400" b="1" dirty="0">
                <a:solidFill>
                  <a:srgbClr val="013F5E"/>
                </a:solidFill>
              </a:rPr>
              <a:t>Goals:</a:t>
            </a:r>
            <a:endParaRPr sz="1400" b="1" dirty="0">
              <a:solidFill>
                <a:srgbClr val="013F5E"/>
              </a:solidFill>
            </a:endParaRPr>
          </a:p>
          <a:p>
            <a:pPr marL="457200" lvl="0" indent="-304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13F5E"/>
              </a:buClr>
              <a:buSzPts val="1200"/>
              <a:buAutoNum type="arabicPeriod"/>
            </a:pPr>
            <a:r>
              <a:rPr lang="en-GB" sz="1200" dirty="0">
                <a:solidFill>
                  <a:srgbClr val="013F5E"/>
                </a:solidFill>
              </a:rPr>
              <a:t>Get to (virtually) know each other </a:t>
            </a:r>
            <a:endParaRPr sz="1200" dirty="0">
              <a:solidFill>
                <a:srgbClr val="013F5E"/>
              </a:solidFill>
            </a:endParaRPr>
          </a:p>
          <a:p>
            <a:pPr marL="457200" lvl="0" indent="-304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13F5E"/>
              </a:buClr>
              <a:buSzPts val="1200"/>
              <a:buAutoNum type="arabicPeriod"/>
            </a:pPr>
            <a:r>
              <a:rPr lang="en-GB" sz="1200" dirty="0">
                <a:solidFill>
                  <a:srgbClr val="013F5E"/>
                </a:solidFill>
              </a:rPr>
              <a:t>Tell you about where we stand with the TF from the GÉANT and NRENs side</a:t>
            </a:r>
            <a:endParaRPr sz="1200" dirty="0">
              <a:solidFill>
                <a:srgbClr val="013F5E"/>
              </a:solidFill>
            </a:endParaRPr>
          </a:p>
          <a:p>
            <a:pPr marL="457200" lvl="0" indent="-304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13F5E"/>
              </a:buClr>
              <a:buSzPts val="1200"/>
              <a:buAutoNum type="arabicPeriod"/>
            </a:pPr>
            <a:r>
              <a:rPr lang="en-GB" sz="1200" dirty="0">
                <a:solidFill>
                  <a:srgbClr val="013F5E"/>
                </a:solidFill>
              </a:rPr>
              <a:t>Let you know about the draft plans ahead</a:t>
            </a:r>
            <a:endParaRPr sz="1200" dirty="0">
              <a:solidFill>
                <a:srgbClr val="013F5E"/>
              </a:solidFill>
            </a:endParaRPr>
          </a:p>
          <a:p>
            <a:pPr marL="457200" lvl="0" indent="-304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13F5E"/>
              </a:buClr>
              <a:buSzPts val="1200"/>
              <a:buAutoNum type="arabicPeriod"/>
            </a:pPr>
            <a:r>
              <a:rPr lang="en-GB" sz="1200" dirty="0">
                <a:solidFill>
                  <a:srgbClr val="013F5E"/>
                </a:solidFill>
              </a:rPr>
              <a:t>Suggest where your contributions and inputs could be focusing</a:t>
            </a:r>
            <a:endParaRPr sz="1200" dirty="0">
              <a:solidFill>
                <a:srgbClr val="013F5E"/>
              </a:solidFill>
            </a:endParaRPr>
          </a:p>
          <a:p>
            <a:pPr marL="457200" lvl="0" indent="-304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13F5E"/>
              </a:buClr>
              <a:buSzPts val="1200"/>
              <a:buAutoNum type="arabicPeriod"/>
            </a:pPr>
            <a:r>
              <a:rPr lang="en-GB" sz="1200" dirty="0">
                <a:solidFill>
                  <a:srgbClr val="013F5E"/>
                </a:solidFill>
              </a:rPr>
              <a:t>Mention the potential risks and mitigations </a:t>
            </a:r>
            <a:endParaRPr sz="1200" dirty="0">
              <a:solidFill>
                <a:srgbClr val="013F5E"/>
              </a:solidFill>
            </a:endParaRPr>
          </a:p>
          <a:p>
            <a:pPr marL="457200" lvl="0" indent="-304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13F5E"/>
              </a:buClr>
              <a:buSzPts val="1200"/>
              <a:buAutoNum type="arabicPeriod"/>
            </a:pPr>
            <a:r>
              <a:rPr lang="en-GB" sz="1200" dirty="0">
                <a:solidFill>
                  <a:srgbClr val="013F5E"/>
                </a:solidFill>
              </a:rPr>
              <a:t>Get your first feedback/comments/proposal on 3) ,4) and 5)</a:t>
            </a:r>
            <a:endParaRPr dirty="0"/>
          </a:p>
        </p:txBody>
      </p:sp>
      <p:sp>
        <p:nvSpPr>
          <p:cNvPr id="120" name="Google Shape;120;gd685a8b6db_0_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/>
              <a:t>3</a:t>
            </a:fld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gd9e73c3957_0_5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27" name="Google Shape;127;gd9e73c3957_0_5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  <p:sp>
        <p:nvSpPr>
          <p:cNvPr id="128" name="Google Shape;128;gd9e73c3957_0_53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-GB"/>
              <a:t>4</a:t>
            </a:fld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 sz="12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5</a:t>
            </a:fld>
            <a:endParaRPr lang="en-GB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31972969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gd9e73c3957_0_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50" name="Google Shape;150;gd9e73c3957_0_1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51" name="Google Shape;151;gd9e73c3957_0_19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-GB"/>
              <a:t>6</a:t>
            </a:fld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gd685a8b6db_0_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62" name="Google Shape;162;gd685a8b6db_0_1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63" name="Google Shape;163;gd685a8b6db_0_1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/>
              <a:t>7</a:t>
            </a:fld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gd9e73c3957_0_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42" name="Google Shape;142;gd9e73c3957_0_1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43" name="Google Shape;143;gd9e73c3957_0_1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-GB"/>
              <a:t>8</a:t>
            </a:fld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Google Shape;229;ge0ddf94dc5_0_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0" name="Google Shape;230;ge0ddf94dc5_0_1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1" name="Google Shape;231;ge0ddf94dc5_0_1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/>
              <a:t>10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>
  <p:cSld name="Title Slide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Google Shape;18;p10"/>
          <p:cNvPicPr preferRelativeResize="0"/>
          <p:nvPr/>
        </p:nvPicPr>
        <p:blipFill rotWithShape="1">
          <a:blip r:embed="rId2">
            <a:alphaModFix/>
          </a:blip>
          <a:srcRect b="5778"/>
          <a:stretch/>
        </p:blipFill>
        <p:spPr>
          <a:xfrm>
            <a:off x="-44450" y="1596504"/>
            <a:ext cx="9232900" cy="3546996"/>
          </a:xfrm>
          <a:prstGeom prst="rect">
            <a:avLst/>
          </a:prstGeom>
          <a:noFill/>
          <a:ln>
            <a:noFill/>
          </a:ln>
        </p:spPr>
      </p:pic>
      <p:sp>
        <p:nvSpPr>
          <p:cNvPr id="19" name="Google Shape;19;p10"/>
          <p:cNvSpPr/>
          <p:nvPr/>
        </p:nvSpPr>
        <p:spPr>
          <a:xfrm>
            <a:off x="64169" y="204538"/>
            <a:ext cx="9023685" cy="896352"/>
          </a:xfrm>
          <a:prstGeom prst="rect">
            <a:avLst/>
          </a:prstGeom>
          <a:solidFill>
            <a:schemeClr val="lt1"/>
          </a:solidFill>
          <a:ln w="1270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50"/>
              <a:buFont typeface="Arial"/>
              <a:buNone/>
            </a:pPr>
            <a:endParaRPr sz="135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0" name="Google Shape;20;p1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058388" y="475247"/>
            <a:ext cx="1568588" cy="836196"/>
          </a:xfrm>
          <a:prstGeom prst="rect">
            <a:avLst/>
          </a:prstGeom>
          <a:noFill/>
          <a:ln>
            <a:noFill/>
          </a:ln>
        </p:spPr>
      </p:pic>
      <p:sp>
        <p:nvSpPr>
          <p:cNvPr id="21" name="Google Shape;21;p10"/>
          <p:cNvSpPr txBox="1">
            <a:spLocks noGrp="1"/>
          </p:cNvSpPr>
          <p:nvPr>
            <p:ph type="body" idx="1"/>
          </p:nvPr>
        </p:nvSpPr>
        <p:spPr>
          <a:xfrm>
            <a:off x="697644" y="1836091"/>
            <a:ext cx="3822700" cy="2814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004360"/>
              </a:buClr>
              <a:buSzPts val="1500"/>
              <a:buNone/>
              <a:defRPr b="1"/>
            </a:lvl1pPr>
            <a:lvl2pPr marL="914400" lvl="1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436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3F5E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4360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4360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2" name="Google Shape;22;p10"/>
          <p:cNvSpPr txBox="1">
            <a:spLocks noGrp="1"/>
          </p:cNvSpPr>
          <p:nvPr>
            <p:ph type="body" idx="2"/>
          </p:nvPr>
        </p:nvSpPr>
        <p:spPr>
          <a:xfrm>
            <a:off x="697643" y="3414566"/>
            <a:ext cx="3752453" cy="3272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004360"/>
              </a:buClr>
              <a:buSzPts val="1500"/>
              <a:buNone/>
              <a:defRPr/>
            </a:lvl1pPr>
            <a:lvl2pPr marL="914400" lvl="1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436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3F5E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4360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4360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3" name="Google Shape;23;p10"/>
          <p:cNvSpPr txBox="1">
            <a:spLocks noGrp="1"/>
          </p:cNvSpPr>
          <p:nvPr>
            <p:ph type="body" idx="3"/>
          </p:nvPr>
        </p:nvSpPr>
        <p:spPr>
          <a:xfrm>
            <a:off x="697644" y="1373001"/>
            <a:ext cx="3759596" cy="37759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004360"/>
              </a:buClr>
              <a:buSzPts val="1950"/>
              <a:buNone/>
              <a:defRPr sz="1950"/>
            </a:lvl1pPr>
            <a:lvl2pPr marL="914400" lvl="1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436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3F5E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4360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4360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4" name="Google Shape;24;p10"/>
          <p:cNvSpPr txBox="1">
            <a:spLocks noGrp="1"/>
          </p:cNvSpPr>
          <p:nvPr>
            <p:ph type="body" idx="4"/>
          </p:nvPr>
        </p:nvSpPr>
        <p:spPr>
          <a:xfrm>
            <a:off x="697644" y="998621"/>
            <a:ext cx="3759596" cy="3549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004360"/>
              </a:buClr>
              <a:buSzPts val="2400"/>
              <a:buNone/>
              <a:defRPr sz="2400" b="1"/>
            </a:lvl1pPr>
            <a:lvl2pPr marL="914400" lvl="1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436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3F5E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4360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4360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5" name="Google Shape;25;p10"/>
          <p:cNvSpPr txBox="1">
            <a:spLocks noGrp="1"/>
          </p:cNvSpPr>
          <p:nvPr>
            <p:ph type="body" idx="5"/>
          </p:nvPr>
        </p:nvSpPr>
        <p:spPr>
          <a:xfrm>
            <a:off x="697643" y="3691293"/>
            <a:ext cx="3752453" cy="3212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004360"/>
              </a:buClr>
              <a:buSzPts val="1500"/>
              <a:buNone/>
              <a:defRPr/>
            </a:lvl1pPr>
            <a:lvl2pPr marL="914400" lvl="1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436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3F5E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4360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4360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6" name="Google Shape;26;p10"/>
          <p:cNvSpPr txBox="1">
            <a:spLocks noGrp="1"/>
          </p:cNvSpPr>
          <p:nvPr>
            <p:ph type="body" idx="6"/>
          </p:nvPr>
        </p:nvSpPr>
        <p:spPr>
          <a:xfrm>
            <a:off x="697644" y="2115826"/>
            <a:ext cx="3822700" cy="2604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004360"/>
              </a:buClr>
              <a:buSzPts val="1500"/>
              <a:buNone/>
              <a:defRPr b="0"/>
            </a:lvl1pPr>
            <a:lvl2pPr marL="914400" lvl="1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436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3F5E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4360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4360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7" name="Google Shape;27;p10"/>
          <p:cNvSpPr txBox="1">
            <a:spLocks noGrp="1"/>
          </p:cNvSpPr>
          <p:nvPr>
            <p:ph type="body" idx="7"/>
          </p:nvPr>
        </p:nvSpPr>
        <p:spPr>
          <a:xfrm>
            <a:off x="697643" y="2374505"/>
            <a:ext cx="5029917" cy="2604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004360"/>
              </a:buClr>
              <a:buSzPts val="1500"/>
              <a:buNone/>
              <a:defRPr b="0"/>
            </a:lvl1pPr>
            <a:lvl2pPr marL="914400" lvl="1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436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3F5E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4360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4360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8" name="Google Shape;28;p10"/>
          <p:cNvSpPr txBox="1">
            <a:spLocks noGrp="1"/>
          </p:cNvSpPr>
          <p:nvPr>
            <p:ph type="body" idx="8"/>
          </p:nvPr>
        </p:nvSpPr>
        <p:spPr>
          <a:xfrm>
            <a:off x="836320" y="2761626"/>
            <a:ext cx="685800" cy="1427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004360"/>
              </a:buClr>
              <a:buSzPts val="600"/>
              <a:buNone/>
              <a:defRPr sz="600"/>
            </a:lvl1pPr>
            <a:lvl2pPr marL="914400" lvl="1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436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3F5E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4360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4360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>
  <p:cSld name="Content with Caption"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20"/>
          <p:cNvSpPr txBox="1">
            <a:spLocks noGrp="1"/>
          </p:cNvSpPr>
          <p:nvPr>
            <p:ph type="body" idx="1"/>
          </p:nvPr>
        </p:nvSpPr>
        <p:spPr>
          <a:xfrm>
            <a:off x="3887391" y="1238639"/>
            <a:ext cx="4629150" cy="31571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004360"/>
              </a:buClr>
              <a:buSzPts val="1800"/>
              <a:buChar char="•"/>
              <a:defRPr sz="1800"/>
            </a:lvl1pPr>
            <a:lvl2pPr marL="914400" lvl="1" indent="-3333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4361"/>
              </a:buClr>
              <a:buSzPts val="1650"/>
              <a:buChar char="•"/>
              <a:defRPr sz="1650"/>
            </a:lvl2pPr>
            <a:lvl3pPr marL="1371600" lvl="2" indent="-3238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3F5E"/>
              </a:buClr>
              <a:buSzPts val="1500"/>
              <a:buChar char="•"/>
              <a:defRPr sz="1500"/>
            </a:lvl3pPr>
            <a:lvl4pPr marL="1828800" lvl="3" indent="-3238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4360"/>
              </a:buClr>
              <a:buSzPts val="1500"/>
              <a:buChar char="•"/>
              <a:defRPr sz="1500"/>
            </a:lvl4pPr>
            <a:lvl5pPr marL="2286000" lvl="4" indent="-3238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4360"/>
              </a:buClr>
              <a:buSzPts val="1500"/>
              <a:buChar char="•"/>
              <a:defRPr sz="1500"/>
            </a:lvl5pPr>
            <a:lvl6pPr marL="2743200" lvl="5" indent="-3238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6pPr>
            <a:lvl7pPr marL="3200400" lvl="6" indent="-3238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7pPr>
            <a:lvl8pPr marL="3657600" lvl="7" indent="-3238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8pPr>
            <a:lvl9pPr marL="4114800" lvl="8" indent="-3238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9pPr>
          </a:lstStyle>
          <a:p>
            <a:endParaRPr/>
          </a:p>
        </p:txBody>
      </p:sp>
      <p:sp>
        <p:nvSpPr>
          <p:cNvPr id="90" name="Google Shape;90;p20"/>
          <p:cNvSpPr txBox="1">
            <a:spLocks noGrp="1"/>
          </p:cNvSpPr>
          <p:nvPr>
            <p:ph type="body" idx="2"/>
          </p:nvPr>
        </p:nvSpPr>
        <p:spPr>
          <a:xfrm>
            <a:off x="342902" y="1231641"/>
            <a:ext cx="3236119" cy="3170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004360"/>
              </a:buClr>
              <a:buSzPts val="1200"/>
              <a:buNone/>
              <a:defRPr sz="1200"/>
            </a:lvl1pPr>
            <a:lvl2pPr marL="914400" lvl="1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4361"/>
              </a:buClr>
              <a:buSzPts val="1050"/>
              <a:buNone/>
              <a:defRPr sz="1050"/>
            </a:lvl2pPr>
            <a:lvl3pPr marL="1371600" lvl="2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3F5E"/>
              </a:buClr>
              <a:buSzPts val="900"/>
              <a:buNone/>
              <a:defRPr sz="900"/>
            </a:lvl3pPr>
            <a:lvl4pPr marL="1828800" lvl="3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4360"/>
              </a:buClr>
              <a:buSzPts val="750"/>
              <a:buNone/>
              <a:defRPr sz="750"/>
            </a:lvl4pPr>
            <a:lvl5pPr marL="2286000" lvl="4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4360"/>
              </a:buClr>
              <a:buSzPts val="750"/>
              <a:buNone/>
              <a:defRPr sz="750"/>
            </a:lvl5pPr>
            <a:lvl6pPr marL="2743200" lvl="5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6pPr>
            <a:lvl7pPr marL="3200400" lvl="6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7pPr>
            <a:lvl8pPr marL="3657600" lvl="7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8pPr>
            <a:lvl9pPr marL="4114800" lvl="8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9pPr>
          </a:lstStyle>
          <a:p>
            <a:endParaRPr/>
          </a:p>
        </p:txBody>
      </p:sp>
      <p:sp>
        <p:nvSpPr>
          <p:cNvPr id="91" name="Google Shape;91;p20"/>
          <p:cNvSpPr txBox="1">
            <a:spLocks noGrp="1"/>
          </p:cNvSpPr>
          <p:nvPr>
            <p:ph type="sldNum" idx="12"/>
          </p:nvPr>
        </p:nvSpPr>
        <p:spPr>
          <a:xfrm>
            <a:off x="8296359" y="4804515"/>
            <a:ext cx="555766" cy="2061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  <a:defRPr sz="675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  <a:defRPr sz="675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  <a:defRPr sz="675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  <a:defRPr sz="675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  <a:defRPr sz="675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  <a:defRPr sz="675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  <a:defRPr sz="675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  <a:defRPr sz="675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  <a:defRPr sz="675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‹Nr.›</a:t>
            </a:fld>
            <a:endParaRPr/>
          </a:p>
        </p:txBody>
      </p:sp>
      <p:sp>
        <p:nvSpPr>
          <p:cNvPr id="92" name="Google Shape;92;p20"/>
          <p:cNvSpPr txBox="1">
            <a:spLocks noGrp="1"/>
          </p:cNvSpPr>
          <p:nvPr>
            <p:ph type="title"/>
          </p:nvPr>
        </p:nvSpPr>
        <p:spPr>
          <a:xfrm>
            <a:off x="341735" y="55987"/>
            <a:ext cx="7209065" cy="9941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436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>
  <p:cSld name="Picture with Caption"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21"/>
          <p:cNvSpPr>
            <a:spLocks noGrp="1"/>
          </p:cNvSpPr>
          <p:nvPr>
            <p:ph type="pic" idx="2"/>
          </p:nvPr>
        </p:nvSpPr>
        <p:spPr>
          <a:xfrm>
            <a:off x="3887391" y="1287628"/>
            <a:ext cx="4629150" cy="31081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004360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4361"/>
              </a:buClr>
              <a:buSzPts val="2100"/>
              <a:buFont typeface="Arial"/>
              <a:buNone/>
              <a:defRPr sz="2100" b="0" i="0" u="none" strike="noStrike" cap="none">
                <a:solidFill>
                  <a:srgbClr val="00436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3F5E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003F5E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4360"/>
              </a:buClr>
              <a:buSzPts val="1500"/>
              <a:buFont typeface="Arial"/>
              <a:buNone/>
              <a:defRPr sz="1500" b="0" i="0" u="none" strike="noStrike" cap="non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4360"/>
              </a:buClr>
              <a:buSzPts val="1500"/>
              <a:buFont typeface="Arial"/>
              <a:buNone/>
              <a:defRPr sz="1500" b="0" i="0" u="none" strike="noStrike" cap="non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5" name="Google Shape;95;p21"/>
          <p:cNvSpPr txBox="1">
            <a:spLocks noGrp="1"/>
          </p:cNvSpPr>
          <p:nvPr>
            <p:ph type="body" idx="1"/>
          </p:nvPr>
        </p:nvSpPr>
        <p:spPr>
          <a:xfrm>
            <a:off x="342902" y="1287628"/>
            <a:ext cx="3236119" cy="31141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004360"/>
              </a:buClr>
              <a:buSzPts val="1200"/>
              <a:buNone/>
              <a:defRPr sz="1200"/>
            </a:lvl1pPr>
            <a:lvl2pPr marL="914400" lvl="1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4361"/>
              </a:buClr>
              <a:buSzPts val="1050"/>
              <a:buNone/>
              <a:defRPr sz="1050"/>
            </a:lvl2pPr>
            <a:lvl3pPr marL="1371600" lvl="2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3F5E"/>
              </a:buClr>
              <a:buSzPts val="900"/>
              <a:buNone/>
              <a:defRPr sz="900"/>
            </a:lvl3pPr>
            <a:lvl4pPr marL="1828800" lvl="3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4360"/>
              </a:buClr>
              <a:buSzPts val="750"/>
              <a:buNone/>
              <a:defRPr sz="750"/>
            </a:lvl4pPr>
            <a:lvl5pPr marL="2286000" lvl="4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4360"/>
              </a:buClr>
              <a:buSzPts val="750"/>
              <a:buNone/>
              <a:defRPr sz="750"/>
            </a:lvl5pPr>
            <a:lvl6pPr marL="2743200" lvl="5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6pPr>
            <a:lvl7pPr marL="3200400" lvl="6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7pPr>
            <a:lvl8pPr marL="3657600" lvl="7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8pPr>
            <a:lvl9pPr marL="4114800" lvl="8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9pPr>
          </a:lstStyle>
          <a:p>
            <a:endParaRPr/>
          </a:p>
        </p:txBody>
      </p:sp>
      <p:sp>
        <p:nvSpPr>
          <p:cNvPr id="96" name="Google Shape;96;p21"/>
          <p:cNvSpPr txBox="1">
            <a:spLocks noGrp="1"/>
          </p:cNvSpPr>
          <p:nvPr>
            <p:ph type="sldNum" idx="12"/>
          </p:nvPr>
        </p:nvSpPr>
        <p:spPr>
          <a:xfrm>
            <a:off x="8296359" y="4804515"/>
            <a:ext cx="555766" cy="2061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  <a:defRPr sz="675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  <a:defRPr sz="675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  <a:defRPr sz="675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  <a:defRPr sz="675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  <a:defRPr sz="675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  <a:defRPr sz="675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  <a:defRPr sz="675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  <a:defRPr sz="675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  <a:defRPr sz="675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‹Nr.›</a:t>
            </a:fld>
            <a:endParaRPr/>
          </a:p>
        </p:txBody>
      </p:sp>
      <p:sp>
        <p:nvSpPr>
          <p:cNvPr id="97" name="Google Shape;97;p21"/>
          <p:cNvSpPr txBox="1">
            <a:spLocks noGrp="1"/>
          </p:cNvSpPr>
          <p:nvPr>
            <p:ph type="title"/>
          </p:nvPr>
        </p:nvSpPr>
        <p:spPr>
          <a:xfrm>
            <a:off x="341735" y="55987"/>
            <a:ext cx="7209065" cy="9941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436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losing Slide for non project presentations">
  <p:cSld name="Closing Slide for non project presentations"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22"/>
          <p:cNvSpPr txBox="1">
            <a:spLocks noGrp="1"/>
          </p:cNvSpPr>
          <p:nvPr>
            <p:ph type="sldNum" idx="12"/>
          </p:nvPr>
        </p:nvSpPr>
        <p:spPr>
          <a:xfrm>
            <a:off x="8296359" y="4804515"/>
            <a:ext cx="555766" cy="2061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  <a:defRPr sz="675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  <a:defRPr sz="675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  <a:defRPr sz="675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  <a:defRPr sz="675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  <a:defRPr sz="675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  <a:defRPr sz="675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  <a:defRPr sz="675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  <a:defRPr sz="675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  <a:defRPr sz="675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‹Nr.›</a:t>
            </a:fld>
            <a:endParaRPr/>
          </a:p>
        </p:txBody>
      </p:sp>
      <p:sp>
        <p:nvSpPr>
          <p:cNvPr id="100" name="Google Shape;100;p22"/>
          <p:cNvSpPr/>
          <p:nvPr/>
        </p:nvSpPr>
        <p:spPr>
          <a:xfrm>
            <a:off x="0" y="-5"/>
            <a:ext cx="9144000" cy="5143500"/>
          </a:xfrm>
          <a:prstGeom prst="rect">
            <a:avLst/>
          </a:prstGeom>
          <a:solidFill>
            <a:srgbClr val="1C416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13"/>
              <a:buFont typeface="Arial"/>
              <a:buNone/>
            </a:pPr>
            <a:endParaRPr sz="1013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1" name="Google Shape;101;p22"/>
          <p:cNvSpPr/>
          <p:nvPr/>
        </p:nvSpPr>
        <p:spPr>
          <a:xfrm>
            <a:off x="0" y="642938"/>
            <a:ext cx="9144000" cy="3857625"/>
          </a:xfrm>
          <a:prstGeom prst="rect">
            <a:avLst/>
          </a:prstGeom>
          <a:solidFill>
            <a:srgbClr val="1C416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13"/>
              <a:buFont typeface="Arial"/>
              <a:buNone/>
            </a:pPr>
            <a:endParaRPr sz="1013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2" name="Google Shape;102;p22"/>
          <p:cNvSpPr txBox="1"/>
          <p:nvPr/>
        </p:nvSpPr>
        <p:spPr>
          <a:xfrm>
            <a:off x="0" y="2227694"/>
            <a:ext cx="9144000" cy="4419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1425" tIns="25700" rIns="51425" bIns="25700" anchor="ctr" anchorCtr="0">
            <a:norm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75"/>
              <a:buFont typeface="Calibri"/>
              <a:buNone/>
            </a:pPr>
            <a:r>
              <a:rPr lang="en-GB" sz="1575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Thank you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3" name="Google Shape;103;p22"/>
          <p:cNvSpPr/>
          <p:nvPr/>
        </p:nvSpPr>
        <p:spPr>
          <a:xfrm>
            <a:off x="2470932" y="768140"/>
            <a:ext cx="4202136" cy="2988518"/>
          </a:xfrm>
          <a:prstGeom prst="rect">
            <a:avLst/>
          </a:prstGeom>
          <a:blipFill rotWithShape="1">
            <a:blip r:embed="rId2">
              <a:alphaModFix amt="12000"/>
            </a:blip>
            <a:stretch>
              <a:fillRect/>
            </a:stretch>
          </a:blip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13"/>
              <a:buFont typeface="Arial"/>
              <a:buNone/>
            </a:pPr>
            <a:endParaRPr sz="1013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104" name="Google Shape;104;p22"/>
          <p:cNvGrpSpPr/>
          <p:nvPr/>
        </p:nvGrpSpPr>
        <p:grpSpPr>
          <a:xfrm>
            <a:off x="3014133" y="3844855"/>
            <a:ext cx="3115734" cy="898800"/>
            <a:chOff x="4003396" y="5126471"/>
            <a:chExt cx="4154312" cy="1198400"/>
          </a:xfrm>
        </p:grpSpPr>
        <p:sp>
          <p:nvSpPr>
            <p:cNvPr id="105" name="Google Shape;105;p22"/>
            <p:cNvSpPr txBox="1"/>
            <p:nvPr/>
          </p:nvSpPr>
          <p:spPr>
            <a:xfrm>
              <a:off x="4003396" y="5647763"/>
              <a:ext cx="4154312" cy="677108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900"/>
                <a:buFont typeface="Calibri"/>
                <a:buNone/>
              </a:pPr>
              <a:r>
                <a:rPr lang="en-GB" sz="900" b="0" i="0" u="none" strike="noStrike" cap="non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Networks ∙ Services ∙ People         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900"/>
                <a:buFont typeface="Calibri"/>
                <a:buNone/>
              </a:pPr>
              <a:r>
                <a:rPr lang="en-GB" sz="900" b="0" i="0" u="none" strike="noStrike" cap="non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www.geant.org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r>
                <a:rPr lang="en-GB" sz="900" b="0" i="0" u="none" strike="noStrike" cap="non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 </a:t>
              </a:r>
              <a:endParaRPr sz="9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pic>
          <p:nvPicPr>
            <p:cNvPr id="106" name="Google Shape;106;p22"/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5670880" y="5126471"/>
              <a:ext cx="1219200" cy="529760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107" name="Google Shape;107;p22"/>
          <p:cNvSpPr txBox="1">
            <a:spLocks noGrp="1"/>
          </p:cNvSpPr>
          <p:nvPr>
            <p:ph type="body" idx="1"/>
          </p:nvPr>
        </p:nvSpPr>
        <p:spPr>
          <a:xfrm>
            <a:off x="2674019" y="3163543"/>
            <a:ext cx="3795964" cy="2631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ctr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lt1"/>
              </a:buClr>
              <a:buSzPts val="900"/>
              <a:buNone/>
              <a:defRPr sz="900">
                <a:solidFill>
                  <a:schemeClr val="lt1"/>
                </a:solidFill>
              </a:defRPr>
            </a:lvl1pPr>
            <a:lvl2pPr marL="914400" lvl="1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436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3F5E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4360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4360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08" name="Google Shape;108;p22"/>
          <p:cNvSpPr txBox="1">
            <a:spLocks noGrp="1"/>
          </p:cNvSpPr>
          <p:nvPr>
            <p:ph type="body" idx="2"/>
          </p:nvPr>
        </p:nvSpPr>
        <p:spPr>
          <a:xfrm>
            <a:off x="2695575" y="2669381"/>
            <a:ext cx="3752850" cy="3214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ctr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lt1"/>
              </a:buClr>
              <a:buSzPts val="1575"/>
              <a:buNone/>
              <a:defRPr sz="1575">
                <a:solidFill>
                  <a:schemeClr val="lt1"/>
                </a:solidFill>
              </a:defRPr>
            </a:lvl1pPr>
            <a:lvl2pPr marL="914400" lvl="1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436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3F5E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4360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4360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09" name="Google Shape;109;p22"/>
          <p:cNvSpPr txBox="1">
            <a:spLocks noGrp="1"/>
          </p:cNvSpPr>
          <p:nvPr>
            <p:ph type="body" idx="3"/>
          </p:nvPr>
        </p:nvSpPr>
        <p:spPr>
          <a:xfrm>
            <a:off x="341313" y="241300"/>
            <a:ext cx="8510812" cy="33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lt1"/>
              </a:buClr>
              <a:buSzPts val="1500"/>
              <a:buNone/>
              <a:defRPr>
                <a:solidFill>
                  <a:schemeClr val="lt1"/>
                </a:solidFill>
              </a:defRPr>
            </a:lvl1pPr>
            <a:lvl2pPr marL="914400" lvl="1" indent="-31432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lt1"/>
              </a:buClr>
              <a:buSzPts val="1350"/>
              <a:buChar char="•"/>
              <a:defRPr>
                <a:solidFill>
                  <a:schemeClr val="lt1"/>
                </a:solidFill>
              </a:defRPr>
            </a:lvl2pPr>
            <a:lvl3pPr marL="1371600" lvl="2" indent="-304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lt1"/>
              </a:buClr>
              <a:buSzPts val="1200"/>
              <a:buChar char="•"/>
              <a:defRPr>
                <a:solidFill>
                  <a:schemeClr val="lt1"/>
                </a:solidFill>
              </a:defRPr>
            </a:lvl3pPr>
            <a:lvl4pPr marL="1828800" lvl="3" indent="-304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lt1"/>
              </a:buClr>
              <a:buSzPts val="1200"/>
              <a:buChar char="•"/>
              <a:defRPr>
                <a:solidFill>
                  <a:schemeClr val="lt1"/>
                </a:solidFill>
              </a:defRPr>
            </a:lvl4pPr>
            <a:lvl5pPr marL="2286000" lvl="4" indent="-304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lt1"/>
              </a:buClr>
              <a:buSzPts val="1200"/>
              <a:buChar char="•"/>
              <a:defRPr>
                <a:solidFill>
                  <a:schemeClr val="lt1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1_Title slide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gd9e73c3957_0_331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35" name="Google Shape;35;gd9e73c3957_0_331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75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36" name="Google Shape;36;gd9e73c3957_0_33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  <a:defRPr sz="675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  <a:defRPr sz="675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  <a:defRPr sz="675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  <a:defRPr sz="675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  <a:defRPr sz="675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  <a:defRPr sz="675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  <a:defRPr sz="675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  <a:defRPr sz="675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  <a:defRPr sz="675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‹Nr.›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8004205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>
  <p:cSld name="Title and Content"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11"/>
          <p:cNvSpPr txBox="1">
            <a:spLocks noGrp="1"/>
          </p:cNvSpPr>
          <p:nvPr>
            <p:ph type="body" idx="1"/>
          </p:nvPr>
        </p:nvSpPr>
        <p:spPr>
          <a:xfrm>
            <a:off x="333377" y="1143003"/>
            <a:ext cx="8181975" cy="34897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2385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004360"/>
              </a:buClr>
              <a:buSzPts val="1500"/>
              <a:buChar char="•"/>
              <a:defRPr sz="1500">
                <a:latin typeface="Calibri"/>
                <a:ea typeface="Calibri"/>
                <a:cs typeface="Calibri"/>
                <a:sym typeface="Calibri"/>
              </a:defRPr>
            </a:lvl1pPr>
            <a:lvl2pPr marL="914400" lvl="1" indent="-31432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4361"/>
              </a:buClr>
              <a:buSzPts val="1350"/>
              <a:buChar char="•"/>
              <a:defRPr>
                <a:solidFill>
                  <a:srgbClr val="00436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lvl="2" indent="-304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3F5E"/>
              </a:buClr>
              <a:buSzPts val="1200"/>
              <a:buChar char="•"/>
              <a:defRPr>
                <a:solidFill>
                  <a:srgbClr val="003F5E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lvl="3" indent="-304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4360"/>
              </a:buClr>
              <a:buSzPts val="1200"/>
              <a:buChar char="•"/>
              <a:defRPr>
                <a:latin typeface="Calibri"/>
                <a:ea typeface="Calibri"/>
                <a:cs typeface="Calibri"/>
                <a:sym typeface="Calibri"/>
              </a:defRPr>
            </a:lvl4pPr>
            <a:lvl5pPr marL="2286000" lvl="4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4360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1" name="Google Shape;31;p11"/>
          <p:cNvSpPr txBox="1">
            <a:spLocks noGrp="1"/>
          </p:cNvSpPr>
          <p:nvPr>
            <p:ph type="sldNum" idx="12"/>
          </p:nvPr>
        </p:nvSpPr>
        <p:spPr>
          <a:xfrm>
            <a:off x="8296359" y="4804515"/>
            <a:ext cx="555766" cy="2061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  <a:defRPr sz="675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  <a:defRPr sz="675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  <a:defRPr sz="675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  <a:defRPr sz="675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  <a:defRPr sz="675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  <a:defRPr sz="675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  <a:defRPr sz="675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  <a:defRPr sz="675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  <a:defRPr sz="675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‹Nr.›</a:t>
            </a:fld>
            <a:endParaRPr/>
          </a:p>
        </p:txBody>
      </p:sp>
      <p:sp>
        <p:nvSpPr>
          <p:cNvPr id="32" name="Google Shape;32;p11"/>
          <p:cNvSpPr txBox="1">
            <a:spLocks noGrp="1"/>
          </p:cNvSpPr>
          <p:nvPr>
            <p:ph type="title"/>
          </p:nvPr>
        </p:nvSpPr>
        <p:spPr>
          <a:xfrm>
            <a:off x="341735" y="55987"/>
            <a:ext cx="7209065" cy="9941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436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tyle Guide">
  <p:cSld name="Style Guide">
    <p:spTree>
      <p:nvGrpSpPr>
        <p:cNvPr id="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13"/>
          <p:cNvSpPr txBox="1">
            <a:spLocks noGrp="1"/>
          </p:cNvSpPr>
          <p:nvPr>
            <p:ph type="sldNum" idx="12"/>
          </p:nvPr>
        </p:nvSpPr>
        <p:spPr>
          <a:xfrm>
            <a:off x="8296359" y="4804515"/>
            <a:ext cx="555766" cy="2061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  <a:defRPr sz="675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  <a:defRPr sz="675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  <a:defRPr sz="675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  <a:defRPr sz="675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  <a:defRPr sz="675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  <a:defRPr sz="675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  <a:defRPr sz="675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  <a:defRPr sz="675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  <a:defRPr sz="675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‹Nr.›</a:t>
            </a:fld>
            <a:endParaRPr/>
          </a:p>
        </p:txBody>
      </p:sp>
      <p:sp>
        <p:nvSpPr>
          <p:cNvPr id="53" name="Google Shape;53;p13"/>
          <p:cNvSpPr txBox="1"/>
          <p:nvPr/>
        </p:nvSpPr>
        <p:spPr>
          <a:xfrm>
            <a:off x="366964" y="228600"/>
            <a:ext cx="4220451" cy="6463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GB" sz="1800" b="1" i="0" u="none" strike="noStrike" cap="none">
                <a:solidFill>
                  <a:srgbClr val="003F5D"/>
                </a:solidFill>
                <a:latin typeface="Calibri"/>
                <a:ea typeface="Calibri"/>
                <a:cs typeface="Calibri"/>
                <a:sym typeface="Calibri"/>
              </a:rPr>
              <a:t>Style Guide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GB" sz="1800" b="0" i="0" u="none" strike="noStrike" cap="none">
                <a:solidFill>
                  <a:srgbClr val="ED1556"/>
                </a:solidFill>
                <a:latin typeface="Calibri"/>
                <a:ea typeface="Calibri"/>
                <a:cs typeface="Calibri"/>
                <a:sym typeface="Calibri"/>
              </a:rPr>
              <a:t>A Guide to Using the New GÉANT Template</a:t>
            </a:r>
            <a:endParaRPr sz="1800" b="0" i="0" u="none" strike="noStrike" cap="none">
              <a:solidFill>
                <a:srgbClr val="ED1556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4" name="Google Shape;54;p13"/>
          <p:cNvSpPr txBox="1"/>
          <p:nvPr/>
        </p:nvSpPr>
        <p:spPr>
          <a:xfrm>
            <a:off x="438955" y="998625"/>
            <a:ext cx="7857404" cy="44012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214313" marR="0" lvl="0" indent="-21431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3F5D"/>
              </a:buClr>
              <a:buSzPts val="1400"/>
              <a:buFont typeface="Arial"/>
              <a:buChar char="•"/>
            </a:pPr>
            <a:r>
              <a:rPr lang="en-GB" sz="1400" b="0" i="0" u="none" strike="noStrike" cap="none">
                <a:solidFill>
                  <a:srgbClr val="003F5D"/>
                </a:solidFill>
                <a:latin typeface="Calibri"/>
                <a:ea typeface="Calibri"/>
                <a:cs typeface="Calibri"/>
                <a:sym typeface="Calibri"/>
              </a:rPr>
              <a:t>This template is a dual purpose template for use both to present information on behalf of the GÉANT Project (GN4-1) and for the organisation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14313" marR="0" lvl="0" indent="-21431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3F5D"/>
              </a:buClr>
              <a:buSzPts val="1400"/>
              <a:buFont typeface="Arial"/>
              <a:buChar char="•"/>
            </a:pPr>
            <a:r>
              <a:rPr lang="en-GB" sz="1400" b="0" i="0" u="none" strike="noStrike" cap="none">
                <a:solidFill>
                  <a:srgbClr val="003F5D"/>
                </a:solidFill>
                <a:latin typeface="Calibri"/>
                <a:ea typeface="Calibri"/>
                <a:cs typeface="Calibri"/>
                <a:sym typeface="Calibri"/>
              </a:rPr>
              <a:t>Because of this there are two end slide versions: 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557213" marR="0" lvl="1" indent="-21431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3F5D"/>
              </a:buClr>
              <a:buSzPts val="1400"/>
              <a:buFont typeface="Arial"/>
              <a:buChar char="•"/>
            </a:pPr>
            <a:r>
              <a:rPr lang="en-GB" sz="1400" b="0" i="0" u="none" strike="noStrike" cap="none">
                <a:solidFill>
                  <a:srgbClr val="003F5D"/>
                </a:solidFill>
                <a:latin typeface="Calibri"/>
                <a:ea typeface="Calibri"/>
                <a:cs typeface="Calibri"/>
                <a:sym typeface="Calibri"/>
              </a:rPr>
              <a:t>One for Project (GN4-1) presentations which includes EU logo, copyright, and funding statement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557213" marR="0" lvl="1" indent="-21431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3F5D"/>
              </a:buClr>
              <a:buSzPts val="1400"/>
              <a:buFont typeface="Arial"/>
              <a:buChar char="•"/>
            </a:pPr>
            <a:r>
              <a:rPr lang="en-GB" sz="1400" b="0" i="0" u="none" strike="noStrike" cap="none">
                <a:solidFill>
                  <a:srgbClr val="003F5D"/>
                </a:solidFill>
                <a:latin typeface="Calibri"/>
                <a:ea typeface="Calibri"/>
                <a:cs typeface="Calibri"/>
                <a:sym typeface="Calibri"/>
              </a:rPr>
              <a:t>One for when presenting on behalf of the organisation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14313" marR="0" lvl="0" indent="-21431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3F5D"/>
              </a:buClr>
              <a:buSzPts val="1400"/>
              <a:buFont typeface="Arial"/>
              <a:buChar char="•"/>
            </a:pPr>
            <a:r>
              <a:rPr lang="en-GB" sz="1400" b="1" i="0" u="none" strike="noStrike" cap="none">
                <a:solidFill>
                  <a:srgbClr val="003F5D"/>
                </a:solidFill>
                <a:latin typeface="Calibri"/>
                <a:ea typeface="Calibri"/>
                <a:cs typeface="Calibri"/>
                <a:sym typeface="Calibri"/>
              </a:rPr>
              <a:t>All slide packs MUST include the correct end slide. </a:t>
            </a:r>
            <a:r>
              <a:rPr lang="en-GB" sz="1400" b="0" i="0" u="none" strike="noStrike" cap="none">
                <a:solidFill>
                  <a:srgbClr val="003F5D"/>
                </a:solidFill>
                <a:latin typeface="Calibri"/>
                <a:ea typeface="Calibri"/>
                <a:cs typeface="Calibri"/>
                <a:sym typeface="Calibri"/>
              </a:rPr>
              <a:t>(This slide need not be shown during the presentation but must be included in any electronic or hard copies distributed/submitted)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557213" marR="0" lvl="1" indent="-21431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3F5D"/>
              </a:buClr>
              <a:buSzPts val="1400"/>
              <a:buFont typeface="Arial"/>
              <a:buChar char="•"/>
            </a:pPr>
            <a:r>
              <a:rPr lang="en-GB" sz="1400" b="0" i="0" u="none" strike="noStrike" cap="none">
                <a:solidFill>
                  <a:srgbClr val="003F5D"/>
                </a:solidFill>
                <a:latin typeface="Calibri"/>
                <a:ea typeface="Calibri"/>
                <a:cs typeface="Calibri"/>
                <a:sym typeface="Calibri"/>
              </a:rPr>
              <a:t>Project participants must use the GN4-1 version with the EU funding statement.  This is a requirement of the EU funding agreement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557213" marR="0" lvl="1" indent="-21431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3F5D"/>
              </a:buClr>
              <a:buSzPts val="1400"/>
              <a:buFont typeface="Arial"/>
              <a:buChar char="•"/>
            </a:pPr>
            <a:r>
              <a:rPr lang="en-GB" sz="1400" b="0" i="0" u="none" strike="noStrike" cap="none">
                <a:solidFill>
                  <a:srgbClr val="003F5D"/>
                </a:solidFill>
                <a:latin typeface="Calibri"/>
                <a:ea typeface="Calibri"/>
                <a:cs typeface="Calibri"/>
                <a:sym typeface="Calibri"/>
              </a:rPr>
              <a:t>Staff from the GÉANT offices should ensure the correct end slide is used. If in doubt contact your line manager/activity leader for clarification on which version to use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14313" marR="0" lvl="0" indent="-12541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3F5D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14313" marR="0" lvl="0" indent="-21431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3F5D"/>
              </a:buClr>
              <a:buSzPts val="1400"/>
              <a:buFont typeface="Arial"/>
              <a:buChar char="•"/>
            </a:pPr>
            <a:r>
              <a:rPr lang="en-GB" sz="1400" b="0" i="0" u="none" strike="noStrike" cap="none">
                <a:solidFill>
                  <a:srgbClr val="003F5D"/>
                </a:solidFill>
                <a:latin typeface="Calibri"/>
                <a:ea typeface="Calibri"/>
                <a:cs typeface="Calibri"/>
                <a:sym typeface="Calibri"/>
              </a:rPr>
              <a:t>The title slide has space for the speaker’s own role in their organisation, organisation name and an optional organisation logo which should be no larger than the main GÉANT logo 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14313" marR="0" lvl="0" indent="-21431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3F5D"/>
              </a:buClr>
              <a:buSzPts val="1400"/>
              <a:buFont typeface="Arial"/>
              <a:buChar char="•"/>
            </a:pPr>
            <a:r>
              <a:rPr lang="en-GB" sz="1400" b="0" i="0" u="none" strike="noStrike" cap="none">
                <a:solidFill>
                  <a:srgbClr val="003F5D"/>
                </a:solidFill>
                <a:latin typeface="Calibri"/>
                <a:ea typeface="Calibri"/>
                <a:cs typeface="Calibri"/>
                <a:sym typeface="Calibri"/>
              </a:rPr>
              <a:t>Font is Calibri and will auto-size. Avoid using a font size less than 18pt.  Main font colour is Teal, </a:t>
            </a:r>
            <a:r>
              <a:rPr lang="en-GB" sz="1400" b="0" i="0" u="none" strike="noStrike" cap="none">
                <a:solidFill>
                  <a:srgbClr val="ED1556"/>
                </a:solidFill>
                <a:latin typeface="Calibri"/>
                <a:ea typeface="Calibri"/>
                <a:cs typeface="Calibri"/>
                <a:sym typeface="Calibri"/>
              </a:rPr>
              <a:t>Subtitle colour is Crimson and should be used sparingly. </a:t>
            </a:r>
            <a:r>
              <a:rPr lang="en-GB" sz="1400" b="0" i="0" u="none" strike="noStrike" cap="none">
                <a:solidFill>
                  <a:srgbClr val="003F5D"/>
                </a:solidFill>
                <a:latin typeface="Calibri"/>
                <a:ea typeface="Calibri"/>
                <a:cs typeface="Calibri"/>
                <a:sym typeface="Calibri"/>
              </a:rPr>
              <a:t>If the colours are not shown in PowerPoint use the eyedrop colour picker to select the correct colour from these samples</a:t>
            </a:r>
            <a:endParaRPr sz="1400" b="0" i="0" u="none" strike="noStrike" cap="none">
              <a:solidFill>
                <a:srgbClr val="ED1556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14313" marR="0" lvl="0" indent="-12541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ED1556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14313" marR="0" lvl="0" indent="-12541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3F5D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3F5D"/>
              </a:buClr>
              <a:buSzPts val="1400"/>
              <a:buFont typeface="Arial"/>
              <a:buNone/>
            </a:pPr>
            <a:r>
              <a:rPr lang="en-GB" sz="1400" b="0" i="0" u="none" strike="noStrike" cap="none">
                <a:solidFill>
                  <a:srgbClr val="003F5D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5" name="Google Shape;55;p13"/>
          <p:cNvSpPr/>
          <p:nvPr/>
        </p:nvSpPr>
        <p:spPr>
          <a:xfrm>
            <a:off x="8355189" y="4224431"/>
            <a:ext cx="496936" cy="482321"/>
          </a:xfrm>
          <a:prstGeom prst="ellipse">
            <a:avLst/>
          </a:prstGeom>
          <a:solidFill>
            <a:srgbClr val="003F5D"/>
          </a:solidFill>
          <a:ln w="12700" cap="flat" cmpd="sng">
            <a:solidFill>
              <a:srgbClr val="003F5D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13"/>
              <a:buFont typeface="Arial"/>
              <a:buNone/>
            </a:pPr>
            <a:endParaRPr sz="1013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6" name="Google Shape;56;p13"/>
          <p:cNvSpPr/>
          <p:nvPr/>
        </p:nvSpPr>
        <p:spPr>
          <a:xfrm>
            <a:off x="8355189" y="3587102"/>
            <a:ext cx="496936" cy="482321"/>
          </a:xfrm>
          <a:prstGeom prst="ellipse">
            <a:avLst/>
          </a:prstGeom>
          <a:solidFill>
            <a:srgbClr val="EC0E51"/>
          </a:solidFill>
          <a:ln w="12700" cap="flat" cmpd="sng">
            <a:solidFill>
              <a:srgbClr val="ED1556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13"/>
              <a:buFont typeface="Arial"/>
              <a:buNone/>
            </a:pPr>
            <a:endParaRPr sz="1013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>
  <p:cSld name="Two Content"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14"/>
          <p:cNvSpPr txBox="1">
            <a:spLocks noGrp="1"/>
          </p:cNvSpPr>
          <p:nvPr>
            <p:ph type="body" idx="1"/>
          </p:nvPr>
        </p:nvSpPr>
        <p:spPr>
          <a:xfrm>
            <a:off x="342900" y="1369219"/>
            <a:ext cx="4171950" cy="32635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2385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004360"/>
              </a:buClr>
              <a:buSzPts val="1500"/>
              <a:buChar char="•"/>
              <a:defRPr>
                <a:latin typeface="Calibri"/>
                <a:ea typeface="Calibri"/>
                <a:cs typeface="Calibri"/>
                <a:sym typeface="Calibri"/>
              </a:defRPr>
            </a:lvl1pPr>
            <a:lvl2pPr marL="914400" lvl="1" indent="-31432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4361"/>
              </a:buClr>
              <a:buSzPts val="1350"/>
              <a:buChar char="•"/>
              <a:defRPr>
                <a:latin typeface="Calibri"/>
                <a:ea typeface="Calibri"/>
                <a:cs typeface="Calibri"/>
                <a:sym typeface="Calibri"/>
              </a:defRPr>
            </a:lvl2pPr>
            <a:lvl3pPr marL="1371600" lvl="2" indent="-304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3F5E"/>
              </a:buClr>
              <a:buSzPts val="1200"/>
              <a:buChar char="•"/>
              <a:defRPr>
                <a:latin typeface="Calibri"/>
                <a:ea typeface="Calibri"/>
                <a:cs typeface="Calibri"/>
                <a:sym typeface="Calibri"/>
              </a:defRPr>
            </a:lvl3pPr>
            <a:lvl4pPr marL="1828800" lvl="3" indent="-304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4360"/>
              </a:buClr>
              <a:buSzPts val="1200"/>
              <a:buChar char="•"/>
              <a:defRPr>
                <a:latin typeface="Calibri"/>
                <a:ea typeface="Calibri"/>
                <a:cs typeface="Calibri"/>
                <a:sym typeface="Calibri"/>
              </a:defRPr>
            </a:lvl4pPr>
            <a:lvl5pPr marL="2286000" lvl="4" indent="-304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4360"/>
              </a:buClr>
              <a:buSzPts val="1200"/>
              <a:buChar char="•"/>
              <a:defRPr>
                <a:latin typeface="Calibri"/>
                <a:ea typeface="Calibri"/>
                <a:cs typeface="Calibri"/>
                <a:sym typeface="Calibri"/>
              </a:defRPr>
            </a:lvl5pPr>
            <a:lvl6pPr marL="2743200" lvl="5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9" name="Google Shape;59;p14"/>
          <p:cNvSpPr txBox="1">
            <a:spLocks noGrp="1"/>
          </p:cNvSpPr>
          <p:nvPr>
            <p:ph type="body" idx="2"/>
          </p:nvPr>
        </p:nvSpPr>
        <p:spPr>
          <a:xfrm>
            <a:off x="4629150" y="1369219"/>
            <a:ext cx="3886200" cy="32635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2385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004360"/>
              </a:buClr>
              <a:buSzPts val="1500"/>
              <a:buChar char="•"/>
              <a:defRPr sz="1500">
                <a:latin typeface="Calibri"/>
                <a:ea typeface="Calibri"/>
                <a:cs typeface="Calibri"/>
                <a:sym typeface="Calibri"/>
              </a:defRPr>
            </a:lvl1pPr>
            <a:lvl2pPr marL="914400" lvl="1" indent="-31432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4361"/>
              </a:buClr>
              <a:buSzPts val="1350"/>
              <a:buChar char="•"/>
              <a:defRPr>
                <a:latin typeface="Calibri"/>
                <a:ea typeface="Calibri"/>
                <a:cs typeface="Calibri"/>
                <a:sym typeface="Calibri"/>
              </a:defRPr>
            </a:lvl2pPr>
            <a:lvl3pPr marL="1371600" lvl="2" indent="-304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3F5E"/>
              </a:buClr>
              <a:buSzPts val="1200"/>
              <a:buChar char="•"/>
              <a:defRPr>
                <a:latin typeface="Calibri"/>
                <a:ea typeface="Calibri"/>
                <a:cs typeface="Calibri"/>
                <a:sym typeface="Calibri"/>
              </a:defRPr>
            </a:lvl3pPr>
            <a:lvl4pPr marL="1828800" lvl="3" indent="-304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4360"/>
              </a:buClr>
              <a:buSzPts val="1200"/>
              <a:buChar char="•"/>
              <a:defRPr>
                <a:latin typeface="Calibri"/>
                <a:ea typeface="Calibri"/>
                <a:cs typeface="Calibri"/>
                <a:sym typeface="Calibri"/>
              </a:defRPr>
            </a:lvl4pPr>
            <a:lvl5pPr marL="2286000" lvl="4" indent="-304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4360"/>
              </a:buClr>
              <a:buSzPts val="1200"/>
              <a:buChar char="•"/>
              <a:defRPr>
                <a:latin typeface="Calibri"/>
                <a:ea typeface="Calibri"/>
                <a:cs typeface="Calibri"/>
                <a:sym typeface="Calibri"/>
              </a:defRPr>
            </a:lvl5pPr>
            <a:lvl6pPr marL="2743200" lvl="5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60" name="Google Shape;60;p14"/>
          <p:cNvSpPr txBox="1">
            <a:spLocks noGrp="1"/>
          </p:cNvSpPr>
          <p:nvPr>
            <p:ph type="sldNum" idx="12"/>
          </p:nvPr>
        </p:nvSpPr>
        <p:spPr>
          <a:xfrm>
            <a:off x="8296359" y="4804515"/>
            <a:ext cx="555766" cy="2061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  <a:defRPr sz="675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  <a:defRPr sz="675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  <a:defRPr sz="675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  <a:defRPr sz="675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  <a:defRPr sz="675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  <a:defRPr sz="675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  <a:defRPr sz="675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  <a:defRPr sz="675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  <a:defRPr sz="675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‹Nr.›</a:t>
            </a:fld>
            <a:endParaRPr/>
          </a:p>
        </p:txBody>
      </p:sp>
      <p:sp>
        <p:nvSpPr>
          <p:cNvPr id="61" name="Google Shape;61;p14"/>
          <p:cNvSpPr txBox="1">
            <a:spLocks noGrp="1"/>
          </p:cNvSpPr>
          <p:nvPr>
            <p:ph type="title"/>
          </p:nvPr>
        </p:nvSpPr>
        <p:spPr>
          <a:xfrm>
            <a:off x="350201" y="152400"/>
            <a:ext cx="6780516" cy="6958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436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>
  <p:cSld name="Comparison"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5"/>
          <p:cNvSpPr txBox="1">
            <a:spLocks noGrp="1"/>
          </p:cNvSpPr>
          <p:nvPr>
            <p:ph type="body" idx="1"/>
          </p:nvPr>
        </p:nvSpPr>
        <p:spPr>
          <a:xfrm>
            <a:off x="361953" y="1260872"/>
            <a:ext cx="4136231" cy="6179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004360"/>
              </a:buClr>
              <a:buSzPts val="1800"/>
              <a:buNone/>
              <a:defRPr sz="1800" b="1"/>
            </a:lvl1pPr>
            <a:lvl2pPr marL="914400" lvl="1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4361"/>
              </a:buClr>
              <a:buSzPts val="1500"/>
              <a:buNone/>
              <a:defRPr sz="1500" b="1"/>
            </a:lvl2pPr>
            <a:lvl3pPr marL="1371600" lvl="2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3F5E"/>
              </a:buClr>
              <a:buSzPts val="1350"/>
              <a:buNone/>
              <a:defRPr sz="1350" b="1"/>
            </a:lvl3pPr>
            <a:lvl4pPr marL="1828800" lvl="3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4360"/>
              </a:buClr>
              <a:buSzPts val="1200"/>
              <a:buNone/>
              <a:defRPr sz="1200" b="1"/>
            </a:lvl4pPr>
            <a:lvl5pPr marL="2286000" lvl="4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4360"/>
              </a:buClr>
              <a:buSzPts val="1200"/>
              <a:buNone/>
              <a:defRPr sz="1200" b="1"/>
            </a:lvl5pPr>
            <a:lvl6pPr marL="2743200" lvl="5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6pPr>
            <a:lvl7pPr marL="3200400" lvl="6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7pPr>
            <a:lvl8pPr marL="3657600" lvl="7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8pPr>
            <a:lvl9pPr marL="4114800" lvl="8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9pPr>
          </a:lstStyle>
          <a:p>
            <a:endParaRPr/>
          </a:p>
        </p:txBody>
      </p:sp>
      <p:sp>
        <p:nvSpPr>
          <p:cNvPr id="64" name="Google Shape;64;p15"/>
          <p:cNvSpPr txBox="1">
            <a:spLocks noGrp="1"/>
          </p:cNvSpPr>
          <p:nvPr>
            <p:ph type="body" idx="2"/>
          </p:nvPr>
        </p:nvSpPr>
        <p:spPr>
          <a:xfrm>
            <a:off x="361951" y="1866904"/>
            <a:ext cx="4164806" cy="27753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004360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436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3F5E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4360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4360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65" name="Google Shape;65;p15"/>
          <p:cNvSpPr txBox="1">
            <a:spLocks noGrp="1"/>
          </p:cNvSpPr>
          <p:nvPr>
            <p:ph type="body" idx="3"/>
          </p:nvPr>
        </p:nvSpPr>
        <p:spPr>
          <a:xfrm>
            <a:off x="4629152" y="1260872"/>
            <a:ext cx="3887391" cy="6179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004360"/>
              </a:buClr>
              <a:buSzPts val="1800"/>
              <a:buNone/>
              <a:defRPr sz="1800" b="1"/>
            </a:lvl1pPr>
            <a:lvl2pPr marL="914400" lvl="1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4361"/>
              </a:buClr>
              <a:buSzPts val="1500"/>
              <a:buNone/>
              <a:defRPr sz="1500" b="1"/>
            </a:lvl2pPr>
            <a:lvl3pPr marL="1371600" lvl="2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3F5E"/>
              </a:buClr>
              <a:buSzPts val="1350"/>
              <a:buNone/>
              <a:defRPr sz="1350" b="1"/>
            </a:lvl3pPr>
            <a:lvl4pPr marL="1828800" lvl="3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4360"/>
              </a:buClr>
              <a:buSzPts val="1200"/>
              <a:buNone/>
              <a:defRPr sz="1200" b="1"/>
            </a:lvl4pPr>
            <a:lvl5pPr marL="2286000" lvl="4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4360"/>
              </a:buClr>
              <a:buSzPts val="1200"/>
              <a:buNone/>
              <a:defRPr sz="1200" b="1"/>
            </a:lvl5pPr>
            <a:lvl6pPr marL="2743200" lvl="5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6pPr>
            <a:lvl7pPr marL="3200400" lvl="6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7pPr>
            <a:lvl8pPr marL="3657600" lvl="7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8pPr>
            <a:lvl9pPr marL="4114800" lvl="8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9pPr>
          </a:lstStyle>
          <a:p>
            <a:endParaRPr/>
          </a:p>
        </p:txBody>
      </p:sp>
      <p:sp>
        <p:nvSpPr>
          <p:cNvPr id="66" name="Google Shape;66;p15"/>
          <p:cNvSpPr txBox="1">
            <a:spLocks noGrp="1"/>
          </p:cNvSpPr>
          <p:nvPr>
            <p:ph type="body" idx="4"/>
          </p:nvPr>
        </p:nvSpPr>
        <p:spPr>
          <a:xfrm>
            <a:off x="4629152" y="1878806"/>
            <a:ext cx="3887391" cy="27634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004360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436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3F5E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4360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4360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67" name="Google Shape;67;p15"/>
          <p:cNvSpPr txBox="1">
            <a:spLocks noGrp="1"/>
          </p:cNvSpPr>
          <p:nvPr>
            <p:ph type="sldNum" idx="12"/>
          </p:nvPr>
        </p:nvSpPr>
        <p:spPr>
          <a:xfrm>
            <a:off x="8296359" y="4804515"/>
            <a:ext cx="555766" cy="2061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  <a:defRPr sz="675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  <a:defRPr sz="675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  <a:defRPr sz="675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  <a:defRPr sz="675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  <a:defRPr sz="675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  <a:defRPr sz="675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  <a:defRPr sz="675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  <a:defRPr sz="675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  <a:defRPr sz="675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‹Nr.›</a:t>
            </a:fld>
            <a:endParaRPr/>
          </a:p>
        </p:txBody>
      </p:sp>
      <p:sp>
        <p:nvSpPr>
          <p:cNvPr id="68" name="Google Shape;68;p15"/>
          <p:cNvSpPr txBox="1">
            <a:spLocks noGrp="1"/>
          </p:cNvSpPr>
          <p:nvPr>
            <p:ph type="title"/>
          </p:nvPr>
        </p:nvSpPr>
        <p:spPr>
          <a:xfrm>
            <a:off x="341735" y="55987"/>
            <a:ext cx="7209065" cy="9941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436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66:33 Text Image Slide">
  <p:cSld name="66:33 Text Image Slide"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16"/>
          <p:cNvSpPr txBox="1">
            <a:spLocks noGrp="1"/>
          </p:cNvSpPr>
          <p:nvPr>
            <p:ph type="body" idx="1"/>
          </p:nvPr>
        </p:nvSpPr>
        <p:spPr>
          <a:xfrm>
            <a:off x="333376" y="1143003"/>
            <a:ext cx="5898092" cy="34897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2385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004360"/>
              </a:buClr>
              <a:buSzPts val="1500"/>
              <a:buChar char="•"/>
              <a:defRPr sz="1500">
                <a:latin typeface="Calibri"/>
                <a:ea typeface="Calibri"/>
                <a:cs typeface="Calibri"/>
                <a:sym typeface="Calibri"/>
              </a:defRPr>
            </a:lvl1pPr>
            <a:lvl2pPr marL="914400" lvl="1" indent="-31432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4361"/>
              </a:buClr>
              <a:buSzPts val="1350"/>
              <a:buChar char="•"/>
              <a:defRPr>
                <a:solidFill>
                  <a:srgbClr val="00436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lvl="2" indent="-304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3F5E"/>
              </a:buClr>
              <a:buSzPts val="1200"/>
              <a:buChar char="•"/>
              <a:defRPr>
                <a:solidFill>
                  <a:srgbClr val="003F5E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lvl="3" indent="-304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4360"/>
              </a:buClr>
              <a:buSzPts val="1200"/>
              <a:buChar char="•"/>
              <a:defRPr>
                <a:latin typeface="Calibri"/>
                <a:ea typeface="Calibri"/>
                <a:cs typeface="Calibri"/>
                <a:sym typeface="Calibri"/>
              </a:defRPr>
            </a:lvl4pPr>
            <a:lvl5pPr marL="2286000" lvl="4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4360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1" name="Google Shape;71;p16"/>
          <p:cNvSpPr txBox="1">
            <a:spLocks noGrp="1"/>
          </p:cNvSpPr>
          <p:nvPr>
            <p:ph type="sldNum" idx="12"/>
          </p:nvPr>
        </p:nvSpPr>
        <p:spPr>
          <a:xfrm>
            <a:off x="8296359" y="4804515"/>
            <a:ext cx="555766" cy="2061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  <a:defRPr sz="675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  <a:defRPr sz="675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  <a:defRPr sz="675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  <a:defRPr sz="675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  <a:defRPr sz="675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  <a:defRPr sz="675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  <a:defRPr sz="675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  <a:defRPr sz="675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  <a:defRPr sz="675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‹Nr.›</a:t>
            </a:fld>
            <a:endParaRPr/>
          </a:p>
        </p:txBody>
      </p:sp>
      <p:sp>
        <p:nvSpPr>
          <p:cNvPr id="72" name="Google Shape;72;p16"/>
          <p:cNvSpPr txBox="1">
            <a:spLocks noGrp="1"/>
          </p:cNvSpPr>
          <p:nvPr>
            <p:ph type="title"/>
          </p:nvPr>
        </p:nvSpPr>
        <p:spPr>
          <a:xfrm>
            <a:off x="341735" y="55987"/>
            <a:ext cx="7209065" cy="9941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436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cxnSp>
        <p:nvCxnSpPr>
          <p:cNvPr id="73" name="Google Shape;73;p16"/>
          <p:cNvCxnSpPr/>
          <p:nvPr/>
        </p:nvCxnSpPr>
        <p:spPr>
          <a:xfrm>
            <a:off x="6239933" y="1149350"/>
            <a:ext cx="0" cy="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74" name="Google Shape;74;p16"/>
          <p:cNvCxnSpPr/>
          <p:nvPr/>
        </p:nvCxnSpPr>
        <p:spPr>
          <a:xfrm>
            <a:off x="6451594" y="1149350"/>
            <a:ext cx="2" cy="3511550"/>
          </a:xfrm>
          <a:prstGeom prst="straightConnector1">
            <a:avLst/>
          </a:prstGeom>
          <a:noFill/>
          <a:ln w="12700" cap="flat" cmpd="sng">
            <a:solidFill>
              <a:srgbClr val="BFBFBF"/>
            </a:solidFill>
            <a:prstDash val="solid"/>
            <a:miter lim="800000"/>
            <a:headEnd type="none" w="sm" len="sm"/>
            <a:tailEnd type="none" w="sm" len="sm"/>
          </a:ln>
        </p:spPr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>
  <p:cSld name="Title Only"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17"/>
          <p:cNvSpPr txBox="1">
            <a:spLocks noGrp="1"/>
          </p:cNvSpPr>
          <p:nvPr>
            <p:ph type="sldNum" idx="12"/>
          </p:nvPr>
        </p:nvSpPr>
        <p:spPr>
          <a:xfrm>
            <a:off x="8296359" y="4804515"/>
            <a:ext cx="555766" cy="2061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  <a:defRPr sz="675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  <a:defRPr sz="675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  <a:defRPr sz="675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  <a:defRPr sz="675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  <a:defRPr sz="675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  <a:defRPr sz="675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  <a:defRPr sz="675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  <a:defRPr sz="675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  <a:defRPr sz="675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‹Nr.›</a:t>
            </a:fld>
            <a:endParaRPr/>
          </a:p>
        </p:txBody>
      </p:sp>
      <p:sp>
        <p:nvSpPr>
          <p:cNvPr id="77" name="Google Shape;77;p17"/>
          <p:cNvSpPr txBox="1">
            <a:spLocks noGrp="1"/>
          </p:cNvSpPr>
          <p:nvPr>
            <p:ph type="title"/>
          </p:nvPr>
        </p:nvSpPr>
        <p:spPr>
          <a:xfrm>
            <a:off x="341735" y="55987"/>
            <a:ext cx="7209065" cy="9941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436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op Image Bar with Text">
  <p:cSld name="Top Image Bar with Text"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8"/>
          <p:cNvSpPr txBox="1">
            <a:spLocks noGrp="1"/>
          </p:cNvSpPr>
          <p:nvPr>
            <p:ph type="sldNum" idx="12"/>
          </p:nvPr>
        </p:nvSpPr>
        <p:spPr>
          <a:xfrm>
            <a:off x="8296359" y="4804515"/>
            <a:ext cx="555766" cy="2061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  <a:defRPr sz="675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  <a:defRPr sz="675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  <a:defRPr sz="675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  <a:defRPr sz="675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  <a:defRPr sz="675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  <a:defRPr sz="675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  <a:defRPr sz="675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  <a:defRPr sz="675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  <a:defRPr sz="675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‹Nr.›</a:t>
            </a:fld>
            <a:endParaRPr/>
          </a:p>
        </p:txBody>
      </p:sp>
      <p:sp>
        <p:nvSpPr>
          <p:cNvPr id="80" name="Google Shape;80;p18"/>
          <p:cNvSpPr txBox="1">
            <a:spLocks noGrp="1"/>
          </p:cNvSpPr>
          <p:nvPr>
            <p:ph type="title"/>
          </p:nvPr>
        </p:nvSpPr>
        <p:spPr>
          <a:xfrm>
            <a:off x="341735" y="55987"/>
            <a:ext cx="7209065" cy="9941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436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1" name="Google Shape;81;p18"/>
          <p:cNvSpPr/>
          <p:nvPr/>
        </p:nvSpPr>
        <p:spPr>
          <a:xfrm>
            <a:off x="0" y="1257300"/>
            <a:ext cx="9144000" cy="1624263"/>
          </a:xfrm>
          <a:prstGeom prst="rect">
            <a:avLst/>
          </a:prstGeom>
          <a:solidFill>
            <a:srgbClr val="004361"/>
          </a:solidFill>
          <a:ln w="12700" cap="flat" cmpd="sng">
            <a:solidFill>
              <a:srgbClr val="013F5E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50"/>
              <a:buFont typeface="Arial"/>
              <a:buNone/>
            </a:pPr>
            <a:endParaRPr sz="135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2" name="Google Shape;82;p18"/>
          <p:cNvSpPr txBox="1">
            <a:spLocks noGrp="1"/>
          </p:cNvSpPr>
          <p:nvPr>
            <p:ph type="body" idx="1"/>
          </p:nvPr>
        </p:nvSpPr>
        <p:spPr>
          <a:xfrm>
            <a:off x="352930" y="3062288"/>
            <a:ext cx="8406062" cy="16360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004360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436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3F5E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4360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4360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ottom Image Bar with Text">
  <p:cSld name="Bottom Image Bar with Text"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9"/>
          <p:cNvSpPr txBox="1">
            <a:spLocks noGrp="1"/>
          </p:cNvSpPr>
          <p:nvPr>
            <p:ph type="sldNum" idx="12"/>
          </p:nvPr>
        </p:nvSpPr>
        <p:spPr>
          <a:xfrm>
            <a:off x="8296359" y="4804515"/>
            <a:ext cx="555766" cy="2061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  <a:defRPr sz="675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  <a:defRPr sz="675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  <a:defRPr sz="675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  <a:defRPr sz="675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  <a:defRPr sz="675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  <a:defRPr sz="675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  <a:defRPr sz="675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  <a:defRPr sz="675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  <a:defRPr sz="675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‹Nr.›</a:t>
            </a:fld>
            <a:endParaRPr/>
          </a:p>
        </p:txBody>
      </p:sp>
      <p:sp>
        <p:nvSpPr>
          <p:cNvPr id="85" name="Google Shape;85;p19"/>
          <p:cNvSpPr txBox="1">
            <a:spLocks noGrp="1"/>
          </p:cNvSpPr>
          <p:nvPr>
            <p:ph type="title"/>
          </p:nvPr>
        </p:nvSpPr>
        <p:spPr>
          <a:xfrm>
            <a:off x="341735" y="55987"/>
            <a:ext cx="7209065" cy="9941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436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6" name="Google Shape;86;p19"/>
          <p:cNvSpPr/>
          <p:nvPr/>
        </p:nvSpPr>
        <p:spPr>
          <a:xfrm>
            <a:off x="0" y="2893595"/>
            <a:ext cx="9144000" cy="1624263"/>
          </a:xfrm>
          <a:prstGeom prst="rect">
            <a:avLst/>
          </a:prstGeom>
          <a:solidFill>
            <a:srgbClr val="004361"/>
          </a:solidFill>
          <a:ln w="12700" cap="flat" cmpd="sng">
            <a:solidFill>
              <a:srgbClr val="013F5E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50"/>
              <a:buFont typeface="Arial"/>
              <a:buNone/>
            </a:pPr>
            <a:endParaRPr sz="135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7" name="Google Shape;87;p19"/>
          <p:cNvSpPr txBox="1">
            <a:spLocks noGrp="1"/>
          </p:cNvSpPr>
          <p:nvPr>
            <p:ph type="body" idx="1"/>
          </p:nvPr>
        </p:nvSpPr>
        <p:spPr>
          <a:xfrm>
            <a:off x="336215" y="1143439"/>
            <a:ext cx="8486943" cy="15756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004360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436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3F5E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4360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4360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jp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9"/>
          <p:cNvSpPr txBox="1">
            <a:spLocks noGrp="1"/>
          </p:cNvSpPr>
          <p:nvPr>
            <p:ph type="title"/>
          </p:nvPr>
        </p:nvSpPr>
        <p:spPr>
          <a:xfrm>
            <a:off x="350201" y="152400"/>
            <a:ext cx="6780516" cy="6958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4361"/>
              </a:buClr>
              <a:buSzPts val="1800"/>
              <a:buFont typeface="Calibri"/>
              <a:buNone/>
              <a:defRPr sz="1800" b="1" i="0" u="none" strike="noStrike" cap="none">
                <a:solidFill>
                  <a:srgbClr val="00436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" name="Google Shape;11;p9"/>
          <p:cNvSpPr txBox="1">
            <a:spLocks noGrp="1"/>
          </p:cNvSpPr>
          <p:nvPr>
            <p:ph type="body" idx="1"/>
          </p:nvPr>
        </p:nvSpPr>
        <p:spPr>
          <a:xfrm>
            <a:off x="333377" y="1143003"/>
            <a:ext cx="8181975" cy="34897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323850" algn="l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004360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436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rgbClr val="00436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048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3F5E"/>
              </a:buClr>
              <a:buSzPts val="1200"/>
              <a:buFont typeface="Arial"/>
              <a:buChar char="•"/>
              <a:defRPr sz="1200" b="0" i="0" u="none" strike="noStrike" cap="none">
                <a:solidFill>
                  <a:srgbClr val="003F5E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048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4360"/>
              </a:buClr>
              <a:buSzPts val="1200"/>
              <a:buFont typeface="Arial"/>
              <a:buChar char="•"/>
              <a:defRPr sz="1200" b="0" i="0" u="none" strike="noStrike" cap="non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048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4360"/>
              </a:buClr>
              <a:buSzPts val="1200"/>
              <a:buFont typeface="Arial"/>
              <a:buChar char="•"/>
              <a:defRPr sz="1200" b="0" i="0" u="none" strike="noStrike" cap="non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Google Shape;12;p9"/>
          <p:cNvSpPr txBox="1">
            <a:spLocks noGrp="1"/>
          </p:cNvSpPr>
          <p:nvPr>
            <p:ph type="sldNum" idx="12"/>
          </p:nvPr>
        </p:nvSpPr>
        <p:spPr>
          <a:xfrm>
            <a:off x="8296359" y="4804515"/>
            <a:ext cx="555766" cy="2061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  <a:defRPr sz="675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  <a:defRPr sz="675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  <a:defRPr sz="675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  <a:defRPr sz="675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  <a:defRPr sz="675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  <a:defRPr sz="675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  <a:defRPr sz="675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  <a:defRPr sz="675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  <a:defRPr sz="675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‹Nr.›</a:t>
            </a:fld>
            <a:endParaRPr/>
          </a:p>
        </p:txBody>
      </p:sp>
      <p:cxnSp>
        <p:nvCxnSpPr>
          <p:cNvPr id="13" name="Google Shape;13;p9"/>
          <p:cNvCxnSpPr/>
          <p:nvPr/>
        </p:nvCxnSpPr>
        <p:spPr>
          <a:xfrm>
            <a:off x="426877" y="4809935"/>
            <a:ext cx="8362562" cy="0"/>
          </a:xfrm>
          <a:prstGeom prst="straightConnector1">
            <a:avLst/>
          </a:prstGeom>
          <a:noFill/>
          <a:ln w="12700" cap="rnd" cmpd="sng">
            <a:solidFill>
              <a:srgbClr val="ED1556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14" name="Google Shape;14;p9"/>
          <p:cNvSpPr txBox="1"/>
          <p:nvPr/>
        </p:nvSpPr>
        <p:spPr>
          <a:xfrm>
            <a:off x="355599" y="4843418"/>
            <a:ext cx="3115734" cy="3231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3F5E"/>
              </a:buClr>
              <a:buSzPts val="750"/>
              <a:buFont typeface="Calibri"/>
              <a:buNone/>
            </a:pPr>
            <a:r>
              <a:rPr lang="en-GB" sz="750" b="0" i="0" u="none" strike="noStrike" cap="none">
                <a:solidFill>
                  <a:srgbClr val="003F5E"/>
                </a:solidFill>
                <a:latin typeface="Calibri"/>
                <a:ea typeface="Calibri"/>
                <a:cs typeface="Calibri"/>
                <a:sym typeface="Calibri"/>
              </a:rPr>
              <a:t>Networks ∙ Services ∙ People           </a:t>
            </a:r>
            <a:r>
              <a:rPr lang="en-GB" sz="750" b="0" i="1" u="none" strike="noStrike" cap="none">
                <a:solidFill>
                  <a:srgbClr val="004361"/>
                </a:solidFill>
                <a:latin typeface="Calibri"/>
                <a:ea typeface="Calibri"/>
                <a:cs typeface="Calibri"/>
                <a:sym typeface="Calibri"/>
              </a:rPr>
              <a:t>www.geant.org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50"/>
              <a:buFont typeface="Arial"/>
              <a:buNone/>
            </a:pPr>
            <a:r>
              <a:rPr lang="en-GB" sz="750" b="0" i="0" u="none" strike="noStrike" cap="none">
                <a:solidFill>
                  <a:srgbClr val="003F5E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 sz="750" b="0" i="0" u="none" strike="noStrike" cap="none">
              <a:solidFill>
                <a:srgbClr val="003F5E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5" name="Google Shape;15;p9"/>
          <p:cNvPicPr preferRelativeResize="0"/>
          <p:nvPr/>
        </p:nvPicPr>
        <p:blipFill rotWithShape="1">
          <a:blip r:embed="rId15">
            <a:alphaModFix/>
          </a:blip>
          <a:srcRect/>
          <a:stretch/>
        </p:blipFill>
        <p:spPr>
          <a:xfrm>
            <a:off x="224590" y="761759"/>
            <a:ext cx="8678778" cy="235516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Google Shape;16;p9"/>
          <p:cNvPicPr preferRelativeResize="0"/>
          <p:nvPr/>
        </p:nvPicPr>
        <p:blipFill rotWithShape="1">
          <a:blip r:embed="rId16">
            <a:alphaModFix/>
          </a:blip>
          <a:srcRect/>
          <a:stretch/>
        </p:blipFill>
        <p:spPr>
          <a:xfrm>
            <a:off x="7579894" y="164736"/>
            <a:ext cx="1268579" cy="569942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  <p:sldLayoutId id="2147483662" r:id="rId12"/>
    <p:sldLayoutId id="2147483663" r:id="rId13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enti.com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menti.com/wzfz8ht2j5" TargetMode="Externa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s://geant.box.com/s/q1yodixkpsccz74p0h9nwa13howm25iu" TargetMode="Externa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5" Type="http://schemas.microsoft.com/office/2007/relationships/hdphoto" Target="../media/hdphoto1.wdp"/><Relationship Id="rId4" Type="http://schemas.openxmlformats.org/officeDocument/2006/relationships/image" Target="../media/image18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s://wiki.geant.org/display/EHE/eHealth+-+Home" TargetMode="Externa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4" Type="http://schemas.openxmlformats.org/officeDocument/2006/relationships/hyperlink" Target="mailto:e-health@lists.geant.org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openxmlformats.org/officeDocument/2006/relationships/hyperlink" Target="mailto:marina.degiorgi@geant.org" TargetMode="External"/><Relationship Id="rId7" Type="http://schemas.openxmlformats.org/officeDocument/2006/relationships/image" Target="../media/image1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hyperlink" Target="mailto:mario.reale@geant.org" TargetMode="External"/><Relationship Id="rId4" Type="http://schemas.openxmlformats.org/officeDocument/2006/relationships/hyperlink" Target="mailto:scaefer@dfn.de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wiki.geant.org/pages/viewpage.action?pageId=214892682" TargetMode="External"/><Relationship Id="rId4" Type="http://schemas.openxmlformats.org/officeDocument/2006/relationships/image" Target="../media/image16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wiki.geant.org/pages/viewpage.action?pageId=214892682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31DDBBE-0136-7A47-8918-ED51E8574BE2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mtClean="0"/>
              <a:t>1</a:t>
            </a:fld>
            <a:endParaRPr lang="en-GB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908E591F-752F-5E4B-9A1D-DF9FE67F82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32364"/>
            <a:ext cx="7501785" cy="455692"/>
          </a:xfrm>
        </p:spPr>
        <p:txBody>
          <a:bodyPr>
            <a:normAutofit fontScale="90000"/>
          </a:bodyPr>
          <a:lstStyle/>
          <a:p>
            <a:r>
              <a:rPr lang="en-IT" sz="2800" dirty="0"/>
              <a:t>Welcome </a:t>
            </a:r>
            <a:r>
              <a:rPr lang="en-IT" dirty="0"/>
              <a:t>to the GÉANT  Community  eHealth Task Force BoF @ TNC21 !</a:t>
            </a:r>
            <a:endParaRPr lang="en-IT" sz="1100" dirty="0"/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9B7C2A89-51F7-F844-94AC-018870AE919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64613762"/>
              </p:ext>
            </p:extLst>
          </p:nvPr>
        </p:nvGraphicFramePr>
        <p:xfrm>
          <a:off x="246547" y="423328"/>
          <a:ext cx="8662728" cy="4659908"/>
        </p:xfrm>
        <a:graphic>
          <a:graphicData uri="http://schemas.openxmlformats.org/drawingml/2006/table">
            <a:tbl>
              <a:tblPr/>
              <a:tblGrid>
                <a:gridCol w="416393">
                  <a:extLst>
                    <a:ext uri="{9D8B030D-6E8A-4147-A177-3AD203B41FA5}">
                      <a16:colId xmlns:a16="http://schemas.microsoft.com/office/drawing/2014/main" val="2764286548"/>
                    </a:ext>
                  </a:extLst>
                </a:gridCol>
                <a:gridCol w="4288382">
                  <a:extLst>
                    <a:ext uri="{9D8B030D-6E8A-4147-A177-3AD203B41FA5}">
                      <a16:colId xmlns:a16="http://schemas.microsoft.com/office/drawing/2014/main" val="2643767776"/>
                    </a:ext>
                  </a:extLst>
                </a:gridCol>
                <a:gridCol w="1621936">
                  <a:extLst>
                    <a:ext uri="{9D8B030D-6E8A-4147-A177-3AD203B41FA5}">
                      <a16:colId xmlns:a16="http://schemas.microsoft.com/office/drawing/2014/main" val="3139992574"/>
                    </a:ext>
                  </a:extLst>
                </a:gridCol>
                <a:gridCol w="1986363">
                  <a:extLst>
                    <a:ext uri="{9D8B030D-6E8A-4147-A177-3AD203B41FA5}">
                      <a16:colId xmlns:a16="http://schemas.microsoft.com/office/drawing/2014/main" val="336041752"/>
                    </a:ext>
                  </a:extLst>
                </a:gridCol>
                <a:gridCol w="349654">
                  <a:extLst>
                    <a:ext uri="{9D8B030D-6E8A-4147-A177-3AD203B41FA5}">
                      <a16:colId xmlns:a16="http://schemas.microsoft.com/office/drawing/2014/main" val="603723306"/>
                    </a:ext>
                  </a:extLst>
                </a:gridCol>
              </a:tblGrid>
              <a:tr h="319773"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900" b="1" i="0" u="none" strike="noStrike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Time</a:t>
                      </a:r>
                      <a:endParaRPr lang="en-GB" sz="900" dirty="0">
                        <a:solidFill>
                          <a:schemeClr val="bg1"/>
                        </a:solidFill>
                        <a:effectLst/>
                      </a:endParaRPr>
                    </a:p>
                  </a:txBody>
                  <a:tcPr marL="22920" marR="22920" marT="22920" marB="2292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900" b="1" i="0" u="none" strike="noStrike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Session</a:t>
                      </a:r>
                      <a:endParaRPr lang="en-GB" sz="900" dirty="0">
                        <a:solidFill>
                          <a:schemeClr val="bg1"/>
                        </a:solidFill>
                        <a:effectLst/>
                      </a:endParaRPr>
                    </a:p>
                  </a:txBody>
                  <a:tcPr marL="22920" marR="22920" marT="22920" marB="2292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900" b="1" i="0" u="none" strike="noStrike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Speaker</a:t>
                      </a:r>
                      <a:endParaRPr lang="en-GB" sz="900" dirty="0">
                        <a:solidFill>
                          <a:schemeClr val="bg1"/>
                        </a:solidFill>
                        <a:effectLst/>
                      </a:endParaRPr>
                    </a:p>
                  </a:txBody>
                  <a:tcPr marL="22920" marR="22920" marT="22920" marB="2292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900" b="1" i="0" u="none" strike="noStrike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Goals, Topics  covered </a:t>
                      </a:r>
                      <a:endParaRPr lang="en-GB" sz="900" dirty="0">
                        <a:solidFill>
                          <a:schemeClr val="bg1"/>
                        </a:solidFill>
                        <a:effectLst/>
                      </a:endParaRPr>
                    </a:p>
                  </a:txBody>
                  <a:tcPr marL="22920" marR="22920" marT="22920" marB="2292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900" b="1" i="0" u="none" strike="noStrike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mins</a:t>
                      </a:r>
                      <a:endParaRPr lang="en-GB" sz="900" dirty="0">
                        <a:solidFill>
                          <a:schemeClr val="bg1"/>
                        </a:solidFill>
                        <a:effectLst/>
                      </a:endParaRPr>
                    </a:p>
                  </a:txBody>
                  <a:tcPr marL="22920" marR="22920" marT="22920" marB="2292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04973112"/>
                  </a:ext>
                </a:extLst>
              </a:tr>
              <a:tr h="319773"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T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14:00</a:t>
                      </a:r>
                      <a:endParaRPr lang="en-IT" sz="900" dirty="0">
                        <a:effectLst/>
                      </a:endParaRPr>
                    </a:p>
                  </a:txBody>
                  <a:tcPr marL="22920" marR="22920" marT="22920" marB="2292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Opening and</a:t>
                      </a:r>
                      <a:b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</a:br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Presentation of the eHealth task force work plan</a:t>
                      </a:r>
                      <a:endParaRPr lang="en-GB" sz="1100" dirty="0">
                        <a:effectLst/>
                      </a:endParaRPr>
                    </a:p>
                  </a:txBody>
                  <a:tcPr marL="22920" marR="22920" marT="22920" marB="2292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Gabriele von Voigt </a:t>
                      </a:r>
                      <a:br>
                        <a:rPr lang="en-GB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</a:br>
                      <a:r>
                        <a:rPr lang="en-GB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SC chair</a:t>
                      </a:r>
                      <a:endParaRPr lang="en-GB" sz="1050" dirty="0">
                        <a:effectLst/>
                      </a:endParaRPr>
                    </a:p>
                  </a:txBody>
                  <a:tcPr marL="22920" marR="22920" marT="22920" marB="2292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Introduce the SC; Describe the plans for 1+1 year of work</a:t>
                      </a:r>
                      <a:endParaRPr lang="en-GB" sz="1050">
                        <a:effectLst/>
                      </a:endParaRPr>
                    </a:p>
                  </a:txBody>
                  <a:tcPr marL="22920" marR="22920" marT="22920" marB="2292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T" sz="10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15</a:t>
                      </a:r>
                      <a:endParaRPr lang="en-IT" sz="1050">
                        <a:effectLst/>
                      </a:endParaRPr>
                    </a:p>
                  </a:txBody>
                  <a:tcPr marL="22920" marR="22920" marT="22920" marB="2292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54207594"/>
                  </a:ext>
                </a:extLst>
              </a:tr>
              <a:tr h="315719"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T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14:15</a:t>
                      </a:r>
                      <a:endParaRPr lang="en-IT" sz="900">
                        <a:effectLst/>
                      </a:endParaRPr>
                    </a:p>
                  </a:txBody>
                  <a:tcPr marL="22920" marR="22920" marT="22920" marB="2292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EOSC-Life overview</a:t>
                      </a:r>
                      <a:endParaRPr lang="en-GB" sz="1100" dirty="0">
                        <a:effectLst/>
                      </a:endParaRPr>
                    </a:p>
                  </a:txBody>
                  <a:tcPr marL="22920" marR="22920" marT="22920" marB="2292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Natalie Haley Instruct-ERIC</a:t>
                      </a:r>
                      <a:endParaRPr lang="en-GB" sz="1050" dirty="0">
                        <a:effectLst/>
                      </a:endParaRPr>
                    </a:p>
                  </a:txBody>
                  <a:tcPr marL="22920" marR="22920" marT="22920" marB="2292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Introduce EOSC-Life</a:t>
                      </a:r>
                      <a:endParaRPr lang="en-GB" sz="1050">
                        <a:effectLst/>
                      </a:endParaRPr>
                    </a:p>
                  </a:txBody>
                  <a:tcPr marL="22920" marR="22920" marT="22920" marB="2292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T" sz="10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15</a:t>
                      </a:r>
                      <a:endParaRPr lang="en-IT" sz="1050">
                        <a:effectLst/>
                      </a:endParaRPr>
                    </a:p>
                  </a:txBody>
                  <a:tcPr marL="22920" marR="22920" marT="22920" marB="2292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12410173"/>
                  </a:ext>
                </a:extLst>
              </a:tr>
              <a:tr h="319773"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T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14:30</a:t>
                      </a:r>
                      <a:endParaRPr lang="en-IT" sz="900">
                        <a:effectLst/>
                      </a:endParaRPr>
                    </a:p>
                  </a:txBody>
                  <a:tcPr marL="22920" marR="22920" marT="22920" marB="2292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The EOSC-Life Collaboratory</a:t>
                      </a:r>
                      <a:endParaRPr lang="en-GB" sz="1100" dirty="0">
                        <a:effectLst/>
                      </a:endParaRPr>
                    </a:p>
                  </a:txBody>
                  <a:tcPr marL="22920" marR="22920" marT="22920" marB="2292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Frederik Coppens</a:t>
                      </a:r>
                      <a:endParaRPr lang="en-GB" sz="1050" dirty="0">
                        <a:effectLst/>
                      </a:endParaRPr>
                    </a:p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ELIXIR</a:t>
                      </a:r>
                      <a:endParaRPr lang="en-GB" sz="1050" dirty="0">
                        <a:effectLst/>
                      </a:endParaRPr>
                    </a:p>
                  </a:txBody>
                  <a:tcPr marL="22920" marR="22920" marT="22920" marB="2292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Introduce the main concepts on the Collaboratory</a:t>
                      </a:r>
                      <a:endParaRPr lang="en-GB" sz="1050">
                        <a:effectLst/>
                      </a:endParaRPr>
                    </a:p>
                  </a:txBody>
                  <a:tcPr marL="22920" marR="22920" marT="22920" marB="2292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T" sz="10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</a:t>
                      </a:r>
                      <a:endParaRPr lang="en-IT" sz="1050">
                        <a:effectLst/>
                      </a:endParaRPr>
                    </a:p>
                  </a:txBody>
                  <a:tcPr marL="22920" marR="22920" marT="22920" marB="2292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57687999"/>
                  </a:ext>
                </a:extLst>
              </a:tr>
              <a:tr h="505477"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T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14:40</a:t>
                      </a:r>
                      <a:endParaRPr lang="en-IT" sz="900">
                        <a:effectLst/>
                      </a:endParaRPr>
                    </a:p>
                  </a:txBody>
                  <a:tcPr marL="22920" marR="22920" marT="22920" marB="2292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EU funding opportunities for NRENs in eHealth</a:t>
                      </a:r>
                      <a:endParaRPr lang="en-GB" sz="1100" dirty="0">
                        <a:effectLst/>
                      </a:endParaRPr>
                    </a:p>
                  </a:txBody>
                  <a:tcPr marL="22920" marR="22920" marT="22920" marB="2292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Mario Reale</a:t>
                      </a:r>
                      <a:endParaRPr lang="en-GB" sz="1050" dirty="0">
                        <a:effectLst/>
                      </a:endParaRPr>
                    </a:p>
                  </a:txBody>
                  <a:tcPr marL="22920" marR="22920" marT="22920" marB="2292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Provide short  overview on main EU programmes dealing with eHealth</a:t>
                      </a:r>
                      <a:endParaRPr lang="en-GB" sz="1050" dirty="0">
                        <a:effectLst/>
                      </a:endParaRPr>
                    </a:p>
                  </a:txBody>
                  <a:tcPr marL="22920" marR="22920" marT="22920" marB="2292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T" sz="10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</a:t>
                      </a:r>
                      <a:endParaRPr lang="en-IT" sz="1050">
                        <a:effectLst/>
                      </a:endParaRPr>
                    </a:p>
                  </a:txBody>
                  <a:tcPr marL="22920" marR="22920" marT="22920" marB="2292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07906681"/>
                  </a:ext>
                </a:extLst>
              </a:tr>
              <a:tr h="319773"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T" sz="900" b="1" i="0" u="none" strike="noStrike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14:45</a:t>
                      </a:r>
                      <a:endParaRPr lang="en-IT" sz="900" dirty="0">
                        <a:effectLst/>
                      </a:endParaRPr>
                    </a:p>
                  </a:txBody>
                  <a:tcPr marL="22920" marR="22920" marT="22920" marB="2292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WORK PLAN GROUP DISCUSSION ( 15 minutes)</a:t>
                      </a:r>
                      <a:endParaRPr lang="en-GB" sz="1100" dirty="0">
                        <a:effectLst/>
                      </a:endParaRPr>
                    </a:p>
                  </a:txBody>
                  <a:tcPr marL="22920" marR="22920" marT="22920" marB="2292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50" b="1" i="0" u="none" strike="noStrike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All</a:t>
                      </a:r>
                      <a:endParaRPr lang="en-GB" sz="1050" dirty="0">
                        <a:effectLst/>
                      </a:endParaRPr>
                    </a:p>
                  </a:txBody>
                  <a:tcPr marL="22920" marR="22920" marT="22920" marB="2292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IT" sz="1050" dirty="0">
                          <a:effectLst/>
                        </a:rPr>
                        <a:t/>
                      </a:r>
                      <a:br>
                        <a:rPr lang="en-IT" sz="1050" dirty="0">
                          <a:effectLst/>
                        </a:rPr>
                      </a:br>
                      <a:endParaRPr lang="en-IT" sz="1050" dirty="0">
                        <a:effectLst/>
                      </a:endParaRPr>
                    </a:p>
                  </a:txBody>
                  <a:tcPr marL="22920" marR="22920" marT="22920" marB="2292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T" sz="1050" b="1" i="0" u="none" strike="noStrike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50</a:t>
                      </a:r>
                      <a:endParaRPr lang="en-IT" sz="1050" dirty="0">
                        <a:effectLst/>
                      </a:endParaRPr>
                    </a:p>
                  </a:txBody>
                  <a:tcPr marL="22920" marR="22920" marT="22920" marB="2292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9490135"/>
                  </a:ext>
                </a:extLst>
              </a:tr>
              <a:tr h="1143132"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T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14:45</a:t>
                      </a:r>
                      <a:endParaRPr lang="en-IT" sz="900" dirty="0">
                        <a:effectLst/>
                      </a:endParaRPr>
                    </a:p>
                  </a:txBody>
                  <a:tcPr marL="22920" marR="22920" marT="22920" marB="2292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Group Discussion: </a:t>
                      </a:r>
                      <a:b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</a:br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 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Feedback on the proposed work plan:  Is the work plan OK, too low profile or too much ? </a:t>
                      </a:r>
                      <a:endParaRPr lang="en-GB" sz="1200" dirty="0">
                        <a:effectLst/>
                      </a:endParaRPr>
                    </a:p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  How can we seek recognition from health organizations that NRENs are essential for increasing Capacity Building for Education and Innovation in Digital Health?</a:t>
                      </a:r>
                    </a:p>
                  </a:txBody>
                  <a:tcPr marL="22920" marR="22920" marT="22920" marB="2292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0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All</a:t>
                      </a:r>
                      <a:endParaRPr lang="en-GB" sz="1050" dirty="0">
                        <a:effectLst/>
                      </a:endParaRPr>
                    </a:p>
                  </a:txBody>
                  <a:tcPr marL="22920" marR="22920" marT="22920" marB="2292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IT" sz="1050" dirty="0">
                          <a:effectLst/>
                        </a:rPr>
                        <a:t/>
                      </a:r>
                      <a:br>
                        <a:rPr lang="en-IT" sz="1050" dirty="0">
                          <a:effectLst/>
                        </a:rPr>
                      </a:br>
                      <a:endParaRPr lang="en-IT" sz="1050" dirty="0">
                        <a:effectLst/>
                      </a:endParaRPr>
                    </a:p>
                  </a:txBody>
                  <a:tcPr marL="22920" marR="22920" marT="22920" marB="2292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T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15</a:t>
                      </a:r>
                      <a:endParaRPr lang="en-IT" sz="1050" dirty="0">
                        <a:effectLst/>
                      </a:endParaRPr>
                    </a:p>
                  </a:txBody>
                  <a:tcPr marL="22920" marR="22920" marT="22920" marB="2292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84839576"/>
                  </a:ext>
                </a:extLst>
              </a:tr>
              <a:tr h="436285"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T" sz="900" b="0" i="0" u="none" strike="noStrike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15:00</a:t>
                      </a:r>
                      <a:endParaRPr lang="en-IT" sz="900" dirty="0">
                        <a:solidFill>
                          <a:schemeClr val="bg1"/>
                        </a:solidFill>
                        <a:effectLst/>
                      </a:endParaRPr>
                    </a:p>
                  </a:txBody>
                  <a:tcPr marL="22920" marR="22920" marT="22920" marB="2292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 b="1" i="0" u="none" strike="noStrike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MENTIMETER SESSION ON WORK PLAN AND RELATED MATTERS</a:t>
                      </a:r>
                      <a:endParaRPr lang="en-GB" sz="1100" dirty="0">
                        <a:solidFill>
                          <a:schemeClr val="bg1"/>
                        </a:solidFill>
                        <a:effectLst/>
                      </a:endParaRPr>
                    </a:p>
                  </a:txBody>
                  <a:tcPr marL="22920" marR="22920" marT="22920" marB="2292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900" b="0" i="0" u="none" strike="noStrike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All</a:t>
                      </a:r>
                      <a:endParaRPr lang="en-GB" sz="900" dirty="0">
                        <a:solidFill>
                          <a:schemeClr val="bg1"/>
                        </a:solidFill>
                        <a:effectLst/>
                      </a:endParaRPr>
                    </a:p>
                  </a:txBody>
                  <a:tcPr marL="22920" marR="22920" marT="22920" marB="2292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IT" sz="1200" dirty="0">
                          <a:solidFill>
                            <a:schemeClr val="bg1"/>
                          </a:solidFill>
                          <a:effectLst/>
                          <a:hlinkClick r:id="rId3">
                            <a:extLst>
                              <a:ext uri="{A12FA001-AC4F-418D-AE19-62706E023703}">
                                <ahyp:hlinkClr xmlns:ahyp="http://schemas.microsoft.com/office/drawing/2018/hyperlinkcolor" xmlns="" val="tx"/>
                              </a:ext>
                            </a:extLst>
                          </a:hlinkClick>
                        </a:rPr>
                        <a:t>www.menti.com</a:t>
                      </a:r>
                      <a:r>
                        <a:rPr lang="en-IT" sz="1200" dirty="0">
                          <a:solidFill>
                            <a:schemeClr val="bg1"/>
                          </a:solidFill>
                          <a:effectLst/>
                        </a:rPr>
                        <a:t> </a:t>
                      </a:r>
                      <a:br>
                        <a:rPr lang="en-IT" sz="1200" dirty="0">
                          <a:solidFill>
                            <a:schemeClr val="bg1"/>
                          </a:solidFill>
                          <a:effectLst/>
                        </a:rPr>
                      </a:br>
                      <a:r>
                        <a:rPr lang="en-IT" sz="1200" dirty="0">
                          <a:solidFill>
                            <a:schemeClr val="bg1"/>
                          </a:solidFill>
                          <a:effectLst/>
                        </a:rPr>
                        <a:t>code: 9025 1859</a:t>
                      </a:r>
                      <a:endParaRPr lang="en-IT" sz="1100" dirty="0">
                        <a:solidFill>
                          <a:schemeClr val="bg1"/>
                        </a:solidFill>
                        <a:effectLst/>
                      </a:endParaRPr>
                    </a:p>
                  </a:txBody>
                  <a:tcPr marL="22920" marR="22920" marT="22920" marB="2292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T" sz="900" b="0" i="0" u="none" strike="noStrike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28</a:t>
                      </a:r>
                      <a:endParaRPr lang="en-IT" sz="900" dirty="0">
                        <a:solidFill>
                          <a:schemeClr val="bg1"/>
                        </a:solidFill>
                        <a:effectLst/>
                      </a:endParaRPr>
                    </a:p>
                  </a:txBody>
                  <a:tcPr marL="22920" marR="22920" marT="22920" marB="2292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7219603"/>
                  </a:ext>
                </a:extLst>
              </a:tr>
              <a:tr h="436285">
                <a:tc>
                  <a:txBody>
                    <a:bodyPr/>
                    <a:lstStyle/>
                    <a:p>
                      <a:pPr fontAlgn="t"/>
                      <a:r>
                        <a:rPr lang="en-IT" sz="900" dirty="0">
                          <a:effectLst/>
                        </a:rPr>
                        <a:t>15:00</a:t>
                      </a:r>
                      <a:br>
                        <a:rPr lang="en-IT" sz="900" dirty="0">
                          <a:effectLst/>
                        </a:rPr>
                      </a:br>
                      <a:endParaRPr lang="en-IT" sz="900" dirty="0">
                        <a:effectLst/>
                      </a:endParaRPr>
                    </a:p>
                  </a:txBody>
                  <a:tcPr marL="22920" marR="22920" marT="22920" marB="2292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IT" sz="1100" dirty="0">
                          <a:effectLst/>
                        </a:rPr>
                        <a:t>MENTIMETER session: go to </a:t>
                      </a:r>
                      <a:r>
                        <a:rPr lang="en-IT" sz="1100" dirty="0">
                          <a:effectLst/>
                          <a:hlinkClick r:id="rId3"/>
                        </a:rPr>
                        <a:t>www.menti.com</a:t>
                      </a:r>
                      <a:r>
                        <a:rPr lang="en-IT" sz="1100" dirty="0">
                          <a:effectLst/>
                        </a:rPr>
                        <a:t> use code:  9025 1859 </a:t>
                      </a:r>
                    </a:p>
                    <a:p>
                      <a:pPr fontAlgn="t"/>
                      <a:r>
                        <a:rPr lang="en-GB" sz="1100" dirty="0">
                          <a:effectLst/>
                        </a:rPr>
                        <a:t>O</a:t>
                      </a:r>
                      <a:r>
                        <a:rPr lang="en-IT" sz="1100" dirty="0">
                          <a:effectLst/>
                        </a:rPr>
                        <a:t>r use direct link </a:t>
                      </a:r>
                      <a:r>
                        <a:rPr lang="en-GB" sz="1100" dirty="0">
                          <a:effectLst/>
                          <a:hlinkClick r:id="rId4"/>
                        </a:rPr>
                        <a:t>https://www.menti.com/wzfz8ht2j5</a:t>
                      </a:r>
                      <a:r>
                        <a:rPr lang="en-GB" sz="1100" dirty="0">
                          <a:effectLst/>
                        </a:rPr>
                        <a:t> </a:t>
                      </a:r>
                      <a:endParaRPr lang="en-IT" sz="1100" dirty="0">
                        <a:effectLst/>
                      </a:endParaRPr>
                    </a:p>
                  </a:txBody>
                  <a:tcPr marL="22920" marR="22920" marT="22920" marB="2292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IT" sz="1050" dirty="0">
                          <a:effectLst/>
                        </a:rPr>
                        <a:t/>
                      </a:r>
                      <a:br>
                        <a:rPr lang="en-IT" sz="1050" dirty="0">
                          <a:effectLst/>
                        </a:rPr>
                      </a:br>
                      <a:r>
                        <a:rPr lang="en-IT" sz="1050" dirty="0">
                          <a:effectLst/>
                        </a:rPr>
                        <a:t>All – interactive session</a:t>
                      </a:r>
                    </a:p>
                  </a:txBody>
                  <a:tcPr marL="22920" marR="22920" marT="22920" marB="2292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IT" sz="1050" dirty="0">
                          <a:effectLst/>
                        </a:rPr>
                        <a:t/>
                      </a:r>
                      <a:br>
                        <a:rPr lang="en-IT" sz="1050" dirty="0">
                          <a:effectLst/>
                        </a:rPr>
                      </a:br>
                      <a:endParaRPr lang="en-IT" sz="1050" dirty="0">
                        <a:effectLst/>
                      </a:endParaRPr>
                    </a:p>
                  </a:txBody>
                  <a:tcPr marL="22920" marR="22920" marT="22920" marB="2292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IT" sz="1050" dirty="0">
                          <a:effectLst/>
                        </a:rPr>
                        <a:t>28</a:t>
                      </a:r>
                      <a:br>
                        <a:rPr lang="en-IT" sz="1050" dirty="0">
                          <a:effectLst/>
                        </a:rPr>
                      </a:br>
                      <a:endParaRPr lang="en-IT" sz="1050" dirty="0">
                        <a:effectLst/>
                      </a:endParaRPr>
                    </a:p>
                  </a:txBody>
                  <a:tcPr marL="22920" marR="22920" marT="22920" marB="2292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68715211"/>
                  </a:ext>
                </a:extLst>
              </a:tr>
              <a:tr h="319773"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T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15:28</a:t>
                      </a:r>
                      <a:endParaRPr lang="en-IT" sz="900" dirty="0">
                        <a:effectLst/>
                      </a:endParaRPr>
                    </a:p>
                  </a:txBody>
                  <a:tcPr marL="22920" marR="22920" marT="22920" marB="2292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Closing meeting</a:t>
                      </a:r>
                      <a:endParaRPr lang="en-GB" sz="1100" dirty="0">
                        <a:effectLst/>
                      </a:endParaRPr>
                    </a:p>
                  </a:txBody>
                  <a:tcPr marL="22920" marR="22920" marT="22920" marB="2292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GÉANT association team </a:t>
                      </a:r>
                      <a:endParaRPr lang="en-GB" sz="1050" dirty="0">
                        <a:effectLst/>
                      </a:endParaRPr>
                    </a:p>
                  </a:txBody>
                  <a:tcPr marL="22920" marR="22920" marT="22920" marB="2292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2-mins wrap up event</a:t>
                      </a:r>
                      <a:endParaRPr lang="en-GB" sz="1050" dirty="0">
                        <a:effectLst/>
                      </a:endParaRPr>
                    </a:p>
                  </a:txBody>
                  <a:tcPr marL="22920" marR="22920" marT="22920" marB="2292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T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  <a:endParaRPr lang="en-IT" sz="1050" dirty="0">
                        <a:effectLst/>
                      </a:endParaRPr>
                    </a:p>
                  </a:txBody>
                  <a:tcPr marL="22920" marR="22920" marT="22920" marB="2292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35662784"/>
                  </a:ext>
                </a:extLst>
              </a:tr>
            </a:tbl>
          </a:graphicData>
        </a:graphic>
      </p:graphicFrame>
      <p:sp>
        <p:nvSpPr>
          <p:cNvPr id="6" name="Rectangle 1">
            <a:extLst>
              <a:ext uri="{FF2B5EF4-FFF2-40B4-BE49-F238E27FC236}">
                <a16:creationId xmlns:a16="http://schemas.microsoft.com/office/drawing/2014/main" id="{A2C4DE02-E92C-3140-BDF1-880003B3BF78}"/>
              </a:ext>
            </a:extLst>
          </p:cNvPr>
          <p:cNvSpPr>
            <a:spLocks noChangeArrowheads="1"/>
          </p:cNvSpPr>
          <p:nvPr/>
        </p:nvSpPr>
        <p:spPr bwMode="auto">
          <a:xfrm>
            <a:off x="-2613654" y="630863"/>
            <a:ext cx="27690374" cy="144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IT" altLang="en-IT" sz="1600" b="1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AGENDA</a:t>
            </a:r>
            <a:endParaRPr kumimoji="0" lang="en-IT" altLang="en-IT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IT" altLang="en-IT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/>
            </a:r>
            <a:br>
              <a:rPr kumimoji="0" lang="en-IT" altLang="en-IT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r>
              <a:rPr kumimoji="0" lang="en-IT" altLang="en-IT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/>
            </a:r>
            <a:br>
              <a:rPr kumimoji="0" lang="en-IT" altLang="en-IT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en-IT" altLang="en-IT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IT" altLang="en-IT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1174423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Google Shape;233;ge0ddf94dc5_0_10"/>
          <p:cNvSpPr txBox="1">
            <a:spLocks noGrp="1"/>
          </p:cNvSpPr>
          <p:nvPr>
            <p:ph type="sldNum" idx="12"/>
          </p:nvPr>
        </p:nvSpPr>
        <p:spPr>
          <a:xfrm>
            <a:off x="8296359" y="4804515"/>
            <a:ext cx="555900" cy="2061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</a:pPr>
            <a:fld id="{00000000-1234-1234-1234-123412341234}" type="slidenum">
              <a:rPr lang="en-GB"/>
              <a:t>10</a:t>
            </a:fld>
            <a:endParaRPr/>
          </a:p>
        </p:txBody>
      </p:sp>
      <p:sp>
        <p:nvSpPr>
          <p:cNvPr id="234" name="Google Shape;234;ge0ddf94dc5_0_10"/>
          <p:cNvSpPr txBox="1">
            <a:spLocks noGrp="1"/>
          </p:cNvSpPr>
          <p:nvPr>
            <p:ph type="title"/>
          </p:nvPr>
        </p:nvSpPr>
        <p:spPr>
          <a:xfrm>
            <a:off x="263285" y="12"/>
            <a:ext cx="7209000" cy="9942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 dirty="0">
                <a:solidFill>
                  <a:srgbClr val="990000"/>
                </a:solidFill>
                <a:latin typeface="Arial"/>
                <a:ea typeface="Arial"/>
                <a:cs typeface="Arial"/>
                <a:sym typeface="Arial"/>
              </a:rPr>
              <a:t>Work Item 1: Initial gap analysis report</a:t>
            </a:r>
            <a:br>
              <a:rPr lang="en-GB" sz="1600" dirty="0">
                <a:solidFill>
                  <a:srgbClr val="9900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GB" dirty="0"/>
              <a:t>Initial report on needs and gap analysis from the first community eHealth baseline event</a:t>
            </a:r>
            <a:endParaRPr dirty="0"/>
          </a:p>
        </p:txBody>
      </p:sp>
      <p:graphicFrame>
        <p:nvGraphicFramePr>
          <p:cNvPr id="235" name="Google Shape;235;ge0ddf94dc5_0_10"/>
          <p:cNvGraphicFramePr/>
          <p:nvPr>
            <p:extLst>
              <p:ext uri="{D42A27DB-BD31-4B8C-83A1-F6EECF244321}">
                <p14:modId xmlns:p14="http://schemas.microsoft.com/office/powerpoint/2010/main" val="3722255860"/>
              </p:ext>
            </p:extLst>
          </p:nvPr>
        </p:nvGraphicFramePr>
        <p:xfrm>
          <a:off x="263275" y="1171950"/>
          <a:ext cx="8231000" cy="3327250"/>
        </p:xfrm>
        <a:graphic>
          <a:graphicData uri="http://schemas.openxmlformats.org/drawingml/2006/table">
            <a:tbl>
              <a:tblPr>
                <a:noFill/>
                <a:tableStyleId>{84EEFBCC-F8EF-4260-AC35-BF8959B572BF}</a:tableStyleId>
              </a:tblPr>
              <a:tblGrid>
                <a:gridCol w="2413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818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10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b="1"/>
                        <a:t>Goal:</a:t>
                      </a:r>
                      <a:endParaRPr b="1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285750" lvl="0" indent="-285750" algn="l" rtl="0">
                        <a:lnSpc>
                          <a:spcPct val="100000"/>
                        </a:lnSpc>
                        <a:spcBef>
                          <a:spcPts val="75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GB" sz="1500" dirty="0">
                          <a:solidFill>
                            <a:srgbClr val="00436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Wrap up the outcomes of the first eHealth baselining event (Jan 27) </a:t>
                      </a:r>
                    </a:p>
                    <a:p>
                      <a:pPr marL="285750" lvl="0" indent="-285750" algn="l" rtl="0">
                        <a:lnSpc>
                          <a:spcPct val="100000"/>
                        </a:lnSpc>
                        <a:spcBef>
                          <a:spcPts val="75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GB" sz="1500" dirty="0">
                          <a:solidFill>
                            <a:srgbClr val="00436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Highlight on the </a:t>
                      </a:r>
                      <a:r>
                        <a:rPr lang="en-GB" sz="1500" b="1" dirty="0">
                          <a:solidFill>
                            <a:srgbClr val="00436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requirements</a:t>
                      </a:r>
                      <a:r>
                        <a:rPr lang="en-GB" sz="1500" dirty="0">
                          <a:solidFill>
                            <a:srgbClr val="00436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expressed by the community to enhance support to eHealth</a:t>
                      </a:r>
                    </a:p>
                    <a:p>
                      <a:pPr marL="285750" lvl="0" indent="-285750" algn="l" rtl="0">
                        <a:lnSpc>
                          <a:spcPct val="100000"/>
                        </a:lnSpc>
                        <a:spcBef>
                          <a:spcPts val="75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GB" sz="1500" dirty="0">
                          <a:solidFill>
                            <a:srgbClr val="00436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Identify a </a:t>
                      </a:r>
                      <a:r>
                        <a:rPr lang="en-GB" sz="1500" b="1" dirty="0">
                          <a:solidFill>
                            <a:srgbClr val="00436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path for the TF work</a:t>
                      </a:r>
                      <a:r>
                        <a:rPr lang="en-GB" sz="1500" dirty="0">
                          <a:solidFill>
                            <a:srgbClr val="00436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, with key elements to focus upon, as requested by the NRENs</a:t>
                      </a:r>
                      <a:endParaRPr sz="1500" dirty="0">
                        <a:solidFill>
                          <a:srgbClr val="00436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b="1"/>
                        <a:t>Expected Target Audience</a:t>
                      </a:r>
                      <a:endParaRPr b="1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rgbClr val="00436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NRENs eHealth contacts and NRENs eHealth community </a:t>
                      </a:r>
                      <a:endParaRPr>
                        <a:solidFill>
                          <a:srgbClr val="00436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b="1"/>
                        <a:t>Benefit at large:</a:t>
                      </a:r>
                      <a:endParaRPr b="1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rgbClr val="00436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A clear benchmark of core activities based on gap analysis made available to the Steering Committee </a:t>
                      </a:r>
                      <a:endParaRPr>
                        <a:solidFill>
                          <a:srgbClr val="00436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b="1"/>
                        <a:t>Deliverable:</a:t>
                      </a:r>
                      <a:endParaRPr b="1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dirty="0">
                          <a:solidFill>
                            <a:srgbClr val="00436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Written report </a:t>
                      </a:r>
                      <a:r>
                        <a:rPr lang="en-GB" sz="1400" dirty="0">
                          <a:solidFill>
                            <a:srgbClr val="00436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(3-4 pages)</a:t>
                      </a:r>
                      <a:endParaRPr dirty="0">
                        <a:solidFill>
                          <a:srgbClr val="00436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b="1"/>
                        <a:t>Due:</a:t>
                      </a:r>
                      <a:endParaRPr b="1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dirty="0">
                          <a:solidFill>
                            <a:srgbClr val="00436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Month 2  </a:t>
                      </a:r>
                      <a:endParaRPr dirty="0">
                        <a:solidFill>
                          <a:srgbClr val="00436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Google Shape;241;ge0ddf94dc5_0_46"/>
          <p:cNvSpPr txBox="1">
            <a:spLocks noGrp="1"/>
          </p:cNvSpPr>
          <p:nvPr>
            <p:ph type="sldNum" idx="12"/>
          </p:nvPr>
        </p:nvSpPr>
        <p:spPr>
          <a:xfrm>
            <a:off x="8296359" y="4804515"/>
            <a:ext cx="555900" cy="2061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11</a:t>
            </a:fld>
            <a:endParaRPr/>
          </a:p>
        </p:txBody>
      </p:sp>
      <p:sp>
        <p:nvSpPr>
          <p:cNvPr id="242" name="Google Shape;242;ge0ddf94dc5_0_46"/>
          <p:cNvSpPr txBox="1">
            <a:spLocks noGrp="1"/>
          </p:cNvSpPr>
          <p:nvPr>
            <p:ph type="title"/>
          </p:nvPr>
        </p:nvSpPr>
        <p:spPr>
          <a:xfrm>
            <a:off x="263285" y="12"/>
            <a:ext cx="7209000" cy="9942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 dirty="0">
                <a:solidFill>
                  <a:srgbClr val="990000"/>
                </a:solidFill>
                <a:latin typeface="Arial"/>
                <a:ea typeface="Arial"/>
                <a:cs typeface="Arial"/>
              </a:rPr>
              <a:t>Work Item 2:   eHealth data locations</a:t>
            </a:r>
            <a:r>
              <a:rPr lang="en-GB" dirty="0">
                <a:solidFill>
                  <a:srgbClr val="FF0078"/>
                </a:solidFill>
              </a:rPr>
              <a:t/>
            </a:r>
            <a:br>
              <a:rPr lang="en-GB" dirty="0">
                <a:solidFill>
                  <a:srgbClr val="FF0078"/>
                </a:solidFill>
              </a:rPr>
            </a:br>
            <a:r>
              <a:rPr lang="en-GB" dirty="0"/>
              <a:t>Key eHealth data sets/repositories locations report</a:t>
            </a:r>
            <a:endParaRPr dirty="0"/>
          </a:p>
        </p:txBody>
      </p:sp>
      <p:graphicFrame>
        <p:nvGraphicFramePr>
          <p:cNvPr id="243" name="Google Shape;243;ge0ddf94dc5_0_46"/>
          <p:cNvGraphicFramePr/>
          <p:nvPr>
            <p:extLst>
              <p:ext uri="{D42A27DB-BD31-4B8C-83A1-F6EECF244321}">
                <p14:modId xmlns:p14="http://schemas.microsoft.com/office/powerpoint/2010/main" val="2988328457"/>
              </p:ext>
            </p:extLst>
          </p:nvPr>
        </p:nvGraphicFramePr>
        <p:xfrm>
          <a:off x="263275" y="1017300"/>
          <a:ext cx="8231000" cy="3657450"/>
        </p:xfrm>
        <a:graphic>
          <a:graphicData uri="http://schemas.openxmlformats.org/drawingml/2006/table">
            <a:tbl>
              <a:tblPr>
                <a:noFill/>
                <a:tableStyleId>{84EEFBCC-F8EF-4260-AC35-BF8959B572BF}</a:tableStyleId>
              </a:tblPr>
              <a:tblGrid>
                <a:gridCol w="2413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818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10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b="1"/>
                        <a:t>Goal:</a:t>
                      </a:r>
                      <a:endParaRPr b="1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363767" marR="134618" lvl="0" indent="-28575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GB" sz="1500" dirty="0">
                          <a:solidFill>
                            <a:srgbClr val="00436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Locations of exploitable </a:t>
                      </a:r>
                      <a:r>
                        <a:rPr lang="en-GB" sz="1500" b="1" dirty="0">
                          <a:solidFill>
                            <a:srgbClr val="00436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eHealth data sets and repositories</a:t>
                      </a:r>
                      <a:r>
                        <a:rPr lang="en-GB" sz="1500" dirty="0">
                          <a:solidFill>
                            <a:srgbClr val="00436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in the  NRENs domains  and how access them ? </a:t>
                      </a:r>
                    </a:p>
                    <a:p>
                      <a:pPr marL="363767" marR="134618" lvl="0" indent="-28575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GB" sz="1500" dirty="0">
                          <a:solidFill>
                            <a:srgbClr val="00436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Current </a:t>
                      </a:r>
                      <a:r>
                        <a:rPr lang="en-GB" sz="1500" b="1" dirty="0">
                          <a:solidFill>
                            <a:srgbClr val="00436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connectivity, protocols, policy</a:t>
                      </a:r>
                      <a:r>
                        <a:rPr lang="en-GB" sz="1500" dirty="0">
                          <a:solidFill>
                            <a:srgbClr val="00436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,...</a:t>
                      </a:r>
                    </a:p>
                    <a:p>
                      <a:pPr marL="363767" marR="134618" lvl="0" indent="-28575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GB" sz="1500" dirty="0">
                          <a:solidFill>
                            <a:srgbClr val="00436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Is any of these of fundamental importance </a:t>
                      </a:r>
                      <a:r>
                        <a:rPr lang="en-GB" sz="1500" b="1" dirty="0">
                          <a:solidFill>
                            <a:srgbClr val="00436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for pan-European medical research projects</a:t>
                      </a:r>
                      <a:r>
                        <a:rPr lang="en-GB" sz="1500" dirty="0">
                          <a:solidFill>
                            <a:srgbClr val="00436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?</a:t>
                      </a:r>
                      <a:endParaRPr sz="1500" dirty="0">
                        <a:solidFill>
                          <a:srgbClr val="00436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b="1"/>
                        <a:t>Expected Target Audience</a:t>
                      </a:r>
                      <a:endParaRPr b="1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solidFill>
                            <a:srgbClr val="00436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NRENs’ and GÉANT network planning teams;</a:t>
                      </a:r>
                      <a:br>
                        <a:rPr lang="en-GB" sz="1500">
                          <a:solidFill>
                            <a:srgbClr val="00436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</a:br>
                      <a:r>
                        <a:rPr lang="en-GB" sz="1500">
                          <a:solidFill>
                            <a:srgbClr val="00436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NRENs eHealth contacts; NRENs eHealth Community at large</a:t>
                      </a:r>
                      <a:endParaRPr sz="1500">
                        <a:solidFill>
                          <a:srgbClr val="00436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b="1"/>
                        <a:t>Benefit at large:</a:t>
                      </a:r>
                      <a:endParaRPr b="1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solidFill>
                            <a:srgbClr val="00436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Possible relevant data sets poorly connected identified; option provided to NRENs to plan network corrective measures, coordinating with  GÉANT when/where needed (e2e circuits if required by their users)</a:t>
                      </a:r>
                      <a:endParaRPr sz="1500">
                        <a:solidFill>
                          <a:srgbClr val="00436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b="1"/>
                        <a:t>Deliverable:</a:t>
                      </a:r>
                      <a:endParaRPr b="1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 dirty="0">
                          <a:solidFill>
                            <a:srgbClr val="00436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Written comprehensive report  </a:t>
                      </a:r>
                      <a:endParaRPr sz="1500" dirty="0">
                        <a:solidFill>
                          <a:srgbClr val="00436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b="1"/>
                        <a:t>Due:</a:t>
                      </a:r>
                      <a:endParaRPr b="1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 dirty="0">
                          <a:solidFill>
                            <a:srgbClr val="00436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Month 12</a:t>
                      </a:r>
                      <a:endParaRPr sz="1500" dirty="0">
                        <a:solidFill>
                          <a:srgbClr val="00436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Google Shape;249;ge0ddf94dc5_0_53"/>
          <p:cNvSpPr txBox="1">
            <a:spLocks noGrp="1"/>
          </p:cNvSpPr>
          <p:nvPr>
            <p:ph type="sldNum" idx="12"/>
          </p:nvPr>
        </p:nvSpPr>
        <p:spPr>
          <a:xfrm>
            <a:off x="8296359" y="4804515"/>
            <a:ext cx="555900" cy="2061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12</a:t>
            </a:fld>
            <a:endParaRPr/>
          </a:p>
        </p:txBody>
      </p:sp>
      <p:sp>
        <p:nvSpPr>
          <p:cNvPr id="250" name="Google Shape;250;ge0ddf94dc5_0_53"/>
          <p:cNvSpPr txBox="1">
            <a:spLocks noGrp="1"/>
          </p:cNvSpPr>
          <p:nvPr>
            <p:ph type="title"/>
          </p:nvPr>
        </p:nvSpPr>
        <p:spPr>
          <a:xfrm>
            <a:off x="263274" y="252760"/>
            <a:ext cx="7863600" cy="741439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 dirty="0">
                <a:solidFill>
                  <a:srgbClr val="990000"/>
                </a:solidFill>
                <a:latin typeface="Arial"/>
                <a:ea typeface="Arial"/>
                <a:cs typeface="Arial"/>
              </a:rPr>
              <a:t>Work Item 3:  Security and Privacy Training</a:t>
            </a:r>
            <a:br>
              <a:rPr lang="en-GB" sz="1600" dirty="0">
                <a:solidFill>
                  <a:srgbClr val="990000"/>
                </a:solidFill>
                <a:latin typeface="Arial"/>
                <a:ea typeface="Arial"/>
                <a:cs typeface="Arial"/>
              </a:rPr>
            </a:br>
            <a:r>
              <a:rPr lang="en-GB" dirty="0"/>
              <a:t>Organization of 1. GÉANT joint security and privacy training for eHealth</a:t>
            </a:r>
            <a:endParaRPr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graphicFrame>
        <p:nvGraphicFramePr>
          <p:cNvPr id="251" name="Google Shape;251;ge0ddf94dc5_0_53"/>
          <p:cNvGraphicFramePr/>
          <p:nvPr>
            <p:extLst>
              <p:ext uri="{D42A27DB-BD31-4B8C-83A1-F6EECF244321}">
                <p14:modId xmlns:p14="http://schemas.microsoft.com/office/powerpoint/2010/main" val="475243188"/>
              </p:ext>
            </p:extLst>
          </p:nvPr>
        </p:nvGraphicFramePr>
        <p:xfrm>
          <a:off x="263275" y="1171950"/>
          <a:ext cx="8231000" cy="2971650"/>
        </p:xfrm>
        <a:graphic>
          <a:graphicData uri="http://schemas.openxmlformats.org/drawingml/2006/table">
            <a:tbl>
              <a:tblPr>
                <a:noFill/>
                <a:tableStyleId>{84EEFBCC-F8EF-4260-AC35-BF8959B572BF}</a:tableStyleId>
              </a:tblPr>
              <a:tblGrid>
                <a:gridCol w="2413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818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10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b="1"/>
                        <a:t>Goal:</a:t>
                      </a:r>
                      <a:endParaRPr b="1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78017" marR="134618" lvl="0" indent="1621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buNone/>
                      </a:pPr>
                      <a:r>
                        <a:rPr lang="en-GB" sz="1500" b="1" i="0" u="none" strike="noStrike" cap="none" dirty="0">
                          <a:solidFill>
                            <a:srgbClr val="00436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Train eHealth professionals </a:t>
                      </a:r>
                      <a:r>
                        <a:rPr lang="en-GB" sz="1500" b="0" i="0" u="none" strike="noStrike" cap="none" dirty="0">
                          <a:solidFill>
                            <a:srgbClr val="00436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from the community on </a:t>
                      </a:r>
                      <a:r>
                        <a:rPr lang="en-GB" sz="1500" b="1" i="0" u="none" strike="noStrike" cap="none" dirty="0">
                          <a:solidFill>
                            <a:srgbClr val="00436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security</a:t>
                      </a:r>
                      <a:r>
                        <a:rPr lang="en-GB" sz="1500" b="0" i="0" u="none" strike="noStrike" cap="none" dirty="0">
                          <a:solidFill>
                            <a:srgbClr val="00436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and </a:t>
                      </a:r>
                      <a:r>
                        <a:rPr lang="en-GB" sz="1500" b="1" i="0" u="none" strike="noStrike" cap="none" dirty="0">
                          <a:solidFill>
                            <a:srgbClr val="00436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privacy</a:t>
                      </a:r>
                      <a:endParaRPr sz="1500" b="1" i="0" u="none" strike="noStrike" cap="none" dirty="0">
                        <a:solidFill>
                          <a:srgbClr val="00436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b="1"/>
                        <a:t>Expected Target Audience</a:t>
                      </a:r>
                      <a:endParaRPr b="1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78017" marR="134618" lvl="0" indent="1621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buNone/>
                      </a:pPr>
                      <a:r>
                        <a:rPr lang="en-GB" sz="1500" b="0" i="0" u="none" strike="noStrike" cap="none" dirty="0">
                          <a:solidFill>
                            <a:srgbClr val="004360"/>
                          </a:solidFill>
                          <a:latin typeface="Calibri"/>
                          <a:ea typeface="Calibri"/>
                          <a:cs typeface="Calibri"/>
                          <a:sym typeface="Arial"/>
                        </a:rPr>
                        <a:t>eHealth professionals from the community of NRENs</a:t>
                      </a:r>
                      <a:endParaRPr sz="1500" b="0" i="0" u="none" strike="noStrike" cap="none" dirty="0">
                        <a:solidFill>
                          <a:srgbClr val="004360"/>
                        </a:solidFill>
                        <a:latin typeface="Calibri"/>
                        <a:ea typeface="Calibri"/>
                        <a:cs typeface="Calibri"/>
                        <a:sym typeface="Arial"/>
                      </a:endParaRPr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b="1"/>
                        <a:t>Benefit at large:</a:t>
                      </a:r>
                      <a:endParaRPr b="1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78017" marR="134618" lvl="0" indent="1621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buNone/>
                      </a:pPr>
                      <a:r>
                        <a:rPr lang="en-GB" sz="1500" b="0" i="0" u="none" strike="noStrike" cap="none" dirty="0">
                          <a:solidFill>
                            <a:srgbClr val="004360"/>
                          </a:solidFill>
                          <a:latin typeface="Calibri"/>
                          <a:ea typeface="Calibri"/>
                          <a:cs typeface="Calibri"/>
                          <a:sym typeface="Arial"/>
                        </a:rPr>
                        <a:t>Extend the domain of security and privacy in the area of eHealth; Effectively secure data and connected institutions; further enhance level of trust towards NRENs and GÉANT in ensuring connected institutions are protected and compliant to required policies. </a:t>
                      </a:r>
                      <a:endParaRPr sz="1500" b="0" i="0" u="none" strike="noStrike" cap="none" dirty="0">
                        <a:solidFill>
                          <a:srgbClr val="004360"/>
                        </a:solidFill>
                        <a:latin typeface="Calibri"/>
                        <a:ea typeface="Calibri"/>
                        <a:cs typeface="Calibri"/>
                        <a:sym typeface="Arial"/>
                      </a:endParaRPr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b="1"/>
                        <a:t>Deliverable:</a:t>
                      </a:r>
                      <a:endParaRPr b="1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78017" marR="134618" lvl="0" indent="1621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buNone/>
                      </a:pPr>
                      <a:r>
                        <a:rPr lang="en-GB" sz="1500" b="0" i="0" u="none" strike="noStrike" cap="none" dirty="0">
                          <a:solidFill>
                            <a:srgbClr val="004360"/>
                          </a:solidFill>
                          <a:latin typeface="Calibri"/>
                          <a:ea typeface="Calibri"/>
                          <a:cs typeface="Calibri"/>
                          <a:sym typeface="Arial"/>
                        </a:rPr>
                        <a:t>Training</a:t>
                      </a:r>
                      <a:endParaRPr sz="1500" b="0" i="0" u="none" strike="noStrike" cap="none" dirty="0">
                        <a:solidFill>
                          <a:srgbClr val="004360"/>
                        </a:solidFill>
                        <a:latin typeface="Calibri"/>
                        <a:ea typeface="Calibri"/>
                        <a:cs typeface="Calibri"/>
                        <a:sym typeface="Arial"/>
                      </a:endParaRPr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b="1"/>
                        <a:t>Due:</a:t>
                      </a:r>
                      <a:endParaRPr b="1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78017" marR="134618" lvl="0" indent="1621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buNone/>
                      </a:pPr>
                      <a:r>
                        <a:rPr lang="en-GB" sz="1500" b="0" i="0" u="none" strike="noStrike" cap="none" dirty="0">
                          <a:solidFill>
                            <a:srgbClr val="004360"/>
                          </a:solidFill>
                          <a:latin typeface="Calibri"/>
                          <a:ea typeface="Calibri"/>
                          <a:cs typeface="Calibri"/>
                          <a:sym typeface="Arial"/>
                        </a:rPr>
                        <a:t>Month 10</a:t>
                      </a:r>
                      <a:endParaRPr sz="1500" b="0" i="0" u="none" strike="noStrike" cap="none" dirty="0">
                        <a:solidFill>
                          <a:srgbClr val="004360"/>
                        </a:solidFill>
                        <a:latin typeface="Calibri"/>
                        <a:ea typeface="Calibri"/>
                        <a:cs typeface="Calibri"/>
                        <a:sym typeface="Arial"/>
                      </a:endParaRPr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" name="Google Shape;257;ge0ddf94dc5_0_60"/>
          <p:cNvSpPr txBox="1">
            <a:spLocks noGrp="1"/>
          </p:cNvSpPr>
          <p:nvPr>
            <p:ph type="sldNum" idx="12"/>
          </p:nvPr>
        </p:nvSpPr>
        <p:spPr>
          <a:xfrm>
            <a:off x="8296359" y="4804515"/>
            <a:ext cx="555900" cy="2061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13</a:t>
            </a:fld>
            <a:endParaRPr/>
          </a:p>
        </p:txBody>
      </p:sp>
      <p:sp>
        <p:nvSpPr>
          <p:cNvPr id="258" name="Google Shape;258;ge0ddf94dc5_0_60"/>
          <p:cNvSpPr txBox="1">
            <a:spLocks noGrp="1"/>
          </p:cNvSpPr>
          <p:nvPr>
            <p:ph type="title"/>
          </p:nvPr>
        </p:nvSpPr>
        <p:spPr>
          <a:xfrm>
            <a:off x="263285" y="12"/>
            <a:ext cx="7209000" cy="9942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 dirty="0">
                <a:solidFill>
                  <a:srgbClr val="990000"/>
                </a:solidFill>
                <a:latin typeface="Arial"/>
                <a:ea typeface="Arial"/>
                <a:cs typeface="Arial"/>
              </a:rPr>
              <a:t>Work Item 4:  White paper</a:t>
            </a:r>
            <a:br>
              <a:rPr lang="en-GB" sz="1600" dirty="0">
                <a:solidFill>
                  <a:srgbClr val="990000"/>
                </a:solidFill>
                <a:latin typeface="Arial"/>
                <a:ea typeface="Arial"/>
                <a:cs typeface="Arial"/>
              </a:rPr>
            </a:br>
            <a:r>
              <a:rPr lang="en-GB" dirty="0"/>
              <a:t>White paper on required baseline services for eHealth, including  EU funding opportunities and NRENs’ position on new project on eHealth</a:t>
            </a:r>
            <a:endParaRPr dirty="0"/>
          </a:p>
        </p:txBody>
      </p:sp>
      <p:graphicFrame>
        <p:nvGraphicFramePr>
          <p:cNvPr id="259" name="Google Shape;259;ge0ddf94dc5_0_60"/>
          <p:cNvGraphicFramePr/>
          <p:nvPr>
            <p:extLst>
              <p:ext uri="{D42A27DB-BD31-4B8C-83A1-F6EECF244321}">
                <p14:modId xmlns:p14="http://schemas.microsoft.com/office/powerpoint/2010/main" val="2340614868"/>
              </p:ext>
            </p:extLst>
          </p:nvPr>
        </p:nvGraphicFramePr>
        <p:xfrm>
          <a:off x="263275" y="1171950"/>
          <a:ext cx="8231000" cy="3495141"/>
        </p:xfrm>
        <a:graphic>
          <a:graphicData uri="http://schemas.openxmlformats.org/drawingml/2006/table">
            <a:tbl>
              <a:tblPr>
                <a:noFill/>
                <a:tableStyleId>{84EEFBCC-F8EF-4260-AC35-BF8959B572BF}</a:tableStyleId>
              </a:tblPr>
              <a:tblGrid>
                <a:gridCol w="2413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818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392141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b="1"/>
                        <a:t>Goal:</a:t>
                      </a:r>
                      <a:endParaRPr b="1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79060" marR="90455" lvl="1" indent="0" algn="l" rtl="0">
                        <a:lnSpc>
                          <a:spcPct val="13006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 panose="020B0604020202020204" pitchFamily="34" charset="0"/>
                        <a:buNone/>
                      </a:pPr>
                      <a:r>
                        <a:rPr lang="en-GB" sz="1500" b="1" i="0" u="none" strike="noStrike" cap="none" dirty="0">
                          <a:solidFill>
                            <a:srgbClr val="004360"/>
                          </a:solidFill>
                          <a:latin typeface="Calibri"/>
                          <a:ea typeface="Calibri"/>
                          <a:cs typeface="Calibri"/>
                          <a:sym typeface="Verdana"/>
                        </a:rPr>
                        <a:t>Required baseline services and tools </a:t>
                      </a:r>
                      <a:r>
                        <a:rPr lang="en-GB" sz="1500" b="0" i="0" u="none" strike="noStrike" cap="none" dirty="0">
                          <a:solidFill>
                            <a:srgbClr val="004360"/>
                          </a:solidFill>
                          <a:latin typeface="Calibri"/>
                          <a:ea typeface="Calibri"/>
                          <a:cs typeface="Calibri"/>
                          <a:sym typeface="Verdana"/>
                        </a:rPr>
                        <a:t>for eHealth</a:t>
                      </a:r>
                    </a:p>
                    <a:p>
                      <a:pPr marL="364810" marR="90455" lvl="1" indent="-285750" algn="l" rtl="0">
                        <a:lnSpc>
                          <a:spcPct val="13006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 panose="020B0604020202020204" pitchFamily="34" charset="0"/>
                        <a:buChar char="•"/>
                      </a:pPr>
                      <a:r>
                        <a:rPr lang="en-GB" sz="1500" b="0" i="0" u="none" strike="noStrike" cap="none" dirty="0">
                          <a:solidFill>
                            <a:srgbClr val="004360"/>
                          </a:solidFill>
                          <a:latin typeface="Calibri"/>
                          <a:ea typeface="Calibri"/>
                          <a:cs typeface="Calibri"/>
                          <a:sym typeface="Verdana"/>
                        </a:rPr>
                        <a:t>incl. an assessment analysis of </a:t>
                      </a:r>
                      <a:r>
                        <a:rPr lang="en-GB" sz="1500" b="1" i="0" u="none" strike="noStrike" cap="none" dirty="0">
                          <a:solidFill>
                            <a:srgbClr val="004360"/>
                          </a:solidFill>
                          <a:latin typeface="Calibri"/>
                          <a:ea typeface="Calibri"/>
                          <a:cs typeface="Calibri"/>
                          <a:sym typeface="Verdana"/>
                        </a:rPr>
                        <a:t>EU-based funding opportunities </a:t>
                      </a:r>
                      <a:r>
                        <a:rPr lang="en-GB" sz="1500" b="0" i="0" u="none" strike="noStrike" cap="none" dirty="0">
                          <a:solidFill>
                            <a:srgbClr val="004360"/>
                          </a:solidFill>
                          <a:latin typeface="Calibri"/>
                          <a:ea typeface="Calibri"/>
                          <a:cs typeface="Calibri"/>
                          <a:sym typeface="Verdana"/>
                        </a:rPr>
                        <a:t>and </a:t>
                      </a:r>
                      <a:r>
                        <a:rPr lang="en-GB" sz="1500" b="1" i="0" u="none" strike="noStrike" cap="none" dirty="0">
                          <a:solidFill>
                            <a:srgbClr val="004360"/>
                          </a:solidFill>
                          <a:latin typeface="Calibri"/>
                          <a:ea typeface="Calibri"/>
                          <a:cs typeface="Calibri"/>
                          <a:sym typeface="Verdana"/>
                        </a:rPr>
                        <a:t>NRENs’ position </a:t>
                      </a:r>
                      <a:r>
                        <a:rPr lang="en-GB" sz="1500" b="0" i="0" u="none" strike="noStrike" cap="none" dirty="0">
                          <a:solidFill>
                            <a:srgbClr val="004360"/>
                          </a:solidFill>
                          <a:latin typeface="Calibri"/>
                          <a:ea typeface="Calibri"/>
                          <a:cs typeface="Calibri"/>
                          <a:sym typeface="Verdana"/>
                        </a:rPr>
                        <a:t>on the </a:t>
                      </a:r>
                      <a:r>
                        <a:rPr lang="en-GB" sz="1500" b="1" i="0" u="none" strike="noStrike" cap="none" dirty="0">
                          <a:solidFill>
                            <a:srgbClr val="004360"/>
                          </a:solidFill>
                          <a:latin typeface="Calibri"/>
                          <a:ea typeface="Calibri"/>
                          <a:cs typeface="Calibri"/>
                          <a:sym typeface="Verdana"/>
                        </a:rPr>
                        <a:t>proposal of a new project</a:t>
                      </a:r>
                      <a:r>
                        <a:rPr lang="en-GB" sz="1500" b="0" i="0" u="none" strike="noStrike" cap="none" dirty="0">
                          <a:solidFill>
                            <a:srgbClr val="004360"/>
                          </a:solidFill>
                          <a:latin typeface="Calibri"/>
                          <a:ea typeface="Calibri"/>
                          <a:cs typeface="Calibri"/>
                          <a:sym typeface="Verdana"/>
                        </a:rPr>
                        <a:t> (involving all willing NRENs) on eHealth to cover the identified gaps</a:t>
                      </a:r>
                      <a:endParaRPr sz="1500" b="0" i="0" u="none" strike="noStrike" cap="none" dirty="0">
                        <a:solidFill>
                          <a:srgbClr val="004360"/>
                        </a:solidFill>
                        <a:latin typeface="Calibri"/>
                        <a:ea typeface="Calibri"/>
                        <a:cs typeface="Calibri"/>
                        <a:sym typeface="Verdana"/>
                      </a:endParaRPr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20379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b="1" dirty="0"/>
                        <a:t>Expected Target Audience</a:t>
                      </a:r>
                      <a:endParaRPr b="1" dirty="0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 b="0" i="0" u="none" strike="noStrike" cap="none" dirty="0">
                          <a:solidFill>
                            <a:srgbClr val="00436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NRENs eHealth contacts, NRENs and GÉANT User Engagement Teams, NRENs management</a:t>
                      </a:r>
                      <a:endParaRPr sz="1500" b="0" i="0" u="none" strike="noStrike" cap="none" dirty="0">
                        <a:solidFill>
                          <a:srgbClr val="00436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20379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b="1"/>
                        <a:t>Benefit at large:</a:t>
                      </a:r>
                      <a:endParaRPr b="1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 b="0" i="0" u="none" strike="noStrike" cap="none" dirty="0">
                          <a:solidFill>
                            <a:srgbClr val="00436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A clear snapshot of the NRENs’  position on  submitting a specific project on eHealth; An overview of the existing funding opportunities</a:t>
                      </a:r>
                      <a:endParaRPr sz="1500" b="0" i="0" u="none" strike="noStrike" cap="none" dirty="0">
                        <a:solidFill>
                          <a:srgbClr val="00436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9880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b="1"/>
                        <a:t>Deliverable:</a:t>
                      </a:r>
                      <a:endParaRPr b="1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 b="0" i="0" u="none" strike="noStrike" cap="none" dirty="0">
                          <a:solidFill>
                            <a:srgbClr val="00436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Written Document (</a:t>
                      </a:r>
                      <a:r>
                        <a:rPr lang="en-GB" sz="1500" b="0" i="0" u="none" strike="noStrike" cap="none" dirty="0">
                          <a:solidFill>
                            <a:srgbClr val="004360"/>
                          </a:solidFill>
                          <a:latin typeface="Calibri"/>
                          <a:ea typeface="Calibri"/>
                          <a:cs typeface="Calibri"/>
                          <a:sym typeface="Verdana"/>
                        </a:rPr>
                        <a:t>GÉANT community white paper)</a:t>
                      </a:r>
                      <a:endParaRPr sz="1500" b="0" i="0" u="none" strike="noStrike" cap="none" dirty="0">
                        <a:solidFill>
                          <a:srgbClr val="00436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9880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b="1"/>
                        <a:t>Due:</a:t>
                      </a:r>
                      <a:endParaRPr b="1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 b="0" i="0" u="none" strike="noStrike" cap="none" dirty="0">
                          <a:solidFill>
                            <a:srgbClr val="00436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Month 12</a:t>
                      </a:r>
                      <a:endParaRPr sz="1500" b="0" i="0" u="none" strike="noStrike" cap="none" dirty="0">
                        <a:solidFill>
                          <a:srgbClr val="00436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Google Shape;265;ge0ddf94dc5_0_67"/>
          <p:cNvSpPr txBox="1">
            <a:spLocks noGrp="1"/>
          </p:cNvSpPr>
          <p:nvPr>
            <p:ph type="sldNum" idx="12"/>
          </p:nvPr>
        </p:nvSpPr>
        <p:spPr>
          <a:xfrm>
            <a:off x="8296359" y="4804515"/>
            <a:ext cx="555900" cy="2061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14</a:t>
            </a:fld>
            <a:endParaRPr/>
          </a:p>
        </p:txBody>
      </p:sp>
      <p:sp>
        <p:nvSpPr>
          <p:cNvPr id="266" name="Google Shape;266;ge0ddf94dc5_0_67"/>
          <p:cNvSpPr txBox="1">
            <a:spLocks noGrp="1"/>
          </p:cNvSpPr>
          <p:nvPr>
            <p:ph type="title"/>
          </p:nvPr>
        </p:nvSpPr>
        <p:spPr>
          <a:xfrm>
            <a:off x="263285" y="12"/>
            <a:ext cx="7209000" cy="9942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 dirty="0">
                <a:solidFill>
                  <a:srgbClr val="990000"/>
                </a:solidFill>
                <a:latin typeface="Arial"/>
                <a:ea typeface="Arial"/>
                <a:cs typeface="Arial"/>
              </a:rPr>
              <a:t>Work Item 5: eHealth Community Cloud  Workflow</a:t>
            </a:r>
            <a:r>
              <a:rPr lang="en-GB" dirty="0">
                <a:solidFill>
                  <a:srgbClr val="ED1556"/>
                </a:solidFill>
              </a:rPr>
              <a:t/>
            </a:r>
            <a:br>
              <a:rPr lang="en-GB" dirty="0">
                <a:solidFill>
                  <a:srgbClr val="ED1556"/>
                </a:solidFill>
              </a:rPr>
            </a:br>
            <a:r>
              <a:rPr lang="en-GB" dirty="0"/>
              <a:t>Implementation of a  reference  eHealth data analysis workflow on the GÉANT Community Cloud platform (GCF)</a:t>
            </a:r>
            <a:endParaRPr dirty="0"/>
          </a:p>
        </p:txBody>
      </p:sp>
      <p:graphicFrame>
        <p:nvGraphicFramePr>
          <p:cNvPr id="267" name="Google Shape;267;ge0ddf94dc5_0_67"/>
          <p:cNvGraphicFramePr/>
          <p:nvPr>
            <p:extLst>
              <p:ext uri="{D42A27DB-BD31-4B8C-83A1-F6EECF244321}">
                <p14:modId xmlns:p14="http://schemas.microsoft.com/office/powerpoint/2010/main" val="707556406"/>
              </p:ext>
            </p:extLst>
          </p:nvPr>
        </p:nvGraphicFramePr>
        <p:xfrm>
          <a:off x="263275" y="1171950"/>
          <a:ext cx="8231000" cy="3604140"/>
        </p:xfrm>
        <a:graphic>
          <a:graphicData uri="http://schemas.openxmlformats.org/drawingml/2006/table">
            <a:tbl>
              <a:tblPr>
                <a:noFill/>
                <a:tableStyleId>{84EEFBCC-F8EF-4260-AC35-BF8959B572BF}</a:tableStyleId>
              </a:tblPr>
              <a:tblGrid>
                <a:gridCol w="2413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818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10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b="1"/>
                        <a:t>Goal:</a:t>
                      </a:r>
                      <a:endParaRPr b="1"/>
                    </a:p>
                  </a:txBody>
                  <a:tcPr marL="91425" marR="91425" marT="91425" marB="91425"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</a:tcPr>
                </a:tc>
                <a:tc>
                  <a:txBody>
                    <a:bodyPr/>
                    <a:lstStyle/>
                    <a:p>
                      <a:pPr marL="78017" marR="74609" lvl="0" indent="-1621" algn="l" rtl="0">
                        <a:lnSpc>
                          <a:spcPct val="130430"/>
                        </a:lnSpc>
                        <a:spcBef>
                          <a:spcPts val="84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 b="0" i="0" u="none" strike="noStrike" cap="none" dirty="0">
                          <a:solidFill>
                            <a:srgbClr val="00436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Implementation of a</a:t>
                      </a:r>
                      <a:endParaRPr sz="1500" b="0" i="0" u="none" strike="noStrike" cap="none" dirty="0">
                        <a:solidFill>
                          <a:srgbClr val="00436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  <a:p>
                      <a:pPr marL="362146" marR="74609" lvl="0" indent="-285750" algn="l" rtl="0">
                        <a:lnSpc>
                          <a:spcPct val="130430"/>
                        </a:lnSpc>
                        <a:spcBef>
                          <a:spcPts val="84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GB" sz="1500" b="1" i="0" u="none" strike="noStrike" cap="none" dirty="0">
                          <a:solidFill>
                            <a:srgbClr val="00436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reference eHealth data access and analysis</a:t>
                      </a:r>
                      <a:r>
                        <a:rPr lang="en-GB" sz="1500" b="1" i="0" u="none" strike="noStrike" cap="none" baseline="0" dirty="0">
                          <a:solidFill>
                            <a:srgbClr val="00436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GB" sz="1500" b="1" i="0" u="none" strike="noStrike" cap="none" dirty="0">
                          <a:solidFill>
                            <a:srgbClr val="00436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workflow </a:t>
                      </a:r>
                    </a:p>
                    <a:p>
                      <a:pPr marL="723600" marR="74609" lvl="0" indent="-285750" algn="l" rtl="0">
                        <a:lnSpc>
                          <a:spcPct val="130430"/>
                        </a:lnSpc>
                        <a:spcBef>
                          <a:spcPts val="84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GB" sz="1500" b="0" i="0" u="none" strike="noStrike" cap="none" dirty="0">
                          <a:solidFill>
                            <a:srgbClr val="00436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using the GÉANT CCF (Community Cloud Flow)</a:t>
                      </a:r>
                      <a:endParaRPr sz="1500" b="0" i="0" u="none" strike="noStrike" cap="none" dirty="0">
                        <a:solidFill>
                          <a:srgbClr val="00436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b="1"/>
                        <a:t>Expected Target Audience</a:t>
                      </a:r>
                      <a:endParaRPr b="1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 b="0" i="0" u="none" strike="noStrike" cap="none" dirty="0">
                          <a:solidFill>
                            <a:srgbClr val="00436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GN4-3 Cloud activities; NRENs cloud teams; eHealth research infrastructures and initiatives</a:t>
                      </a:r>
                      <a:endParaRPr sz="1500" b="0" i="0" u="none" strike="noStrike" cap="none" dirty="0">
                        <a:solidFill>
                          <a:srgbClr val="00436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25" marR="91425" marT="91425" marB="91425"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b="1"/>
                        <a:t>Benefit at large:</a:t>
                      </a:r>
                      <a:endParaRPr b="1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 b="0" i="0" u="none" strike="noStrike" cap="none" dirty="0">
                          <a:solidFill>
                            <a:srgbClr val="00436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Hands-on contribution to the work  plan: </a:t>
                      </a: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 b="0" i="0" u="none" strike="noStrike" cap="none" dirty="0">
                          <a:solidFill>
                            <a:srgbClr val="00436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proving the actual applicability and responsiveness of the GÉANT Community Cloud in the domain of eHealth and liaise/collaborate with key Research Infrastructures in eHealth</a:t>
                      </a:r>
                      <a:endParaRPr sz="1500" b="0" i="0" u="none" strike="noStrike" cap="none" dirty="0">
                        <a:solidFill>
                          <a:srgbClr val="00436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b="1"/>
                        <a:t>Deliverable:</a:t>
                      </a:r>
                      <a:endParaRPr b="1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 b="0" i="0" u="none" strike="noStrike" cap="none" dirty="0">
                          <a:solidFill>
                            <a:srgbClr val="00436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Running reference eHealth workflow on the cloud - demo</a:t>
                      </a:r>
                      <a:endParaRPr sz="1500" b="0" i="0" u="none" strike="noStrike" cap="none" dirty="0">
                        <a:solidFill>
                          <a:srgbClr val="00436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b="1"/>
                        <a:t>Due:</a:t>
                      </a:r>
                      <a:endParaRPr b="1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 b="0" i="0" u="none" strike="noStrike" cap="none" dirty="0">
                          <a:solidFill>
                            <a:srgbClr val="00436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Month 24</a:t>
                      </a:r>
                      <a:endParaRPr sz="1500" b="0" i="0" u="none" strike="noStrike" cap="none" dirty="0">
                        <a:solidFill>
                          <a:srgbClr val="00436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" name="Google Shape;273;ge0ddf94dc5_0_76"/>
          <p:cNvSpPr txBox="1">
            <a:spLocks noGrp="1"/>
          </p:cNvSpPr>
          <p:nvPr>
            <p:ph type="sldNum" idx="12"/>
          </p:nvPr>
        </p:nvSpPr>
        <p:spPr>
          <a:xfrm>
            <a:off x="7780934" y="3465315"/>
            <a:ext cx="555900" cy="20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</a:pPr>
            <a:fld id="{00000000-1234-1234-1234-123412341234}" type="slidenum">
              <a:rPr lang="en-GB"/>
              <a:t>15</a:t>
            </a:fld>
            <a:endParaRPr/>
          </a:p>
        </p:txBody>
      </p:sp>
      <p:sp>
        <p:nvSpPr>
          <p:cNvPr id="274" name="Google Shape;274;ge0ddf94dc5_0_76"/>
          <p:cNvSpPr txBox="1">
            <a:spLocks noGrp="1"/>
          </p:cNvSpPr>
          <p:nvPr>
            <p:ph type="title"/>
          </p:nvPr>
        </p:nvSpPr>
        <p:spPr>
          <a:xfrm>
            <a:off x="341735" y="55987"/>
            <a:ext cx="7209000" cy="99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GB"/>
              <a:t>Timelines</a:t>
            </a:r>
            <a:endParaRPr/>
          </a:p>
        </p:txBody>
      </p:sp>
      <p:cxnSp>
        <p:nvCxnSpPr>
          <p:cNvPr id="275" name="Google Shape;275;ge0ddf94dc5_0_76"/>
          <p:cNvCxnSpPr/>
          <p:nvPr/>
        </p:nvCxnSpPr>
        <p:spPr>
          <a:xfrm>
            <a:off x="245975" y="1565575"/>
            <a:ext cx="8064300" cy="0"/>
          </a:xfrm>
          <a:prstGeom prst="straightConnector1">
            <a:avLst/>
          </a:prstGeom>
          <a:noFill/>
          <a:ln w="38100" cap="flat" cmpd="sng">
            <a:solidFill>
              <a:schemeClr val="dk2"/>
            </a:solidFill>
            <a:prstDash val="solid"/>
            <a:round/>
            <a:headEnd type="none" w="sm" len="sm"/>
            <a:tailEnd type="triangle" w="med" len="med"/>
          </a:ln>
        </p:spPr>
      </p:cxnSp>
      <p:cxnSp>
        <p:nvCxnSpPr>
          <p:cNvPr id="276" name="Google Shape;276;ge0ddf94dc5_0_76"/>
          <p:cNvCxnSpPr/>
          <p:nvPr/>
        </p:nvCxnSpPr>
        <p:spPr>
          <a:xfrm flipH="1">
            <a:off x="954550" y="1060900"/>
            <a:ext cx="21600" cy="10308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277" name="Google Shape;277;ge0ddf94dc5_0_76"/>
          <p:cNvCxnSpPr/>
          <p:nvPr/>
        </p:nvCxnSpPr>
        <p:spPr>
          <a:xfrm flipH="1">
            <a:off x="2084225" y="1060900"/>
            <a:ext cx="21600" cy="10308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278" name="Google Shape;278;ge0ddf94dc5_0_76"/>
          <p:cNvCxnSpPr/>
          <p:nvPr/>
        </p:nvCxnSpPr>
        <p:spPr>
          <a:xfrm flipH="1">
            <a:off x="3396263" y="1050175"/>
            <a:ext cx="21600" cy="10308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279" name="Google Shape;279;ge0ddf94dc5_0_76"/>
          <p:cNvCxnSpPr/>
          <p:nvPr/>
        </p:nvCxnSpPr>
        <p:spPr>
          <a:xfrm flipH="1">
            <a:off x="5352125" y="1116650"/>
            <a:ext cx="21600" cy="10308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280" name="Google Shape;280;ge0ddf94dc5_0_76"/>
          <p:cNvSpPr txBox="1"/>
          <p:nvPr/>
        </p:nvSpPr>
        <p:spPr>
          <a:xfrm>
            <a:off x="299675" y="2091700"/>
            <a:ext cx="1052400" cy="104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 sz="1400" b="1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May 18</a:t>
            </a:r>
            <a:r>
              <a:rPr lang="en-GB" sz="1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/>
            </a:r>
            <a:br>
              <a:rPr lang="en-GB" sz="1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GB" sz="1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/>
            </a:r>
            <a:br>
              <a:rPr lang="en-GB" sz="1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GB" sz="1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First</a:t>
            </a:r>
            <a:br>
              <a:rPr lang="en-GB" sz="1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GB" sz="1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Meeting SC</a:t>
            </a:r>
            <a:endParaRPr sz="14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1" name="Google Shape;281;ge0ddf94dc5_0_76"/>
          <p:cNvSpPr txBox="1"/>
          <p:nvPr/>
        </p:nvSpPr>
        <p:spPr>
          <a:xfrm>
            <a:off x="1568825" y="2147450"/>
            <a:ext cx="1052400" cy="190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 sz="1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J</a:t>
            </a:r>
            <a:r>
              <a:rPr lang="en-GB" sz="1400" b="1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une  10</a:t>
            </a:r>
            <a:br>
              <a:rPr lang="en-GB" sz="1400" b="1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GB" sz="1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/>
            </a:r>
            <a:br>
              <a:rPr lang="en-GB" sz="1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GB" sz="1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Revised</a:t>
            </a:r>
            <a:br>
              <a:rPr lang="en-GB" sz="1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GB" sz="1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Workplan</a:t>
            </a:r>
            <a:endParaRPr sz="14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 sz="1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Formal  </a:t>
            </a:r>
            <a:endParaRPr sz="14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 sz="1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Submission</a:t>
            </a:r>
            <a:br>
              <a:rPr lang="en-GB" sz="1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GB" sz="1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to GCC</a:t>
            </a:r>
            <a:endParaRPr sz="14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2" name="Google Shape;282;ge0ddf94dc5_0_76"/>
          <p:cNvSpPr txBox="1"/>
          <p:nvPr/>
        </p:nvSpPr>
        <p:spPr>
          <a:xfrm>
            <a:off x="2988200" y="2147450"/>
            <a:ext cx="1052400" cy="212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 sz="1400" b="1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June 25</a:t>
            </a:r>
            <a:br>
              <a:rPr lang="en-GB" sz="1400" b="1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GB" sz="1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/>
            </a:r>
            <a:br>
              <a:rPr lang="en-GB" sz="1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GB" sz="1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BoF @ TNC21</a:t>
            </a:r>
            <a:br>
              <a:rPr lang="en-GB" sz="1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GB" sz="1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/>
            </a:r>
            <a:br>
              <a:rPr lang="en-GB" sz="1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GB" sz="1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Call for</a:t>
            </a:r>
            <a:endParaRPr sz="14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 sz="1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Volunteers</a:t>
            </a:r>
            <a:endParaRPr sz="14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 sz="1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From the NRENs</a:t>
            </a:r>
            <a:endParaRPr sz="14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3" name="Google Shape;283;ge0ddf94dc5_0_76"/>
          <p:cNvSpPr txBox="1"/>
          <p:nvPr/>
        </p:nvSpPr>
        <p:spPr>
          <a:xfrm>
            <a:off x="4938150" y="2213925"/>
            <a:ext cx="1312500" cy="190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 b="1">
                <a:latin typeface="Calibri"/>
                <a:ea typeface="Calibri"/>
                <a:cs typeface="Calibri"/>
                <a:sym typeface="Calibri"/>
              </a:rPr>
              <a:t>August  </a:t>
            </a:r>
            <a:r>
              <a:rPr lang="en-GB" sz="1400" b="1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1</a:t>
            </a:r>
            <a:br>
              <a:rPr lang="en-GB" sz="1400" b="1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GB" sz="1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/>
            </a:r>
            <a:br>
              <a:rPr lang="en-GB" sz="1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GB" sz="1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TF</a:t>
            </a:r>
            <a:endParaRPr sz="14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 sz="1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Operational</a:t>
            </a:r>
            <a:endParaRPr sz="14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 sz="1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First 1 Year period</a:t>
            </a:r>
            <a:endParaRPr sz="14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 sz="1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Starting</a:t>
            </a:r>
            <a:endParaRPr sz="14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284" name="Google Shape;284;ge0ddf94dc5_0_76"/>
          <p:cNvCxnSpPr/>
          <p:nvPr/>
        </p:nvCxnSpPr>
        <p:spPr>
          <a:xfrm flipH="1">
            <a:off x="4354550" y="1116650"/>
            <a:ext cx="23100" cy="1557300"/>
          </a:xfrm>
          <a:prstGeom prst="straightConnector1">
            <a:avLst/>
          </a:prstGeom>
          <a:noFill/>
          <a:ln w="28575" cap="flat" cmpd="sng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</p:spPr>
      </p:cxnSp>
      <p:sp>
        <p:nvSpPr>
          <p:cNvPr id="285" name="Google Shape;285;ge0ddf94dc5_0_76"/>
          <p:cNvSpPr txBox="1"/>
          <p:nvPr/>
        </p:nvSpPr>
        <p:spPr>
          <a:xfrm>
            <a:off x="4149875" y="2907825"/>
            <a:ext cx="862200" cy="104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latin typeface="Calibri"/>
                <a:ea typeface="Calibri"/>
                <a:cs typeface="Calibri"/>
                <a:sym typeface="Calibri"/>
              </a:rPr>
              <a:t>Expected</a:t>
            </a:r>
            <a:br>
              <a:rPr lang="en-GB">
                <a:latin typeface="Calibri"/>
                <a:ea typeface="Calibri"/>
                <a:cs typeface="Calibri"/>
                <a:sym typeface="Calibri"/>
              </a:rPr>
            </a:br>
            <a:r>
              <a:rPr lang="en-GB">
                <a:latin typeface="Calibri"/>
                <a:ea typeface="Calibri"/>
                <a:cs typeface="Calibri"/>
                <a:sym typeface="Calibri"/>
              </a:rPr>
              <a:t>TF </a:t>
            </a:r>
            <a:br>
              <a:rPr lang="en-GB">
                <a:latin typeface="Calibri"/>
                <a:ea typeface="Calibri"/>
                <a:cs typeface="Calibri"/>
                <a:sym typeface="Calibri"/>
              </a:rPr>
            </a:br>
            <a:r>
              <a:rPr lang="en-GB">
                <a:latin typeface="Calibri"/>
                <a:ea typeface="Calibri"/>
                <a:cs typeface="Calibri"/>
                <a:sym typeface="Calibri"/>
              </a:rPr>
              <a:t>approval </a:t>
            </a:r>
            <a:br>
              <a:rPr lang="en-GB">
                <a:latin typeface="Calibri"/>
                <a:ea typeface="Calibri"/>
                <a:cs typeface="Calibri"/>
                <a:sym typeface="Calibri"/>
              </a:rPr>
            </a:br>
            <a:r>
              <a:rPr lang="en-GB">
                <a:latin typeface="Calibri"/>
                <a:ea typeface="Calibri"/>
                <a:cs typeface="Calibri"/>
                <a:sym typeface="Calibri"/>
              </a:rPr>
              <a:t>by GCC</a:t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8" name="Google Shape;388;ge0ddf94dc5_0_189"/>
          <p:cNvSpPr txBox="1">
            <a:spLocks noGrp="1"/>
          </p:cNvSpPr>
          <p:nvPr>
            <p:ph type="sldNum" idx="12"/>
          </p:nvPr>
        </p:nvSpPr>
        <p:spPr>
          <a:xfrm>
            <a:off x="8296359" y="4804515"/>
            <a:ext cx="555900" cy="20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</a:pPr>
            <a:fld id="{00000000-1234-1234-1234-123412341234}" type="slidenum">
              <a:rPr lang="en-GB"/>
              <a:t>16</a:t>
            </a:fld>
            <a:endParaRPr/>
          </a:p>
        </p:txBody>
      </p:sp>
      <p:sp>
        <p:nvSpPr>
          <p:cNvPr id="389" name="Google Shape;389;ge0ddf94dc5_0_189"/>
          <p:cNvSpPr txBox="1">
            <a:spLocks noGrp="1"/>
          </p:cNvSpPr>
          <p:nvPr>
            <p:ph type="title"/>
          </p:nvPr>
        </p:nvSpPr>
        <p:spPr>
          <a:xfrm>
            <a:off x="292450" y="327171"/>
            <a:ext cx="7861500" cy="59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GB" dirty="0"/>
              <a:t>Risks and mitigations for the eHealth TF </a:t>
            </a:r>
            <a:r>
              <a:rPr lang="en-GB" dirty="0" err="1"/>
              <a:t>workplan</a:t>
            </a:r>
            <a:r>
              <a:rPr lang="en-GB" dirty="0"/>
              <a:t> implementation</a:t>
            </a:r>
            <a:endParaRPr dirty="0"/>
          </a:p>
        </p:txBody>
      </p:sp>
      <p:graphicFrame>
        <p:nvGraphicFramePr>
          <p:cNvPr id="390" name="Google Shape;390;ge0ddf94dc5_0_189"/>
          <p:cNvGraphicFramePr/>
          <p:nvPr>
            <p:extLst>
              <p:ext uri="{D42A27DB-BD31-4B8C-83A1-F6EECF244321}">
                <p14:modId xmlns:p14="http://schemas.microsoft.com/office/powerpoint/2010/main" val="1243690190"/>
              </p:ext>
            </p:extLst>
          </p:nvPr>
        </p:nvGraphicFramePr>
        <p:xfrm>
          <a:off x="292450" y="1192784"/>
          <a:ext cx="8629900" cy="3505080"/>
        </p:xfrm>
        <a:graphic>
          <a:graphicData uri="http://schemas.openxmlformats.org/drawingml/2006/table">
            <a:tbl>
              <a:tblPr>
                <a:noFill/>
                <a:tableStyleId>{38B26C19-4174-4E96-B82E-653535BBC341}</a:tableStyleId>
              </a:tblPr>
              <a:tblGrid>
                <a:gridCol w="21574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74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2862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28632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962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GB" sz="1400" b="1" u="none" strike="noStrike" cap="none"/>
                        <a:t>Risk name</a:t>
                      </a:r>
                      <a:endParaRPr sz="1400" b="1" u="none" strike="noStrike" cap="none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GB" sz="1400" b="1" u="none" strike="noStrike" cap="none"/>
                        <a:t>Risk description</a:t>
                      </a:r>
                      <a:endParaRPr sz="1400" b="1" u="none" strike="noStrike" cap="none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GB" sz="1400" b="1" u="none" strike="noStrike" cap="none"/>
                        <a:t>Possible causes</a:t>
                      </a:r>
                      <a:endParaRPr sz="1400" b="1" u="none" strike="noStrike" cap="none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GB" sz="1400" b="1" u="none" strike="noStrike" cap="none"/>
                        <a:t>Mitigation</a:t>
                      </a:r>
                      <a:endParaRPr sz="1400" b="1" u="none" strike="noStrike" cap="none"/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0957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GB" sz="1400" b="1" i="0" u="none" strike="noStrike" cap="none" dirty="0">
                          <a:solidFill>
                            <a:srgbClr val="990000"/>
                          </a:solidFill>
                          <a:latin typeface="Arial"/>
                          <a:ea typeface="Arial"/>
                          <a:cs typeface="Arial"/>
                          <a:sym typeface="Calibri"/>
                        </a:rPr>
                        <a:t>Not enough NRENs</a:t>
                      </a:r>
                      <a:br>
                        <a:rPr lang="en-GB" sz="1400" b="1" i="0" u="none" strike="noStrike" cap="none" dirty="0">
                          <a:solidFill>
                            <a:srgbClr val="990000"/>
                          </a:solidFill>
                          <a:latin typeface="Arial"/>
                          <a:ea typeface="Arial"/>
                          <a:cs typeface="Arial"/>
                          <a:sym typeface="Calibri"/>
                        </a:rPr>
                      </a:br>
                      <a:r>
                        <a:rPr lang="en-GB" sz="1400" b="1" i="0" u="none" strike="noStrike" cap="none" dirty="0">
                          <a:solidFill>
                            <a:srgbClr val="990000"/>
                          </a:solidFill>
                          <a:latin typeface="Arial"/>
                          <a:ea typeface="Arial"/>
                          <a:cs typeface="Arial"/>
                          <a:sym typeface="Calibri"/>
                        </a:rPr>
                        <a:t>contribution</a:t>
                      </a:r>
                      <a:endParaRPr sz="1400" b="1" i="0" u="none" strike="noStrike" cap="none" dirty="0">
                        <a:solidFill>
                          <a:srgbClr val="990000"/>
                        </a:solidFill>
                        <a:latin typeface="Arial"/>
                        <a:ea typeface="Arial"/>
                        <a:cs typeface="Arial"/>
                        <a:sym typeface="Calibri"/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GB" sz="1400" u="none" strike="noStrike" cap="none" dirty="0"/>
                        <a:t>Insufficient NRENs buy-in</a:t>
                      </a:r>
                      <a:endParaRPr sz="1400" u="none" strike="noStrike" cap="none" dirty="0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GB" sz="1400" u="none" strike="noStrike" cap="none"/>
                        <a:t>NRENs just do not have enough free manpower to commit</a:t>
                      </a:r>
                      <a:endParaRPr sz="1400" u="none" strike="noStrike" cap="none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324000" marR="0" lvl="0" indent="-31750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AutoNum type="arabicPeriod"/>
                      </a:pPr>
                      <a:r>
                        <a:rPr lang="en-GB" sz="1400" u="none" strike="noStrike" cap="none" dirty="0"/>
                        <a:t>Clear estimate of available manpower </a:t>
                      </a:r>
                      <a:endParaRPr sz="1400" u="none" strike="noStrike" cap="none" dirty="0"/>
                    </a:p>
                    <a:p>
                      <a:pPr marL="324000" marR="0" lvl="0" indent="-31750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AutoNum type="arabicPeriod"/>
                      </a:pPr>
                      <a:r>
                        <a:rPr lang="en-GB" sz="1400" u="none" strike="noStrike" cap="none" dirty="0"/>
                        <a:t>Synergies with other initiatives</a:t>
                      </a:r>
                      <a:endParaRPr sz="1400" u="none" strike="noStrike" cap="none" dirty="0"/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155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GB" sz="1400" b="1" i="0" u="none" strike="noStrike" cap="none" dirty="0">
                          <a:solidFill>
                            <a:srgbClr val="990000"/>
                          </a:solidFill>
                          <a:latin typeface="Arial"/>
                          <a:ea typeface="Arial"/>
                          <a:cs typeface="Arial"/>
                          <a:sym typeface="Calibri"/>
                        </a:rPr>
                        <a:t>“I like the idea” </a:t>
                      </a:r>
                      <a:br>
                        <a:rPr lang="en-GB" sz="1400" b="1" i="0" u="none" strike="noStrike" cap="none" dirty="0">
                          <a:solidFill>
                            <a:srgbClr val="990000"/>
                          </a:solidFill>
                          <a:latin typeface="Arial"/>
                          <a:ea typeface="Arial"/>
                          <a:cs typeface="Arial"/>
                          <a:sym typeface="Calibri"/>
                        </a:rPr>
                      </a:br>
                      <a:r>
                        <a:rPr lang="en-GB" sz="1400" b="1" i="0" u="none" strike="noStrike" cap="none" dirty="0">
                          <a:solidFill>
                            <a:srgbClr val="990000"/>
                          </a:solidFill>
                          <a:latin typeface="Arial"/>
                          <a:ea typeface="Arial"/>
                          <a:cs typeface="Arial"/>
                          <a:sym typeface="Calibri"/>
                        </a:rPr>
                        <a:t>(but go ahead without me)</a:t>
                      </a:r>
                      <a:endParaRPr sz="1400" b="1" i="0" u="none" strike="noStrike" cap="none" dirty="0">
                        <a:solidFill>
                          <a:srgbClr val="990000"/>
                        </a:solidFill>
                        <a:latin typeface="Arial"/>
                        <a:ea typeface="Arial"/>
                        <a:cs typeface="Arial"/>
                        <a:sym typeface="Calibri"/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GB" sz="1400" u="none" strike="noStrike" cap="none"/>
                        <a:t>Lack of NREN committed volunteer manpower</a:t>
                      </a:r>
                      <a:endParaRPr sz="1400" u="none" strike="noStrike" cap="none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GB" sz="1400" u="none" strike="noStrike" cap="none" dirty="0">
                          <a:solidFill>
                            <a:schemeClr val="dk1"/>
                          </a:solidFill>
                        </a:rPr>
                        <a:t>Wrong perception on the opportunities</a:t>
                      </a:r>
                      <a:endParaRPr sz="1400" u="none" strike="noStrike" cap="none" dirty="0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GB" sz="1400" u="none" strike="noStrike" cap="none">
                          <a:solidFill>
                            <a:schemeClr val="dk1"/>
                          </a:solidFill>
                        </a:rPr>
                        <a:t>Target communications on opportunities</a:t>
                      </a:r>
                      <a:endParaRPr sz="1400" u="none" strike="noStrike" cap="none">
                        <a:solidFill>
                          <a:schemeClr val="dk1"/>
                        </a:solidFill>
                      </a:endParaRP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/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2496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GB" sz="1400" b="1" i="0" u="none" strike="noStrike" cap="none" dirty="0">
                          <a:solidFill>
                            <a:srgbClr val="990000"/>
                          </a:solidFill>
                          <a:latin typeface="Arial"/>
                          <a:ea typeface="Arial"/>
                          <a:cs typeface="Arial"/>
                          <a:sym typeface="Calibri"/>
                        </a:rPr>
                        <a:t>Isolation</a:t>
                      </a:r>
                      <a:endParaRPr sz="1400" b="1" i="0" u="none" strike="noStrike" cap="none" dirty="0">
                        <a:solidFill>
                          <a:srgbClr val="990000"/>
                        </a:solidFill>
                        <a:latin typeface="Arial"/>
                        <a:ea typeface="Arial"/>
                        <a:cs typeface="Arial"/>
                        <a:sym typeface="Calibri"/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GB" sz="1400" u="none" strike="noStrike" cap="none"/>
                        <a:t>Insufficient coordination  with relevant bodies and ongoing community activities on eHealth and with other GN4-</a:t>
                      </a:r>
                      <a:r>
                        <a:rPr lang="en-GB"/>
                        <a:t>3 tasks</a:t>
                      </a:r>
                      <a:endParaRPr sz="1400" u="none" strike="noStrike" cap="none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GB" sz="1400" u="none" strike="noStrike" cap="none"/>
                        <a:t>Lack of key contacts;</a:t>
                      </a:r>
                      <a:br>
                        <a:rPr lang="en-GB" sz="1400" u="none" strike="noStrike" cap="none"/>
                      </a:br>
                      <a:r>
                        <a:rPr lang="en-GB" sz="1400" u="none" strike="noStrike" cap="none"/>
                        <a:t>Missing perceptions on opportunities by external proj.  or initiatives</a:t>
                      </a:r>
                      <a:endParaRPr sz="1400" u="none" strike="noStrike" cap="none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GB" sz="1400" u="none" strike="noStrike" cap="none" dirty="0">
                          <a:solidFill>
                            <a:schemeClr val="dk1"/>
                          </a:solidFill>
                        </a:rPr>
                        <a:t>Proactive seek  to establish periodic updates/catch-up with initiatives(e.g.</a:t>
                      </a:r>
                      <a:r>
                        <a:rPr lang="en-GB" sz="1400" u="none" strike="noStrike" cap="none" baseline="0" dirty="0">
                          <a:solidFill>
                            <a:schemeClr val="dk1"/>
                          </a:solidFill>
                        </a:rPr>
                        <a:t> </a:t>
                      </a:r>
                      <a:r>
                        <a:rPr lang="en-GB" sz="1400" u="none" strike="noStrike" cap="none" dirty="0">
                          <a:solidFill>
                            <a:schemeClr val="dk1"/>
                          </a:solidFill>
                        </a:rPr>
                        <a:t>EOSC-Life)</a:t>
                      </a:r>
                      <a:endParaRPr sz="1400" u="none" strike="noStrike" cap="none" dirty="0"/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mtClean="0"/>
              <a:t>17</a:t>
            </a:fld>
            <a:endParaRPr lang="en-GB"/>
          </a:p>
        </p:txBody>
      </p:sp>
      <p:sp>
        <p:nvSpPr>
          <p:cNvPr id="5" name="Titel 3"/>
          <p:cNvSpPr txBox="1">
            <a:spLocks/>
          </p:cNvSpPr>
          <p:nvPr/>
        </p:nvSpPr>
        <p:spPr>
          <a:xfrm>
            <a:off x="879386" y="1893692"/>
            <a:ext cx="7089955" cy="9941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4361"/>
              </a:buClr>
              <a:buSzPts val="1800"/>
              <a:buFont typeface="Calibri"/>
              <a:buNone/>
              <a:defRPr sz="1800" b="1" i="0" u="none" strike="noStrike" cap="none">
                <a:solidFill>
                  <a:srgbClr val="00436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n-GB" sz="2800" dirty="0"/>
              <a:t>Possible </a:t>
            </a:r>
            <a:r>
              <a:rPr lang="en-GB" sz="2800" dirty="0" err="1"/>
              <a:t>cooperations</a:t>
            </a:r>
            <a:r>
              <a:rPr lang="en-GB" sz="2800" dirty="0"/>
              <a:t> and </a:t>
            </a:r>
            <a:br>
              <a:rPr lang="en-GB" sz="2800" dirty="0"/>
            </a:br>
            <a:r>
              <a:rPr lang="en-GB" sz="2800" dirty="0"/>
              <a:t>future plans</a:t>
            </a:r>
            <a:endParaRPr lang="de-DE" sz="2800" dirty="0"/>
          </a:p>
        </p:txBody>
      </p:sp>
    </p:spTree>
    <p:extLst>
      <p:ext uri="{BB962C8B-B14F-4D97-AF65-F5344CB8AC3E}">
        <p14:creationId xmlns:p14="http://schemas.microsoft.com/office/powerpoint/2010/main" val="255199901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5" name="Google Shape;355;ge0ddf94dc5_0_93"/>
          <p:cNvSpPr txBox="1"/>
          <p:nvPr/>
        </p:nvSpPr>
        <p:spPr>
          <a:xfrm>
            <a:off x="188399" y="4557054"/>
            <a:ext cx="682800" cy="3693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r>
              <a:rPr lang="en-GB" sz="1200" b="0" i="0" u="none" strike="noStrike" cap="non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Users</a:t>
            </a:r>
            <a:endParaRPr sz="1200" b="0" i="0" u="none" strike="noStrike" cap="none" dirty="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0" name="Google Shape;290;ge0ddf94dc5_0_93"/>
          <p:cNvSpPr txBox="1">
            <a:spLocks noGrp="1"/>
          </p:cNvSpPr>
          <p:nvPr>
            <p:ph type="ctrTitle"/>
          </p:nvPr>
        </p:nvSpPr>
        <p:spPr>
          <a:xfrm>
            <a:off x="405353" y="232975"/>
            <a:ext cx="7283272" cy="45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</a:pPr>
            <a:r>
              <a:rPr lang="en-GB" sz="2200" dirty="0"/>
              <a:t>EOSC-Life and eHealth TF common ecosystem</a:t>
            </a:r>
            <a:endParaRPr sz="2200" dirty="0"/>
          </a:p>
        </p:txBody>
      </p:sp>
      <p:sp>
        <p:nvSpPr>
          <p:cNvPr id="291" name="Google Shape;291;ge0ddf94dc5_0_93"/>
          <p:cNvSpPr/>
          <p:nvPr/>
        </p:nvSpPr>
        <p:spPr>
          <a:xfrm>
            <a:off x="2531233" y="2084350"/>
            <a:ext cx="1256700" cy="1421100"/>
          </a:xfrm>
          <a:prstGeom prst="roundRect">
            <a:avLst>
              <a:gd name="adj" fmla="val 16667"/>
            </a:avLst>
          </a:prstGeom>
          <a:solidFill>
            <a:srgbClr val="FFF2CC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2" name="Google Shape;292;ge0ddf94dc5_0_93"/>
          <p:cNvSpPr/>
          <p:nvPr/>
        </p:nvSpPr>
        <p:spPr>
          <a:xfrm>
            <a:off x="5114400" y="2403025"/>
            <a:ext cx="1350900" cy="1128600"/>
          </a:xfrm>
          <a:prstGeom prst="roundRect">
            <a:avLst>
              <a:gd name="adj" fmla="val 16667"/>
            </a:avLst>
          </a:prstGeom>
          <a:solidFill>
            <a:srgbClr val="B6D7A8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3" name="Google Shape;293;ge0ddf94dc5_0_93"/>
          <p:cNvSpPr/>
          <p:nvPr/>
        </p:nvSpPr>
        <p:spPr>
          <a:xfrm>
            <a:off x="4704525" y="3690025"/>
            <a:ext cx="753000" cy="499200"/>
          </a:xfrm>
          <a:prstGeom prst="roundRect">
            <a:avLst>
              <a:gd name="adj" fmla="val 16667"/>
            </a:avLst>
          </a:prstGeom>
          <a:solidFill>
            <a:srgbClr val="B6D7A8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4" name="Google Shape;294;ge0ddf94dc5_0_93"/>
          <p:cNvSpPr/>
          <p:nvPr/>
        </p:nvSpPr>
        <p:spPr>
          <a:xfrm>
            <a:off x="5555125" y="3662050"/>
            <a:ext cx="753000" cy="499200"/>
          </a:xfrm>
          <a:prstGeom prst="roundRect">
            <a:avLst>
              <a:gd name="adj" fmla="val 16667"/>
            </a:avLst>
          </a:prstGeom>
          <a:solidFill>
            <a:srgbClr val="B6D7A8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5" name="Google Shape;295;ge0ddf94dc5_0_93"/>
          <p:cNvSpPr/>
          <p:nvPr/>
        </p:nvSpPr>
        <p:spPr>
          <a:xfrm>
            <a:off x="6405725" y="3662050"/>
            <a:ext cx="753000" cy="499200"/>
          </a:xfrm>
          <a:prstGeom prst="roundRect">
            <a:avLst>
              <a:gd name="adj" fmla="val 16667"/>
            </a:avLst>
          </a:prstGeom>
          <a:solidFill>
            <a:srgbClr val="B6D7A8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6" name="Google Shape;296;ge0ddf94dc5_0_93"/>
          <p:cNvSpPr txBox="1"/>
          <p:nvPr/>
        </p:nvSpPr>
        <p:spPr>
          <a:xfrm>
            <a:off x="5413350" y="2307600"/>
            <a:ext cx="7530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 sz="1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GÉANT</a:t>
            </a:r>
            <a:endParaRPr sz="14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7" name="Google Shape;297;ge0ddf94dc5_0_93"/>
          <p:cNvSpPr/>
          <p:nvPr/>
        </p:nvSpPr>
        <p:spPr>
          <a:xfrm>
            <a:off x="2403250" y="3662050"/>
            <a:ext cx="753000" cy="499200"/>
          </a:xfrm>
          <a:prstGeom prst="roundRect">
            <a:avLst>
              <a:gd name="adj" fmla="val 16667"/>
            </a:avLst>
          </a:prstGeom>
          <a:solidFill>
            <a:srgbClr val="FFF2CC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8" name="Google Shape;298;ge0ddf94dc5_0_93"/>
          <p:cNvSpPr/>
          <p:nvPr/>
        </p:nvSpPr>
        <p:spPr>
          <a:xfrm>
            <a:off x="3362700" y="3662050"/>
            <a:ext cx="753000" cy="499200"/>
          </a:xfrm>
          <a:prstGeom prst="roundRect">
            <a:avLst>
              <a:gd name="adj" fmla="val 16667"/>
            </a:avLst>
          </a:prstGeom>
          <a:solidFill>
            <a:srgbClr val="FFF2CC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9" name="Google Shape;299;ge0ddf94dc5_0_93"/>
          <p:cNvSpPr/>
          <p:nvPr/>
        </p:nvSpPr>
        <p:spPr>
          <a:xfrm>
            <a:off x="1496100" y="3662050"/>
            <a:ext cx="753000" cy="499200"/>
          </a:xfrm>
          <a:prstGeom prst="roundRect">
            <a:avLst>
              <a:gd name="adj" fmla="val 16667"/>
            </a:avLst>
          </a:prstGeom>
          <a:solidFill>
            <a:srgbClr val="FFF2CC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0" name="Google Shape;300;ge0ddf94dc5_0_93"/>
          <p:cNvSpPr txBox="1"/>
          <p:nvPr/>
        </p:nvSpPr>
        <p:spPr>
          <a:xfrm>
            <a:off x="2669933" y="2025075"/>
            <a:ext cx="10638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 sz="1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EOSC-Life</a:t>
            </a:r>
            <a:endParaRPr sz="14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1" name="Google Shape;301;ge0ddf94dc5_0_93"/>
          <p:cNvSpPr/>
          <p:nvPr/>
        </p:nvSpPr>
        <p:spPr>
          <a:xfrm>
            <a:off x="2542933" y="2618300"/>
            <a:ext cx="1256700" cy="203700"/>
          </a:xfrm>
          <a:prstGeom prst="roundRect">
            <a:avLst>
              <a:gd name="adj" fmla="val 16667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2" name="Google Shape;302;ge0ddf94dc5_0_93"/>
          <p:cNvSpPr/>
          <p:nvPr/>
        </p:nvSpPr>
        <p:spPr>
          <a:xfrm>
            <a:off x="2542933" y="2822000"/>
            <a:ext cx="1256700" cy="203700"/>
          </a:xfrm>
          <a:prstGeom prst="roundRect">
            <a:avLst>
              <a:gd name="adj" fmla="val 16667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3" name="Google Shape;303;ge0ddf94dc5_0_93"/>
          <p:cNvSpPr/>
          <p:nvPr/>
        </p:nvSpPr>
        <p:spPr>
          <a:xfrm>
            <a:off x="2542933" y="3025700"/>
            <a:ext cx="1256700" cy="203700"/>
          </a:xfrm>
          <a:prstGeom prst="roundRect">
            <a:avLst>
              <a:gd name="adj" fmla="val 16667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4" name="Google Shape;304;ge0ddf94dc5_0_93"/>
          <p:cNvSpPr/>
          <p:nvPr/>
        </p:nvSpPr>
        <p:spPr>
          <a:xfrm>
            <a:off x="2547333" y="3242025"/>
            <a:ext cx="1256700" cy="203700"/>
          </a:xfrm>
          <a:prstGeom prst="roundRect">
            <a:avLst>
              <a:gd name="adj" fmla="val 16667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5" name="Google Shape;305;ge0ddf94dc5_0_93"/>
          <p:cNvSpPr/>
          <p:nvPr/>
        </p:nvSpPr>
        <p:spPr>
          <a:xfrm>
            <a:off x="5161500" y="2618300"/>
            <a:ext cx="1256700" cy="203700"/>
          </a:xfrm>
          <a:prstGeom prst="roundRect">
            <a:avLst>
              <a:gd name="adj" fmla="val 16667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6" name="Google Shape;306;ge0ddf94dc5_0_93"/>
          <p:cNvSpPr/>
          <p:nvPr/>
        </p:nvSpPr>
        <p:spPr>
          <a:xfrm>
            <a:off x="5161500" y="2822000"/>
            <a:ext cx="1256700" cy="203700"/>
          </a:xfrm>
          <a:prstGeom prst="roundRect">
            <a:avLst>
              <a:gd name="adj" fmla="val 16667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7" name="Google Shape;307;ge0ddf94dc5_0_93"/>
          <p:cNvSpPr/>
          <p:nvPr/>
        </p:nvSpPr>
        <p:spPr>
          <a:xfrm>
            <a:off x="5161500" y="3025700"/>
            <a:ext cx="1256700" cy="203700"/>
          </a:xfrm>
          <a:prstGeom prst="roundRect">
            <a:avLst>
              <a:gd name="adj" fmla="val 16667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8" name="Google Shape;308;ge0ddf94dc5_0_93"/>
          <p:cNvSpPr/>
          <p:nvPr/>
        </p:nvSpPr>
        <p:spPr>
          <a:xfrm>
            <a:off x="5161500" y="3242025"/>
            <a:ext cx="1256700" cy="203700"/>
          </a:xfrm>
          <a:prstGeom prst="roundRect">
            <a:avLst>
              <a:gd name="adj" fmla="val 16667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9" name="Google Shape;309;ge0ddf94dc5_0_93"/>
          <p:cNvSpPr/>
          <p:nvPr/>
        </p:nvSpPr>
        <p:spPr>
          <a:xfrm>
            <a:off x="2100419" y="4240062"/>
            <a:ext cx="399900" cy="308400"/>
          </a:xfrm>
          <a:prstGeom prst="roundRect">
            <a:avLst>
              <a:gd name="adj" fmla="val 16667"/>
            </a:avLst>
          </a:prstGeom>
          <a:solidFill>
            <a:srgbClr val="FFF2CC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0" name="Google Shape;310;ge0ddf94dc5_0_93"/>
          <p:cNvSpPr/>
          <p:nvPr/>
        </p:nvSpPr>
        <p:spPr>
          <a:xfrm>
            <a:off x="2572844" y="4240062"/>
            <a:ext cx="399900" cy="308400"/>
          </a:xfrm>
          <a:prstGeom prst="roundRect">
            <a:avLst>
              <a:gd name="adj" fmla="val 16667"/>
            </a:avLst>
          </a:prstGeom>
          <a:solidFill>
            <a:srgbClr val="FFF2CC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1" name="Google Shape;311;ge0ddf94dc5_0_93"/>
          <p:cNvSpPr/>
          <p:nvPr/>
        </p:nvSpPr>
        <p:spPr>
          <a:xfrm>
            <a:off x="3045269" y="4240062"/>
            <a:ext cx="399900" cy="308400"/>
          </a:xfrm>
          <a:prstGeom prst="roundRect">
            <a:avLst>
              <a:gd name="adj" fmla="val 16667"/>
            </a:avLst>
          </a:prstGeom>
          <a:solidFill>
            <a:srgbClr val="FFF2CC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7" name="Google Shape;317;ge0ddf94dc5_0_93"/>
          <p:cNvSpPr/>
          <p:nvPr/>
        </p:nvSpPr>
        <p:spPr>
          <a:xfrm>
            <a:off x="5060389" y="4248654"/>
            <a:ext cx="399900" cy="308400"/>
          </a:xfrm>
          <a:prstGeom prst="roundRect">
            <a:avLst>
              <a:gd name="adj" fmla="val 16667"/>
            </a:avLst>
          </a:prstGeom>
          <a:solidFill>
            <a:srgbClr val="B6D7A8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8" name="Google Shape;318;ge0ddf94dc5_0_93"/>
          <p:cNvSpPr/>
          <p:nvPr/>
        </p:nvSpPr>
        <p:spPr>
          <a:xfrm>
            <a:off x="5532814" y="4248654"/>
            <a:ext cx="399900" cy="308400"/>
          </a:xfrm>
          <a:prstGeom prst="roundRect">
            <a:avLst>
              <a:gd name="adj" fmla="val 16667"/>
            </a:avLst>
          </a:prstGeom>
          <a:solidFill>
            <a:srgbClr val="B6D7A8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9" name="Google Shape;319;ge0ddf94dc5_0_93"/>
          <p:cNvSpPr/>
          <p:nvPr/>
        </p:nvSpPr>
        <p:spPr>
          <a:xfrm>
            <a:off x="6005239" y="4248654"/>
            <a:ext cx="399900" cy="308400"/>
          </a:xfrm>
          <a:prstGeom prst="roundRect">
            <a:avLst>
              <a:gd name="adj" fmla="val 16667"/>
            </a:avLst>
          </a:prstGeom>
          <a:solidFill>
            <a:srgbClr val="B6D7A8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5" name="Google Shape;325;ge0ddf94dc5_0_93"/>
          <p:cNvSpPr/>
          <p:nvPr/>
        </p:nvSpPr>
        <p:spPr>
          <a:xfrm>
            <a:off x="4079221" y="974418"/>
            <a:ext cx="1687200" cy="499200"/>
          </a:xfrm>
          <a:prstGeom prst="roundRect">
            <a:avLst>
              <a:gd name="adj" fmla="val 16667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6" name="Google Shape;326;ge0ddf94dc5_0_93"/>
          <p:cNvSpPr txBox="1"/>
          <p:nvPr/>
        </p:nvSpPr>
        <p:spPr>
          <a:xfrm>
            <a:off x="4247371" y="974418"/>
            <a:ext cx="1350900" cy="52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GB" sz="1100" b="0" i="0" u="none" strike="noStrike" cap="non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EU </a:t>
            </a:r>
            <a:br>
              <a:rPr lang="en-GB" sz="1100" b="0" i="0" u="none" strike="noStrike" cap="non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GB" sz="1100" b="0" i="0" u="none" strike="noStrike" cap="non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Commission DGs</a:t>
            </a:r>
            <a:endParaRPr sz="1100" b="0" i="0" u="none" strike="noStrike" cap="none" dirty="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27" name="Google Shape;327;ge0ddf94dc5_0_93"/>
          <p:cNvSpPr txBox="1"/>
          <p:nvPr/>
        </p:nvSpPr>
        <p:spPr>
          <a:xfrm>
            <a:off x="230902" y="3626864"/>
            <a:ext cx="1303200" cy="6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 sz="1400" b="0" i="0" u="none" strike="noStrike" cap="non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Stakeholder</a:t>
            </a:r>
            <a:endParaRPr sz="1400" b="0" i="0" u="none" strike="noStrike" cap="none" dirty="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 sz="1400" b="0" i="0" u="none" strike="noStrike" cap="non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RIs</a:t>
            </a:r>
            <a:endParaRPr sz="1400" b="0" i="0" u="none" strike="noStrike" cap="none" dirty="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28" name="Google Shape;328;ge0ddf94dc5_0_93"/>
          <p:cNvSpPr txBox="1"/>
          <p:nvPr/>
        </p:nvSpPr>
        <p:spPr>
          <a:xfrm>
            <a:off x="7314925" y="3560875"/>
            <a:ext cx="1303200" cy="6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 sz="1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Stakeholder</a:t>
            </a:r>
            <a:endParaRPr sz="14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 sz="1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NRENs</a:t>
            </a:r>
            <a:endParaRPr sz="14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29" name="Google Shape;329;ge0ddf94dc5_0_93"/>
          <p:cNvSpPr txBox="1"/>
          <p:nvPr/>
        </p:nvSpPr>
        <p:spPr>
          <a:xfrm>
            <a:off x="217663" y="4176475"/>
            <a:ext cx="1362932" cy="4924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r>
              <a:rPr lang="en-GB" sz="1000" b="0" i="0" u="none" strike="noStrike" cap="non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Stakeholder</a:t>
            </a:r>
            <a:endParaRPr sz="1000" b="0" i="0" u="none" strike="noStrike" cap="none" dirty="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r>
              <a:rPr lang="en-GB" sz="1000" b="0" i="0" u="none" strike="noStrike" cap="non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Research Institutions</a:t>
            </a:r>
            <a:endParaRPr sz="1000" b="0" i="0" u="none" strike="noStrike" cap="none" dirty="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31" name="Google Shape;331;ge0ddf94dc5_0_9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38131" y="4592390"/>
            <a:ext cx="308400" cy="308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35" name="Google Shape;335;ge0ddf94dc5_0_9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753638" y="4601817"/>
            <a:ext cx="308400" cy="308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37" name="Google Shape;337;ge0ddf94dc5_0_9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406038" y="4620671"/>
            <a:ext cx="308400" cy="308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38" name="Google Shape;338;ge0ddf94dc5_0_9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798700" y="4611244"/>
            <a:ext cx="308400" cy="308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40" name="Google Shape;340;ge0ddf94dc5_0_9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406250" y="4611244"/>
            <a:ext cx="308400" cy="308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42" name="Google Shape;342;ge0ddf94dc5_0_9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036525" y="4611244"/>
            <a:ext cx="308400" cy="308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44" name="Google Shape;344;ge0ddf94dc5_0_9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814825" y="4639525"/>
            <a:ext cx="308400" cy="308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45" name="Google Shape;345;ge0ddf94dc5_0_9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236763" y="4630357"/>
            <a:ext cx="308400" cy="308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47" name="Google Shape;347;ge0ddf94dc5_0_9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739463" y="4639525"/>
            <a:ext cx="308400" cy="308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49" name="Google Shape;349;ge0ddf94dc5_0_9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427950" y="4639525"/>
            <a:ext cx="308400" cy="308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51" name="Google Shape;351;ge0ddf94dc5_0_9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058225" y="4639525"/>
            <a:ext cx="308400" cy="308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54" name="Google Shape;354;ge0ddf94dc5_0_9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996900" y="4639525"/>
            <a:ext cx="308400" cy="308400"/>
          </a:xfrm>
          <a:prstGeom prst="rect">
            <a:avLst/>
          </a:prstGeom>
          <a:noFill/>
          <a:ln>
            <a:noFill/>
          </a:ln>
        </p:spPr>
      </p:pic>
      <p:sp>
        <p:nvSpPr>
          <p:cNvPr id="356" name="Google Shape;356;ge0ddf94dc5_0_93"/>
          <p:cNvSpPr txBox="1"/>
          <p:nvPr/>
        </p:nvSpPr>
        <p:spPr>
          <a:xfrm>
            <a:off x="8423675" y="4558005"/>
            <a:ext cx="682800" cy="3693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r>
              <a:rPr lang="en-GB" sz="1200" b="0" i="0" u="none" strike="noStrike" cap="non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Users</a:t>
            </a:r>
            <a:endParaRPr sz="1200" b="0" i="0" u="none" strike="noStrike" cap="none" dirty="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57" name="Google Shape;357;ge0ddf94dc5_0_93"/>
          <p:cNvSpPr txBox="1"/>
          <p:nvPr/>
        </p:nvSpPr>
        <p:spPr>
          <a:xfrm>
            <a:off x="1514000" y="3727000"/>
            <a:ext cx="682800" cy="36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ELIXIR</a:t>
            </a:r>
            <a:endParaRPr sz="12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58" name="Google Shape;358;ge0ddf94dc5_0_93"/>
          <p:cNvSpPr txBox="1"/>
          <p:nvPr/>
        </p:nvSpPr>
        <p:spPr>
          <a:xfrm>
            <a:off x="2464500" y="3726988"/>
            <a:ext cx="682800" cy="36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BB-MRI</a:t>
            </a:r>
            <a:endParaRPr sz="12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59" name="Google Shape;359;ge0ddf94dc5_0_93"/>
          <p:cNvSpPr txBox="1"/>
          <p:nvPr/>
        </p:nvSpPr>
        <p:spPr>
          <a:xfrm>
            <a:off x="3362700" y="3726988"/>
            <a:ext cx="682800" cy="36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ECRIN,..</a:t>
            </a:r>
            <a:endParaRPr sz="12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60" name="Google Shape;360;ge0ddf94dc5_0_93"/>
          <p:cNvSpPr txBox="1"/>
          <p:nvPr/>
        </p:nvSpPr>
        <p:spPr>
          <a:xfrm>
            <a:off x="2064894" y="4233987"/>
            <a:ext cx="673800" cy="30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lang="en-GB" sz="800" b="0" i="0" u="none" strike="noStrike" cap="none" dirty="0" err="1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Uni</a:t>
            </a:r>
            <a:r>
              <a:rPr lang="en-GB" sz="800" b="0" i="0" u="none" strike="noStrike" cap="non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A</a:t>
            </a:r>
            <a:endParaRPr sz="800" b="0" i="0" u="none" strike="noStrike" cap="none" dirty="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61" name="Google Shape;361;ge0ddf94dc5_0_93"/>
          <p:cNvSpPr txBox="1"/>
          <p:nvPr/>
        </p:nvSpPr>
        <p:spPr>
          <a:xfrm>
            <a:off x="2536432" y="4233987"/>
            <a:ext cx="673800" cy="30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lang="en-GB" sz="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Uni B</a:t>
            </a:r>
            <a:endParaRPr sz="8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62" name="Google Shape;362;ge0ddf94dc5_0_93"/>
          <p:cNvSpPr txBox="1"/>
          <p:nvPr/>
        </p:nvSpPr>
        <p:spPr>
          <a:xfrm>
            <a:off x="5023964" y="4248954"/>
            <a:ext cx="475800" cy="30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lang="en-GB" sz="8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Uni</a:t>
            </a:r>
            <a:r>
              <a:rPr lang="en-GB" sz="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X</a:t>
            </a:r>
            <a:endParaRPr sz="8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63" name="Google Shape;363;ge0ddf94dc5_0_93"/>
          <p:cNvSpPr txBox="1"/>
          <p:nvPr/>
        </p:nvSpPr>
        <p:spPr>
          <a:xfrm>
            <a:off x="5514602" y="4248954"/>
            <a:ext cx="475800" cy="30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lang="en-GB" sz="8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Uni</a:t>
            </a:r>
            <a:r>
              <a:rPr lang="en-GB" sz="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Y</a:t>
            </a:r>
            <a:endParaRPr sz="8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64" name="Google Shape;364;ge0ddf94dc5_0_93"/>
          <p:cNvSpPr txBox="1"/>
          <p:nvPr/>
        </p:nvSpPr>
        <p:spPr>
          <a:xfrm>
            <a:off x="4739625" y="3749813"/>
            <a:ext cx="682800" cy="36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GRNET</a:t>
            </a:r>
            <a:endParaRPr sz="12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65" name="Google Shape;365;ge0ddf94dc5_0_93"/>
          <p:cNvSpPr txBox="1"/>
          <p:nvPr/>
        </p:nvSpPr>
        <p:spPr>
          <a:xfrm>
            <a:off x="5572675" y="3749800"/>
            <a:ext cx="682800" cy="36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SURF</a:t>
            </a:r>
            <a:endParaRPr sz="12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66" name="Google Shape;366;ge0ddf94dc5_0_93"/>
          <p:cNvSpPr txBox="1"/>
          <p:nvPr/>
        </p:nvSpPr>
        <p:spPr>
          <a:xfrm>
            <a:off x="6443800" y="3749800"/>
            <a:ext cx="682800" cy="36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JISC, ...</a:t>
            </a:r>
            <a:endParaRPr sz="12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67" name="Google Shape;367;ge0ddf94dc5_0_93"/>
          <p:cNvSpPr/>
          <p:nvPr/>
        </p:nvSpPr>
        <p:spPr>
          <a:xfrm>
            <a:off x="478783" y="996999"/>
            <a:ext cx="3545100" cy="2563800"/>
          </a:xfrm>
          <a:prstGeom prst="roundRect">
            <a:avLst>
              <a:gd name="adj" fmla="val 16667"/>
            </a:avLst>
          </a:prstGeom>
          <a:noFill/>
          <a:ln w="7620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8" name="Google Shape;368;ge0ddf94dc5_0_93"/>
          <p:cNvSpPr txBox="1"/>
          <p:nvPr/>
        </p:nvSpPr>
        <p:spPr>
          <a:xfrm>
            <a:off x="2350950" y="3339850"/>
            <a:ext cx="35823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69" name="Google Shape;369;ge0ddf94dc5_0_93"/>
          <p:cNvSpPr/>
          <p:nvPr/>
        </p:nvSpPr>
        <p:spPr>
          <a:xfrm>
            <a:off x="707633" y="1314650"/>
            <a:ext cx="1343400" cy="889500"/>
          </a:xfrm>
          <a:prstGeom prst="roundRect">
            <a:avLst>
              <a:gd name="adj" fmla="val 16667"/>
            </a:avLst>
          </a:prstGeom>
          <a:solidFill>
            <a:srgbClr val="CFE2F3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0" name="Google Shape;370;ge0ddf94dc5_0_93"/>
          <p:cNvSpPr/>
          <p:nvPr/>
        </p:nvSpPr>
        <p:spPr>
          <a:xfrm>
            <a:off x="924808" y="2352525"/>
            <a:ext cx="1343400" cy="889500"/>
          </a:xfrm>
          <a:prstGeom prst="roundRect">
            <a:avLst>
              <a:gd name="adj" fmla="val 16667"/>
            </a:avLst>
          </a:prstGeom>
          <a:solidFill>
            <a:srgbClr val="E6B8AF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1" name="Google Shape;371;ge0ddf94dc5_0_93"/>
          <p:cNvSpPr/>
          <p:nvPr/>
        </p:nvSpPr>
        <p:spPr>
          <a:xfrm>
            <a:off x="2305083" y="1099438"/>
            <a:ext cx="1343400" cy="889500"/>
          </a:xfrm>
          <a:prstGeom prst="roundRect">
            <a:avLst>
              <a:gd name="adj" fmla="val 16667"/>
            </a:avLst>
          </a:prstGeom>
          <a:solidFill>
            <a:srgbClr val="D9D2E9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2" name="Google Shape;372;ge0ddf94dc5_0_93"/>
          <p:cNvSpPr txBox="1"/>
          <p:nvPr/>
        </p:nvSpPr>
        <p:spPr>
          <a:xfrm>
            <a:off x="2592733" y="2561538"/>
            <a:ext cx="1063800" cy="323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lang="en-GB" sz="9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WP4 policies</a:t>
            </a:r>
            <a:endParaRPr sz="9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73" name="Google Shape;373;ge0ddf94dc5_0_93"/>
          <p:cNvSpPr txBox="1"/>
          <p:nvPr/>
        </p:nvSpPr>
        <p:spPr>
          <a:xfrm>
            <a:off x="5228050" y="2561538"/>
            <a:ext cx="1063800" cy="323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lang="en-GB" sz="9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eHealth TF</a:t>
            </a:r>
            <a:endParaRPr sz="9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74" name="Google Shape;374;ge0ddf94dc5_0_93"/>
          <p:cNvSpPr txBox="1"/>
          <p:nvPr/>
        </p:nvSpPr>
        <p:spPr>
          <a:xfrm>
            <a:off x="2359221" y="1099438"/>
            <a:ext cx="12351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 sz="1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EOSC-Future</a:t>
            </a:r>
            <a:endParaRPr sz="14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75" name="Google Shape;375;ge0ddf94dc5_0_93"/>
          <p:cNvSpPr txBox="1"/>
          <p:nvPr/>
        </p:nvSpPr>
        <p:spPr>
          <a:xfrm>
            <a:off x="761783" y="1388763"/>
            <a:ext cx="1235100" cy="83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 sz="1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EOSC</a:t>
            </a:r>
            <a:br>
              <a:rPr lang="en-GB" sz="1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GB" sz="1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Regional clusters</a:t>
            </a:r>
            <a:endParaRPr sz="14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76" name="Google Shape;376;ge0ddf94dc5_0_93"/>
          <p:cNvSpPr txBox="1"/>
          <p:nvPr/>
        </p:nvSpPr>
        <p:spPr>
          <a:xfrm>
            <a:off x="1015158" y="2381613"/>
            <a:ext cx="1235100" cy="1108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 sz="1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EOSC</a:t>
            </a:r>
            <a:br>
              <a:rPr lang="en-GB" sz="1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GB" sz="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ESCAPE</a:t>
            </a:r>
            <a:br>
              <a:rPr lang="en-GB" sz="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GB" sz="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SSHOC</a:t>
            </a:r>
            <a:br>
              <a:rPr lang="en-GB" sz="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GB" sz="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ENVRI</a:t>
            </a:r>
            <a:endParaRPr sz="8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lang="en-GB" sz="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PANOSC</a:t>
            </a:r>
            <a:endParaRPr sz="8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77" name="Google Shape;377;ge0ddf94dc5_0_93"/>
          <p:cNvSpPr txBox="1"/>
          <p:nvPr/>
        </p:nvSpPr>
        <p:spPr>
          <a:xfrm>
            <a:off x="2592733" y="2771538"/>
            <a:ext cx="1063800" cy="323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lang="en-GB" sz="9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WP2 tools &amp; WFs</a:t>
            </a:r>
            <a:endParaRPr sz="9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78" name="Google Shape;378;ge0ddf94dc5_0_93"/>
          <p:cNvSpPr txBox="1"/>
          <p:nvPr/>
        </p:nvSpPr>
        <p:spPr>
          <a:xfrm>
            <a:off x="2592733" y="2950688"/>
            <a:ext cx="1063800" cy="323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lang="en-GB" sz="9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WP7 cloud storage</a:t>
            </a:r>
            <a:endParaRPr sz="9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79" name="Google Shape;379;ge0ddf94dc5_0_93"/>
          <p:cNvSpPr txBox="1"/>
          <p:nvPr/>
        </p:nvSpPr>
        <p:spPr>
          <a:xfrm>
            <a:off x="2592733" y="3182313"/>
            <a:ext cx="1063800" cy="323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lang="en-GB" sz="9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WP1 data </a:t>
            </a:r>
            <a:endParaRPr sz="9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80" name="Google Shape;380;ge0ddf94dc5_0_93"/>
          <p:cNvSpPr txBox="1"/>
          <p:nvPr/>
        </p:nvSpPr>
        <p:spPr>
          <a:xfrm>
            <a:off x="5257950" y="2774163"/>
            <a:ext cx="1063800" cy="323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lang="en-GB" sz="9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WP3 User Part Eng</a:t>
            </a:r>
            <a:endParaRPr sz="9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81" name="Google Shape;381;ge0ddf94dc5_0_93"/>
          <p:cNvSpPr txBox="1"/>
          <p:nvPr/>
        </p:nvSpPr>
        <p:spPr>
          <a:xfrm>
            <a:off x="5257950" y="2950688"/>
            <a:ext cx="1063800" cy="323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lang="en-GB" sz="9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WP4 Cloud</a:t>
            </a:r>
            <a:endParaRPr sz="9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82" name="Google Shape;382;ge0ddf94dc5_0_93"/>
          <p:cNvSpPr/>
          <p:nvPr/>
        </p:nvSpPr>
        <p:spPr>
          <a:xfrm>
            <a:off x="2547333" y="2405475"/>
            <a:ext cx="1256700" cy="203700"/>
          </a:xfrm>
          <a:prstGeom prst="roundRect">
            <a:avLst>
              <a:gd name="adj" fmla="val 16667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lang="en-GB" sz="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WP5 access</a:t>
            </a:r>
            <a:endParaRPr sz="9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" name="Textfeld 1"/>
          <p:cNvSpPr txBox="1"/>
          <p:nvPr/>
        </p:nvSpPr>
        <p:spPr>
          <a:xfrm>
            <a:off x="3061994" y="4234191"/>
            <a:ext cx="3642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…</a:t>
            </a:r>
          </a:p>
        </p:txBody>
      </p:sp>
      <p:sp>
        <p:nvSpPr>
          <p:cNvPr id="96" name="Google Shape;329;ge0ddf94dc5_0_93"/>
          <p:cNvSpPr txBox="1"/>
          <p:nvPr/>
        </p:nvSpPr>
        <p:spPr>
          <a:xfrm>
            <a:off x="7541258" y="4135651"/>
            <a:ext cx="1899000" cy="4924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r>
              <a:rPr lang="en-GB" sz="1000" b="0" i="0" u="none" strike="noStrike" cap="non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Stakeholder</a:t>
            </a:r>
            <a:endParaRPr sz="1000" b="0" i="0" u="none" strike="noStrike" cap="none" dirty="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r>
              <a:rPr lang="en-GB" sz="1000" b="0" i="0" u="none" strike="noStrike" cap="non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Research Institutions</a:t>
            </a:r>
            <a:endParaRPr sz="1000" b="0" i="0" u="none" strike="noStrike" cap="none" dirty="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" name="Textfeld 2"/>
          <p:cNvSpPr txBox="1"/>
          <p:nvPr/>
        </p:nvSpPr>
        <p:spPr>
          <a:xfrm>
            <a:off x="6104086" y="4227119"/>
            <a:ext cx="4571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…</a:t>
            </a:r>
          </a:p>
        </p:txBody>
      </p:sp>
    </p:spTree>
    <p:extLst>
      <p:ext uri="{BB962C8B-B14F-4D97-AF65-F5344CB8AC3E}">
        <p14:creationId xmlns:p14="http://schemas.microsoft.com/office/powerpoint/2010/main" val="175214089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gd9e73c3957_0_30"/>
          <p:cNvSpPr txBox="1">
            <a:spLocks noGrp="1"/>
          </p:cNvSpPr>
          <p:nvPr>
            <p:ph type="body" idx="1"/>
          </p:nvPr>
        </p:nvSpPr>
        <p:spPr>
          <a:xfrm>
            <a:off x="237893" y="1152292"/>
            <a:ext cx="8906106" cy="37119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lvl="0" indent="-3619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Calibri"/>
              <a:buChar char="●"/>
            </a:pPr>
            <a:r>
              <a:rPr lang="en-GB" sz="2000" dirty="0"/>
              <a:t>Propose the creation of a Task Force or a Special Interest Group </a:t>
            </a:r>
            <a:endParaRPr sz="2000" dirty="0"/>
          </a:p>
          <a:p>
            <a:pPr marL="457200" lvl="0" indent="-3619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Calibri"/>
              <a:buChar char="●"/>
            </a:pPr>
            <a:r>
              <a:rPr lang="en-GB" sz="2000" dirty="0"/>
              <a:t>Create a proposal for Steering Committee and Chair persons</a:t>
            </a:r>
            <a:endParaRPr sz="2000" dirty="0"/>
          </a:p>
          <a:p>
            <a:pPr marL="457200" lvl="0" indent="-3619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Calibri"/>
              <a:buChar char="●"/>
            </a:pPr>
            <a:r>
              <a:rPr lang="en-GB" sz="2000" dirty="0"/>
              <a:t>Create the proposed </a:t>
            </a:r>
            <a:r>
              <a:rPr lang="en-GB" sz="2000" dirty="0" err="1">
                <a:hlinkClick r:id="rId3"/>
              </a:rPr>
              <a:t>ToR</a:t>
            </a:r>
            <a:r>
              <a:rPr lang="en-GB" sz="2000" dirty="0">
                <a:hlinkClick r:id="rId3"/>
              </a:rPr>
              <a:t> or Charter </a:t>
            </a:r>
            <a:r>
              <a:rPr lang="en-GB" sz="2000" dirty="0"/>
              <a:t>document </a:t>
            </a:r>
            <a:endParaRPr sz="2000" dirty="0"/>
          </a:p>
          <a:p>
            <a:pPr marL="457200" lvl="0" indent="-3619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Calibri"/>
              <a:buChar char="●"/>
            </a:pPr>
            <a:r>
              <a:rPr lang="en-GB" sz="2000" dirty="0"/>
              <a:t>Approach GEANT member NRENs to ask for their support </a:t>
            </a:r>
            <a:endParaRPr sz="2000" dirty="0"/>
          </a:p>
          <a:p>
            <a:pPr marL="457200" lvl="0" indent="-3619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Calibri"/>
              <a:buChar char="●"/>
            </a:pPr>
            <a:r>
              <a:rPr lang="en-GB" sz="2000" dirty="0"/>
              <a:t>Send an email to the GCC gcc@lists.geant.org to ask for the official confirmation and approval to create the TF/SIG</a:t>
            </a:r>
            <a:endParaRPr sz="2000" dirty="0"/>
          </a:p>
          <a:p>
            <a:pPr marL="457200" lvl="0" indent="-3619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Char char="●"/>
            </a:pPr>
            <a:r>
              <a:rPr lang="en-GB" sz="2000" dirty="0"/>
              <a:t>Currently the </a:t>
            </a:r>
            <a:r>
              <a:rPr lang="en-GB" sz="2000" b="1" dirty="0"/>
              <a:t>GCC is evaluating our request</a:t>
            </a:r>
            <a:r>
              <a:rPr lang="en-GB" sz="2000" dirty="0"/>
              <a:t>, </a:t>
            </a:r>
            <a:br>
              <a:rPr lang="en-GB" sz="2000" dirty="0"/>
            </a:br>
            <a:r>
              <a:rPr lang="en-GB" sz="2000" dirty="0"/>
              <a:t>should meet in one week from now and discuss it</a:t>
            </a:r>
            <a:endParaRPr sz="2000" dirty="0"/>
          </a:p>
          <a:p>
            <a:pPr marL="95250" lvl="0" indent="0" algn="l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004360"/>
              </a:buClr>
              <a:buSzPts val="1500"/>
              <a:buNone/>
            </a:pPr>
            <a:endParaRPr sz="2000" dirty="0"/>
          </a:p>
        </p:txBody>
      </p:sp>
      <p:sp>
        <p:nvSpPr>
          <p:cNvPr id="206" name="Google Shape;206;gd9e73c3957_0_30"/>
          <p:cNvSpPr txBox="1">
            <a:spLocks noGrp="1"/>
          </p:cNvSpPr>
          <p:nvPr>
            <p:ph type="sldNum" idx="12"/>
          </p:nvPr>
        </p:nvSpPr>
        <p:spPr>
          <a:xfrm>
            <a:off x="8296359" y="4804515"/>
            <a:ext cx="555900" cy="20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</a:pPr>
            <a:fld id="{00000000-1234-1234-1234-123412341234}" type="slidenum">
              <a:rPr lang="en-GB"/>
              <a:t>19</a:t>
            </a:fld>
            <a:endParaRPr/>
          </a:p>
        </p:txBody>
      </p:sp>
      <p:sp>
        <p:nvSpPr>
          <p:cNvPr id="207" name="Google Shape;207;gd9e73c3957_0_30"/>
          <p:cNvSpPr txBox="1">
            <a:spLocks noGrp="1"/>
          </p:cNvSpPr>
          <p:nvPr>
            <p:ph type="title"/>
          </p:nvPr>
        </p:nvSpPr>
        <p:spPr>
          <a:xfrm>
            <a:off x="319667" y="144300"/>
            <a:ext cx="7047867" cy="7962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4361"/>
              </a:buClr>
              <a:buSzPts val="1800"/>
              <a:buFont typeface="Calibri"/>
              <a:buNone/>
            </a:pPr>
            <a:r>
              <a:rPr lang="en-GB" sz="2200" dirty="0"/>
              <a:t>Current status of the eHealth TF: formal initial steps</a:t>
            </a:r>
            <a:endParaRPr sz="2200" dirty="0"/>
          </a:p>
        </p:txBody>
      </p:sp>
      <p:pic>
        <p:nvPicPr>
          <p:cNvPr id="5" name="Grafik 4" descr="Qualität &lt;strong&gt;Haken&lt;/strong&gt; Häkchen - Kostenloses Bild auf Pixabay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artisticPencilGrayscale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96359" y="990925"/>
            <a:ext cx="575169" cy="575169"/>
          </a:xfrm>
          <a:prstGeom prst="rect">
            <a:avLst/>
          </a:prstGeom>
        </p:spPr>
      </p:pic>
      <p:pic>
        <p:nvPicPr>
          <p:cNvPr id="14" name="Grafik 13" descr="Qualität &lt;strong&gt;Haken&lt;/strong&gt; Häkchen - Kostenloses Bild auf Pixabay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artisticPencilGrayscale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5508" y="1334866"/>
            <a:ext cx="575169" cy="575169"/>
          </a:xfrm>
          <a:prstGeom prst="rect">
            <a:avLst/>
          </a:prstGeom>
        </p:spPr>
      </p:pic>
      <p:pic>
        <p:nvPicPr>
          <p:cNvPr id="15" name="Grafik 14" descr="Qualität &lt;strong&gt;Haken&lt;/strong&gt; Häkchen - Kostenloses Bild auf Pixabay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artisticPencilGrayscale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96359" y="1693845"/>
            <a:ext cx="575169" cy="575169"/>
          </a:xfrm>
          <a:prstGeom prst="rect">
            <a:avLst/>
          </a:prstGeom>
        </p:spPr>
      </p:pic>
      <p:pic>
        <p:nvPicPr>
          <p:cNvPr id="16" name="Grafik 15" descr="Qualität &lt;strong&gt;Haken&lt;/strong&gt; Häkchen - Kostenloses Bild auf Pixabay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artisticPencilGrayscale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96359" y="2035917"/>
            <a:ext cx="575169" cy="575169"/>
          </a:xfrm>
          <a:prstGeom prst="rect">
            <a:avLst/>
          </a:prstGeom>
        </p:spPr>
      </p:pic>
      <p:pic>
        <p:nvPicPr>
          <p:cNvPr id="17" name="Grafik 16" descr="Qualität &lt;strong&gt;Haken&lt;/strong&gt; Häkchen - Kostenloses Bild auf Pixabay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artisticPencilGrayscale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2256" y="2690908"/>
            <a:ext cx="575169" cy="575169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1"/>
          <p:cNvSpPr txBox="1">
            <a:spLocks noGrp="1"/>
          </p:cNvSpPr>
          <p:nvPr>
            <p:ph type="body" idx="2"/>
          </p:nvPr>
        </p:nvSpPr>
        <p:spPr>
          <a:xfrm>
            <a:off x="657776" y="3352144"/>
            <a:ext cx="4325100" cy="1021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4360"/>
              </a:buClr>
              <a:buSzPts val="1500"/>
              <a:buNone/>
            </a:pPr>
            <a:r>
              <a:rPr lang="en-GB" sz="1700"/>
              <a:t>eHealth BoF @ TNC21</a:t>
            </a:r>
            <a:endParaRPr sz="1700"/>
          </a:p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4360"/>
              </a:buClr>
              <a:buSzPts val="1500"/>
              <a:buNone/>
            </a:pPr>
            <a:r>
              <a:rPr lang="en-GB" sz="1700"/>
              <a:t>June 25, 2021</a:t>
            </a:r>
            <a:endParaRPr sz="1700"/>
          </a:p>
        </p:txBody>
      </p:sp>
      <p:sp>
        <p:nvSpPr>
          <p:cNvPr id="115" name="Google Shape;115;p1"/>
          <p:cNvSpPr txBox="1">
            <a:spLocks noGrp="1"/>
          </p:cNvSpPr>
          <p:nvPr>
            <p:ph type="body" idx="3"/>
          </p:nvPr>
        </p:nvSpPr>
        <p:spPr>
          <a:xfrm>
            <a:off x="657775" y="1424475"/>
            <a:ext cx="7744200" cy="133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32500" lnSpcReduction="20000"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4360"/>
              </a:buClr>
              <a:buSzPts val="451"/>
              <a:buNone/>
            </a:pPr>
            <a:r>
              <a:rPr lang="en-GB" sz="8257" dirty="0"/>
              <a:t>Gabriele von Voigt</a:t>
            </a:r>
            <a:endParaRPr sz="8257" dirty="0"/>
          </a:p>
          <a:p>
            <a:pPr marL="0" lvl="0" indent="0" algn="l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004360"/>
              </a:buClr>
              <a:buSzPts val="451"/>
              <a:buNone/>
            </a:pPr>
            <a:r>
              <a:rPr lang="en-GB" sz="8257" i="1" dirty="0"/>
              <a:t>eHealth Task Force Steering Committee Chair</a:t>
            </a:r>
            <a:endParaRPr sz="8257" i="1" dirty="0"/>
          </a:p>
          <a:p>
            <a:pPr marL="0" lvl="0" indent="0" algn="l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004360"/>
              </a:buClr>
              <a:buSzPts val="451"/>
              <a:buNone/>
            </a:pPr>
            <a:r>
              <a:rPr lang="en-GB" sz="8257" dirty="0"/>
              <a:t>Leibniz University of Hannover</a:t>
            </a:r>
            <a:endParaRPr sz="8257" dirty="0"/>
          </a:p>
          <a:p>
            <a:pPr marL="0" lvl="0" indent="0" algn="l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004360"/>
              </a:buClr>
              <a:buSzPts val="463"/>
              <a:buNone/>
            </a:pPr>
            <a:endParaRPr sz="8257" dirty="0"/>
          </a:p>
          <a:p>
            <a:pPr marL="0" lvl="0" indent="0" algn="l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004360"/>
              </a:buClr>
              <a:buSzPct val="92501"/>
              <a:buNone/>
            </a:pPr>
            <a:endParaRPr dirty="0"/>
          </a:p>
          <a:p>
            <a:pPr marL="0" lvl="0" indent="0" algn="l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004360"/>
              </a:buClr>
              <a:buSzPct val="92501"/>
              <a:buNone/>
            </a:pPr>
            <a:endParaRPr dirty="0"/>
          </a:p>
          <a:p>
            <a:pPr marL="0" lvl="0" indent="0" algn="l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004360"/>
              </a:buClr>
              <a:buSzPct val="92501"/>
              <a:buNone/>
            </a:pPr>
            <a:endParaRPr dirty="0"/>
          </a:p>
          <a:p>
            <a:pPr marL="0" lvl="0" indent="0" algn="l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004360"/>
              </a:buClr>
              <a:buSzPct val="94936"/>
              <a:buNone/>
            </a:pPr>
            <a:endParaRPr dirty="0"/>
          </a:p>
        </p:txBody>
      </p:sp>
      <p:sp>
        <p:nvSpPr>
          <p:cNvPr id="116" name="Google Shape;116;p1"/>
          <p:cNvSpPr txBox="1">
            <a:spLocks noGrp="1"/>
          </p:cNvSpPr>
          <p:nvPr>
            <p:ph type="body" idx="4"/>
          </p:nvPr>
        </p:nvSpPr>
        <p:spPr>
          <a:xfrm>
            <a:off x="370451" y="479000"/>
            <a:ext cx="7140000" cy="35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4360"/>
              </a:buClr>
              <a:buSzPts val="2400"/>
              <a:buNone/>
            </a:pPr>
            <a:r>
              <a:rPr lang="en-GB" dirty="0"/>
              <a:t>The GÉANT eHealth Task Force: </a:t>
            </a:r>
            <a:br>
              <a:rPr lang="en-GB" dirty="0"/>
            </a:br>
            <a:r>
              <a:rPr lang="en-GB" dirty="0"/>
              <a:t>Work plan presentation</a:t>
            </a:r>
            <a:endParaRPr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4" name="Google Shape;404;gd9e73c3957_0_74"/>
          <p:cNvSpPr txBox="1">
            <a:spLocks noGrp="1"/>
          </p:cNvSpPr>
          <p:nvPr>
            <p:ph type="body" idx="1"/>
          </p:nvPr>
        </p:nvSpPr>
        <p:spPr>
          <a:xfrm>
            <a:off x="333375" y="1143000"/>
            <a:ext cx="8181900" cy="386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lvl="0" indent="-330200" algn="l" rtl="0">
              <a:lnSpc>
                <a:spcPct val="115000"/>
              </a:lnSpc>
              <a:spcBef>
                <a:spcPts val="750"/>
              </a:spcBef>
              <a:spcAft>
                <a:spcPts val="0"/>
              </a:spcAft>
              <a:buSzPts val="1600"/>
              <a:buChar char="-"/>
            </a:pPr>
            <a:r>
              <a:rPr lang="en-GB" sz="2000" dirty="0"/>
              <a:t>Gather your </a:t>
            </a:r>
            <a:r>
              <a:rPr lang="en-GB" sz="2000" b="1" dirty="0"/>
              <a:t>comments</a:t>
            </a:r>
            <a:r>
              <a:rPr lang="en-GB" sz="2000" dirty="0"/>
              <a:t> to the work plan TODAY !</a:t>
            </a:r>
            <a:endParaRPr sz="2000" dirty="0"/>
          </a:p>
          <a:p>
            <a:pPr marL="914400" lvl="1" indent="-330200" algn="l" rtl="0">
              <a:lnSpc>
                <a:spcPct val="115000"/>
              </a:lnSpc>
              <a:spcBef>
                <a:spcPts val="750"/>
              </a:spcBef>
              <a:spcAft>
                <a:spcPts val="0"/>
              </a:spcAft>
              <a:buSzPts val="1600"/>
              <a:buChar char="-"/>
            </a:pPr>
            <a:r>
              <a:rPr lang="en-GB" sz="2000" b="1" dirty="0">
                <a:solidFill>
                  <a:srgbClr val="004360"/>
                </a:solidFill>
              </a:rPr>
              <a:t>Feedback</a:t>
            </a:r>
            <a:r>
              <a:rPr lang="en-GB" sz="2000" dirty="0">
                <a:solidFill>
                  <a:srgbClr val="004360"/>
                </a:solidFill>
              </a:rPr>
              <a:t> to the </a:t>
            </a:r>
            <a:r>
              <a:rPr lang="en-GB" sz="2000" b="1" dirty="0">
                <a:solidFill>
                  <a:srgbClr val="004360"/>
                </a:solidFill>
              </a:rPr>
              <a:t>GCC</a:t>
            </a:r>
            <a:r>
              <a:rPr lang="en-GB" sz="2000" dirty="0">
                <a:solidFill>
                  <a:srgbClr val="004360"/>
                </a:solidFill>
              </a:rPr>
              <a:t> if required</a:t>
            </a:r>
            <a:endParaRPr sz="2000" dirty="0">
              <a:solidFill>
                <a:srgbClr val="004360"/>
              </a:solidFill>
            </a:endParaRPr>
          </a:p>
          <a:p>
            <a:pPr marL="457200" lvl="0" indent="-330200" algn="l" rtl="0">
              <a:lnSpc>
                <a:spcPct val="115000"/>
              </a:lnSpc>
              <a:spcBef>
                <a:spcPts val="750"/>
              </a:spcBef>
              <a:spcAft>
                <a:spcPts val="0"/>
              </a:spcAft>
              <a:buSzPts val="1600"/>
              <a:buChar char="-"/>
            </a:pPr>
            <a:r>
              <a:rPr lang="en-GB" sz="2000" dirty="0"/>
              <a:t>Get the </a:t>
            </a:r>
            <a:r>
              <a:rPr lang="en-GB" sz="2000" b="1" dirty="0"/>
              <a:t>TF approved </a:t>
            </a:r>
            <a:r>
              <a:rPr lang="en-GB" sz="2000" dirty="0"/>
              <a:t>and started</a:t>
            </a:r>
            <a:endParaRPr sz="2000" dirty="0"/>
          </a:p>
          <a:p>
            <a:pPr marL="457200" lvl="0" indent="-330200" algn="l" rtl="0">
              <a:lnSpc>
                <a:spcPct val="115000"/>
              </a:lnSpc>
              <a:spcBef>
                <a:spcPts val="750"/>
              </a:spcBef>
              <a:spcAft>
                <a:spcPts val="0"/>
              </a:spcAft>
              <a:buSzPts val="1600"/>
              <a:buChar char="-"/>
            </a:pPr>
            <a:r>
              <a:rPr lang="en-GB" sz="2000" dirty="0"/>
              <a:t>Get your (NRENs’) </a:t>
            </a:r>
            <a:r>
              <a:rPr lang="en-GB" sz="2000" b="1" dirty="0"/>
              <a:t>commitment</a:t>
            </a:r>
            <a:r>
              <a:rPr lang="en-GB" sz="2000" dirty="0"/>
              <a:t> on the implementation of the work plan:</a:t>
            </a:r>
            <a:endParaRPr sz="2000" dirty="0"/>
          </a:p>
          <a:p>
            <a:pPr marL="914400" lvl="1" indent="-330200" algn="l" rtl="0">
              <a:lnSpc>
                <a:spcPct val="115000"/>
              </a:lnSpc>
              <a:spcBef>
                <a:spcPts val="750"/>
              </a:spcBef>
              <a:spcAft>
                <a:spcPts val="0"/>
              </a:spcAft>
              <a:buSzPts val="1600"/>
              <a:buChar char="-"/>
            </a:pPr>
            <a:r>
              <a:rPr lang="en-GB" sz="2000" b="1" dirty="0">
                <a:solidFill>
                  <a:srgbClr val="004360"/>
                </a:solidFill>
              </a:rPr>
              <a:t>Who is available to do what ?</a:t>
            </a:r>
            <a:endParaRPr sz="2000" b="1" dirty="0">
              <a:solidFill>
                <a:srgbClr val="004360"/>
              </a:solidFill>
            </a:endParaRPr>
          </a:p>
          <a:p>
            <a:pPr marL="914400" lvl="1" indent="-330200" algn="l" rtl="0">
              <a:lnSpc>
                <a:spcPct val="115000"/>
              </a:lnSpc>
              <a:spcBef>
                <a:spcPts val="750"/>
              </a:spcBef>
              <a:spcAft>
                <a:spcPts val="0"/>
              </a:spcAft>
              <a:buSzPts val="1600"/>
              <a:buChar char="-"/>
            </a:pPr>
            <a:r>
              <a:rPr lang="en-GB" sz="2000" b="1" dirty="0">
                <a:solidFill>
                  <a:srgbClr val="004360"/>
                </a:solidFill>
              </a:rPr>
              <a:t>Who will be responsible for work items 2-5 ?</a:t>
            </a:r>
            <a:endParaRPr sz="2000" b="1" dirty="0">
              <a:solidFill>
                <a:srgbClr val="004360"/>
              </a:solidFill>
            </a:endParaRPr>
          </a:p>
          <a:p>
            <a:pPr marL="914400" lvl="0" indent="0" algn="l" rtl="0">
              <a:lnSpc>
                <a:spcPct val="115000"/>
              </a:lnSpc>
              <a:spcBef>
                <a:spcPts val="750"/>
              </a:spcBef>
              <a:spcAft>
                <a:spcPts val="0"/>
              </a:spcAft>
              <a:buSzPts val="1765"/>
              <a:buNone/>
            </a:pPr>
            <a:endParaRPr sz="2100" b="1" dirty="0"/>
          </a:p>
          <a:p>
            <a:pPr marL="914400" lvl="0" indent="0" algn="l" rtl="0">
              <a:lnSpc>
                <a:spcPct val="115000"/>
              </a:lnSpc>
              <a:spcBef>
                <a:spcPts val="750"/>
              </a:spcBef>
              <a:spcAft>
                <a:spcPts val="0"/>
              </a:spcAft>
              <a:buSzPts val="1765"/>
              <a:buNone/>
            </a:pPr>
            <a:endParaRPr sz="2100" b="1" dirty="0"/>
          </a:p>
        </p:txBody>
      </p:sp>
      <p:sp>
        <p:nvSpPr>
          <p:cNvPr id="405" name="Google Shape;405;gd9e73c3957_0_74"/>
          <p:cNvSpPr txBox="1">
            <a:spLocks noGrp="1"/>
          </p:cNvSpPr>
          <p:nvPr>
            <p:ph type="sldNum" idx="12"/>
          </p:nvPr>
        </p:nvSpPr>
        <p:spPr>
          <a:xfrm>
            <a:off x="8296359" y="4804515"/>
            <a:ext cx="555900" cy="20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</a:pPr>
            <a:fld id="{00000000-1234-1234-1234-123412341234}" type="slidenum">
              <a:rPr lang="en-GB"/>
              <a:t>20</a:t>
            </a:fld>
            <a:endParaRPr/>
          </a:p>
        </p:txBody>
      </p:sp>
      <p:sp>
        <p:nvSpPr>
          <p:cNvPr id="406" name="Google Shape;406;gd9e73c3957_0_74"/>
          <p:cNvSpPr txBox="1">
            <a:spLocks noGrp="1"/>
          </p:cNvSpPr>
          <p:nvPr>
            <p:ph type="title"/>
          </p:nvPr>
        </p:nvSpPr>
        <p:spPr>
          <a:xfrm>
            <a:off x="341735" y="55987"/>
            <a:ext cx="7209000" cy="99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GB" sz="2200" dirty="0"/>
              <a:t>Next Steps</a:t>
            </a:r>
            <a:endParaRPr sz="2200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6" name="Google Shape;396;ge0ddf94dc5_0_196"/>
          <p:cNvSpPr txBox="1">
            <a:spLocks noGrp="1"/>
          </p:cNvSpPr>
          <p:nvPr>
            <p:ph type="body" idx="1"/>
          </p:nvPr>
        </p:nvSpPr>
        <p:spPr>
          <a:xfrm>
            <a:off x="341725" y="1101050"/>
            <a:ext cx="8613600" cy="348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lvl="0" indent="-3365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700"/>
              <a:buChar char="-"/>
            </a:pPr>
            <a:r>
              <a:rPr lang="en-GB" sz="2000" dirty="0"/>
              <a:t>NRENs officially </a:t>
            </a:r>
            <a:r>
              <a:rPr lang="en-GB" sz="2000" b="1" dirty="0"/>
              <a:t>nominate eHealth contacts</a:t>
            </a:r>
          </a:p>
          <a:p>
            <a:pPr lvl="1" indent="-336550">
              <a:lnSpc>
                <a:spcPct val="115000"/>
              </a:lnSpc>
              <a:spcBef>
                <a:spcPts val="0"/>
              </a:spcBef>
              <a:buSzPts val="1700"/>
              <a:buChar char="-"/>
            </a:pPr>
            <a:r>
              <a:rPr lang="en-GB" sz="2000" dirty="0">
                <a:solidFill>
                  <a:srgbClr val="004360"/>
                </a:solidFill>
              </a:rPr>
              <a:t>to represent them in the Community and the Task Force and </a:t>
            </a:r>
          </a:p>
          <a:p>
            <a:pPr lvl="1" indent="-336550">
              <a:lnSpc>
                <a:spcPct val="115000"/>
              </a:lnSpc>
              <a:spcBef>
                <a:spcPts val="0"/>
              </a:spcBef>
              <a:buSzPts val="1700"/>
              <a:buChar char="-"/>
            </a:pPr>
            <a:r>
              <a:rPr lang="en-GB" sz="2000" dirty="0">
                <a:solidFill>
                  <a:srgbClr val="004360"/>
                </a:solidFill>
              </a:rPr>
              <a:t>for the TF to be able to reach out to specific persons in the NRENs each time needed</a:t>
            </a:r>
          </a:p>
          <a:p>
            <a:pPr marL="577850" lvl="1" indent="0">
              <a:lnSpc>
                <a:spcPct val="115000"/>
              </a:lnSpc>
              <a:spcBef>
                <a:spcPts val="0"/>
              </a:spcBef>
              <a:buSzPts val="1700"/>
              <a:buNone/>
            </a:pPr>
            <a:endParaRPr sz="2000" dirty="0">
              <a:solidFill>
                <a:srgbClr val="004360"/>
              </a:solidFill>
            </a:endParaRPr>
          </a:p>
          <a:p>
            <a:pPr marL="457200" lvl="0" indent="-3365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700"/>
              <a:buChar char="-"/>
            </a:pPr>
            <a:r>
              <a:rPr lang="en-GB" sz="2000" dirty="0"/>
              <a:t>TF organizes </a:t>
            </a:r>
            <a:r>
              <a:rPr lang="en-GB" sz="2000" b="1" dirty="0"/>
              <a:t>periodic meetings with NRENs delegates </a:t>
            </a:r>
            <a:r>
              <a:rPr lang="en-GB" sz="2000" dirty="0"/>
              <a:t>to </a:t>
            </a:r>
            <a:r>
              <a:rPr lang="en-GB" sz="2000" dirty="0" err="1"/>
              <a:t>onboard</a:t>
            </a:r>
            <a:r>
              <a:rPr lang="en-GB" sz="2000" dirty="0"/>
              <a:t> their updated requirements and gather their feedback on the ongoing work plan </a:t>
            </a:r>
          </a:p>
          <a:p>
            <a:pPr marL="457200" lvl="0" indent="-3365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700"/>
              <a:buChar char="-"/>
            </a:pPr>
            <a:endParaRPr sz="2000" dirty="0"/>
          </a:p>
          <a:p>
            <a:pPr marL="457200" lvl="0" indent="-3365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700"/>
              <a:buChar char="-"/>
            </a:pPr>
            <a:r>
              <a:rPr lang="en-GB" sz="2000" dirty="0"/>
              <a:t>Any other ideas ?</a:t>
            </a:r>
            <a:endParaRPr sz="2000" dirty="0"/>
          </a:p>
        </p:txBody>
      </p:sp>
      <p:sp>
        <p:nvSpPr>
          <p:cNvPr id="397" name="Google Shape;397;ge0ddf94dc5_0_196"/>
          <p:cNvSpPr txBox="1">
            <a:spLocks noGrp="1"/>
          </p:cNvSpPr>
          <p:nvPr>
            <p:ph type="sldNum" idx="12"/>
          </p:nvPr>
        </p:nvSpPr>
        <p:spPr>
          <a:xfrm>
            <a:off x="8296359" y="4804515"/>
            <a:ext cx="555900" cy="20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</a:pPr>
            <a:fld id="{00000000-1234-1234-1234-123412341234}" type="slidenum">
              <a:rPr lang="en-GB"/>
              <a:t>21</a:t>
            </a:fld>
            <a:endParaRPr/>
          </a:p>
        </p:txBody>
      </p:sp>
      <p:sp>
        <p:nvSpPr>
          <p:cNvPr id="398" name="Google Shape;398;ge0ddf94dc5_0_196"/>
          <p:cNvSpPr txBox="1">
            <a:spLocks noGrp="1"/>
          </p:cNvSpPr>
          <p:nvPr>
            <p:ph type="title"/>
          </p:nvPr>
        </p:nvSpPr>
        <p:spPr>
          <a:xfrm>
            <a:off x="341735" y="55987"/>
            <a:ext cx="7209000" cy="99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GB" sz="2200" dirty="0"/>
              <a:t>How to structure NRENs participation </a:t>
            </a:r>
            <a:endParaRPr sz="2200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e0ddf94dc5_0_3"/>
          <p:cNvSpPr txBox="1">
            <a:spLocks noGrp="1"/>
          </p:cNvSpPr>
          <p:nvPr>
            <p:ph type="body" idx="1"/>
          </p:nvPr>
        </p:nvSpPr>
        <p:spPr>
          <a:xfrm>
            <a:off x="333377" y="1143003"/>
            <a:ext cx="8181900" cy="348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92500" lnSpcReduction="10000"/>
          </a:bodyPr>
          <a:lstStyle/>
          <a:p>
            <a:pPr marL="457200" lvl="0" indent="-381000" algn="l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SzPts val="2400"/>
              <a:buChar char="-"/>
            </a:pPr>
            <a:r>
              <a:rPr lang="en-GB" sz="2000" b="1" dirty="0"/>
              <a:t>Wiki on </a:t>
            </a:r>
            <a:endParaRPr sz="2000" b="1" dirty="0"/>
          </a:p>
          <a:p>
            <a:pPr marL="457200" lvl="0" indent="0" algn="l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SzPts val="1500"/>
              <a:buNone/>
            </a:pPr>
            <a:r>
              <a:rPr lang="en-GB" sz="1800" u="sng" dirty="0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3"/>
              </a:rPr>
              <a:t>https://wiki.geant.org/display/EHE/eHealth+-+Home</a:t>
            </a:r>
            <a:r>
              <a:rPr lang="en-GB" sz="18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/>
            </a:r>
            <a:br>
              <a:rPr lang="en-GB" sz="18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</a:br>
            <a:endParaRPr sz="180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81000">
              <a:buSzPts val="2400"/>
              <a:buFont typeface="Arial"/>
              <a:buChar char="-"/>
            </a:pPr>
            <a:r>
              <a:rPr lang="en-GB" sz="2000" b="1" dirty="0"/>
              <a:t>Mailing  list</a:t>
            </a:r>
            <a:endParaRPr sz="2000" b="1" dirty="0"/>
          </a:p>
          <a:p>
            <a:pPr marL="0" lvl="0" indent="0" algn="l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SzPts val="1500"/>
              <a:buNone/>
            </a:pPr>
            <a:r>
              <a:rPr lang="en-GB" sz="2000" dirty="0"/>
              <a:t>         </a:t>
            </a:r>
            <a:r>
              <a:rPr lang="en-GB" sz="2000" dirty="0">
                <a:solidFill>
                  <a:srgbClr val="EC0E51"/>
                </a:solidFill>
                <a:hlinkClick r:id="rId4"/>
              </a:rPr>
              <a:t>e-health@lists.geant.org</a:t>
            </a:r>
            <a:endParaRPr lang="en-GB" sz="2000" dirty="0">
              <a:solidFill>
                <a:srgbClr val="EC0E51"/>
              </a:solidFill>
            </a:endParaRPr>
          </a:p>
          <a:p>
            <a:pPr marL="0" lvl="0" indent="0" algn="l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SzPts val="1500"/>
              <a:buNone/>
            </a:pPr>
            <a:endParaRPr lang="en-GB" sz="2000" b="1" dirty="0">
              <a:solidFill>
                <a:srgbClr val="EC0E51"/>
              </a:solidFill>
            </a:endParaRPr>
          </a:p>
          <a:p>
            <a:pPr marL="0" lvl="0" indent="0" algn="l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SzPts val="1500"/>
              <a:buNone/>
            </a:pPr>
            <a:r>
              <a:rPr lang="en-GB" sz="2000" b="1" dirty="0">
                <a:solidFill>
                  <a:srgbClr val="EC0E51"/>
                </a:solidFill>
              </a:rPr>
              <a:t> 	</a:t>
            </a:r>
            <a:r>
              <a:rPr lang="en-GB" sz="2000" b="1" dirty="0" smtClean="0">
                <a:solidFill>
                  <a:srgbClr val="EC0E51"/>
                </a:solidFill>
              </a:rPr>
              <a:t>	</a:t>
            </a:r>
            <a:r>
              <a:rPr lang="en-GB" sz="2000" dirty="0" smtClean="0">
                <a:solidFill>
                  <a:srgbClr val="990000"/>
                </a:solidFill>
                <a:latin typeface="Calibri" panose="020F0502020204030204" pitchFamily="34" charset="0"/>
                <a:ea typeface="Arial"/>
                <a:cs typeface="Arial"/>
                <a:sym typeface="Arial"/>
              </a:rPr>
              <a:t>Please </a:t>
            </a:r>
            <a:r>
              <a:rPr lang="en-GB" sz="2000" dirty="0">
                <a:solidFill>
                  <a:srgbClr val="990000"/>
                </a:solidFill>
                <a:latin typeface="Calibri" panose="020F0502020204030204" pitchFamily="34" charset="0"/>
                <a:ea typeface="Arial"/>
                <a:cs typeface="Arial"/>
                <a:sym typeface="Arial"/>
              </a:rPr>
              <a:t>get in contact </a:t>
            </a:r>
            <a:endParaRPr lang="en-GB" sz="2000" dirty="0" smtClean="0">
              <a:solidFill>
                <a:srgbClr val="990000"/>
              </a:solidFill>
              <a:latin typeface="Calibri" panose="020F0502020204030204" pitchFamily="34" charset="0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SzPts val="1500"/>
              <a:buNone/>
            </a:pPr>
            <a:r>
              <a:rPr lang="en-GB" sz="2000" dirty="0" smtClean="0">
                <a:solidFill>
                  <a:srgbClr val="990000"/>
                </a:solidFill>
                <a:latin typeface="Calibri" panose="020F0502020204030204" pitchFamily="34" charset="0"/>
                <a:ea typeface="Arial"/>
                <a:cs typeface="Arial"/>
                <a:sym typeface="Arial"/>
              </a:rPr>
              <a:t>		if </a:t>
            </a:r>
            <a:r>
              <a:rPr lang="en-GB" sz="2000" dirty="0">
                <a:solidFill>
                  <a:srgbClr val="990000"/>
                </a:solidFill>
                <a:latin typeface="Calibri" panose="020F0502020204030204" pitchFamily="34" charset="0"/>
                <a:ea typeface="Arial"/>
                <a:cs typeface="Arial"/>
                <a:sym typeface="Arial"/>
              </a:rPr>
              <a:t>you also see </a:t>
            </a:r>
            <a:r>
              <a:rPr lang="en-GB" sz="2000" dirty="0" smtClean="0">
                <a:solidFill>
                  <a:srgbClr val="990000"/>
                </a:solidFill>
                <a:latin typeface="Calibri" panose="020F0502020204030204" pitchFamily="34" charset="0"/>
                <a:ea typeface="Arial"/>
                <a:cs typeface="Arial"/>
                <a:sym typeface="Arial"/>
              </a:rPr>
              <a:t>the importance </a:t>
            </a:r>
            <a:r>
              <a:rPr lang="en-GB" sz="2000" dirty="0">
                <a:solidFill>
                  <a:srgbClr val="990000"/>
                </a:solidFill>
                <a:latin typeface="Calibri" panose="020F0502020204030204" pitchFamily="34" charset="0"/>
                <a:ea typeface="Arial"/>
                <a:cs typeface="Arial"/>
                <a:sym typeface="Arial"/>
              </a:rPr>
              <a:t>of the eHealth TF</a:t>
            </a:r>
          </a:p>
          <a:p>
            <a:pPr marL="0" lvl="0" indent="0" algn="l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SzPts val="1500"/>
              <a:buNone/>
            </a:pPr>
            <a:r>
              <a:rPr lang="en-GB" sz="2000" dirty="0">
                <a:solidFill>
                  <a:schemeClr val="accent6"/>
                </a:solidFill>
                <a:latin typeface="Calibri" panose="020F0502020204030204" pitchFamily="34" charset="0"/>
              </a:rPr>
              <a:t>					</a:t>
            </a:r>
          </a:p>
          <a:p>
            <a:pPr marL="0" lvl="0" indent="0" algn="l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SzPts val="1500"/>
              <a:buNone/>
            </a:pPr>
            <a:r>
              <a:rPr lang="en-GB" sz="2000" b="1" dirty="0">
                <a:solidFill>
                  <a:schemeClr val="accent6"/>
                </a:solidFill>
              </a:rPr>
              <a:t>					Thank you for your attention!</a:t>
            </a:r>
            <a:endParaRPr sz="2000" b="1" dirty="0">
              <a:solidFill>
                <a:schemeClr val="accent6"/>
              </a:solidFill>
            </a:endParaRPr>
          </a:p>
        </p:txBody>
      </p:sp>
      <p:sp>
        <p:nvSpPr>
          <p:cNvPr id="219" name="Google Shape;219;ge0ddf94dc5_0_3"/>
          <p:cNvSpPr txBox="1">
            <a:spLocks noGrp="1"/>
          </p:cNvSpPr>
          <p:nvPr>
            <p:ph type="sldNum" idx="12"/>
          </p:nvPr>
        </p:nvSpPr>
        <p:spPr>
          <a:xfrm>
            <a:off x="8296359" y="4804515"/>
            <a:ext cx="555900" cy="20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</a:pPr>
            <a:fld id="{00000000-1234-1234-1234-123412341234}" type="slidenum">
              <a:rPr lang="en-GB"/>
              <a:t>22</a:t>
            </a:fld>
            <a:endParaRPr/>
          </a:p>
        </p:txBody>
      </p:sp>
      <p:sp>
        <p:nvSpPr>
          <p:cNvPr id="220" name="Google Shape;220;ge0ddf94dc5_0_3"/>
          <p:cNvSpPr txBox="1">
            <a:spLocks noGrp="1"/>
          </p:cNvSpPr>
          <p:nvPr>
            <p:ph type="title"/>
          </p:nvPr>
        </p:nvSpPr>
        <p:spPr>
          <a:xfrm>
            <a:off x="341735" y="55987"/>
            <a:ext cx="7209000" cy="99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GB" sz="2200" dirty="0"/>
              <a:t>Collaborative tools</a:t>
            </a:r>
            <a:endParaRPr sz="2200" dirty="0"/>
          </a:p>
        </p:txBody>
      </p:sp>
    </p:spTree>
    <p:extLst>
      <p:ext uri="{BB962C8B-B14F-4D97-AF65-F5344CB8AC3E}">
        <p14:creationId xmlns:p14="http://schemas.microsoft.com/office/powerpoint/2010/main" val="37391506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gd685a8b6db_0_0"/>
          <p:cNvSpPr txBox="1">
            <a:spLocks noGrp="1"/>
          </p:cNvSpPr>
          <p:nvPr>
            <p:ph type="body" idx="1"/>
          </p:nvPr>
        </p:nvSpPr>
        <p:spPr>
          <a:xfrm>
            <a:off x="425602" y="1784195"/>
            <a:ext cx="8181900" cy="26158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</a:pPr>
            <a:endParaRPr sz="1400" b="1" dirty="0">
              <a:solidFill>
                <a:srgbClr val="013F5E"/>
              </a:solidFill>
            </a:endParaRPr>
          </a:p>
          <a:p>
            <a:pPr marL="457200" lvl="0" indent="-3556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13F5E"/>
              </a:buClr>
              <a:buSzPts val="2000"/>
              <a:buAutoNum type="arabicPeriod"/>
            </a:pPr>
            <a:r>
              <a:rPr lang="en-GB" sz="2000" b="1" dirty="0">
                <a:solidFill>
                  <a:srgbClr val="013F5E"/>
                </a:solidFill>
              </a:rPr>
              <a:t>Introduction of the Task Force Steering Committee</a:t>
            </a:r>
            <a:endParaRPr sz="2000" b="1" dirty="0">
              <a:solidFill>
                <a:srgbClr val="013F5E"/>
              </a:solidFill>
            </a:endParaRPr>
          </a:p>
          <a:p>
            <a:pPr marL="457200" lvl="0" indent="-3556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13F5E"/>
              </a:buClr>
              <a:buSzPts val="2000"/>
              <a:buAutoNum type="arabicPeriod"/>
            </a:pPr>
            <a:r>
              <a:rPr lang="en-GB" sz="2000" b="1" dirty="0">
                <a:solidFill>
                  <a:srgbClr val="013F5E"/>
                </a:solidFill>
              </a:rPr>
              <a:t>Mandate we got from the community of the NRENs</a:t>
            </a:r>
            <a:endParaRPr sz="2000" b="1" dirty="0">
              <a:solidFill>
                <a:srgbClr val="013F5E"/>
              </a:solidFill>
            </a:endParaRPr>
          </a:p>
          <a:p>
            <a:pPr marL="457200" lvl="0" indent="-3556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13F5E"/>
              </a:buClr>
              <a:buSzPts val="2000"/>
              <a:buAutoNum type="arabicPeriod"/>
            </a:pPr>
            <a:r>
              <a:rPr lang="en-GB" sz="2000" b="1" dirty="0">
                <a:solidFill>
                  <a:srgbClr val="013F5E"/>
                </a:solidFill>
              </a:rPr>
              <a:t>Presentation of the eHealth TF work plan for the next 2 years</a:t>
            </a:r>
            <a:endParaRPr sz="2000" b="1" dirty="0">
              <a:solidFill>
                <a:srgbClr val="013F5E"/>
              </a:solidFill>
            </a:endParaRPr>
          </a:p>
          <a:p>
            <a:pPr indent="-355600">
              <a:lnSpc>
                <a:spcPct val="115000"/>
              </a:lnSpc>
              <a:spcBef>
                <a:spcPts val="0"/>
              </a:spcBef>
              <a:buClr>
                <a:srgbClr val="013F5E"/>
              </a:buClr>
              <a:buSzPts val="2000"/>
              <a:buFont typeface="Arial"/>
              <a:buAutoNum type="arabicPeriod"/>
            </a:pPr>
            <a:r>
              <a:rPr lang="en-US" sz="2000" b="1" dirty="0">
                <a:solidFill>
                  <a:srgbClr val="013F5E"/>
                </a:solidFill>
              </a:rPr>
              <a:t>Short summary on where we stand</a:t>
            </a:r>
          </a:p>
          <a:p>
            <a:pPr marL="457200" lvl="0" indent="-3556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13F5E"/>
              </a:buClr>
              <a:buSzPts val="2000"/>
              <a:buAutoNum type="arabicPeriod"/>
            </a:pPr>
            <a:r>
              <a:rPr lang="en-GB" sz="2000" b="1" dirty="0">
                <a:solidFill>
                  <a:srgbClr val="013F5E"/>
                </a:solidFill>
              </a:rPr>
              <a:t>Hints for collaboration/coordination with relevant initiatives</a:t>
            </a:r>
            <a:endParaRPr sz="2000" b="1" dirty="0">
              <a:solidFill>
                <a:srgbClr val="013F5E"/>
              </a:solidFill>
            </a:endParaRPr>
          </a:p>
          <a:p>
            <a:pPr marL="457200" lvl="0" indent="-3556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13F5E"/>
              </a:buClr>
              <a:buSzPts val="2000"/>
              <a:buAutoNum type="arabicPeriod"/>
            </a:pPr>
            <a:r>
              <a:rPr lang="en-GB" sz="2000" b="1" dirty="0">
                <a:solidFill>
                  <a:srgbClr val="013F5E"/>
                </a:solidFill>
              </a:rPr>
              <a:t>Open points to discuss today</a:t>
            </a:r>
            <a:endParaRPr sz="2000" b="1" dirty="0">
              <a:solidFill>
                <a:srgbClr val="013F5E"/>
              </a:solidFill>
            </a:endParaRPr>
          </a:p>
        </p:txBody>
      </p:sp>
      <p:sp>
        <p:nvSpPr>
          <p:cNvPr id="123" name="Google Shape;123;gd685a8b6db_0_0"/>
          <p:cNvSpPr txBox="1">
            <a:spLocks noGrp="1"/>
          </p:cNvSpPr>
          <p:nvPr>
            <p:ph type="sldNum" idx="12"/>
          </p:nvPr>
        </p:nvSpPr>
        <p:spPr>
          <a:xfrm>
            <a:off x="8296359" y="4804515"/>
            <a:ext cx="555900" cy="20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</a:pPr>
            <a:fld id="{00000000-1234-1234-1234-123412341234}" type="slidenum">
              <a:rPr lang="en-GB"/>
              <a:t>3</a:t>
            </a:fld>
            <a:endParaRPr/>
          </a:p>
        </p:txBody>
      </p:sp>
      <p:sp>
        <p:nvSpPr>
          <p:cNvPr id="124" name="Google Shape;124;gd685a8b6db_0_0"/>
          <p:cNvSpPr txBox="1">
            <a:spLocks noGrp="1"/>
          </p:cNvSpPr>
          <p:nvPr>
            <p:ph type="title"/>
          </p:nvPr>
        </p:nvSpPr>
        <p:spPr>
          <a:xfrm>
            <a:off x="425601" y="150829"/>
            <a:ext cx="7144183" cy="82310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GB" sz="2200" dirty="0">
                <a:solidFill>
                  <a:srgbClr val="C00000"/>
                </a:solidFill>
              </a:rPr>
              <a:t>Agenda</a:t>
            </a:r>
            <a:r>
              <a:rPr lang="en-GB" sz="2200" dirty="0">
                <a:solidFill>
                  <a:srgbClr val="FF0078"/>
                </a:solidFill>
              </a:rPr>
              <a:t> </a:t>
            </a:r>
            <a:endParaRPr sz="2200" dirty="0">
              <a:solidFill>
                <a:srgbClr val="FF0078"/>
              </a:solidFill>
            </a:endParaRPr>
          </a:p>
        </p:txBody>
      </p:sp>
      <p:sp>
        <p:nvSpPr>
          <p:cNvPr id="5" name="Google Shape;116;p1"/>
          <p:cNvSpPr txBox="1">
            <a:spLocks/>
          </p:cNvSpPr>
          <p:nvPr/>
        </p:nvSpPr>
        <p:spPr>
          <a:xfrm>
            <a:off x="425602" y="1201616"/>
            <a:ext cx="7457705" cy="35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lnSpc>
                <a:spcPct val="90000"/>
              </a:lnSpc>
              <a:buClr>
                <a:srgbClr val="004360"/>
              </a:buClr>
              <a:buSzPts val="2400"/>
            </a:pPr>
            <a:r>
              <a:rPr lang="en-US" sz="2200" dirty="0"/>
              <a:t>The GÉANT eHealth Task Force: Overview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gd9e73c3957_0_53"/>
          <p:cNvSpPr txBox="1">
            <a:spLocks noGrp="1"/>
          </p:cNvSpPr>
          <p:nvPr>
            <p:ph type="body" idx="1"/>
          </p:nvPr>
        </p:nvSpPr>
        <p:spPr>
          <a:xfrm>
            <a:off x="0" y="941725"/>
            <a:ext cx="8739300" cy="40689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457200" lvl="0" indent="-349250" algn="l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SzPts val="1900"/>
              <a:buChar char="-"/>
            </a:pPr>
            <a:r>
              <a:rPr lang="en-GB" sz="1900" dirty="0" err="1"/>
              <a:t>Prof.</a:t>
            </a:r>
            <a:r>
              <a:rPr lang="en-GB" sz="1900" dirty="0"/>
              <a:t> </a:t>
            </a:r>
            <a:r>
              <a:rPr lang="en-GB" sz="1900" dirty="0" err="1"/>
              <a:t>Dr.</a:t>
            </a:r>
            <a:r>
              <a:rPr lang="en-GB" sz="1900" dirty="0"/>
              <a:t> Gabriele von Voigt      </a:t>
            </a:r>
            <a:br>
              <a:rPr lang="en-GB" sz="1900" dirty="0"/>
            </a:br>
            <a:r>
              <a:rPr lang="en-GB" sz="1900" dirty="0"/>
              <a:t>Leibniz </a:t>
            </a:r>
            <a:r>
              <a:rPr lang="en-GB" sz="1900" dirty="0" err="1"/>
              <a:t>Universitaet</a:t>
            </a:r>
            <a:r>
              <a:rPr lang="en-GB" sz="1900" dirty="0"/>
              <a:t> Hannover</a:t>
            </a:r>
            <a:br>
              <a:rPr lang="en-GB" sz="1900" dirty="0"/>
            </a:br>
            <a:r>
              <a:rPr lang="en-GB" sz="1600" i="1" dirty="0">
                <a:solidFill>
                  <a:srgbClr val="003F5D"/>
                </a:solidFill>
                <a:highlight>
                  <a:srgbClr val="FFFFFF"/>
                </a:highlight>
              </a:rPr>
              <a:t>Computational Health Informatics   DE</a:t>
            </a:r>
            <a:r>
              <a:rPr lang="en-GB" sz="1600" i="1" dirty="0">
                <a:solidFill>
                  <a:srgbClr val="003F5D"/>
                </a:solidFill>
              </a:rPr>
              <a:t/>
            </a:r>
            <a:br>
              <a:rPr lang="en-GB" sz="1600" i="1" dirty="0">
                <a:solidFill>
                  <a:srgbClr val="003F5D"/>
                </a:solidFill>
              </a:rPr>
            </a:br>
            <a:endParaRPr sz="1900" dirty="0"/>
          </a:p>
          <a:p>
            <a:pPr marL="457200" lvl="0" indent="-34925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900"/>
              <a:buChar char="-"/>
            </a:pPr>
            <a:r>
              <a:rPr lang="en-GB" sz="1900" dirty="0" err="1"/>
              <a:t>Prof.</a:t>
            </a:r>
            <a:r>
              <a:rPr lang="en-GB" sz="1900" dirty="0"/>
              <a:t> </a:t>
            </a:r>
            <a:r>
              <a:rPr lang="en-GB" sz="1900" dirty="0" err="1"/>
              <a:t>Dr.</a:t>
            </a:r>
            <a:r>
              <a:rPr lang="en-GB" sz="1900" dirty="0"/>
              <a:t> </a:t>
            </a:r>
            <a:r>
              <a:rPr lang="en-GB" sz="1900" dirty="0" err="1"/>
              <a:t>João</a:t>
            </a:r>
            <a:r>
              <a:rPr lang="en-GB" sz="1900" dirty="0"/>
              <a:t> De Miranda     </a:t>
            </a:r>
            <a:br>
              <a:rPr lang="en-GB" sz="1900" dirty="0"/>
            </a:br>
            <a:r>
              <a:rPr lang="en-GB" sz="1600" i="1" dirty="0" err="1">
                <a:solidFill>
                  <a:srgbClr val="003F5D"/>
                </a:solidFill>
                <a:highlight>
                  <a:srgbClr val="FFFFFF"/>
                </a:highlight>
              </a:rPr>
              <a:t>Instituto</a:t>
            </a:r>
            <a:r>
              <a:rPr lang="en-GB" sz="1600" i="1" dirty="0">
                <a:solidFill>
                  <a:srgbClr val="003F5D"/>
                </a:solidFill>
                <a:highlight>
                  <a:srgbClr val="FFFFFF"/>
                </a:highlight>
              </a:rPr>
              <a:t> </a:t>
            </a:r>
            <a:r>
              <a:rPr lang="en-GB" sz="1600" i="1" dirty="0" err="1">
                <a:solidFill>
                  <a:srgbClr val="003F5D"/>
                </a:solidFill>
                <a:highlight>
                  <a:srgbClr val="FFFFFF"/>
                </a:highlight>
              </a:rPr>
              <a:t>Politécnico</a:t>
            </a:r>
            <a:r>
              <a:rPr lang="en-GB" sz="1600" i="1" dirty="0">
                <a:solidFill>
                  <a:srgbClr val="003F5D"/>
                </a:solidFill>
                <a:highlight>
                  <a:srgbClr val="FFFFFF"/>
                </a:highlight>
              </a:rPr>
              <a:t> de </a:t>
            </a:r>
            <a:r>
              <a:rPr lang="en-GB" sz="1600" i="1" dirty="0" err="1">
                <a:solidFill>
                  <a:srgbClr val="003F5D"/>
                </a:solidFill>
                <a:highlight>
                  <a:srgbClr val="FFFFFF"/>
                </a:highlight>
              </a:rPr>
              <a:t>Portalegre</a:t>
            </a:r>
            <a:r>
              <a:rPr lang="en-GB" sz="1600" i="1" dirty="0">
                <a:solidFill>
                  <a:srgbClr val="003F5D"/>
                </a:solidFill>
                <a:highlight>
                  <a:srgbClr val="FFFFFF"/>
                </a:highlight>
              </a:rPr>
              <a:t> (IPP)</a:t>
            </a:r>
            <a:br>
              <a:rPr lang="en-GB" sz="1600" i="1" dirty="0">
                <a:solidFill>
                  <a:srgbClr val="003F5D"/>
                </a:solidFill>
                <a:highlight>
                  <a:srgbClr val="FFFFFF"/>
                </a:highlight>
              </a:rPr>
            </a:br>
            <a:r>
              <a:rPr lang="en-GB" sz="1600" i="1" dirty="0">
                <a:solidFill>
                  <a:srgbClr val="003F5D"/>
                </a:solidFill>
                <a:highlight>
                  <a:srgbClr val="FFFFFF"/>
                </a:highlight>
              </a:rPr>
              <a:t>CERENA/IST, </a:t>
            </a:r>
            <a:r>
              <a:rPr lang="en-GB" sz="1600" i="1" dirty="0" err="1">
                <a:solidFill>
                  <a:srgbClr val="003F5D"/>
                </a:solidFill>
                <a:highlight>
                  <a:srgbClr val="FFFFFF"/>
                </a:highlight>
              </a:rPr>
              <a:t>Universidade</a:t>
            </a:r>
            <a:r>
              <a:rPr lang="en-GB" sz="1600" i="1" dirty="0">
                <a:solidFill>
                  <a:srgbClr val="003F5D"/>
                </a:solidFill>
                <a:highlight>
                  <a:srgbClr val="FFFFFF"/>
                </a:highlight>
              </a:rPr>
              <a:t> de </a:t>
            </a:r>
            <a:r>
              <a:rPr lang="en-GB" sz="1600" i="1" dirty="0" err="1">
                <a:solidFill>
                  <a:srgbClr val="003F5D"/>
                </a:solidFill>
                <a:highlight>
                  <a:srgbClr val="FFFFFF"/>
                </a:highlight>
              </a:rPr>
              <a:t>Lisboa</a:t>
            </a:r>
            <a:r>
              <a:rPr lang="en-GB" sz="1600" i="1" dirty="0">
                <a:solidFill>
                  <a:srgbClr val="003F5D"/>
                </a:solidFill>
                <a:highlight>
                  <a:srgbClr val="FFFFFF"/>
                </a:highlight>
              </a:rPr>
              <a:t>      PT</a:t>
            </a:r>
            <a:br>
              <a:rPr lang="en-GB" sz="1600" i="1" dirty="0">
                <a:solidFill>
                  <a:srgbClr val="003F5D"/>
                </a:solidFill>
                <a:highlight>
                  <a:srgbClr val="FFFFFF"/>
                </a:highlight>
              </a:rPr>
            </a:br>
            <a:endParaRPr sz="1600" i="1" dirty="0">
              <a:solidFill>
                <a:srgbClr val="003F5D"/>
              </a:solidFill>
              <a:highlight>
                <a:srgbClr val="FFFFFF"/>
              </a:highlight>
            </a:endParaRPr>
          </a:p>
          <a:p>
            <a:pPr marL="457200" lvl="0" indent="-34925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900"/>
              <a:buChar char="-"/>
            </a:pPr>
            <a:r>
              <a:rPr lang="en-GB" sz="1900" dirty="0" err="1"/>
              <a:t>Prof.</a:t>
            </a:r>
            <a:r>
              <a:rPr lang="en-GB" sz="1900" dirty="0"/>
              <a:t> </a:t>
            </a:r>
            <a:r>
              <a:rPr lang="en-GB" sz="1900" dirty="0" err="1"/>
              <a:t>Marialuisa</a:t>
            </a:r>
            <a:r>
              <a:rPr lang="en-GB" sz="1900" dirty="0"/>
              <a:t> </a:t>
            </a:r>
            <a:r>
              <a:rPr lang="en-GB" sz="1900" dirty="0" err="1"/>
              <a:t>Lavitrano</a:t>
            </a:r>
            <a:r>
              <a:rPr lang="en-GB" sz="1900" dirty="0"/>
              <a:t>       </a:t>
            </a:r>
            <a:br>
              <a:rPr lang="en-GB" sz="1900" dirty="0"/>
            </a:br>
            <a:r>
              <a:rPr lang="en-GB" sz="1632" i="1" dirty="0" err="1">
                <a:solidFill>
                  <a:srgbClr val="003F5D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Università</a:t>
            </a:r>
            <a:r>
              <a:rPr lang="en-GB" sz="1632" i="1" dirty="0">
                <a:solidFill>
                  <a:srgbClr val="003F5D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GB" sz="1632" i="1" dirty="0" err="1">
                <a:solidFill>
                  <a:srgbClr val="003F5D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degli</a:t>
            </a:r>
            <a:r>
              <a:rPr lang="en-GB" sz="1632" i="1" dirty="0">
                <a:solidFill>
                  <a:srgbClr val="003F5D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GB" sz="1632" i="1" dirty="0" err="1">
                <a:solidFill>
                  <a:srgbClr val="003F5D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Studi</a:t>
            </a:r>
            <a:r>
              <a:rPr lang="en-GB" sz="1632" i="1" dirty="0">
                <a:solidFill>
                  <a:srgbClr val="003F5D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 di Milano-Bicocca    IT</a:t>
            </a:r>
            <a:r>
              <a:rPr lang="en-GB" sz="1900" dirty="0"/>
              <a:t/>
            </a:r>
            <a:br>
              <a:rPr lang="en-GB" sz="1900" dirty="0"/>
            </a:br>
            <a:endParaRPr sz="1900" dirty="0"/>
          </a:p>
          <a:p>
            <a:pPr marL="457200" lvl="0" indent="-34925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900"/>
              <a:buChar char="-"/>
            </a:pPr>
            <a:r>
              <a:rPr lang="en-GB" sz="1900" dirty="0" err="1"/>
              <a:t>Dr.</a:t>
            </a:r>
            <a:r>
              <a:rPr lang="en-GB" sz="1900" dirty="0"/>
              <a:t> Gilles Mathieu      </a:t>
            </a:r>
            <a:br>
              <a:rPr lang="en-GB" sz="1900" dirty="0"/>
            </a:br>
            <a:r>
              <a:rPr lang="en-GB" sz="1600" i="1" dirty="0"/>
              <a:t>Research Engineer at INSERM, French eHealth Institute   FR</a:t>
            </a:r>
            <a:br>
              <a:rPr lang="en-GB" sz="1600" i="1" dirty="0"/>
            </a:br>
            <a:endParaRPr sz="1600" i="1" dirty="0"/>
          </a:p>
          <a:p>
            <a:pPr marL="457200" lvl="0" indent="-34925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900"/>
              <a:buChar char="-"/>
            </a:pPr>
            <a:r>
              <a:rPr lang="en-GB" sz="1900" dirty="0" err="1"/>
              <a:t>Prof.</a:t>
            </a:r>
            <a:r>
              <a:rPr lang="en-GB" sz="1900" dirty="0"/>
              <a:t> Christian </a:t>
            </a:r>
            <a:r>
              <a:rPr lang="en-GB" sz="1900" dirty="0" err="1"/>
              <a:t>Lovis</a:t>
            </a:r>
            <a:r>
              <a:rPr lang="en-GB" sz="1900" dirty="0"/>
              <a:t> / </a:t>
            </a:r>
            <a:r>
              <a:rPr lang="en-GB" sz="1900" dirty="0" err="1"/>
              <a:t>Uni</a:t>
            </a:r>
            <a:r>
              <a:rPr lang="en-GB" sz="1900" dirty="0"/>
              <a:t> Geneva   </a:t>
            </a:r>
            <a:br>
              <a:rPr lang="en-GB" sz="1900" dirty="0"/>
            </a:br>
            <a:r>
              <a:rPr lang="en-GB" sz="1600" i="1" dirty="0">
                <a:solidFill>
                  <a:srgbClr val="003F5D"/>
                </a:solidFill>
                <a:highlight>
                  <a:srgbClr val="FFFFFF"/>
                </a:highlight>
              </a:rPr>
              <a:t>Chairman, Medical Information Sciences, University Hospitals of Geneva  CH</a:t>
            </a:r>
            <a:endParaRPr sz="1600" i="1" dirty="0">
              <a:solidFill>
                <a:srgbClr val="003F5D"/>
              </a:solidFill>
            </a:endParaRPr>
          </a:p>
          <a:p>
            <a:pPr marL="0" lvl="0" indent="0" algn="l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SzPts val="1500"/>
              <a:buNone/>
            </a:pPr>
            <a:endParaRPr sz="1600" i="1" dirty="0">
              <a:solidFill>
                <a:srgbClr val="003F5D"/>
              </a:solidFill>
            </a:endParaRPr>
          </a:p>
          <a:p>
            <a:pPr marL="457200" lvl="0" indent="0" algn="l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SzPts val="1500"/>
              <a:buNone/>
            </a:pPr>
            <a:endParaRPr dirty="0"/>
          </a:p>
        </p:txBody>
      </p:sp>
      <p:sp>
        <p:nvSpPr>
          <p:cNvPr id="131" name="Google Shape;131;gd9e73c3957_0_53"/>
          <p:cNvSpPr txBox="1">
            <a:spLocks noGrp="1"/>
          </p:cNvSpPr>
          <p:nvPr>
            <p:ph type="sldNum" idx="12"/>
          </p:nvPr>
        </p:nvSpPr>
        <p:spPr>
          <a:xfrm>
            <a:off x="8296359" y="4804515"/>
            <a:ext cx="555900" cy="20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</a:pPr>
            <a:fld id="{00000000-1234-1234-1234-123412341234}" type="slidenum">
              <a:rPr lang="en-GB"/>
              <a:t>4</a:t>
            </a:fld>
            <a:endParaRPr/>
          </a:p>
        </p:txBody>
      </p:sp>
      <p:sp>
        <p:nvSpPr>
          <p:cNvPr id="132" name="Google Shape;132;gd9e73c3957_0_53"/>
          <p:cNvSpPr txBox="1">
            <a:spLocks noGrp="1"/>
          </p:cNvSpPr>
          <p:nvPr>
            <p:ph type="title"/>
          </p:nvPr>
        </p:nvSpPr>
        <p:spPr>
          <a:xfrm>
            <a:off x="478460" y="245097"/>
            <a:ext cx="7209000" cy="6966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GB" sz="2200" dirty="0"/>
              <a:t>Current Steering Committee members</a:t>
            </a:r>
            <a:br>
              <a:rPr lang="en-GB" sz="2200" dirty="0"/>
            </a:br>
            <a:endParaRPr sz="1100" i="1" dirty="0"/>
          </a:p>
        </p:txBody>
      </p:sp>
      <p:pic>
        <p:nvPicPr>
          <p:cNvPr id="133" name="Google Shape;133;gd9e73c3957_0_53" descr="Screenshot 2021-05-12 at 11.18.22.pn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770523" y="2371179"/>
            <a:ext cx="875542" cy="907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4" name="Google Shape;134;gd9e73c3957_0_53" descr="Screenshot 2021-05-12 at 11.19.56.png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800526" y="1816616"/>
            <a:ext cx="925650" cy="907411"/>
          </a:xfrm>
          <a:prstGeom prst="rect">
            <a:avLst/>
          </a:prstGeom>
          <a:noFill/>
          <a:ln>
            <a:noFill/>
          </a:ln>
        </p:spPr>
      </p:pic>
      <p:pic>
        <p:nvPicPr>
          <p:cNvPr id="135" name="Google Shape;135;gd9e73c3957_0_53" descr="Screenshot 2021-05-12 at 11.22.40.png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3787301" y="1120141"/>
            <a:ext cx="968037" cy="994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6" name="Google Shape;136;gd9e73c3957_0_53" descr="Screenshot 2021-05-12 at 11.24.48.png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6712003" y="2957344"/>
            <a:ext cx="968024" cy="900783"/>
          </a:xfrm>
          <a:prstGeom prst="rect">
            <a:avLst/>
          </a:prstGeom>
          <a:noFill/>
          <a:ln>
            <a:noFill/>
          </a:ln>
        </p:spPr>
      </p:pic>
      <p:sp>
        <p:nvSpPr>
          <p:cNvPr id="137" name="Google Shape;137;gd9e73c3957_0_53"/>
          <p:cNvSpPr/>
          <p:nvPr/>
        </p:nvSpPr>
        <p:spPr>
          <a:xfrm>
            <a:off x="6706116" y="2965091"/>
            <a:ext cx="979800" cy="885300"/>
          </a:xfrm>
          <a:prstGeom prst="rect">
            <a:avLst/>
          </a:prstGeom>
          <a:noFill/>
          <a:ln w="28575" cap="flat" cmpd="sng">
            <a:solidFill>
              <a:schemeClr val="tx2">
                <a:lumMod val="90000"/>
              </a:schemeClr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38" name="Google Shape;138;gd9e73c3957_0_53" descr="Screenshot 2021-05-12 at 11.27.54.png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7760256" y="3543186"/>
            <a:ext cx="979799" cy="949792"/>
          </a:xfrm>
          <a:prstGeom prst="rect">
            <a:avLst/>
          </a:prstGeom>
          <a:noFill/>
          <a:ln>
            <a:noFill/>
          </a:ln>
        </p:spPr>
      </p:pic>
      <p:sp>
        <p:nvSpPr>
          <p:cNvPr id="139" name="Google Shape;139;gd9e73c3957_0_53"/>
          <p:cNvSpPr/>
          <p:nvPr/>
        </p:nvSpPr>
        <p:spPr>
          <a:xfrm>
            <a:off x="7760256" y="3564327"/>
            <a:ext cx="979800" cy="907500"/>
          </a:xfrm>
          <a:prstGeom prst="rect">
            <a:avLst/>
          </a:prstGeom>
          <a:noFill/>
          <a:ln w="28575" cap="flat" cmpd="sng">
            <a:solidFill>
              <a:schemeClr val="tx2">
                <a:lumMod val="90000"/>
              </a:schemeClr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8EC48A18-5DA3-224B-ACAE-33C941190C9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T" dirty="0"/>
              <a:t>Marina De Giorgi / GÉANT </a:t>
            </a:r>
            <a:r>
              <a:rPr lang="en-IT" dirty="0">
                <a:hlinkClick r:id="rId3"/>
              </a:rPr>
              <a:t>marina.degiorgi@geant.org</a:t>
            </a:r>
            <a:endParaRPr lang="en-IT" dirty="0"/>
          </a:p>
          <a:p>
            <a:r>
              <a:rPr lang="en-IT" dirty="0"/>
              <a:t>Leonie Schaefer / DFN        </a:t>
            </a:r>
            <a:r>
              <a:rPr lang="en-IT" dirty="0">
                <a:hlinkClick r:id="rId4"/>
              </a:rPr>
              <a:t>schaefer@dfn.de</a:t>
            </a:r>
            <a:endParaRPr lang="en-IT" dirty="0"/>
          </a:p>
          <a:p>
            <a:r>
              <a:rPr lang="en-IT" dirty="0"/>
              <a:t>Mario Reale / GÉANT          </a:t>
            </a:r>
            <a:r>
              <a:rPr lang="en-IT" dirty="0">
                <a:hlinkClick r:id="rId5"/>
              </a:rPr>
              <a:t>mario.reale@geant.org</a:t>
            </a:r>
            <a:r>
              <a:rPr lang="en-IT" dirty="0"/>
              <a:t> 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10B6D1B-11A7-1841-AE8D-E1B0231F4C17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mtClean="0"/>
              <a:t>5</a:t>
            </a:fld>
            <a:endParaRPr lang="en-GB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EA62BBBF-A483-2C4D-BC8E-350BA6DCB5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T" dirty="0"/>
              <a:t>The GÉANT Association support team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D7B1290D-246F-F040-B514-C156C2FD47B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5145" y="976362"/>
            <a:ext cx="2855647" cy="1923637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Cloud 5">
            <a:extLst>
              <a:ext uri="{FF2B5EF4-FFF2-40B4-BE49-F238E27FC236}">
                <a16:creationId xmlns:a16="http://schemas.microsoft.com/office/drawing/2014/main" id="{8C6745BE-6D06-7C49-BD5A-5C0B9E462C46}"/>
              </a:ext>
            </a:extLst>
          </p:cNvPr>
          <p:cNvSpPr/>
          <p:nvPr/>
        </p:nvSpPr>
        <p:spPr>
          <a:xfrm>
            <a:off x="6261339" y="2325628"/>
            <a:ext cx="1289461" cy="583127"/>
          </a:xfrm>
          <a:prstGeom prst="cloud">
            <a:avLst/>
          </a:prstGeom>
          <a:solidFill>
            <a:schemeClr val="accent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@</a:t>
            </a:r>
            <a:r>
              <a:rPr lang="en-US" sz="1200" dirty="0"/>
              <a:t>Covid vaccine </a:t>
            </a:r>
          </a:p>
        </p:txBody>
      </p:sp>
      <p:pic>
        <p:nvPicPr>
          <p:cNvPr id="8" name="Picture 7" descr="A person smiling for the camera&#10;&#10;Description automatically generated with low confidence">
            <a:extLst>
              <a:ext uri="{FF2B5EF4-FFF2-40B4-BE49-F238E27FC236}">
                <a16:creationId xmlns:a16="http://schemas.microsoft.com/office/drawing/2014/main" id="{BB51EEA0-F82D-D948-8BAF-A156D0F942A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151824" y="2545066"/>
            <a:ext cx="1691941" cy="2252032"/>
          </a:xfrm>
          <a:prstGeom prst="rect">
            <a:avLst/>
          </a:prstGeom>
        </p:spPr>
      </p:pic>
      <p:pic>
        <p:nvPicPr>
          <p:cNvPr id="10" name="Picture 9" descr="A person wearing glasses&#10;&#10;Description automatically generated with medium confidence">
            <a:extLst>
              <a:ext uri="{FF2B5EF4-FFF2-40B4-BE49-F238E27FC236}">
                <a16:creationId xmlns:a16="http://schemas.microsoft.com/office/drawing/2014/main" id="{6C39D07E-41FE-6247-87C0-BDE3C94F9026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366488" y="2545066"/>
            <a:ext cx="1675858" cy="2234478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B098293C-332B-944A-B7F5-892D3A8D76CA}"/>
              </a:ext>
            </a:extLst>
          </p:cNvPr>
          <p:cNvSpPr txBox="1"/>
          <p:nvPr/>
        </p:nvSpPr>
        <p:spPr>
          <a:xfrm>
            <a:off x="7565069" y="2986959"/>
            <a:ext cx="73129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 dirty="0"/>
              <a:t>Marina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C2CA561-863A-A14A-B250-14B102299F5A}"/>
              </a:ext>
            </a:extLst>
          </p:cNvPr>
          <p:cNvSpPr txBox="1"/>
          <p:nvPr/>
        </p:nvSpPr>
        <p:spPr>
          <a:xfrm>
            <a:off x="161527" y="4256955"/>
            <a:ext cx="72167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 dirty="0"/>
              <a:t>Leonie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0190F8F-951C-D242-A4A6-943C02A0C864}"/>
              </a:ext>
            </a:extLst>
          </p:cNvPr>
          <p:cNvSpPr txBox="1"/>
          <p:nvPr/>
        </p:nvSpPr>
        <p:spPr>
          <a:xfrm>
            <a:off x="6085145" y="4256954"/>
            <a:ext cx="63190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 dirty="0"/>
              <a:t>Mario</a:t>
            </a:r>
          </a:p>
        </p:txBody>
      </p:sp>
    </p:spTree>
    <p:extLst>
      <p:ext uri="{BB962C8B-B14F-4D97-AF65-F5344CB8AC3E}">
        <p14:creationId xmlns:p14="http://schemas.microsoft.com/office/powerpoint/2010/main" val="3455302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gd9e73c3957_0_19"/>
          <p:cNvSpPr txBox="1">
            <a:spLocks noGrp="1"/>
          </p:cNvSpPr>
          <p:nvPr>
            <p:ph type="sldNum" idx="12"/>
          </p:nvPr>
        </p:nvSpPr>
        <p:spPr>
          <a:xfrm>
            <a:off x="8274057" y="4150310"/>
            <a:ext cx="555900" cy="20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</a:pPr>
            <a:fld id="{00000000-1234-1234-1234-123412341234}" type="slidenum">
              <a:rPr lang="en-GB"/>
              <a:t>6</a:t>
            </a:fld>
            <a:endParaRPr/>
          </a:p>
        </p:txBody>
      </p:sp>
      <p:sp>
        <p:nvSpPr>
          <p:cNvPr id="154" name="Google Shape;154;gd9e73c3957_0_19"/>
          <p:cNvSpPr txBox="1">
            <a:spLocks noGrp="1"/>
          </p:cNvSpPr>
          <p:nvPr>
            <p:ph type="title"/>
          </p:nvPr>
        </p:nvSpPr>
        <p:spPr>
          <a:xfrm>
            <a:off x="351697" y="0"/>
            <a:ext cx="7209000" cy="99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GB" sz="2200" dirty="0"/>
              <a:t>Outcomes of the  eHealth baselining event of Jan 27</a:t>
            </a:r>
            <a:endParaRPr sz="2200" dirty="0"/>
          </a:p>
        </p:txBody>
      </p:sp>
      <p:pic>
        <p:nvPicPr>
          <p:cNvPr id="155" name="Google Shape;155;gd9e73c3957_0_19" descr="Screenshot 2021-05-12 at 09.57.03.pn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51697" y="1118504"/>
            <a:ext cx="4339214" cy="2576267"/>
          </a:xfrm>
          <a:prstGeom prst="rect">
            <a:avLst/>
          </a:prstGeom>
          <a:noFill/>
          <a:ln>
            <a:noFill/>
          </a:ln>
        </p:spPr>
      </p:pic>
      <p:pic>
        <p:nvPicPr>
          <p:cNvPr id="156" name="Google Shape;156;gd9e73c3957_0_19" descr="Screenshot 2021-05-12 at 10.03.00.png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983423" y="2203908"/>
            <a:ext cx="3658100" cy="2101374"/>
          </a:xfrm>
          <a:prstGeom prst="rect">
            <a:avLst/>
          </a:prstGeom>
          <a:noFill/>
          <a:ln>
            <a:noFill/>
          </a:ln>
        </p:spPr>
      </p:pic>
      <p:sp>
        <p:nvSpPr>
          <p:cNvPr id="157" name="Google Shape;157;gd9e73c3957_0_19"/>
          <p:cNvSpPr/>
          <p:nvPr/>
        </p:nvSpPr>
        <p:spPr>
          <a:xfrm>
            <a:off x="5406623" y="3606420"/>
            <a:ext cx="3234900" cy="543900"/>
          </a:xfrm>
          <a:prstGeom prst="rect">
            <a:avLst/>
          </a:prstGeom>
          <a:noFill/>
          <a:ln w="38100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" name="Textfeld 1"/>
          <p:cNvSpPr txBox="1"/>
          <p:nvPr/>
        </p:nvSpPr>
        <p:spPr>
          <a:xfrm>
            <a:off x="446049" y="4445619"/>
            <a:ext cx="749756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further</a:t>
            </a:r>
            <a:r>
              <a:rPr lang="de-DE" dirty="0"/>
              <a:t> </a:t>
            </a:r>
            <a:r>
              <a:rPr lang="de-DE" dirty="0" err="1"/>
              <a:t>information</a:t>
            </a:r>
            <a:r>
              <a:rPr lang="de-DE" dirty="0"/>
              <a:t> </a:t>
            </a:r>
            <a:r>
              <a:rPr lang="de-DE" dirty="0" err="1"/>
              <a:t>see</a:t>
            </a:r>
            <a:r>
              <a:rPr lang="de-DE" dirty="0"/>
              <a:t> </a:t>
            </a:r>
            <a:r>
              <a:rPr lang="de-DE" dirty="0">
                <a:hlinkClick r:id="rId5"/>
              </a:rPr>
              <a:t>https://wiki.geant.org/pages/viewpage.action?pageId=214892682</a:t>
            </a:r>
            <a:r>
              <a:rPr lang="de-DE" dirty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gd685a8b6db_0_10"/>
          <p:cNvSpPr txBox="1">
            <a:spLocks noGrp="1"/>
          </p:cNvSpPr>
          <p:nvPr>
            <p:ph type="sldNum" idx="12"/>
          </p:nvPr>
        </p:nvSpPr>
        <p:spPr>
          <a:xfrm>
            <a:off x="8296359" y="4804515"/>
            <a:ext cx="555900" cy="20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</a:pPr>
            <a:fld id="{00000000-1234-1234-1234-123412341234}" type="slidenum">
              <a:rPr lang="en-GB"/>
              <a:t>7</a:t>
            </a:fld>
            <a:endParaRPr/>
          </a:p>
        </p:txBody>
      </p:sp>
      <p:sp>
        <p:nvSpPr>
          <p:cNvPr id="166" name="Google Shape;166;gd685a8b6db_0_10"/>
          <p:cNvSpPr txBox="1">
            <a:spLocks noGrp="1"/>
          </p:cNvSpPr>
          <p:nvPr>
            <p:ph type="title"/>
          </p:nvPr>
        </p:nvSpPr>
        <p:spPr>
          <a:xfrm>
            <a:off x="71235" y="12"/>
            <a:ext cx="7209000" cy="99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 fontScale="90000"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ct val="111111"/>
              <a:buNone/>
            </a:pPr>
            <a:r>
              <a:rPr lang="en-GB"/>
              <a:t>What eHealth </a:t>
            </a:r>
            <a:br>
              <a:rPr lang="en-GB"/>
            </a:br>
            <a:r>
              <a:rPr lang="en-GB"/>
              <a:t>Support </a:t>
            </a:r>
            <a:br>
              <a:rPr lang="en-GB"/>
            </a:br>
            <a:r>
              <a:rPr lang="en-GB"/>
              <a:t>implies for</a:t>
            </a:r>
            <a:br>
              <a:rPr lang="en-GB"/>
            </a:br>
            <a:r>
              <a:rPr lang="en-GB"/>
              <a:t>NRENs</a:t>
            </a:r>
            <a:endParaRPr/>
          </a:p>
        </p:txBody>
      </p:sp>
      <p:sp>
        <p:nvSpPr>
          <p:cNvPr id="167" name="Google Shape;167;gd685a8b6db_0_10"/>
          <p:cNvSpPr/>
          <p:nvPr/>
        </p:nvSpPr>
        <p:spPr>
          <a:xfrm>
            <a:off x="1622025" y="98300"/>
            <a:ext cx="5745000" cy="5045100"/>
          </a:xfrm>
          <a:prstGeom prst="pie">
            <a:avLst>
              <a:gd name="adj1" fmla="val 16201448"/>
              <a:gd name="adj2" fmla="val 160414"/>
            </a:avLst>
          </a:prstGeom>
          <a:solidFill>
            <a:srgbClr val="47D00D">
              <a:alpha val="96470"/>
            </a:srgbClr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8" name="Google Shape;168;gd685a8b6db_0_10"/>
          <p:cNvSpPr/>
          <p:nvPr/>
        </p:nvSpPr>
        <p:spPr>
          <a:xfrm>
            <a:off x="1622025" y="140600"/>
            <a:ext cx="5745000" cy="4969800"/>
          </a:xfrm>
          <a:prstGeom prst="pie">
            <a:avLst>
              <a:gd name="adj1" fmla="val 7951440"/>
              <a:gd name="adj2" fmla="val 11732918"/>
            </a:avLst>
          </a:prstGeom>
          <a:solidFill>
            <a:srgbClr val="BCCFB3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9" name="Google Shape;169;gd685a8b6db_0_10"/>
          <p:cNvSpPr/>
          <p:nvPr/>
        </p:nvSpPr>
        <p:spPr>
          <a:xfrm>
            <a:off x="1622025" y="140600"/>
            <a:ext cx="5745000" cy="4969800"/>
          </a:xfrm>
          <a:prstGeom prst="pie">
            <a:avLst>
              <a:gd name="adj1" fmla="val 3693911"/>
              <a:gd name="adj2" fmla="val 8097658"/>
            </a:avLst>
          </a:prstGeom>
          <a:solidFill>
            <a:srgbClr val="FF99EB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0" name="Google Shape;170;gd685a8b6db_0_10"/>
          <p:cNvSpPr/>
          <p:nvPr/>
        </p:nvSpPr>
        <p:spPr>
          <a:xfrm>
            <a:off x="1631625" y="98300"/>
            <a:ext cx="5725800" cy="5054400"/>
          </a:xfrm>
          <a:prstGeom prst="pie">
            <a:avLst>
              <a:gd name="adj1" fmla="val 11700092"/>
              <a:gd name="adj2" fmla="val 16201400"/>
            </a:avLst>
          </a:prstGeom>
          <a:solidFill>
            <a:srgbClr val="FF9900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1" name="Google Shape;171;gd685a8b6db_0_10"/>
          <p:cNvSpPr/>
          <p:nvPr/>
        </p:nvSpPr>
        <p:spPr>
          <a:xfrm>
            <a:off x="1622025" y="140600"/>
            <a:ext cx="5745000" cy="4969800"/>
          </a:xfrm>
          <a:prstGeom prst="pie">
            <a:avLst>
              <a:gd name="adj1" fmla="val 161123"/>
              <a:gd name="adj2" fmla="val 3686167"/>
            </a:avLst>
          </a:prstGeom>
          <a:solidFill>
            <a:srgbClr val="FF0078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2" name="Google Shape;172;gd685a8b6db_0_10"/>
          <p:cNvSpPr/>
          <p:nvPr/>
        </p:nvSpPr>
        <p:spPr>
          <a:xfrm>
            <a:off x="4407750" y="2562975"/>
            <a:ext cx="169500" cy="137400"/>
          </a:xfrm>
          <a:prstGeom prst="ellipse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3" name="Google Shape;173;gd685a8b6db_0_10"/>
          <p:cNvSpPr txBox="1"/>
          <p:nvPr/>
        </p:nvSpPr>
        <p:spPr>
          <a:xfrm>
            <a:off x="6835475" y="930850"/>
            <a:ext cx="8964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 sz="1400" b="1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SECURITY</a:t>
            </a:r>
            <a:endParaRPr sz="1400" b="1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4" name="Google Shape;174;gd685a8b6db_0_10"/>
          <p:cNvSpPr txBox="1"/>
          <p:nvPr/>
        </p:nvSpPr>
        <p:spPr>
          <a:xfrm>
            <a:off x="7095600" y="3644150"/>
            <a:ext cx="10950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 sz="1400" b="1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NETWORKS</a:t>
            </a:r>
            <a:endParaRPr sz="1400" b="1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5" name="Google Shape;175;gd685a8b6db_0_10"/>
          <p:cNvSpPr txBox="1"/>
          <p:nvPr/>
        </p:nvSpPr>
        <p:spPr>
          <a:xfrm>
            <a:off x="618550" y="2386150"/>
            <a:ext cx="994200" cy="6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 sz="1400" b="1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TRUST &amp;</a:t>
            </a:r>
            <a:br>
              <a:rPr lang="en-GB" sz="1400" b="1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GB" sz="1400" b="1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IDENTITY</a:t>
            </a:r>
            <a:endParaRPr sz="1400" b="1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6" name="Google Shape;176;gd685a8b6db_0_10"/>
          <p:cNvSpPr txBox="1"/>
          <p:nvPr/>
        </p:nvSpPr>
        <p:spPr>
          <a:xfrm>
            <a:off x="2002550" y="297000"/>
            <a:ext cx="9942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 sz="1400" b="1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CLOUDS</a:t>
            </a:r>
            <a:endParaRPr sz="1400" b="1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7" name="Google Shape;177;gd685a8b6db_0_10"/>
          <p:cNvSpPr txBox="1"/>
          <p:nvPr/>
        </p:nvSpPr>
        <p:spPr>
          <a:xfrm>
            <a:off x="2728250" y="4819875"/>
            <a:ext cx="9942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 sz="1400" b="1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POLICY</a:t>
            </a:r>
            <a:endParaRPr sz="1400" b="1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8" name="Google Shape;178;gd685a8b6db_0_10"/>
          <p:cNvSpPr/>
          <p:nvPr/>
        </p:nvSpPr>
        <p:spPr>
          <a:xfrm>
            <a:off x="4867300" y="2700375"/>
            <a:ext cx="994200" cy="528900"/>
          </a:xfrm>
          <a:prstGeom prst="roundRect">
            <a:avLst>
              <a:gd name="adj" fmla="val 16667"/>
            </a:avLst>
          </a:prstGeom>
          <a:solidFill>
            <a:srgbClr val="EF5AA0"/>
          </a:solidFill>
          <a:ln w="3810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lang="en-GB" sz="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Redundant last mile connectivity for  eHealth  institutions</a:t>
            </a:r>
            <a:endParaRPr sz="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9" name="Google Shape;179;gd685a8b6db_0_10"/>
          <p:cNvSpPr/>
          <p:nvPr/>
        </p:nvSpPr>
        <p:spPr>
          <a:xfrm>
            <a:off x="3033375" y="4091875"/>
            <a:ext cx="1216800" cy="615600"/>
          </a:xfrm>
          <a:prstGeom prst="roundRect">
            <a:avLst>
              <a:gd name="adj" fmla="val 16667"/>
            </a:avLst>
          </a:prstGeom>
          <a:solidFill>
            <a:srgbClr val="EAD1E0"/>
          </a:solidFill>
          <a:ln w="3810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lang="en-GB" sz="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Review NRENs AUPs to be able to fully support handling eHealth data</a:t>
            </a:r>
            <a:endParaRPr sz="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0" name="Google Shape;180;gd685a8b6db_0_10"/>
          <p:cNvSpPr/>
          <p:nvPr/>
        </p:nvSpPr>
        <p:spPr>
          <a:xfrm>
            <a:off x="3697900" y="3363863"/>
            <a:ext cx="1216800" cy="615600"/>
          </a:xfrm>
          <a:prstGeom prst="roundRect">
            <a:avLst>
              <a:gd name="adj" fmla="val 16667"/>
            </a:avLst>
          </a:prstGeom>
          <a:solidFill>
            <a:srgbClr val="EAD1E0"/>
          </a:solidFill>
          <a:ln w="3810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lang="en-GB" sz="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Learn about EU Commission regulations, communications, EHDS</a:t>
            </a:r>
            <a:endParaRPr sz="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1" name="Google Shape;181;gd685a8b6db_0_10"/>
          <p:cNvSpPr/>
          <p:nvPr/>
        </p:nvSpPr>
        <p:spPr>
          <a:xfrm>
            <a:off x="1657238" y="2257550"/>
            <a:ext cx="1071000" cy="495300"/>
          </a:xfrm>
          <a:prstGeom prst="roundRect">
            <a:avLst>
              <a:gd name="adj" fmla="val 16667"/>
            </a:avLst>
          </a:prstGeom>
          <a:solidFill>
            <a:srgbClr val="D9EAD3"/>
          </a:solidFill>
          <a:ln w="3810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lang="en-GB" sz="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Federate eHealth Services (SAML,OIDC)</a:t>
            </a:r>
            <a:endParaRPr sz="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2" name="Google Shape;182;gd685a8b6db_0_10"/>
          <p:cNvSpPr/>
          <p:nvPr/>
        </p:nvSpPr>
        <p:spPr>
          <a:xfrm>
            <a:off x="3194850" y="2021275"/>
            <a:ext cx="1095000" cy="528900"/>
          </a:xfrm>
          <a:prstGeom prst="roundRect">
            <a:avLst>
              <a:gd name="adj" fmla="val 16667"/>
            </a:avLst>
          </a:prstGeom>
          <a:solidFill>
            <a:srgbClr val="F9CB9C"/>
          </a:solidFill>
          <a:ln w="3810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lang="en-GB" sz="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Provide Cloud-based IdP for eHealth institutes</a:t>
            </a:r>
            <a:endParaRPr sz="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3" name="Google Shape;183;gd685a8b6db_0_10"/>
          <p:cNvSpPr/>
          <p:nvPr/>
        </p:nvSpPr>
        <p:spPr>
          <a:xfrm>
            <a:off x="5552650" y="3893325"/>
            <a:ext cx="994200" cy="528900"/>
          </a:xfrm>
          <a:prstGeom prst="roundRect">
            <a:avLst>
              <a:gd name="adj" fmla="val 16667"/>
            </a:avLst>
          </a:prstGeom>
          <a:solidFill>
            <a:srgbClr val="EF5AA0"/>
          </a:solidFill>
          <a:ln w="3810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lang="en-GB" sz="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eduroam</a:t>
            </a:r>
            <a:br>
              <a:rPr lang="en-GB" sz="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GB" sz="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adoption by eHealth institutions</a:t>
            </a:r>
            <a:endParaRPr sz="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4" name="Google Shape;184;gd685a8b6db_0_10"/>
          <p:cNvSpPr/>
          <p:nvPr/>
        </p:nvSpPr>
        <p:spPr>
          <a:xfrm>
            <a:off x="4941800" y="3296850"/>
            <a:ext cx="1071000" cy="528900"/>
          </a:xfrm>
          <a:prstGeom prst="roundRect">
            <a:avLst>
              <a:gd name="adj" fmla="val 16667"/>
            </a:avLst>
          </a:prstGeom>
          <a:solidFill>
            <a:srgbClr val="EF5AA0"/>
          </a:solidFill>
          <a:ln w="3810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lang="en-GB" sz="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Implement L2VPN to interconnect</a:t>
            </a:r>
            <a:br>
              <a:rPr lang="en-GB" sz="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GB" sz="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eHealth sites (VPNs)</a:t>
            </a:r>
            <a:endParaRPr sz="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5" name="Google Shape;185;gd685a8b6db_0_10"/>
          <p:cNvSpPr/>
          <p:nvPr/>
        </p:nvSpPr>
        <p:spPr>
          <a:xfrm>
            <a:off x="4577250" y="427825"/>
            <a:ext cx="1158000" cy="633300"/>
          </a:xfrm>
          <a:prstGeom prst="roundRect">
            <a:avLst>
              <a:gd name="adj" fmla="val 16667"/>
            </a:avLst>
          </a:prstGeom>
          <a:solidFill>
            <a:srgbClr val="B6D7A8"/>
          </a:solidFill>
          <a:ln w="3810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lang="en-GB" sz="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Enhance skills on Security to handle sensitive data: </a:t>
            </a:r>
            <a:br>
              <a:rPr lang="en-GB" sz="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GB" sz="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Training events</a:t>
            </a:r>
            <a:endParaRPr sz="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6" name="Google Shape;186;gd685a8b6db_0_10"/>
          <p:cNvSpPr/>
          <p:nvPr/>
        </p:nvSpPr>
        <p:spPr>
          <a:xfrm>
            <a:off x="4577250" y="1161313"/>
            <a:ext cx="1127400" cy="633300"/>
          </a:xfrm>
          <a:prstGeom prst="roundRect">
            <a:avLst>
              <a:gd name="adj" fmla="val 16667"/>
            </a:avLst>
          </a:prstGeom>
          <a:solidFill>
            <a:srgbClr val="B6D7A8"/>
          </a:solidFill>
          <a:ln w="3810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lang="en-GB" sz="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Provide and share guidance documents on Security Best Practices</a:t>
            </a:r>
            <a:endParaRPr sz="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7" name="Google Shape;187;gd685a8b6db_0_10"/>
          <p:cNvSpPr/>
          <p:nvPr/>
        </p:nvSpPr>
        <p:spPr>
          <a:xfrm>
            <a:off x="1843050" y="2833350"/>
            <a:ext cx="1071000" cy="668700"/>
          </a:xfrm>
          <a:prstGeom prst="roundRect">
            <a:avLst>
              <a:gd name="adj" fmla="val 16667"/>
            </a:avLst>
          </a:prstGeom>
          <a:solidFill>
            <a:srgbClr val="D9EAD3"/>
          </a:solidFill>
          <a:ln w="3810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lang="en-GB" sz="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Promote adoption of open and standard  AAI protocols on medical devices</a:t>
            </a:r>
            <a:endParaRPr sz="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8" name="Google Shape;188;gd685a8b6db_0_10"/>
          <p:cNvSpPr/>
          <p:nvPr/>
        </p:nvSpPr>
        <p:spPr>
          <a:xfrm>
            <a:off x="3228450" y="1462763"/>
            <a:ext cx="1095000" cy="528900"/>
          </a:xfrm>
          <a:prstGeom prst="roundRect">
            <a:avLst>
              <a:gd name="adj" fmla="val 16667"/>
            </a:avLst>
          </a:prstGeom>
          <a:solidFill>
            <a:srgbClr val="F9CB9C"/>
          </a:solidFill>
          <a:ln w="3810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lang="en-GB" sz="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On board of eHealth algorithms &amp; applications on the Cloud</a:t>
            </a:r>
            <a:endParaRPr sz="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9" name="Google Shape;189;gd685a8b6db_0_10"/>
          <p:cNvSpPr/>
          <p:nvPr/>
        </p:nvSpPr>
        <p:spPr>
          <a:xfrm>
            <a:off x="2996750" y="2618150"/>
            <a:ext cx="1071000" cy="633300"/>
          </a:xfrm>
          <a:prstGeom prst="roundRect">
            <a:avLst>
              <a:gd name="adj" fmla="val 16667"/>
            </a:avLst>
          </a:prstGeom>
          <a:solidFill>
            <a:srgbClr val="D9EAD3"/>
          </a:solidFill>
          <a:ln w="3810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lang="en-GB" sz="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Integrate eGov eIDAS identities and eduGAIN ones in accessing eHealth services</a:t>
            </a:r>
            <a:endParaRPr sz="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0" name="Google Shape;190;gd685a8b6db_0_10"/>
          <p:cNvSpPr/>
          <p:nvPr/>
        </p:nvSpPr>
        <p:spPr>
          <a:xfrm>
            <a:off x="4310750" y="4091875"/>
            <a:ext cx="1186800" cy="776400"/>
          </a:xfrm>
          <a:prstGeom prst="roundRect">
            <a:avLst>
              <a:gd name="adj" fmla="val 16667"/>
            </a:avLst>
          </a:prstGeom>
          <a:solidFill>
            <a:srgbClr val="EAD1E0"/>
          </a:solidFill>
          <a:ln w="3810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lang="en-GB" sz="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Share information on existing repositories of Health data and corresponding data access policies</a:t>
            </a:r>
            <a:endParaRPr sz="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1" name="Google Shape;191;gd685a8b6db_0_10"/>
          <p:cNvSpPr/>
          <p:nvPr/>
        </p:nvSpPr>
        <p:spPr>
          <a:xfrm>
            <a:off x="2177125" y="3577238"/>
            <a:ext cx="1071000" cy="495300"/>
          </a:xfrm>
          <a:prstGeom prst="roundRect">
            <a:avLst>
              <a:gd name="adj" fmla="val 16667"/>
            </a:avLst>
          </a:prstGeom>
          <a:solidFill>
            <a:srgbClr val="D9EAD3"/>
          </a:solidFill>
          <a:ln w="3810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lang="en-GB" sz="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Promote adoption of Entity Categories (e.g. DP_CoCo v1/v2)</a:t>
            </a:r>
            <a:endParaRPr sz="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2" name="Google Shape;192;gd685a8b6db_0_10"/>
          <p:cNvSpPr/>
          <p:nvPr/>
        </p:nvSpPr>
        <p:spPr>
          <a:xfrm>
            <a:off x="6057024" y="3296850"/>
            <a:ext cx="1067725" cy="528900"/>
          </a:xfrm>
          <a:prstGeom prst="roundRect">
            <a:avLst>
              <a:gd name="adj" fmla="val 16667"/>
            </a:avLst>
          </a:prstGeom>
          <a:solidFill>
            <a:srgbClr val="EF5AA0"/>
          </a:solidFill>
          <a:ln w="3810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lang="en-GB" sz="8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VPNs to connect Cloud </a:t>
            </a:r>
            <a:r>
              <a:rPr lang="en-GB" sz="800" b="0" i="0" u="none" strike="noStrike" cap="none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IdPs</a:t>
            </a:r>
            <a:r>
              <a:rPr lang="en-GB" sz="8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to IDM systems on premises</a:t>
            </a:r>
            <a:endParaRPr sz="8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3" name="Google Shape;193;gd685a8b6db_0_10"/>
          <p:cNvSpPr/>
          <p:nvPr/>
        </p:nvSpPr>
        <p:spPr>
          <a:xfrm>
            <a:off x="6076200" y="2722550"/>
            <a:ext cx="1252800" cy="528900"/>
          </a:xfrm>
          <a:prstGeom prst="roundRect">
            <a:avLst>
              <a:gd name="adj" fmla="val 16667"/>
            </a:avLst>
          </a:prstGeom>
          <a:solidFill>
            <a:srgbClr val="EF5AA0"/>
          </a:solidFill>
          <a:ln w="3810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lang="en-GB" sz="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Ensure key DCs,  Data Sets, HPC sites are connected at required b/w </a:t>
            </a:r>
            <a:endParaRPr sz="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4" name="Google Shape;194;gd685a8b6db_0_10"/>
          <p:cNvSpPr/>
          <p:nvPr/>
        </p:nvSpPr>
        <p:spPr>
          <a:xfrm>
            <a:off x="1906250" y="1670100"/>
            <a:ext cx="1186800" cy="528900"/>
          </a:xfrm>
          <a:prstGeom prst="roundRect">
            <a:avLst>
              <a:gd name="adj" fmla="val 16667"/>
            </a:avLst>
          </a:prstGeom>
          <a:solidFill>
            <a:srgbClr val="F9CB9C"/>
          </a:solidFill>
          <a:ln w="3810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lang="en-GB" sz="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Provide Cloud based AAI / Proxy for Research projects and collaborations</a:t>
            </a:r>
            <a:endParaRPr sz="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5" name="Google Shape;195;gd685a8b6db_0_10"/>
          <p:cNvSpPr/>
          <p:nvPr/>
        </p:nvSpPr>
        <p:spPr>
          <a:xfrm>
            <a:off x="4577250" y="1894825"/>
            <a:ext cx="994200" cy="633300"/>
          </a:xfrm>
          <a:prstGeom prst="roundRect">
            <a:avLst>
              <a:gd name="adj" fmla="val 16667"/>
            </a:avLst>
          </a:prstGeom>
          <a:solidFill>
            <a:srgbClr val="B6D7A8"/>
          </a:solidFill>
          <a:ln w="3810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lang="en-GB" sz="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Support eHealth institutions in monitoring their infrastructures</a:t>
            </a:r>
            <a:endParaRPr sz="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6" name="Google Shape;196;gd685a8b6db_0_10"/>
          <p:cNvSpPr/>
          <p:nvPr/>
        </p:nvSpPr>
        <p:spPr>
          <a:xfrm>
            <a:off x="2360675" y="904250"/>
            <a:ext cx="1360800" cy="528900"/>
          </a:xfrm>
          <a:prstGeom prst="roundRect">
            <a:avLst>
              <a:gd name="adj" fmla="val 16667"/>
            </a:avLst>
          </a:prstGeom>
          <a:solidFill>
            <a:srgbClr val="F9CB9C"/>
          </a:solidFill>
          <a:ln w="3810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lang="en-GB" sz="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Support agile deployment of eHealth applications on container platforms</a:t>
            </a:r>
            <a:endParaRPr sz="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7" name="Google Shape;197;gd685a8b6db_0_10"/>
          <p:cNvSpPr/>
          <p:nvPr/>
        </p:nvSpPr>
        <p:spPr>
          <a:xfrm>
            <a:off x="3128225" y="314875"/>
            <a:ext cx="1335000" cy="555300"/>
          </a:xfrm>
          <a:prstGeom prst="roundRect">
            <a:avLst>
              <a:gd name="adj" fmla="val 16667"/>
            </a:avLst>
          </a:prstGeom>
          <a:solidFill>
            <a:srgbClr val="F9CB9C"/>
          </a:solidFill>
          <a:ln w="3810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lang="en-GB" sz="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Support eHealth institutions in the procurement of public or hybrid cloud services</a:t>
            </a:r>
            <a:endParaRPr sz="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8" name="Google Shape;198;gd685a8b6db_0_10"/>
          <p:cNvSpPr/>
          <p:nvPr/>
        </p:nvSpPr>
        <p:spPr>
          <a:xfrm>
            <a:off x="5871950" y="1828875"/>
            <a:ext cx="1252800" cy="633300"/>
          </a:xfrm>
          <a:prstGeom prst="roundRect">
            <a:avLst>
              <a:gd name="adj" fmla="val 16667"/>
            </a:avLst>
          </a:prstGeom>
          <a:solidFill>
            <a:srgbClr val="B6D7A8"/>
          </a:solidFill>
          <a:ln w="3810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lang="en-GB" sz="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Implement secure and privacy preserving sharing of medical/patient data</a:t>
            </a:r>
            <a:endParaRPr sz="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9" name="Google Shape;199;gd685a8b6db_0_10"/>
          <p:cNvSpPr/>
          <p:nvPr/>
        </p:nvSpPr>
        <p:spPr>
          <a:xfrm>
            <a:off x="5758450" y="1061113"/>
            <a:ext cx="1127400" cy="633300"/>
          </a:xfrm>
          <a:prstGeom prst="roundRect">
            <a:avLst>
              <a:gd name="adj" fmla="val 16667"/>
            </a:avLst>
          </a:prstGeom>
          <a:solidFill>
            <a:srgbClr val="B6D7A8"/>
          </a:solidFill>
          <a:ln w="3810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lang="en-GB" sz="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Tools and guides on how to anonymize and pseudo-anonymise eHealth data sets </a:t>
            </a:r>
            <a:endParaRPr sz="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0" name="Google Shape;200;gd685a8b6db_0_10"/>
          <p:cNvSpPr txBox="1"/>
          <p:nvPr/>
        </p:nvSpPr>
        <p:spPr>
          <a:xfrm>
            <a:off x="548625" y="3907175"/>
            <a:ext cx="8493600" cy="83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100">
                <a:highlight>
                  <a:srgbClr val="FFFF00"/>
                </a:highlight>
                <a:latin typeface="Calibri"/>
                <a:ea typeface="Calibri"/>
                <a:cs typeface="Calibri"/>
                <a:sym typeface="Calibri"/>
              </a:rPr>
              <a:t>Ideas and suggestions coming from the first community baselining event on eHealth - Jan 27 2021</a:t>
            </a:r>
            <a:endParaRPr sz="2100">
              <a:highlight>
                <a:srgbClr val="FFFF00"/>
              </a:highlight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gd9e73c3957_0_12"/>
          <p:cNvSpPr txBox="1">
            <a:spLocks noGrp="1"/>
          </p:cNvSpPr>
          <p:nvPr>
            <p:ph type="body" idx="1"/>
          </p:nvPr>
        </p:nvSpPr>
        <p:spPr>
          <a:xfrm>
            <a:off x="314000" y="945050"/>
            <a:ext cx="8538300" cy="389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92500" lnSpcReduction="10000"/>
          </a:bodyPr>
          <a:lstStyle/>
          <a:p>
            <a:pPr marL="0" lvl="0" indent="0" algn="l" rtl="0">
              <a:lnSpc>
                <a:spcPct val="115000"/>
              </a:lnSpc>
              <a:spcBef>
                <a:spcPts val="750"/>
              </a:spcBef>
              <a:spcAft>
                <a:spcPts val="0"/>
              </a:spcAft>
              <a:buSzPts val="1500"/>
              <a:buNone/>
            </a:pPr>
            <a:r>
              <a:rPr lang="en-GB" sz="2100" dirty="0"/>
              <a:t>Work for </a:t>
            </a:r>
            <a:r>
              <a:rPr lang="en-GB" sz="2100" b="1" dirty="0"/>
              <a:t>establishing a  GCP Task Force on eHealth</a:t>
            </a:r>
            <a:r>
              <a:rPr lang="en-GB" sz="2100" dirty="0"/>
              <a:t> to </a:t>
            </a:r>
            <a:endParaRPr sz="2100" dirty="0"/>
          </a:p>
          <a:p>
            <a:pPr marL="457200" lvl="0" indent="-352425" algn="l" rtl="0">
              <a:lnSpc>
                <a:spcPct val="115000"/>
              </a:lnSpc>
              <a:spcBef>
                <a:spcPts val="750"/>
              </a:spcBef>
              <a:spcAft>
                <a:spcPts val="0"/>
              </a:spcAft>
              <a:buSzPts val="1950"/>
              <a:buAutoNum type="arabicPeriod"/>
            </a:pPr>
            <a:r>
              <a:rPr lang="en-GB" sz="1950" dirty="0"/>
              <a:t>Generate </a:t>
            </a:r>
            <a:r>
              <a:rPr lang="en-GB" sz="1950" b="1" dirty="0">
                <a:solidFill>
                  <a:schemeClr val="accent6"/>
                </a:solidFill>
              </a:rPr>
              <a:t>synergies</a:t>
            </a:r>
            <a:r>
              <a:rPr lang="en-GB" sz="1950" b="1" dirty="0">
                <a:solidFill>
                  <a:srgbClr val="EC0E51"/>
                </a:solidFill>
              </a:rPr>
              <a:t> </a:t>
            </a:r>
            <a:r>
              <a:rPr lang="en-GB" sz="1950" dirty="0"/>
              <a:t>while supporting the eHealth community</a:t>
            </a:r>
            <a:endParaRPr sz="1950" dirty="0"/>
          </a:p>
          <a:p>
            <a:pPr marL="914400" lvl="1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AutoNum type="alphaLcPeriod"/>
            </a:pPr>
            <a:r>
              <a:rPr lang="en-GB" sz="1800" dirty="0"/>
              <a:t>Variety of approaches and levels of support within the community</a:t>
            </a:r>
            <a:endParaRPr sz="1800" dirty="0"/>
          </a:p>
          <a:p>
            <a:pPr marL="914400" lvl="1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AutoNum type="alphaLcPeriod"/>
            </a:pPr>
            <a:r>
              <a:rPr lang="en-GB" sz="1800" dirty="0"/>
              <a:t>Leveraging the whole stack of managed services (network, T&amp;I, cloud )</a:t>
            </a:r>
            <a:endParaRPr sz="1800" dirty="0"/>
          </a:p>
          <a:p>
            <a:pPr marL="457200" lvl="0" indent="-3492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AutoNum type="arabicPeriod"/>
            </a:pPr>
            <a:r>
              <a:rPr lang="en-GB" sz="1900" dirty="0"/>
              <a:t>Respond to the </a:t>
            </a:r>
            <a:r>
              <a:rPr lang="en-GB" sz="1900" b="1" dirty="0"/>
              <a:t>common need </a:t>
            </a:r>
            <a:r>
              <a:rPr lang="en-GB" sz="1900" dirty="0"/>
              <a:t>to </a:t>
            </a:r>
            <a:endParaRPr sz="1900" dirty="0"/>
          </a:p>
          <a:p>
            <a:pPr marL="914400" lvl="1" indent="-3492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AutoNum type="alphaLcPeriod"/>
            </a:pPr>
            <a:r>
              <a:rPr lang="en-GB" sz="1900" dirty="0"/>
              <a:t>Acquire additional </a:t>
            </a:r>
            <a:r>
              <a:rPr lang="en-GB" sz="1900" b="1" dirty="0">
                <a:solidFill>
                  <a:srgbClr val="003F5D"/>
                </a:solidFill>
              </a:rPr>
              <a:t>skills on required</a:t>
            </a:r>
            <a:r>
              <a:rPr lang="en-GB" sz="1900" b="1" dirty="0">
                <a:solidFill>
                  <a:srgbClr val="FF0000"/>
                </a:solidFill>
              </a:rPr>
              <a:t> </a:t>
            </a:r>
            <a:r>
              <a:rPr lang="en-GB" sz="1900" b="1" dirty="0">
                <a:solidFill>
                  <a:schemeClr val="accent6"/>
                </a:solidFill>
              </a:rPr>
              <a:t>data access and data management policies</a:t>
            </a:r>
            <a:r>
              <a:rPr lang="en-GB" sz="1900" dirty="0">
                <a:solidFill>
                  <a:schemeClr val="accent6"/>
                </a:solidFill>
              </a:rPr>
              <a:t> </a:t>
            </a:r>
            <a:endParaRPr sz="1900" dirty="0">
              <a:solidFill>
                <a:schemeClr val="accent6"/>
              </a:solidFill>
            </a:endParaRPr>
          </a:p>
          <a:p>
            <a:pPr marL="914400" lvl="1" indent="-3492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AutoNum type="alphaLcPeriod"/>
            </a:pPr>
            <a:r>
              <a:rPr lang="en-GB" sz="1900" dirty="0"/>
              <a:t>Enhance the capabilities to properly manage </a:t>
            </a:r>
            <a:r>
              <a:rPr lang="en-GB" sz="1900" b="1" dirty="0">
                <a:solidFill>
                  <a:schemeClr val="accent6"/>
                </a:solidFill>
              </a:rPr>
              <a:t>security</a:t>
            </a:r>
            <a:r>
              <a:rPr lang="en-GB" sz="1900" dirty="0"/>
              <a:t> due to handling </a:t>
            </a:r>
            <a:r>
              <a:rPr lang="en-GB" sz="1900" b="1" dirty="0"/>
              <a:t>sensitive data</a:t>
            </a:r>
            <a:endParaRPr sz="1900" b="1" dirty="0"/>
          </a:p>
          <a:p>
            <a:pPr marL="457200" lvl="0" indent="-3492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AutoNum type="arabicPeriod"/>
            </a:pPr>
            <a:r>
              <a:rPr lang="en-GB" sz="1900" dirty="0"/>
              <a:t>Increase the shared knowledge on</a:t>
            </a:r>
            <a:r>
              <a:rPr lang="en-GB" sz="1900" b="1" dirty="0"/>
              <a:t> </a:t>
            </a:r>
            <a:r>
              <a:rPr lang="en-GB" sz="1900" b="1" dirty="0">
                <a:solidFill>
                  <a:schemeClr val="accent6"/>
                </a:solidFill>
              </a:rPr>
              <a:t>EU-related plans, regulations and communications</a:t>
            </a:r>
            <a:endParaRPr sz="1900" b="1" dirty="0">
              <a:solidFill>
                <a:schemeClr val="accent6"/>
              </a:solidFill>
            </a:endParaRPr>
          </a:p>
          <a:p>
            <a:pPr marL="457200" lvl="0" indent="-3492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AutoNum type="arabicPeriod"/>
            </a:pPr>
            <a:r>
              <a:rPr lang="en-GB" sz="1900" dirty="0"/>
              <a:t>Focussing on </a:t>
            </a:r>
            <a:r>
              <a:rPr lang="en-GB" sz="1900" b="1" dirty="0"/>
              <a:t>3-4 concrete objectives</a:t>
            </a:r>
            <a:r>
              <a:rPr lang="en-GB" sz="1900" dirty="0"/>
              <a:t> to achieve in the first year</a:t>
            </a:r>
            <a:endParaRPr sz="1900" dirty="0"/>
          </a:p>
        </p:txBody>
      </p:sp>
      <p:sp>
        <p:nvSpPr>
          <p:cNvPr id="146" name="Google Shape;146;gd9e73c3957_0_12"/>
          <p:cNvSpPr txBox="1">
            <a:spLocks noGrp="1"/>
          </p:cNvSpPr>
          <p:nvPr>
            <p:ph type="sldNum" idx="12"/>
          </p:nvPr>
        </p:nvSpPr>
        <p:spPr>
          <a:xfrm>
            <a:off x="8296359" y="4804515"/>
            <a:ext cx="555900" cy="20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75"/>
              <a:buFont typeface="Arial"/>
              <a:buNone/>
            </a:pPr>
            <a:fld id="{00000000-1234-1234-1234-123412341234}" type="slidenum">
              <a:rPr lang="en-GB"/>
              <a:t>8</a:t>
            </a:fld>
            <a:endParaRPr/>
          </a:p>
        </p:txBody>
      </p:sp>
      <p:sp>
        <p:nvSpPr>
          <p:cNvPr id="147" name="Google Shape;147;gd9e73c3957_0_12"/>
          <p:cNvSpPr txBox="1">
            <a:spLocks noGrp="1"/>
          </p:cNvSpPr>
          <p:nvPr>
            <p:ph type="title"/>
          </p:nvPr>
        </p:nvSpPr>
        <p:spPr>
          <a:xfrm>
            <a:off x="313999" y="282498"/>
            <a:ext cx="7112685" cy="5876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 fontScale="90000"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GB" sz="2300" dirty="0"/>
              <a:t>What mandate did we get from the NRENs</a:t>
            </a:r>
            <a:endParaRPr sz="2300" dirty="0"/>
          </a:p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GB" sz="2300" dirty="0"/>
              <a:t> </a:t>
            </a:r>
            <a:r>
              <a:rPr lang="en-GB" sz="1500" i="1" dirty="0"/>
              <a:t>Following </a:t>
            </a:r>
            <a:r>
              <a:rPr lang="en-GB" sz="1500" i="1" u="sng" dirty="0">
                <a:solidFill>
                  <a:schemeClr val="hlink"/>
                </a:solidFill>
                <a:hlinkClick r:id="rId3"/>
              </a:rPr>
              <a:t>GÉANT eHealth baselining event </a:t>
            </a:r>
            <a:r>
              <a:rPr lang="en-GB" sz="1500" i="1" dirty="0"/>
              <a:t>of Jan 27</a:t>
            </a:r>
            <a:endParaRPr sz="1500" i="1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33350" indent="0">
              <a:buNone/>
            </a:pPr>
            <a:endParaRPr lang="de-DE" dirty="0"/>
          </a:p>
          <a:p>
            <a:pPr marL="133350" indent="0">
              <a:buNone/>
            </a:pP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mtClean="0"/>
              <a:t>9</a:t>
            </a:fld>
            <a:endParaRPr lang="en-GB"/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879386" y="1893692"/>
            <a:ext cx="7089955" cy="994172"/>
          </a:xfrm>
          <a:noFill/>
        </p:spPr>
        <p:txBody>
          <a:bodyPr>
            <a:normAutofit/>
          </a:bodyPr>
          <a:lstStyle/>
          <a:p>
            <a:pPr algn="ctr"/>
            <a:r>
              <a:rPr lang="en-GB" sz="2800" dirty="0"/>
              <a:t>Overview of work plan items – </a:t>
            </a:r>
            <a:br>
              <a:rPr lang="en-GB" sz="2800" dirty="0"/>
            </a:br>
            <a:r>
              <a:rPr lang="en-GB" sz="2800" dirty="0"/>
              <a:t>current status</a:t>
            </a:r>
            <a:endParaRPr lang="de-DE" sz="2800" dirty="0"/>
          </a:p>
        </p:txBody>
      </p:sp>
    </p:spTree>
    <p:extLst>
      <p:ext uri="{BB962C8B-B14F-4D97-AF65-F5344CB8AC3E}">
        <p14:creationId xmlns:p14="http://schemas.microsoft.com/office/powerpoint/2010/main" val="3397005843"/>
      </p:ext>
    </p:extLst>
  </p:cSld>
  <p:clrMapOvr>
    <a:masterClrMapping/>
  </p:clrMapOvr>
</p:sld>
</file>

<file path=ppt/theme/theme1.xml><?xml version="1.0" encoding="utf-8"?>
<a:theme xmlns:a="http://schemas.openxmlformats.org/drawingml/2006/main" name="GEANT Association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1675</Words>
  <Application>Microsoft Office PowerPoint</Application>
  <PresentationFormat>Bildschirmpräsentation (16:9)</PresentationFormat>
  <Paragraphs>350</Paragraphs>
  <Slides>22</Slides>
  <Notes>20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22</vt:i4>
      </vt:variant>
    </vt:vector>
  </HeadingPairs>
  <TitlesOfParts>
    <vt:vector size="26" baseType="lpstr">
      <vt:lpstr>Arial</vt:lpstr>
      <vt:lpstr>Calibri</vt:lpstr>
      <vt:lpstr>Verdana</vt:lpstr>
      <vt:lpstr>GEANT Association</vt:lpstr>
      <vt:lpstr>Welcome to the GÉANT  Community  eHealth Task Force BoF @ TNC21 !</vt:lpstr>
      <vt:lpstr>PowerPoint-Präsentation</vt:lpstr>
      <vt:lpstr>Agenda </vt:lpstr>
      <vt:lpstr>Current Steering Committee members </vt:lpstr>
      <vt:lpstr>The GÉANT Association support team</vt:lpstr>
      <vt:lpstr>Outcomes of the  eHealth baselining event of Jan 27</vt:lpstr>
      <vt:lpstr>What eHealth  Support  implies for NRENs</vt:lpstr>
      <vt:lpstr>What mandate did we get from the NRENs  Following GÉANT eHealth baselining event of Jan 27</vt:lpstr>
      <vt:lpstr>Overview of work plan items –  current status</vt:lpstr>
      <vt:lpstr>Work Item 1: Initial gap analysis report Initial report on needs and gap analysis from the first community eHealth baseline event</vt:lpstr>
      <vt:lpstr>Work Item 2:   eHealth data locations Key eHealth data sets/repositories locations report</vt:lpstr>
      <vt:lpstr>Work Item 3:  Security and Privacy Training Organization of 1. GÉANT joint security and privacy training for eHealth </vt:lpstr>
      <vt:lpstr>Work Item 4:  White paper White paper on required baseline services for eHealth, including  EU funding opportunities and NRENs’ position on new project on eHealth</vt:lpstr>
      <vt:lpstr>Work Item 5: eHealth Community Cloud  Workflow Implementation of a  reference  eHealth data analysis workflow on the GÉANT Community Cloud platform (GCF)</vt:lpstr>
      <vt:lpstr>Timelines</vt:lpstr>
      <vt:lpstr>Risks and mitigations for the eHealth TF workplan implementation</vt:lpstr>
      <vt:lpstr>PowerPoint-Präsentation</vt:lpstr>
      <vt:lpstr>EOSC-Life and eHealth TF common ecosystem</vt:lpstr>
      <vt:lpstr>Current status of the eHealth TF: formal initial steps</vt:lpstr>
      <vt:lpstr>Next Steps</vt:lpstr>
      <vt:lpstr>How to structure NRENs participation </vt:lpstr>
      <vt:lpstr>Collaborative tools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Karl Meyer</dc:creator>
  <cp:lastModifiedBy>root</cp:lastModifiedBy>
  <cp:revision>44</cp:revision>
  <dcterms:created xsi:type="dcterms:W3CDTF">2015-04-29T14:13:57Z</dcterms:created>
  <dcterms:modified xsi:type="dcterms:W3CDTF">2021-06-24T12:59:31Z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0x010100EFC14C35B6BD02428EFDFCF6B38DCCFF</vt:lpwstr>
  </property>
  <property fmtid="{D5CDD505-2E9C-101B-9397-08002B2CF9AE}" pid="3" name="_dlc_DocIdItemGuid">
    <vt:lpwstr>44859268-e552-4f71-81b4-ca39bd175d99</vt:lpwstr>
  </property>
</Properties>
</file>