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2" r:id="rId5"/>
    <p:sldMasterId id="214748367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6858000" cx="12192000"/>
  <p:notesSz cx="6858000" cy="9144000"/>
  <p:embeddedFontLst>
    <p:embeddedFont>
      <p:font typeface="Corbel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99">
          <p15:clr>
            <a:srgbClr val="A4A3A4"/>
          </p15:clr>
        </p15:guide>
        <p15:guide id="2" pos="7100">
          <p15:clr>
            <a:srgbClr val="A4A3A4"/>
          </p15:clr>
        </p15:guide>
        <p15:guide id="3" orient="horz" pos="551">
          <p15:clr>
            <a:srgbClr val="A4A3A4"/>
          </p15:clr>
        </p15:guide>
        <p15:guide id="4" pos="234">
          <p15:clr>
            <a:srgbClr val="A4A3A4"/>
          </p15:clr>
        </p15:guide>
        <p15:guide id="5" pos="7475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gjEuptwRIho5KdChz9ePpo5y1k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99" orient="horz"/>
        <p:guide pos="7100"/>
        <p:guide pos="551" orient="horz"/>
        <p:guide pos="234"/>
        <p:guide pos="747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Corbel-bold.fntdata"/><Relationship Id="rId21" Type="http://schemas.openxmlformats.org/officeDocument/2006/relationships/font" Target="fonts/Corbel-regular.fntdata"/><Relationship Id="rId24" Type="http://schemas.openxmlformats.org/officeDocument/2006/relationships/font" Target="fonts/Corbel-boldItalic.fntdata"/><Relationship Id="rId23" Type="http://schemas.openxmlformats.org/officeDocument/2006/relationships/font" Target="fonts/Corbel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5" Type="http://customschemas.google.com/relationships/presentationmetadata" Target="meta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eoscsecretariat.eu/eosc-symposium-2021-programme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92" name="Google Shape;29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e2022307da_4_324:notes"/>
          <p:cNvSpPr/>
          <p:nvPr>
            <p:ph idx="2" type="sldImg"/>
          </p:nvPr>
        </p:nvSpPr>
        <p:spPr>
          <a:xfrm>
            <a:off x="426022" y="1143366"/>
            <a:ext cx="6005955" cy="30850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2" name="Google Shape;552;ge2022307da_4_324:notes"/>
          <p:cNvSpPr txBox="1"/>
          <p:nvPr>
            <p:ph idx="1" type="body"/>
          </p:nvPr>
        </p:nvSpPr>
        <p:spPr>
          <a:xfrm>
            <a:off x="685801" y="4400550"/>
            <a:ext cx="5486400" cy="36004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EOSC is hell bend on showing its clever underware plumbing. but if it really works then noone will care or notice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because it is just "the data", "the tool", "the registry" you use. and who knows or gives a shit about the AAI or store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the plumbing IS interesting to plumbers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EOSC services need to target plumbers and EOSC love needs to target those who need plumbing</a:t>
            </a:r>
            <a:endParaRPr/>
          </a:p>
        </p:txBody>
      </p:sp>
      <p:sp>
        <p:nvSpPr>
          <p:cNvPr id="553" name="Google Shape;553;ge2022307da_4_3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e2022307da_4_330:notes"/>
          <p:cNvSpPr txBox="1"/>
          <p:nvPr>
            <p:ph idx="1" type="body"/>
          </p:nvPr>
        </p:nvSpPr>
        <p:spPr>
          <a:xfrm>
            <a:off x="685801" y="4400550"/>
            <a:ext cx="5486400" cy="3600451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ge2022307da_4_330:notes"/>
          <p:cNvSpPr/>
          <p:nvPr>
            <p:ph idx="2" type="sldImg"/>
          </p:nvPr>
        </p:nvSpPr>
        <p:spPr>
          <a:xfrm>
            <a:off x="426022" y="1143366"/>
            <a:ext cx="6005955" cy="30850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Australian BioCommons https://www.biocommons.org.au</a:t>
            </a:r>
            <a:endParaRPr/>
          </a:p>
        </p:txBody>
      </p:sp>
      <p:sp>
        <p:nvSpPr>
          <p:cNvPr id="565" name="Google Shape;56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2022307da_4_102:notes"/>
          <p:cNvSpPr txBox="1"/>
          <p:nvPr>
            <p:ph idx="1" type="body"/>
          </p:nvPr>
        </p:nvSpPr>
        <p:spPr>
          <a:xfrm>
            <a:off x="685801" y="4400551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So the brief talk should highlight how the EOSC-Life Workflow Collaboratory has used generic (horizontal) tools/services and thematic data, services, tools (both within and across the thematic domains)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session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most updated version on: </a:t>
            </a:r>
            <a:r>
              <a:rPr b="0" i="0" lang="en-GB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https://www.eoscsecretariat.eu/eosc-symposium-2021-programme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9:00 - 10:45 Engagement and cross-fertilisation between Research Infrastructures and the EOSC ecosystem</a:t>
            </a: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Chair: Suzanne Dumouchel, Huma-Num (CNRS) &amp; Director, EOSC Association/ ESFRI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9:00 - 9:10 Setting the scene: requirements and priorities for ESFRI and the RI communities for the next period and how to get added value from EOSC</a:t>
            </a: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·      9:00 - 9:05 The ESFRI Task Force on EOSC - Mirjam van Daalen, Paul Scherrer Institute and ESFRI TF Chair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·      9:05 - 9:10 EOSC Association activities on communities' engagement and EOSC added value for them - Suzanne Dumouchel, Huma-Num (CNRS) &amp; Director, EOSC Association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9:10 - 9:25 How RIs will work with and benefit from EOSC - Rudolf Dimper, The European Synchrotron (ESRF) &amp; PaNOSC/ExPaNDS</a:t>
            </a: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9:25 - 10:05 Lightning community paradigm talks</a:t>
            </a: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SSHOC - The SSH Open Marketplace with SSHOCing tools &amp; services - Jennifer Edmond, Director, DARIAH &amp; SSHOC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EOSC-Life - The EOSC-Life Workflow Collaboratory - Carole Goble, University of Manchester &amp; EOSC-Life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Multidisciplinary collaboration between marine and nutrition research communities - Sara Pittonet, Trust-IT Services &amp; Coordinator, Blue-Cloud and/or Karl Presser, Premotec &amp; FNS-Cloud TBC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ESCAPE - Expanding EOSC participation by a factor of a thousand: citizen science in the EOSC, - Stephen SERJEANT, Open University &amp; ESCAPE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Researcher Engagement: Visions, needs and requirements for (future) research environments - Katharina Flicker, TU Wien &amp; EOSCsecretariat.eu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10:05 - 10:35 Panel Discussion: Cross-fertilisation between research infrastructures, thematic communities, and EOSC</a:t>
            </a: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Co-chairs; Suzanne Dumouchel, Huma-Num (CNRS) &amp; Director, EOSC Association &amp; Mirjam van Daalen, Paul Scherrer Institute and ESFRI TF Chair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Panel:</a:t>
            </a:r>
            <a:r>
              <a:rPr lang="en-GB" sz="12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        Niklas Blomberg, ELIXIR &amp; EOSC-Life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        Ron Dekker, CESSDA ERIC &amp; EOSC Future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        Rudolf Dimper, The European Synchrotron (ESRF) &amp; PaNOSC/ExPaNDS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        Tiziana Ferrari, EGI Foundation 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10:35 - 10:45 Wrap up - </a:t>
            </a:r>
            <a:r>
              <a:rPr b="1" lang="en-GB" sz="1200">
                <a:latin typeface="Calibri"/>
                <a:ea typeface="Calibri"/>
                <a:cs typeface="Calibri"/>
                <a:sym typeface="Calibri"/>
              </a:rPr>
              <a:t>Suzanne Dumouchel, Huma-Num (CNRS) &amp; Director, EOSC Association/ ESFRI 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72" name="Google Shape;572;ge2022307da_4_102:notes"/>
          <p:cNvSpPr/>
          <p:nvPr>
            <p:ph idx="2" type="sldImg"/>
          </p:nvPr>
        </p:nvSpPr>
        <p:spPr>
          <a:xfrm>
            <a:off x="426022" y="1143366"/>
            <a:ext cx="6005955" cy="30850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" name="Google Shape;29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3:notes"/>
          <p:cNvSpPr txBox="1"/>
          <p:nvPr>
            <p:ph idx="1" type="body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6" name="Google Shape;34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e1a7b578dc_0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ge1a7b578d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5" name="Google Shape;44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46" name="Google Shape;446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Community specific support : towards FAIR workflows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Community standards, tools and infrastructure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2" name="Google Shape;49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e1a7b578d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e1a7b578d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ge1a7b578dc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e2022307da_4_303:notes"/>
          <p:cNvSpPr txBox="1"/>
          <p:nvPr>
            <p:ph idx="1" type="body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Exemplar of how we run these kind of projects, with the community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Governance through community meetings : WorkflowHub Club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0" name="Google Shape;530;ge2022307da_4_303:notes"/>
          <p:cNvSpPr/>
          <p:nvPr>
            <p:ph idx="2" type="sldImg"/>
          </p:nvPr>
        </p:nvSpPr>
        <p:spPr>
          <a:xfrm>
            <a:off x="91291" y="685727"/>
            <a:ext cx="6675419" cy="342863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0.png"/><Relationship Id="rId3" Type="http://schemas.openxmlformats.org/officeDocument/2006/relationships/image" Target="../media/image17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0.png"/><Relationship Id="rId3" Type="http://schemas.openxmlformats.org/officeDocument/2006/relationships/image" Target="../media/image17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jpg"/><Relationship Id="rId3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jpg"/><Relationship Id="rId3" Type="http://schemas.openxmlformats.org/officeDocument/2006/relationships/image" Target="../media/image4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8.png"/></Relationships>
</file>

<file path=ppt/slideLayouts/_rels/slideLayout33.xml.rels><?xml version="1.0" encoding="UTF-8" standalone="yes"?><Relationships xmlns="http://schemas.openxmlformats.org/package/2006/relationships"><Relationship Id="rId11" Type="http://schemas.openxmlformats.org/officeDocument/2006/relationships/image" Target="../media/image35.png"/><Relationship Id="rId10" Type="http://schemas.openxmlformats.org/officeDocument/2006/relationships/image" Target="../media/image37.jpg"/><Relationship Id="rId13" Type="http://schemas.openxmlformats.org/officeDocument/2006/relationships/image" Target="../media/image41.jpg"/><Relationship Id="rId12" Type="http://schemas.openxmlformats.org/officeDocument/2006/relationships/image" Target="../media/image33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g"/><Relationship Id="rId3" Type="http://schemas.openxmlformats.org/officeDocument/2006/relationships/image" Target="../media/image39.png"/><Relationship Id="rId4" Type="http://schemas.openxmlformats.org/officeDocument/2006/relationships/image" Target="../media/image40.jpg"/><Relationship Id="rId9" Type="http://schemas.openxmlformats.org/officeDocument/2006/relationships/image" Target="../media/image36.png"/><Relationship Id="rId14" Type="http://schemas.openxmlformats.org/officeDocument/2006/relationships/image" Target="../media/image34.jpg"/><Relationship Id="rId5" Type="http://schemas.openxmlformats.org/officeDocument/2006/relationships/image" Target="../media/image27.jpg"/><Relationship Id="rId6" Type="http://schemas.openxmlformats.org/officeDocument/2006/relationships/image" Target="../media/image32.jpg"/><Relationship Id="rId7" Type="http://schemas.openxmlformats.org/officeDocument/2006/relationships/image" Target="../media/image31.jpg"/><Relationship Id="rId8" Type="http://schemas.openxmlformats.org/officeDocument/2006/relationships/image" Target="../media/image30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8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<Relationships xmlns="http://schemas.openxmlformats.org/package/2006/relationships"><Relationship Id="rId11" Type="http://schemas.openxmlformats.org/officeDocument/2006/relationships/image" Target="../media/image15.png"/><Relationship Id="rId10" Type="http://schemas.openxmlformats.org/officeDocument/2006/relationships/image" Target="../media/image22.jpg"/><Relationship Id="rId13" Type="http://schemas.openxmlformats.org/officeDocument/2006/relationships/image" Target="../media/image16.jpg"/><Relationship Id="rId1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g"/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9" Type="http://schemas.openxmlformats.org/officeDocument/2006/relationships/image" Target="../media/image7.png"/><Relationship Id="rId14" Type="http://schemas.openxmlformats.org/officeDocument/2006/relationships/image" Target="../media/image18.jpg"/><Relationship Id="rId5" Type="http://schemas.openxmlformats.org/officeDocument/2006/relationships/image" Target="../media/image14.jpg"/><Relationship Id="rId6" Type="http://schemas.openxmlformats.org/officeDocument/2006/relationships/image" Target="../media/image12.jpg"/><Relationship Id="rId7" Type="http://schemas.openxmlformats.org/officeDocument/2006/relationships/image" Target="../media/image1.jpg"/><Relationship Id="rId8" Type="http://schemas.openxmlformats.org/officeDocument/2006/relationships/image" Target="../media/image1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1_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/>
          <p:nvPr/>
        </p:nvSpPr>
        <p:spPr>
          <a:xfrm>
            <a:off x="0" y="0"/>
            <a:ext cx="5496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18"/>
          <p:cNvPicPr preferRelativeResize="0"/>
          <p:nvPr/>
        </p:nvPicPr>
        <p:blipFill rotWithShape="1">
          <a:blip r:embed="rId2">
            <a:alphaModFix/>
          </a:blip>
          <a:srcRect b="0" l="28911" r="0" t="0"/>
          <a:stretch/>
        </p:blipFill>
        <p:spPr>
          <a:xfrm>
            <a:off x="4284785" y="0"/>
            <a:ext cx="7907211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8"/>
          <p:cNvSpPr txBox="1"/>
          <p:nvPr>
            <p:ph type="ctrTitle"/>
          </p:nvPr>
        </p:nvSpPr>
        <p:spPr>
          <a:xfrm>
            <a:off x="6019799" y="2676524"/>
            <a:ext cx="5496000" cy="25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2258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Calibri"/>
              <a:buNone/>
              <a:defRPr sz="31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Ein Bild, das Brücke enthält.&#10;&#10;Automatisch generierte Beschreibung" id="19" name="Google Shape;1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856" y="2034000"/>
            <a:ext cx="3300221" cy="2701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9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Title and Content 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0"/>
          <p:cNvSpPr txBox="1"/>
          <p:nvPr>
            <p:ph idx="1" type="body"/>
          </p:nvPr>
        </p:nvSpPr>
        <p:spPr>
          <a:xfrm>
            <a:off x="480000" y="1254400"/>
            <a:ext cx="11040000" cy="46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•"/>
              <a:defRPr i="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1F8787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2pPr>
            <a:lvl3pPr indent="-342900" lvl="2" marL="13716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6" name="Google Shape;106;p30"/>
          <p:cNvSpPr txBox="1"/>
          <p:nvPr>
            <p:ph type="title"/>
          </p:nvPr>
        </p:nvSpPr>
        <p:spPr>
          <a:xfrm>
            <a:off x="480000" y="480000"/>
            <a:ext cx="11040000" cy="5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D20"/>
              </a:buClr>
              <a:buSzPts val="1100"/>
              <a:buFont typeface="Corbel"/>
              <a:buNone/>
              <a:defRPr b="0" i="0" sz="3200" u="none" cap="none" strike="noStrike">
                <a:solidFill>
                  <a:srgbClr val="F47D2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07" name="Google Shape;10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869243" y="5876800"/>
            <a:ext cx="1111101" cy="842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FA7B17"/>
          </p15:clr>
        </p15:guide>
        <p15:guide id="2" pos="227">
          <p15:clr>
            <a:srgbClr val="FA7B17"/>
          </p15:clr>
        </p15:guide>
        <p15:guide id="3" orient="horz" pos="3014">
          <p15:clr>
            <a:srgbClr val="FA7B17"/>
          </p15:clr>
        </p15:guide>
        <p15:guide id="4" pos="5443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_8 ">
  <p:cSld name="page_8 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1"/>
          <p:cNvSpPr txBox="1"/>
          <p:nvPr>
            <p:ph idx="1" type="body"/>
          </p:nvPr>
        </p:nvSpPr>
        <p:spPr>
          <a:xfrm>
            <a:off x="587268" y="1416756"/>
            <a:ext cx="10984059" cy="447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  <a:defRPr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556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type="title"/>
          </p:nvPr>
        </p:nvSpPr>
        <p:spPr>
          <a:xfrm>
            <a:off x="587267" y="365127"/>
            <a:ext cx="10984060" cy="6762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Corbel"/>
              <a:buNone/>
              <a:defRPr sz="3200">
                <a:solidFill>
                  <a:schemeClr val="accent3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e1a7b578dc_0_312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e1a7b578dc_0_312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rtl="0">
              <a:spcBef>
                <a:spcPts val="1500"/>
              </a:spcBef>
              <a:spcAft>
                <a:spcPts val="0"/>
              </a:spcAft>
              <a:buSzPts val="2000"/>
              <a:buChar char="•"/>
              <a:defRPr/>
            </a:lvl2pPr>
            <a:lvl3pPr indent="-355600" lvl="2" marL="1371600" rtl="0">
              <a:spcBef>
                <a:spcPts val="1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ge1a7b578dc_0_31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dd18df5ef_6_15"/>
          <p:cNvSpPr txBox="1"/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23" name="Google Shape;123;gddd18df5ef_6_15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24" name="Google Shape;124;gddd18df5ef_6_15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25" name="Google Shape;125;gddd18df5ef_6_15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ddd18df5ef_6_6"/>
          <p:cNvSpPr txBox="1"/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28" name="Google Shape;128;gddd18df5ef_6_6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3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7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9" name="Google Shape;129;gddd18df5ef_6_6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30" name="Google Shape;130;gddd18df5ef_6_6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31" name="Google Shape;131;gddd18df5ef_6_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ddd18df5ef_6_12"/>
          <p:cNvSpPr txBox="1"/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sz="4000"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34" name="Google Shape;134;gddd18df5ef_6_12"/>
          <p:cNvSpPr txBox="1"/>
          <p:nvPr>
            <p:ph idx="1" type="body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Corbel"/>
                <a:ea typeface="Corbel"/>
                <a:cs typeface="Corbel"/>
                <a:sym typeface="Corbel"/>
              </a:defRPr>
            </a:lvl1pPr>
            <a:lvl2pPr indent="-41275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900"/>
              <a:buChar char="–"/>
              <a:defRPr sz="2900">
                <a:latin typeface="Corbel"/>
                <a:ea typeface="Corbel"/>
                <a:cs typeface="Corbel"/>
                <a:sym typeface="Corbel"/>
              </a:defRPr>
            </a:lvl2pPr>
            <a:lvl3pPr indent="-3810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Corbel"/>
                <a:ea typeface="Corbel"/>
                <a:cs typeface="Corbel"/>
                <a:sym typeface="Corbel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>
                <a:latin typeface="Corbel"/>
                <a:ea typeface="Corbel"/>
                <a:cs typeface="Corbel"/>
                <a:sym typeface="Corbel"/>
              </a:defRPr>
            </a:lvl4pPr>
            <a:lvl5pPr indent="-3492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Char char="»"/>
              <a:defRPr sz="1900">
                <a:latin typeface="Corbel"/>
                <a:ea typeface="Corbel"/>
                <a:cs typeface="Corbel"/>
                <a:sym typeface="Corbel"/>
              </a:defRPr>
            </a:lvl5pPr>
            <a:lvl6pPr indent="-3810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ddd18df5ef_6_20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37" name="Google Shape;137;gddd18df5ef_6_20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38" name="Google Shape;138;gddd18df5ef_6_2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dd18df5ef_6_24"/>
          <p:cNvSpPr txBox="1"/>
          <p:nvPr>
            <p:ph type="title"/>
          </p:nvPr>
        </p:nvSpPr>
        <p:spPr>
          <a:xfrm>
            <a:off x="963087" y="4406902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Calibri"/>
              <a:buNone/>
              <a:defRPr b="1" sz="56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41" name="Google Shape;141;gddd18df5ef_6_24"/>
          <p:cNvSpPr txBox="1"/>
          <p:nvPr>
            <p:ph idx="1" type="body"/>
          </p:nvPr>
        </p:nvSpPr>
        <p:spPr>
          <a:xfrm>
            <a:off x="963087" y="2906715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61300" lIns="122625" spcFirstLastPara="1" rIns="122625" wrap="square" tIns="613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 sz="27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2" name="Google Shape;142;gddd18df5ef_6_24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43" name="Google Shape;143;gddd18df5ef_6_24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44" name="Google Shape;144;gddd18df5ef_6_2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ddd18df5ef_6_30"/>
          <p:cNvSpPr txBox="1"/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47" name="Google Shape;147;gddd18df5ef_6_30"/>
          <p:cNvSpPr txBox="1"/>
          <p:nvPr>
            <p:ph idx="1" type="body"/>
          </p:nvPr>
        </p:nvSpPr>
        <p:spPr>
          <a:xfrm>
            <a:off x="609601" y="1600205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46355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indent="-4000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3pPr>
            <a:lvl4pPr indent="-3810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4pPr>
            <a:lvl5pPr indent="-3810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 sz="2400"/>
            </a:lvl5pPr>
            <a:lvl6pPr indent="-3810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indent="-3810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indent="-3810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indent="-3810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/>
        </p:txBody>
      </p:sp>
      <p:sp>
        <p:nvSpPr>
          <p:cNvPr id="148" name="Google Shape;148;gddd18df5ef_6_30"/>
          <p:cNvSpPr txBox="1"/>
          <p:nvPr>
            <p:ph idx="2" type="body"/>
          </p:nvPr>
        </p:nvSpPr>
        <p:spPr>
          <a:xfrm>
            <a:off x="6197600" y="1600205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46355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indent="-4000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3pPr>
            <a:lvl4pPr indent="-3810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4pPr>
            <a:lvl5pPr indent="-3810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 sz="2400"/>
            </a:lvl5pPr>
            <a:lvl6pPr indent="-3810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indent="-3810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indent="-3810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indent="-3810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/>
        </p:txBody>
      </p:sp>
      <p:sp>
        <p:nvSpPr>
          <p:cNvPr id="149" name="Google Shape;149;gddd18df5ef_6_30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50" name="Google Shape;150;gddd18df5ef_6_30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51" name="Google Shape;151;gddd18df5ef_6_3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/>
          <p:nvPr/>
        </p:nvSpPr>
        <p:spPr>
          <a:xfrm>
            <a:off x="0" y="0"/>
            <a:ext cx="7057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9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9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p19"/>
          <p:cNvSpPr txBox="1"/>
          <p:nvPr>
            <p:ph type="title"/>
          </p:nvPr>
        </p:nvSpPr>
        <p:spPr>
          <a:xfrm>
            <a:off x="658800" y="201600"/>
            <a:ext cx="9309600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5" name="Google Shape;25;p19"/>
          <p:cNvPicPr preferRelativeResize="0"/>
          <p:nvPr/>
        </p:nvPicPr>
        <p:blipFill rotWithShape="1">
          <a:blip r:embed="rId2">
            <a:alphaModFix/>
          </a:blip>
          <a:srcRect b="0" l="0" r="43359" t="91686"/>
          <a:stretch/>
        </p:blipFill>
        <p:spPr>
          <a:xfrm>
            <a:off x="0" y="6287846"/>
            <a:ext cx="6905625" cy="570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ddd18df5ef_6_37"/>
          <p:cNvSpPr txBox="1"/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54" name="Google Shape;154;gddd18df5ef_6_37"/>
          <p:cNvSpPr txBox="1"/>
          <p:nvPr>
            <p:ph idx="1" type="body"/>
          </p:nvPr>
        </p:nvSpPr>
        <p:spPr>
          <a:xfrm>
            <a:off x="609600" y="1535117"/>
            <a:ext cx="5386917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61300" lIns="122625" spcFirstLastPara="1" rIns="122625" wrap="square" tIns="613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b="1" sz="3200"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b="1" sz="27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5pPr>
            <a:lvl6pPr indent="-228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6pPr>
            <a:lvl7pPr indent="-228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7pPr>
            <a:lvl8pPr indent="-228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8pPr>
            <a:lvl9pPr indent="-228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9pPr>
          </a:lstStyle>
          <a:p/>
        </p:txBody>
      </p:sp>
      <p:sp>
        <p:nvSpPr>
          <p:cNvPr id="155" name="Google Shape;155;gddd18df5ef_6_37"/>
          <p:cNvSpPr txBox="1"/>
          <p:nvPr>
            <p:ph idx="2" type="body"/>
          </p:nvPr>
        </p:nvSpPr>
        <p:spPr>
          <a:xfrm>
            <a:off x="609600" y="2174879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00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–"/>
              <a:defRPr sz="2700"/>
            </a:lvl2pPr>
            <a:lvl3pPr indent="-3810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619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4pPr>
            <a:lvl5pPr indent="-3619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»"/>
              <a:defRPr sz="2100"/>
            </a:lvl5pPr>
            <a:lvl6pPr indent="-36195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indent="-36195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indent="-36195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indent="-36195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/>
        </p:txBody>
      </p:sp>
      <p:sp>
        <p:nvSpPr>
          <p:cNvPr id="156" name="Google Shape;156;gddd18df5ef_6_37"/>
          <p:cNvSpPr txBox="1"/>
          <p:nvPr>
            <p:ph idx="3" type="body"/>
          </p:nvPr>
        </p:nvSpPr>
        <p:spPr>
          <a:xfrm>
            <a:off x="6193368" y="1535117"/>
            <a:ext cx="5389033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61300" lIns="122625" spcFirstLastPara="1" rIns="122625" wrap="square" tIns="613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b="1" sz="3200"/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b="1" sz="27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5pPr>
            <a:lvl6pPr indent="-228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6pPr>
            <a:lvl7pPr indent="-228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7pPr>
            <a:lvl8pPr indent="-228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8pPr>
            <a:lvl9pPr indent="-228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9pPr>
          </a:lstStyle>
          <a:p/>
        </p:txBody>
      </p:sp>
      <p:sp>
        <p:nvSpPr>
          <p:cNvPr id="157" name="Google Shape;157;gddd18df5ef_6_37"/>
          <p:cNvSpPr txBox="1"/>
          <p:nvPr>
            <p:ph idx="4" type="body"/>
          </p:nvPr>
        </p:nvSpPr>
        <p:spPr>
          <a:xfrm>
            <a:off x="6193368" y="2174879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00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–"/>
              <a:defRPr sz="2700"/>
            </a:lvl2pPr>
            <a:lvl3pPr indent="-3810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619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4pPr>
            <a:lvl5pPr indent="-3619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»"/>
              <a:defRPr sz="2100"/>
            </a:lvl5pPr>
            <a:lvl6pPr indent="-36195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indent="-36195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indent="-36195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indent="-36195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/>
        </p:txBody>
      </p:sp>
      <p:sp>
        <p:nvSpPr>
          <p:cNvPr id="158" name="Google Shape;158;gddd18df5ef_6_37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59" name="Google Shape;159;gddd18df5ef_6_37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60" name="Google Shape;160;gddd18df5ef_6_3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ddd18df5ef_6_46"/>
          <p:cNvSpPr txBox="1"/>
          <p:nvPr>
            <p:ph type="title"/>
          </p:nvPr>
        </p:nvSpPr>
        <p:spPr>
          <a:xfrm>
            <a:off x="609605" y="273051"/>
            <a:ext cx="4011084" cy="1162051"/>
          </a:xfrm>
          <a:prstGeom prst="rect">
            <a:avLst/>
          </a:prstGeom>
          <a:noFill/>
          <a:ln>
            <a:noFill/>
          </a:ln>
        </p:spPr>
        <p:txBody>
          <a:bodyPr anchorCtr="0" anchor="b" bIns="61300" lIns="122625" spcFirstLastPara="1" rIns="122625" wrap="square" tIns="613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1"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63" name="Google Shape;163;gddd18df5ef_6_46"/>
          <p:cNvSpPr txBox="1"/>
          <p:nvPr>
            <p:ph idx="1" type="body"/>
          </p:nvPr>
        </p:nvSpPr>
        <p:spPr>
          <a:xfrm>
            <a:off x="4766735" y="273056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50165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300"/>
              <a:buChar char="•"/>
              <a:defRPr sz="4300"/>
            </a:lvl1pPr>
            <a:lvl2pPr indent="-46355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700"/>
              <a:buChar char="–"/>
              <a:defRPr sz="3700"/>
            </a:lvl2pPr>
            <a:lvl3pPr indent="-4318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3pPr>
            <a:lvl4pPr indent="-40005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–"/>
              <a:defRPr sz="2700"/>
            </a:lvl4pPr>
            <a:lvl5pPr indent="-40005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»"/>
              <a:defRPr sz="2700"/>
            </a:lvl5pPr>
            <a:lvl6pPr indent="-40005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6pPr>
            <a:lvl7pPr indent="-40005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7pPr>
            <a:lvl8pPr indent="-40005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8pPr>
            <a:lvl9pPr indent="-40005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9pPr>
          </a:lstStyle>
          <a:p/>
        </p:txBody>
      </p:sp>
      <p:sp>
        <p:nvSpPr>
          <p:cNvPr id="164" name="Google Shape;164;gddd18df5ef_6_46"/>
          <p:cNvSpPr txBox="1"/>
          <p:nvPr>
            <p:ph idx="2" type="body"/>
          </p:nvPr>
        </p:nvSpPr>
        <p:spPr>
          <a:xfrm>
            <a:off x="609605" y="1435107"/>
            <a:ext cx="4011084" cy="4691062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indent="-228600" lvl="5" marL="2743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indent="-228600" lvl="6" marL="3200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indent="-228600" lvl="7" marL="3657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indent="-228600" lvl="8" marL="4114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65" name="Google Shape;165;gddd18df5ef_6_46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66" name="Google Shape;166;gddd18df5ef_6_46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67" name="Google Shape;167;gddd18df5ef_6_4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dd18df5ef_6_53"/>
          <p:cNvSpPr txBox="1"/>
          <p:nvPr>
            <p:ph type="title"/>
          </p:nvPr>
        </p:nvSpPr>
        <p:spPr>
          <a:xfrm>
            <a:off x="2389717" y="4800600"/>
            <a:ext cx="7315200" cy="566739"/>
          </a:xfrm>
          <a:prstGeom prst="rect">
            <a:avLst/>
          </a:prstGeom>
          <a:noFill/>
          <a:ln>
            <a:noFill/>
          </a:ln>
        </p:spPr>
        <p:txBody>
          <a:bodyPr anchorCtr="0" anchor="b" bIns="61300" lIns="122625" spcFirstLastPara="1" rIns="122625" wrap="square" tIns="613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1"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70" name="Google Shape;170;gddd18df5ef_6_53"/>
          <p:cNvSpPr/>
          <p:nvPr>
            <p:ph idx="2" type="pic"/>
          </p:nvPr>
        </p:nvSpPr>
        <p:spPr>
          <a:xfrm>
            <a:off x="2389717" y="612779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1" name="Google Shape;171;gddd18df5ef_6_53"/>
          <p:cNvSpPr txBox="1"/>
          <p:nvPr>
            <p:ph idx="1" type="body"/>
          </p:nvPr>
        </p:nvSpPr>
        <p:spPr>
          <a:xfrm>
            <a:off x="2389717" y="5367344"/>
            <a:ext cx="7315200" cy="804863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indent="-228600" lvl="5" marL="2743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indent="-228600" lvl="6" marL="3200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indent="-228600" lvl="7" marL="3657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indent="-228600" lvl="8" marL="4114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72" name="Google Shape;172;gddd18df5ef_6_53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73" name="Google Shape;173;gddd18df5ef_6_53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74" name="Google Shape;174;gddd18df5ef_6_5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ddd18df5ef_6_60"/>
          <p:cNvSpPr txBox="1"/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77" name="Google Shape;177;gddd18df5ef_6_60"/>
          <p:cNvSpPr txBox="1"/>
          <p:nvPr>
            <p:ph idx="1" type="body"/>
          </p:nvPr>
        </p:nvSpPr>
        <p:spPr>
          <a:xfrm rot="5400000">
            <a:off x="3833018" y="-1623213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/>
            </a:lvl2pPr>
            <a:lvl3pPr indent="-3810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indent="-3810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/>
            </a:lvl4pPr>
            <a:lvl5pPr indent="-3810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/>
            </a:lvl5pPr>
            <a:lvl6pPr indent="-3810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178" name="Google Shape;178;gddd18df5ef_6_60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79" name="Google Shape;179;gddd18df5ef_6_60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80" name="Google Shape;180;gddd18df5ef_6_6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ddd18df5ef_6_66"/>
          <p:cNvSpPr txBox="1"/>
          <p:nvPr>
            <p:ph type="title"/>
          </p:nvPr>
        </p:nvSpPr>
        <p:spPr>
          <a:xfrm rot="5400000">
            <a:off x="7285037" y="1828801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83" name="Google Shape;183;gddd18df5ef_6_66"/>
          <p:cNvSpPr txBox="1"/>
          <p:nvPr>
            <p:ph idx="1" type="body"/>
          </p:nvPr>
        </p:nvSpPr>
        <p:spPr>
          <a:xfrm rot="5400000">
            <a:off x="1697040" y="-812798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/>
            </a:lvl2pPr>
            <a:lvl3pPr indent="-3810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indent="-3810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/>
            </a:lvl4pPr>
            <a:lvl5pPr indent="-3810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/>
            </a:lvl5pPr>
            <a:lvl6pPr indent="-3810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184" name="Google Shape;184;gddd18df5ef_6_66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85" name="Google Shape;185;gddd18df5ef_6_66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86" name="Google Shape;186;gddd18df5ef_6_6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1_Title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e2022307da_4_6"/>
          <p:cNvSpPr/>
          <p:nvPr/>
        </p:nvSpPr>
        <p:spPr>
          <a:xfrm>
            <a:off x="0" y="0"/>
            <a:ext cx="5496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6" name="Google Shape;196;ge2022307da_4_6"/>
          <p:cNvPicPr preferRelativeResize="0"/>
          <p:nvPr/>
        </p:nvPicPr>
        <p:blipFill rotWithShape="1">
          <a:blip r:embed="rId2">
            <a:alphaModFix/>
          </a:blip>
          <a:srcRect b="0" l="28911" r="0" t="0"/>
          <a:stretch/>
        </p:blipFill>
        <p:spPr>
          <a:xfrm>
            <a:off x="4284785" y="0"/>
            <a:ext cx="7907211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e2022307da_4_6"/>
          <p:cNvSpPr txBox="1"/>
          <p:nvPr>
            <p:ph type="ctrTitle"/>
          </p:nvPr>
        </p:nvSpPr>
        <p:spPr>
          <a:xfrm>
            <a:off x="6019799" y="2676524"/>
            <a:ext cx="5496000" cy="25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2258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Calibri"/>
              <a:buNone/>
              <a:defRPr sz="31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Ein Bild, das Brücke enthält.&#10;&#10;Automatisch generierte Beschreibung" id="198" name="Google Shape;198;ge2022307da_4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856" y="2034000"/>
            <a:ext cx="3300221" cy="2701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" type="titleOnly">
  <p:cSld name="TITLE_ONLY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e2022307da_4_11"/>
          <p:cNvSpPr/>
          <p:nvPr/>
        </p:nvSpPr>
        <p:spPr>
          <a:xfrm>
            <a:off x="0" y="0"/>
            <a:ext cx="7057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e2022307da_4_11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ge2022307da_4_11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3" name="Google Shape;203;ge2022307da_4_11"/>
          <p:cNvSpPr txBox="1"/>
          <p:nvPr>
            <p:ph type="title"/>
          </p:nvPr>
        </p:nvSpPr>
        <p:spPr>
          <a:xfrm>
            <a:off x="658800" y="201600"/>
            <a:ext cx="9309600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4" name="Google Shape;204;ge2022307da_4_11"/>
          <p:cNvPicPr preferRelativeResize="0"/>
          <p:nvPr/>
        </p:nvPicPr>
        <p:blipFill rotWithShape="1">
          <a:blip r:embed="rId2">
            <a:alphaModFix/>
          </a:blip>
          <a:srcRect b="0" l="0" r="43359" t="91686"/>
          <a:stretch/>
        </p:blipFill>
        <p:spPr>
          <a:xfrm>
            <a:off x="0" y="6287846"/>
            <a:ext cx="6905625" cy="570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2022307da_4_17"/>
          <p:cNvSpPr/>
          <p:nvPr/>
        </p:nvSpPr>
        <p:spPr>
          <a:xfrm>
            <a:off x="0" y="0"/>
            <a:ext cx="549592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7" name="Google Shape;207;ge2022307da_4_17"/>
          <p:cNvPicPr preferRelativeResize="0"/>
          <p:nvPr/>
        </p:nvPicPr>
        <p:blipFill rotWithShape="1">
          <a:blip r:embed="rId2">
            <a:alphaModFix/>
          </a:blip>
          <a:srcRect b="0" l="28911" r="0" t="0"/>
          <a:stretch/>
        </p:blipFill>
        <p:spPr>
          <a:xfrm>
            <a:off x="4284785" y="0"/>
            <a:ext cx="79072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e2022307da_4_17"/>
          <p:cNvSpPr txBox="1"/>
          <p:nvPr>
            <p:ph type="ctrTitle"/>
          </p:nvPr>
        </p:nvSpPr>
        <p:spPr>
          <a:xfrm>
            <a:off x="6019799" y="2676524"/>
            <a:ext cx="5495926" cy="25431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2258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Calibri"/>
              <a:buNone/>
              <a:defRPr sz="31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Ein Bild, das Brücke enthält.&#10;&#10;Automatisch generierte Beschreibung" id="209" name="Google Shape;209;ge2022307da_4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856" y="2034000"/>
            <a:ext cx="3300221" cy="2701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mediate Foil">
  <p:cSld name="Intermediate Foil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2022307da_4_22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e2022307da_4_22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ge2022307da_4_22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14" name="Google Shape;214;ge2022307da_4_22"/>
          <p:cNvGrpSpPr/>
          <p:nvPr/>
        </p:nvGrpSpPr>
        <p:grpSpPr>
          <a:xfrm>
            <a:off x="-2" y="0"/>
            <a:ext cx="12192002" cy="6858000"/>
            <a:chOff x="-2" y="0"/>
            <a:chExt cx="12192002" cy="6858000"/>
          </a:xfrm>
        </p:grpSpPr>
        <p:pic>
          <p:nvPicPr>
            <p:cNvPr id="215" name="Google Shape;215;ge2022307da_4_2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-2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" name="Google Shape;216;ge2022307da_4_22"/>
            <p:cNvPicPr preferRelativeResize="0"/>
            <p:nvPr/>
          </p:nvPicPr>
          <p:blipFill rotWithShape="1">
            <a:blip r:embed="rId3">
              <a:alphaModFix/>
            </a:blip>
            <a:srcRect b="81392" l="84627" r="0" t="0"/>
            <a:stretch/>
          </p:blipFill>
          <p:spPr>
            <a:xfrm>
              <a:off x="10058400" y="0"/>
              <a:ext cx="1827173" cy="12761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" name="Google Shape;217;ge2022307da_4_22"/>
            <p:cNvPicPr preferRelativeResize="0"/>
            <p:nvPr/>
          </p:nvPicPr>
          <p:blipFill rotWithShape="1">
            <a:blip r:embed="rId4">
              <a:alphaModFix/>
            </a:blip>
            <a:srcRect b="0" l="0" r="0" t="12278"/>
            <a:stretch/>
          </p:blipFill>
          <p:spPr>
            <a:xfrm>
              <a:off x="0" y="1122744"/>
              <a:ext cx="12192000" cy="57352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8" name="Google Shape;218;ge2022307da_4_22"/>
          <p:cNvSpPr txBox="1"/>
          <p:nvPr>
            <p:ph idx="1" type="body"/>
          </p:nvPr>
        </p:nvSpPr>
        <p:spPr>
          <a:xfrm>
            <a:off x="3776680" y="3567504"/>
            <a:ext cx="4861710" cy="10905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500"/>
              <a:buNone/>
              <a:defRPr b="1" sz="2500"/>
            </a:lvl1pPr>
            <a:lvl2pPr indent="-342900" lvl="1" marL="9144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1"/>
          <p:cNvSpPr/>
          <p:nvPr/>
        </p:nvSpPr>
        <p:spPr>
          <a:xfrm>
            <a:off x="0" y="0"/>
            <a:ext cx="549592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1"/>
          <p:cNvPicPr preferRelativeResize="0"/>
          <p:nvPr/>
        </p:nvPicPr>
        <p:blipFill rotWithShape="1">
          <a:blip r:embed="rId2">
            <a:alphaModFix/>
          </a:blip>
          <a:srcRect b="0" l="28911" r="0" t="0"/>
          <a:stretch/>
        </p:blipFill>
        <p:spPr>
          <a:xfrm>
            <a:off x="4284785" y="0"/>
            <a:ext cx="79072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1"/>
          <p:cNvSpPr txBox="1"/>
          <p:nvPr>
            <p:ph type="ctrTitle"/>
          </p:nvPr>
        </p:nvSpPr>
        <p:spPr>
          <a:xfrm>
            <a:off x="6019799" y="2676524"/>
            <a:ext cx="5495926" cy="25431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2258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Calibri"/>
              <a:buNone/>
              <a:defRPr sz="31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Ein Bild, das Brücke enthält.&#10;&#10;Automatisch generierte Beschreibung" id="30" name="Google Shape;3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856" y="2034000"/>
            <a:ext cx="3300221" cy="2701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" type="twoObj">
  <p:cSld name="TWO_OBJECTS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e2022307da_4_31"/>
          <p:cNvSpPr txBox="1"/>
          <p:nvPr>
            <p:ph type="title"/>
          </p:nvPr>
        </p:nvSpPr>
        <p:spPr>
          <a:xfrm>
            <a:off x="2958860" y="1828800"/>
            <a:ext cx="8394941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ge2022307da_4_31"/>
          <p:cNvSpPr txBox="1"/>
          <p:nvPr>
            <p:ph idx="1" type="body"/>
          </p:nvPr>
        </p:nvSpPr>
        <p:spPr>
          <a:xfrm>
            <a:off x="2958860" y="3001993"/>
            <a:ext cx="3960000" cy="31749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ge2022307da_4_31"/>
          <p:cNvSpPr txBox="1"/>
          <p:nvPr>
            <p:ph idx="2" type="body"/>
          </p:nvPr>
        </p:nvSpPr>
        <p:spPr>
          <a:xfrm>
            <a:off x="7393799" y="3001993"/>
            <a:ext cx="3960000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3" name="Google Shape;223;ge2022307da_4_31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ge2022307da_4_31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Visual plus Text">
  <p:cSld name="Key Visual plus Text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2022307da_4_37"/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7" name="Google Shape;227;ge2022307da_4_37"/>
          <p:cNvPicPr preferRelativeResize="0"/>
          <p:nvPr/>
        </p:nvPicPr>
        <p:blipFill rotWithShape="1">
          <a:blip r:embed="rId2">
            <a:alphaModFix/>
          </a:blip>
          <a:srcRect b="0" l="18750" r="31250" t="0"/>
          <a:stretch/>
        </p:blipFill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ge2022307da_4_37"/>
          <p:cNvSpPr txBox="1"/>
          <p:nvPr>
            <p:ph type="title"/>
          </p:nvPr>
        </p:nvSpPr>
        <p:spPr>
          <a:xfrm>
            <a:off x="6600824" y="1828799"/>
            <a:ext cx="5203705" cy="1172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ge2022307da_4_37"/>
          <p:cNvSpPr txBox="1"/>
          <p:nvPr>
            <p:ph idx="1" type="body"/>
          </p:nvPr>
        </p:nvSpPr>
        <p:spPr>
          <a:xfrm>
            <a:off x="6600824" y="3001993"/>
            <a:ext cx="5203706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0" name="Google Shape;230;ge2022307da_4_37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ge2022307da_4_37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2" name="Google Shape;232;ge2022307da_4_37"/>
          <p:cNvPicPr preferRelativeResize="0"/>
          <p:nvPr/>
        </p:nvPicPr>
        <p:blipFill rotWithShape="1">
          <a:blip r:embed="rId3">
            <a:alphaModFix/>
          </a:blip>
          <a:srcRect b="0" l="0" r="46146" t="0"/>
          <a:stretch/>
        </p:blipFill>
        <p:spPr>
          <a:xfrm>
            <a:off x="0" y="314325"/>
            <a:ext cx="6400800" cy="654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plus Text">
  <p:cSld name="Image plus Text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e2022307da_4_45"/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e2022307da_4_45"/>
          <p:cNvSpPr txBox="1"/>
          <p:nvPr>
            <p:ph type="title"/>
          </p:nvPr>
        </p:nvSpPr>
        <p:spPr>
          <a:xfrm>
            <a:off x="6600824" y="1828800"/>
            <a:ext cx="5203705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ge2022307da_4_45"/>
          <p:cNvSpPr txBox="1"/>
          <p:nvPr>
            <p:ph idx="1" type="body"/>
          </p:nvPr>
        </p:nvSpPr>
        <p:spPr>
          <a:xfrm>
            <a:off x="6600824" y="3001993"/>
            <a:ext cx="5203706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7" name="Google Shape;237;ge2022307da_4_45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ge2022307da_4_45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9" name="Google Shape;239;ge2022307da_4_45"/>
          <p:cNvSpPr/>
          <p:nvPr>
            <p:ph idx="2" type="pic"/>
          </p:nvPr>
        </p:nvSpPr>
        <p:spPr>
          <a:xfrm>
            <a:off x="0" y="-1"/>
            <a:ext cx="6096000" cy="6272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24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240" name="Google Shape;240;ge2022307da_4_45"/>
          <p:cNvPicPr preferRelativeResize="0"/>
          <p:nvPr/>
        </p:nvPicPr>
        <p:blipFill rotWithShape="1">
          <a:blip r:embed="rId2">
            <a:alphaModFix/>
          </a:blip>
          <a:srcRect b="0" l="0" r="46146" t="89592"/>
          <a:stretch/>
        </p:blipFill>
        <p:spPr>
          <a:xfrm>
            <a:off x="0" y="6176963"/>
            <a:ext cx="6400800" cy="681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s">
  <p:cSld name="Logos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2022307da_4_53"/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ge2022307da_4_53"/>
          <p:cNvSpPr txBox="1"/>
          <p:nvPr>
            <p:ph type="title"/>
          </p:nvPr>
        </p:nvSpPr>
        <p:spPr>
          <a:xfrm>
            <a:off x="6600824" y="1828800"/>
            <a:ext cx="5203705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ge2022307da_4_53"/>
          <p:cNvSpPr txBox="1"/>
          <p:nvPr>
            <p:ph idx="1" type="body"/>
          </p:nvPr>
        </p:nvSpPr>
        <p:spPr>
          <a:xfrm>
            <a:off x="6600824" y="3001993"/>
            <a:ext cx="5203706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5" name="Google Shape;245;ge2022307da_4_53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ge2022307da_4_53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47" name="Google Shape;247;ge2022307da_4_53"/>
          <p:cNvPicPr preferRelativeResize="0"/>
          <p:nvPr/>
        </p:nvPicPr>
        <p:blipFill rotWithShape="1">
          <a:blip r:embed="rId2">
            <a:alphaModFix/>
          </a:blip>
          <a:srcRect b="0" l="0" r="43359" t="91686"/>
          <a:stretch/>
        </p:blipFill>
        <p:spPr>
          <a:xfrm>
            <a:off x="0" y="6287846"/>
            <a:ext cx="6905625" cy="570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e2022307da_4_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6428" y="1267513"/>
            <a:ext cx="1293576" cy="32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e2022307da_4_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2291" y="1133341"/>
            <a:ext cx="1621782" cy="583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e2022307da_4_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8541" y="2056782"/>
            <a:ext cx="1073477" cy="808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e2022307da_4_5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86818" y="4395989"/>
            <a:ext cx="1811477" cy="442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e2022307da_4_5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73528" y="4353059"/>
            <a:ext cx="1483884" cy="53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e2022307da_4_5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49187" y="4219539"/>
            <a:ext cx="1796608" cy="848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ge2022307da_4_53"/>
          <p:cNvPicPr preferRelativeResize="0"/>
          <p:nvPr/>
        </p:nvPicPr>
        <p:blipFill rotWithShape="1">
          <a:blip r:embed="rId9">
            <a:alphaModFix/>
          </a:blip>
          <a:srcRect b="13566" l="0" r="0" t="10508"/>
          <a:stretch/>
        </p:blipFill>
        <p:spPr>
          <a:xfrm>
            <a:off x="2640824" y="5270857"/>
            <a:ext cx="1266422" cy="961547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ge2022307da_4_53"/>
          <p:cNvSpPr/>
          <p:nvPr/>
        </p:nvSpPr>
        <p:spPr>
          <a:xfrm>
            <a:off x="372118" y="872597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ge2022307da_4_53"/>
          <p:cNvSpPr/>
          <p:nvPr/>
        </p:nvSpPr>
        <p:spPr>
          <a:xfrm>
            <a:off x="2352118" y="872597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ge2022307da_4_53"/>
          <p:cNvSpPr/>
          <p:nvPr/>
        </p:nvSpPr>
        <p:spPr>
          <a:xfrm>
            <a:off x="4332118" y="872597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ge2022307da_4_53"/>
          <p:cNvSpPr/>
          <p:nvPr/>
        </p:nvSpPr>
        <p:spPr>
          <a:xfrm>
            <a:off x="372118" y="1951711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ge2022307da_4_53"/>
          <p:cNvSpPr/>
          <p:nvPr/>
        </p:nvSpPr>
        <p:spPr>
          <a:xfrm>
            <a:off x="2352118" y="1951711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ge2022307da_4_53"/>
          <p:cNvSpPr/>
          <p:nvPr/>
        </p:nvSpPr>
        <p:spPr>
          <a:xfrm>
            <a:off x="4332118" y="1951711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ge2022307da_4_53"/>
          <p:cNvSpPr/>
          <p:nvPr/>
        </p:nvSpPr>
        <p:spPr>
          <a:xfrm>
            <a:off x="372118" y="302865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e2022307da_4_53"/>
          <p:cNvSpPr/>
          <p:nvPr/>
        </p:nvSpPr>
        <p:spPr>
          <a:xfrm>
            <a:off x="2352118" y="302865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e2022307da_4_53"/>
          <p:cNvSpPr/>
          <p:nvPr/>
        </p:nvSpPr>
        <p:spPr>
          <a:xfrm>
            <a:off x="4332118" y="302865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ge2022307da_4_53"/>
          <p:cNvSpPr/>
          <p:nvPr/>
        </p:nvSpPr>
        <p:spPr>
          <a:xfrm>
            <a:off x="372118" y="410942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ge2022307da_4_53"/>
          <p:cNvSpPr/>
          <p:nvPr/>
        </p:nvSpPr>
        <p:spPr>
          <a:xfrm>
            <a:off x="2352118" y="410942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ge2022307da_4_53"/>
          <p:cNvSpPr/>
          <p:nvPr/>
        </p:nvSpPr>
        <p:spPr>
          <a:xfrm>
            <a:off x="4332118" y="410942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ge2022307da_4_53"/>
          <p:cNvSpPr/>
          <p:nvPr/>
        </p:nvSpPr>
        <p:spPr>
          <a:xfrm>
            <a:off x="372118" y="519019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e2022307da_4_53"/>
          <p:cNvSpPr/>
          <p:nvPr/>
        </p:nvSpPr>
        <p:spPr>
          <a:xfrm>
            <a:off x="2352118" y="519019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ge2022307da_4_53"/>
          <p:cNvSpPr/>
          <p:nvPr/>
        </p:nvSpPr>
        <p:spPr>
          <a:xfrm>
            <a:off x="4332118" y="519019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drawing of a face&#10;&#10;Description automatically generated" id="270" name="Google Shape;270;ge2022307da_4_5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86873" y="3284124"/>
            <a:ext cx="1504235" cy="6223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, clock&#10;&#10;Description automatically generated" id="271" name="Google Shape;271;ge2022307da_4_5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372165" y="2369713"/>
            <a:ext cx="1878617" cy="266970"/>
          </a:xfrm>
          <a:prstGeom prst="rect">
            <a:avLst/>
          </a:prstGeom>
          <a:noFill/>
          <a:ln>
            <a:noFill/>
          </a:ln>
        </p:spPr>
      </p:pic>
      <p:sp>
        <p:nvSpPr>
          <p:cNvPr descr="A picture containing drawing&#10;&#10;Description automatically generated" id="272" name="Google Shape;272;ge2022307da_4_53"/>
          <p:cNvSpPr/>
          <p:nvPr/>
        </p:nvSpPr>
        <p:spPr>
          <a:xfrm>
            <a:off x="2505863" y="3473254"/>
            <a:ext cx="1696731" cy="27516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drawing&#10;&#10;Description automatically generated" id="273" name="Google Shape;273;ge2022307da_4_5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683105" y="2924399"/>
            <a:ext cx="1278025" cy="12716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able&#10;&#10;Description automatically generated" id="274" name="Google Shape;274;ge2022307da_4_53"/>
          <p:cNvPicPr preferRelativeResize="0"/>
          <p:nvPr/>
        </p:nvPicPr>
        <p:blipFill rotWithShape="1">
          <a:blip r:embed="rId13">
            <a:alphaModFix/>
          </a:blip>
          <a:srcRect b="18006" l="6390" r="8289" t="15121"/>
          <a:stretch/>
        </p:blipFill>
        <p:spPr>
          <a:xfrm>
            <a:off x="401161" y="1038896"/>
            <a:ext cx="1951228" cy="7635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275" name="Google Shape;275;ge2022307da_4_53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2534810" y="2063480"/>
            <a:ext cx="1605916" cy="879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2022307da_4_88"/>
          <p:cNvSpPr txBox="1"/>
          <p:nvPr>
            <p:ph type="title"/>
          </p:nvPr>
        </p:nvSpPr>
        <p:spPr>
          <a:xfrm>
            <a:off x="2958860" y="1828800"/>
            <a:ext cx="8394941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ge2022307da_4_88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ge2022307da_4_88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2022307da_4_92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ge2022307da_4_92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Title and Content 1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e2022307da_4_95"/>
          <p:cNvSpPr txBox="1"/>
          <p:nvPr>
            <p:ph idx="1" type="body"/>
          </p:nvPr>
        </p:nvSpPr>
        <p:spPr>
          <a:xfrm>
            <a:off x="480000" y="1254400"/>
            <a:ext cx="11040000" cy="46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•"/>
              <a:defRPr i="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1F8787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2pPr>
            <a:lvl3pPr indent="-342900" lvl="2" marL="13716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Char char="•"/>
              <a:defRPr i="0" sz="2400" u="none" cap="none" strike="noStrike"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85" name="Google Shape;285;ge2022307da_4_95"/>
          <p:cNvSpPr txBox="1"/>
          <p:nvPr>
            <p:ph type="title"/>
          </p:nvPr>
        </p:nvSpPr>
        <p:spPr>
          <a:xfrm>
            <a:off x="480000" y="480000"/>
            <a:ext cx="11040000" cy="5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D20"/>
              </a:buClr>
              <a:buSzPts val="1100"/>
              <a:buFont typeface="Corbel"/>
              <a:buNone/>
              <a:defRPr b="0" i="0" sz="3200" u="none" cap="none" strike="noStrike">
                <a:solidFill>
                  <a:srgbClr val="F47D2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orbel"/>
              <a:buNone/>
              <a:defRPr b="0" i="0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86" name="Google Shape;286;ge2022307da_4_9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869243" y="5876800"/>
            <a:ext cx="1111101" cy="842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27">
          <p15:clr>
            <a:srgbClr val="FA7B17"/>
          </p15:clr>
        </p15:guide>
        <p15:guide id="2" pos="227">
          <p15:clr>
            <a:srgbClr val="FA7B17"/>
          </p15:clr>
        </p15:guide>
        <p15:guide id="3" orient="horz" pos="3014">
          <p15:clr>
            <a:srgbClr val="FA7B17"/>
          </p15:clr>
        </p15:guide>
        <p15:guide id="4" pos="5443">
          <p15:clr>
            <a:srgbClr val="FA7B17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_8 ">
  <p:cSld name="page_8 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e2022307da_4_99"/>
          <p:cNvSpPr txBox="1"/>
          <p:nvPr>
            <p:ph idx="1" type="body"/>
          </p:nvPr>
        </p:nvSpPr>
        <p:spPr>
          <a:xfrm>
            <a:off x="587268" y="1416756"/>
            <a:ext cx="10984059" cy="447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  <a:defRPr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556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9" name="Google Shape;289;ge2022307da_4_99"/>
          <p:cNvSpPr txBox="1"/>
          <p:nvPr>
            <p:ph type="title"/>
          </p:nvPr>
        </p:nvSpPr>
        <p:spPr>
          <a:xfrm>
            <a:off x="587267" y="365127"/>
            <a:ext cx="10984060" cy="6762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Corbel"/>
              <a:buNone/>
              <a:defRPr sz="3200">
                <a:solidFill>
                  <a:schemeClr val="accent3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mediate Foil">
  <p:cSld name="Intermediate Foil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2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5" name="Google Shape;35;p22"/>
          <p:cNvGrpSpPr/>
          <p:nvPr/>
        </p:nvGrpSpPr>
        <p:grpSpPr>
          <a:xfrm>
            <a:off x="-2" y="0"/>
            <a:ext cx="12192002" cy="6858000"/>
            <a:chOff x="-2" y="0"/>
            <a:chExt cx="12192002" cy="6858000"/>
          </a:xfrm>
        </p:grpSpPr>
        <p:pic>
          <p:nvPicPr>
            <p:cNvPr id="36" name="Google Shape;36;p2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-2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Google Shape;37;p22"/>
            <p:cNvPicPr preferRelativeResize="0"/>
            <p:nvPr/>
          </p:nvPicPr>
          <p:blipFill rotWithShape="1">
            <a:blip r:embed="rId3">
              <a:alphaModFix/>
            </a:blip>
            <a:srcRect b="81392" l="84627" r="0" t="0"/>
            <a:stretch/>
          </p:blipFill>
          <p:spPr>
            <a:xfrm>
              <a:off x="10058400" y="0"/>
              <a:ext cx="1827173" cy="12761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Google Shape;38;p22"/>
            <p:cNvPicPr preferRelativeResize="0"/>
            <p:nvPr/>
          </p:nvPicPr>
          <p:blipFill rotWithShape="1">
            <a:blip r:embed="rId4">
              <a:alphaModFix/>
            </a:blip>
            <a:srcRect b="0" l="0" r="0" t="12278"/>
            <a:stretch/>
          </p:blipFill>
          <p:spPr>
            <a:xfrm>
              <a:off x="0" y="1122744"/>
              <a:ext cx="12192000" cy="57352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" name="Google Shape;39;p22"/>
          <p:cNvSpPr txBox="1"/>
          <p:nvPr>
            <p:ph idx="1" type="body"/>
          </p:nvPr>
        </p:nvSpPr>
        <p:spPr>
          <a:xfrm>
            <a:off x="3776680" y="3567504"/>
            <a:ext cx="4861710" cy="10905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500"/>
              <a:buNone/>
              <a:defRPr b="1" sz="2500"/>
            </a:lvl1pPr>
            <a:lvl2pPr indent="-342900" lvl="1" marL="9144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2958860" y="1828800"/>
            <a:ext cx="8394941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2958860" y="3001993"/>
            <a:ext cx="3960000" cy="31749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7393799" y="3001993"/>
            <a:ext cx="3960000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Visual plus Text">
  <p:cSld name="Key Visual plus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5"/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25"/>
          <p:cNvPicPr preferRelativeResize="0"/>
          <p:nvPr/>
        </p:nvPicPr>
        <p:blipFill rotWithShape="1">
          <a:blip r:embed="rId2">
            <a:alphaModFix/>
          </a:blip>
          <a:srcRect b="0" l="18750" r="31250" t="0"/>
          <a:stretch/>
        </p:blipFill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25"/>
          <p:cNvSpPr txBox="1"/>
          <p:nvPr>
            <p:ph type="title"/>
          </p:nvPr>
        </p:nvSpPr>
        <p:spPr>
          <a:xfrm>
            <a:off x="6600824" y="1828799"/>
            <a:ext cx="5203705" cy="1172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" type="body"/>
          </p:nvPr>
        </p:nvSpPr>
        <p:spPr>
          <a:xfrm>
            <a:off x="6600824" y="3001993"/>
            <a:ext cx="5203706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3" name="Google Shape;53;p25"/>
          <p:cNvPicPr preferRelativeResize="0"/>
          <p:nvPr/>
        </p:nvPicPr>
        <p:blipFill rotWithShape="1">
          <a:blip r:embed="rId3">
            <a:alphaModFix/>
          </a:blip>
          <a:srcRect b="0" l="0" r="46146" t="0"/>
          <a:stretch/>
        </p:blipFill>
        <p:spPr>
          <a:xfrm>
            <a:off x="0" y="314325"/>
            <a:ext cx="6400800" cy="654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plus Text">
  <p:cSld name="Image plus 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26"/>
          <p:cNvSpPr txBox="1"/>
          <p:nvPr>
            <p:ph type="title"/>
          </p:nvPr>
        </p:nvSpPr>
        <p:spPr>
          <a:xfrm>
            <a:off x="6600824" y="1828800"/>
            <a:ext cx="5203705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" type="body"/>
          </p:nvPr>
        </p:nvSpPr>
        <p:spPr>
          <a:xfrm>
            <a:off x="6600824" y="3001993"/>
            <a:ext cx="5203706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0" name="Google Shape;60;p26"/>
          <p:cNvSpPr/>
          <p:nvPr>
            <p:ph idx="2" type="pic"/>
          </p:nvPr>
        </p:nvSpPr>
        <p:spPr>
          <a:xfrm>
            <a:off x="0" y="-1"/>
            <a:ext cx="6096000" cy="6272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24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61" name="Google Shape;61;p26"/>
          <p:cNvPicPr preferRelativeResize="0"/>
          <p:nvPr/>
        </p:nvPicPr>
        <p:blipFill rotWithShape="1">
          <a:blip r:embed="rId2">
            <a:alphaModFix/>
          </a:blip>
          <a:srcRect b="0" l="0" r="46146" t="89592"/>
          <a:stretch/>
        </p:blipFill>
        <p:spPr>
          <a:xfrm>
            <a:off x="0" y="6176963"/>
            <a:ext cx="6400800" cy="681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s">
  <p:cSld name="Logo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27"/>
          <p:cNvSpPr txBox="1"/>
          <p:nvPr>
            <p:ph type="title"/>
          </p:nvPr>
        </p:nvSpPr>
        <p:spPr>
          <a:xfrm>
            <a:off x="6600824" y="1828800"/>
            <a:ext cx="5203705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7"/>
          <p:cNvSpPr txBox="1"/>
          <p:nvPr>
            <p:ph idx="1" type="body"/>
          </p:nvPr>
        </p:nvSpPr>
        <p:spPr>
          <a:xfrm>
            <a:off x="6600824" y="3001993"/>
            <a:ext cx="5203706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1pPr>
            <a:lvl2pPr indent="-355600" lvl="1" marL="91440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8" name="Google Shape;68;p27"/>
          <p:cNvPicPr preferRelativeResize="0"/>
          <p:nvPr/>
        </p:nvPicPr>
        <p:blipFill rotWithShape="1">
          <a:blip r:embed="rId2">
            <a:alphaModFix/>
          </a:blip>
          <a:srcRect b="0" l="0" r="43359" t="91686"/>
          <a:stretch/>
        </p:blipFill>
        <p:spPr>
          <a:xfrm>
            <a:off x="0" y="6287846"/>
            <a:ext cx="6905625" cy="570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6428" y="1267513"/>
            <a:ext cx="1293576" cy="32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2291" y="1133341"/>
            <a:ext cx="1621782" cy="583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8541" y="2056782"/>
            <a:ext cx="1073477" cy="808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86818" y="4395989"/>
            <a:ext cx="1811477" cy="442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73528" y="4353059"/>
            <a:ext cx="1483884" cy="53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49187" y="4219539"/>
            <a:ext cx="1796608" cy="848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27"/>
          <p:cNvPicPr preferRelativeResize="0"/>
          <p:nvPr/>
        </p:nvPicPr>
        <p:blipFill rotWithShape="1">
          <a:blip r:embed="rId9">
            <a:alphaModFix/>
          </a:blip>
          <a:srcRect b="13566" l="0" r="0" t="10508"/>
          <a:stretch/>
        </p:blipFill>
        <p:spPr>
          <a:xfrm>
            <a:off x="2640824" y="5270857"/>
            <a:ext cx="1266422" cy="961547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27"/>
          <p:cNvSpPr/>
          <p:nvPr/>
        </p:nvSpPr>
        <p:spPr>
          <a:xfrm>
            <a:off x="372118" y="872597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27"/>
          <p:cNvSpPr/>
          <p:nvPr/>
        </p:nvSpPr>
        <p:spPr>
          <a:xfrm>
            <a:off x="2352118" y="872597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7"/>
          <p:cNvSpPr/>
          <p:nvPr/>
        </p:nvSpPr>
        <p:spPr>
          <a:xfrm>
            <a:off x="4332118" y="872597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7"/>
          <p:cNvSpPr/>
          <p:nvPr/>
        </p:nvSpPr>
        <p:spPr>
          <a:xfrm>
            <a:off x="372118" y="1951711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7"/>
          <p:cNvSpPr/>
          <p:nvPr/>
        </p:nvSpPr>
        <p:spPr>
          <a:xfrm>
            <a:off x="2352118" y="1951711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27"/>
          <p:cNvSpPr/>
          <p:nvPr/>
        </p:nvSpPr>
        <p:spPr>
          <a:xfrm>
            <a:off x="4332118" y="1951711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7"/>
          <p:cNvSpPr/>
          <p:nvPr/>
        </p:nvSpPr>
        <p:spPr>
          <a:xfrm>
            <a:off x="372118" y="302865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7"/>
          <p:cNvSpPr/>
          <p:nvPr/>
        </p:nvSpPr>
        <p:spPr>
          <a:xfrm>
            <a:off x="2352118" y="302865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27"/>
          <p:cNvSpPr/>
          <p:nvPr/>
        </p:nvSpPr>
        <p:spPr>
          <a:xfrm>
            <a:off x="4332118" y="302865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27"/>
          <p:cNvSpPr/>
          <p:nvPr/>
        </p:nvSpPr>
        <p:spPr>
          <a:xfrm>
            <a:off x="372118" y="410942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7"/>
          <p:cNvSpPr/>
          <p:nvPr/>
        </p:nvSpPr>
        <p:spPr>
          <a:xfrm>
            <a:off x="2352118" y="410942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7"/>
          <p:cNvSpPr/>
          <p:nvPr/>
        </p:nvSpPr>
        <p:spPr>
          <a:xfrm>
            <a:off x="4332118" y="410942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7"/>
          <p:cNvSpPr/>
          <p:nvPr/>
        </p:nvSpPr>
        <p:spPr>
          <a:xfrm>
            <a:off x="372118" y="519019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7"/>
          <p:cNvSpPr/>
          <p:nvPr/>
        </p:nvSpPr>
        <p:spPr>
          <a:xfrm>
            <a:off x="2352118" y="519019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7"/>
          <p:cNvSpPr/>
          <p:nvPr/>
        </p:nvSpPr>
        <p:spPr>
          <a:xfrm>
            <a:off x="4332118" y="5190196"/>
            <a:ext cx="1980000" cy="10800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drawing of a face&#10;&#10;Description automatically generated" id="91" name="Google Shape;91;p2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86873" y="3284124"/>
            <a:ext cx="1504235" cy="6223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, clock&#10;&#10;Description automatically generated" id="92" name="Google Shape;92;p2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372165" y="2369713"/>
            <a:ext cx="1878617" cy="266970"/>
          </a:xfrm>
          <a:prstGeom prst="rect">
            <a:avLst/>
          </a:prstGeom>
          <a:noFill/>
          <a:ln>
            <a:noFill/>
          </a:ln>
        </p:spPr>
      </p:pic>
      <p:sp>
        <p:nvSpPr>
          <p:cNvPr descr="A picture containing drawing&#10;&#10;Description automatically generated" id="93" name="Google Shape;93;p27"/>
          <p:cNvSpPr/>
          <p:nvPr/>
        </p:nvSpPr>
        <p:spPr>
          <a:xfrm>
            <a:off x="2505863" y="3473254"/>
            <a:ext cx="1696731" cy="27516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drawing&#10;&#10;Description automatically generated" id="94" name="Google Shape;94;p2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683105" y="2924399"/>
            <a:ext cx="1278025" cy="12716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able&#10;&#10;Description automatically generated" id="95" name="Google Shape;95;p27"/>
          <p:cNvPicPr preferRelativeResize="0"/>
          <p:nvPr/>
        </p:nvPicPr>
        <p:blipFill rotWithShape="1">
          <a:blip r:embed="rId13">
            <a:alphaModFix/>
          </a:blip>
          <a:srcRect b="18006" l="6390" r="8289" t="15121"/>
          <a:stretch/>
        </p:blipFill>
        <p:spPr>
          <a:xfrm>
            <a:off x="401161" y="1038896"/>
            <a:ext cx="1951228" cy="7635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96" name="Google Shape;96;p27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2534810" y="2063480"/>
            <a:ext cx="1605916" cy="879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8"/>
          <p:cNvSpPr txBox="1"/>
          <p:nvPr>
            <p:ph type="title"/>
          </p:nvPr>
        </p:nvSpPr>
        <p:spPr>
          <a:xfrm>
            <a:off x="2958860" y="1828800"/>
            <a:ext cx="8394941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8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188557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7"/>
          <p:cNvSpPr txBox="1"/>
          <p:nvPr>
            <p:ph type="title"/>
          </p:nvPr>
        </p:nvSpPr>
        <p:spPr>
          <a:xfrm>
            <a:off x="2958860" y="1828800"/>
            <a:ext cx="8394941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 b="1" i="0" sz="2500" u="none" cap="none" strike="noStrike">
                <a:solidFill>
                  <a:srgbClr val="F9B23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7"/>
          <p:cNvSpPr txBox="1"/>
          <p:nvPr>
            <p:ph idx="1" type="body"/>
          </p:nvPr>
        </p:nvSpPr>
        <p:spPr>
          <a:xfrm>
            <a:off x="2958860" y="3001993"/>
            <a:ext cx="8394940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7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dd18df5ef_6_0"/>
          <p:cNvSpPr txBox="1"/>
          <p:nvPr>
            <p:ph type="title"/>
          </p:nvPr>
        </p:nvSpPr>
        <p:spPr>
          <a:xfrm>
            <a:off x="609600" y="274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gddd18df5ef_6_0"/>
          <p:cNvSpPr txBox="1"/>
          <p:nvPr>
            <p:ph idx="1" type="body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1300" lIns="122625" spcFirstLastPara="1" rIns="122625" wrap="square" tIns="61300">
            <a:normAutofit/>
          </a:bodyPr>
          <a:lstStyle>
            <a:lvl1pPr indent="-50165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63550" lvl="1" marL="914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–"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31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005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005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»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gddd18df5ef_6_0"/>
          <p:cNvSpPr txBox="1"/>
          <p:nvPr>
            <p:ph idx="10" type="dt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gddd18df5ef_6_0"/>
          <p:cNvSpPr txBox="1"/>
          <p:nvPr>
            <p:ph idx="11" type="ftr"/>
          </p:nvPr>
        </p:nvSpPr>
        <p:spPr>
          <a:xfrm>
            <a:off x="4165601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Google Shape;120;gddd18df5ef_6_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ge2022307da_4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188557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e2022307da_4_0"/>
          <p:cNvSpPr txBox="1"/>
          <p:nvPr>
            <p:ph type="title"/>
          </p:nvPr>
        </p:nvSpPr>
        <p:spPr>
          <a:xfrm>
            <a:off x="2958860" y="1828800"/>
            <a:ext cx="8394941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  <a:defRPr b="1" i="0" sz="2500" u="none" cap="none" strike="noStrike">
                <a:solidFill>
                  <a:srgbClr val="F9B23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ge2022307da_4_0"/>
          <p:cNvSpPr txBox="1"/>
          <p:nvPr>
            <p:ph idx="1" type="body"/>
          </p:nvPr>
        </p:nvSpPr>
        <p:spPr>
          <a:xfrm>
            <a:off x="2958860" y="3001993"/>
            <a:ext cx="8394940" cy="317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87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rgbClr val="1F87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2" name="Google Shape;192;ge2022307da_4_0"/>
          <p:cNvSpPr txBox="1"/>
          <p:nvPr>
            <p:ph idx="10" type="dt"/>
          </p:nvPr>
        </p:nvSpPr>
        <p:spPr>
          <a:xfrm>
            <a:off x="9061330" y="635714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3" name="Google Shape;193;ge2022307da_4_0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F878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56.jpg"/><Relationship Id="rId10" Type="http://schemas.openxmlformats.org/officeDocument/2006/relationships/image" Target="../media/image46.jpg"/><Relationship Id="rId13" Type="http://schemas.openxmlformats.org/officeDocument/2006/relationships/image" Target="../media/image47.jpg"/><Relationship Id="rId1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2.jpg"/><Relationship Id="rId4" Type="http://schemas.openxmlformats.org/officeDocument/2006/relationships/image" Target="../media/image44.jpg"/><Relationship Id="rId9" Type="http://schemas.openxmlformats.org/officeDocument/2006/relationships/image" Target="../media/image59.jpg"/><Relationship Id="rId15" Type="http://schemas.openxmlformats.org/officeDocument/2006/relationships/image" Target="../media/image50.jpg"/><Relationship Id="rId14" Type="http://schemas.openxmlformats.org/officeDocument/2006/relationships/image" Target="../media/image52.jpg"/><Relationship Id="rId17" Type="http://schemas.openxmlformats.org/officeDocument/2006/relationships/image" Target="../media/image55.png"/><Relationship Id="rId16" Type="http://schemas.openxmlformats.org/officeDocument/2006/relationships/image" Target="../media/image53.png"/><Relationship Id="rId5" Type="http://schemas.openxmlformats.org/officeDocument/2006/relationships/image" Target="../media/image45.jpg"/><Relationship Id="rId6" Type="http://schemas.openxmlformats.org/officeDocument/2006/relationships/image" Target="../media/image48.jpg"/><Relationship Id="rId18" Type="http://schemas.openxmlformats.org/officeDocument/2006/relationships/image" Target="../media/image57.png"/><Relationship Id="rId7" Type="http://schemas.openxmlformats.org/officeDocument/2006/relationships/image" Target="../media/image49.jpg"/><Relationship Id="rId8" Type="http://schemas.openxmlformats.org/officeDocument/2006/relationships/image" Target="../media/image5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covid19.galaxyproject.org/" TargetMode="External"/><Relationship Id="rId4" Type="http://schemas.openxmlformats.org/officeDocument/2006/relationships/hyperlink" Target="https://covid19beacon.crg.eu" TargetMode="External"/><Relationship Id="rId9" Type="http://schemas.openxmlformats.org/officeDocument/2006/relationships/image" Target="../media/image65.png"/><Relationship Id="rId5" Type="http://schemas.openxmlformats.org/officeDocument/2006/relationships/hyperlink" Target="https://covid19beacon.crg.eu" TargetMode="External"/><Relationship Id="rId6" Type="http://schemas.openxmlformats.org/officeDocument/2006/relationships/hyperlink" Target="https://covid19.galaxyproject.org/dashboard" TargetMode="External"/><Relationship Id="rId7" Type="http://schemas.openxmlformats.org/officeDocument/2006/relationships/image" Target="../media/image60.png"/><Relationship Id="rId8" Type="http://schemas.openxmlformats.org/officeDocument/2006/relationships/image" Target="../media/image5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4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61.png"/><Relationship Id="rId7" Type="http://schemas.openxmlformats.org/officeDocument/2006/relationships/image" Target="../media/image63.png"/><Relationship Id="rId8" Type="http://schemas.openxmlformats.org/officeDocument/2006/relationships/image" Target="../media/image66.png"/></Relationships>
</file>

<file path=ppt/slides/_rels/slide5.xml.rels><?xml version="1.0" encoding="UTF-8" standalone="yes"?><Relationships xmlns="http://schemas.openxmlformats.org/package/2006/relationships"><Relationship Id="rId20" Type="http://schemas.openxmlformats.org/officeDocument/2006/relationships/image" Target="../media/image92.png"/><Relationship Id="rId22" Type="http://schemas.openxmlformats.org/officeDocument/2006/relationships/image" Target="../media/image90.png"/><Relationship Id="rId21" Type="http://schemas.openxmlformats.org/officeDocument/2006/relationships/image" Target="../media/image84.png"/><Relationship Id="rId24" Type="http://schemas.openxmlformats.org/officeDocument/2006/relationships/image" Target="../media/image82.gif"/><Relationship Id="rId23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69.png"/><Relationship Id="rId26" Type="http://schemas.openxmlformats.org/officeDocument/2006/relationships/image" Target="../media/image91.png"/><Relationship Id="rId25" Type="http://schemas.openxmlformats.org/officeDocument/2006/relationships/image" Target="../media/image81.png"/><Relationship Id="rId28" Type="http://schemas.openxmlformats.org/officeDocument/2006/relationships/image" Target="../media/image87.png"/><Relationship Id="rId27" Type="http://schemas.openxmlformats.org/officeDocument/2006/relationships/image" Target="../media/image88.png"/><Relationship Id="rId5" Type="http://schemas.openxmlformats.org/officeDocument/2006/relationships/image" Target="../media/image62.png"/><Relationship Id="rId6" Type="http://schemas.openxmlformats.org/officeDocument/2006/relationships/image" Target="../media/image67.png"/><Relationship Id="rId29" Type="http://schemas.openxmlformats.org/officeDocument/2006/relationships/image" Target="../media/image94.png"/><Relationship Id="rId7" Type="http://schemas.openxmlformats.org/officeDocument/2006/relationships/image" Target="../media/image72.png"/><Relationship Id="rId8" Type="http://schemas.openxmlformats.org/officeDocument/2006/relationships/image" Target="../media/image68.png"/><Relationship Id="rId11" Type="http://schemas.openxmlformats.org/officeDocument/2006/relationships/image" Target="../media/image77.png"/><Relationship Id="rId10" Type="http://schemas.openxmlformats.org/officeDocument/2006/relationships/image" Target="../media/image75.png"/><Relationship Id="rId13" Type="http://schemas.openxmlformats.org/officeDocument/2006/relationships/image" Target="../media/image76.png"/><Relationship Id="rId12" Type="http://schemas.openxmlformats.org/officeDocument/2006/relationships/image" Target="../media/image78.png"/><Relationship Id="rId15" Type="http://schemas.openxmlformats.org/officeDocument/2006/relationships/image" Target="../media/image85.png"/><Relationship Id="rId14" Type="http://schemas.openxmlformats.org/officeDocument/2006/relationships/image" Target="../media/image93.png"/><Relationship Id="rId17" Type="http://schemas.openxmlformats.org/officeDocument/2006/relationships/image" Target="../media/image80.png"/><Relationship Id="rId16" Type="http://schemas.openxmlformats.org/officeDocument/2006/relationships/image" Target="../media/image79.png"/><Relationship Id="rId19" Type="http://schemas.openxmlformats.org/officeDocument/2006/relationships/image" Target="../media/image86.png"/><Relationship Id="rId18" Type="http://schemas.openxmlformats.org/officeDocument/2006/relationships/image" Target="../media/image8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9" Type="http://schemas.openxmlformats.org/officeDocument/2006/relationships/image" Target="../media/image99.png"/><Relationship Id="rId5" Type="http://schemas.openxmlformats.org/officeDocument/2006/relationships/image" Target="../media/image98.gif"/><Relationship Id="rId6" Type="http://schemas.openxmlformats.org/officeDocument/2006/relationships/image" Target="../media/image106.png"/><Relationship Id="rId7" Type="http://schemas.openxmlformats.org/officeDocument/2006/relationships/image" Target="../media/image97.png"/><Relationship Id="rId8" Type="http://schemas.openxmlformats.org/officeDocument/2006/relationships/image" Target="../media/image101.png"/><Relationship Id="rId11" Type="http://schemas.openxmlformats.org/officeDocument/2006/relationships/image" Target="../media/image103.png"/><Relationship Id="rId10" Type="http://schemas.openxmlformats.org/officeDocument/2006/relationships/image" Target="../media/image100.png"/><Relationship Id="rId13" Type="http://schemas.openxmlformats.org/officeDocument/2006/relationships/image" Target="../media/image102.png"/><Relationship Id="rId12" Type="http://schemas.openxmlformats.org/officeDocument/2006/relationships/image" Target="../media/image114.png"/><Relationship Id="rId15" Type="http://schemas.openxmlformats.org/officeDocument/2006/relationships/image" Target="../media/image105.png"/><Relationship Id="rId14" Type="http://schemas.openxmlformats.org/officeDocument/2006/relationships/image" Target="../media/image118.png"/><Relationship Id="rId16" Type="http://schemas.openxmlformats.org/officeDocument/2006/relationships/image" Target="../media/image10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8.png"/><Relationship Id="rId4" Type="http://schemas.openxmlformats.org/officeDocument/2006/relationships/image" Target="../media/image102.png"/><Relationship Id="rId5" Type="http://schemas.openxmlformats.org/officeDocument/2006/relationships/image" Target="../media/image114.png"/><Relationship Id="rId6" Type="http://schemas.openxmlformats.org/officeDocument/2006/relationships/image" Target="../media/image104.png"/><Relationship Id="rId7" Type="http://schemas.openxmlformats.org/officeDocument/2006/relationships/image" Target="../media/image10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5.png"/><Relationship Id="rId4" Type="http://schemas.openxmlformats.org/officeDocument/2006/relationships/image" Target="../media/image115.png"/><Relationship Id="rId9" Type="http://schemas.openxmlformats.org/officeDocument/2006/relationships/image" Target="../media/image129.png"/><Relationship Id="rId5" Type="http://schemas.openxmlformats.org/officeDocument/2006/relationships/image" Target="../media/image110.png"/><Relationship Id="rId6" Type="http://schemas.openxmlformats.org/officeDocument/2006/relationships/image" Target="../media/image111.png"/><Relationship Id="rId7" Type="http://schemas.openxmlformats.org/officeDocument/2006/relationships/image" Target="../media/image112.png"/><Relationship Id="rId8" Type="http://schemas.openxmlformats.org/officeDocument/2006/relationships/image" Target="../media/image109.png"/><Relationship Id="rId10" Type="http://schemas.openxmlformats.org/officeDocument/2006/relationships/image" Target="../media/image9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21.png"/><Relationship Id="rId5" Type="http://schemas.openxmlformats.org/officeDocument/2006/relationships/image" Target="../media/image117.png"/><Relationship Id="rId6" Type="http://schemas.openxmlformats.org/officeDocument/2006/relationships/image" Target="../media/image116.png"/><Relationship Id="rId7" Type="http://schemas.openxmlformats.org/officeDocument/2006/relationships/image" Target="../media/image120.png"/><Relationship Id="rId8" Type="http://schemas.openxmlformats.org/officeDocument/2006/relationships/image" Target="../media/image128.png"/><Relationship Id="rId11" Type="http://schemas.openxmlformats.org/officeDocument/2006/relationships/image" Target="../media/image123.png"/><Relationship Id="rId10" Type="http://schemas.openxmlformats.org/officeDocument/2006/relationships/image" Target="../media/image122.png"/><Relationship Id="rId13" Type="http://schemas.openxmlformats.org/officeDocument/2006/relationships/image" Target="../media/image125.png"/><Relationship Id="rId12" Type="http://schemas.openxmlformats.org/officeDocument/2006/relationships/image" Target="../media/image124.png"/><Relationship Id="rId15" Type="http://schemas.openxmlformats.org/officeDocument/2006/relationships/image" Target="../media/image127.png"/><Relationship Id="rId14" Type="http://schemas.openxmlformats.org/officeDocument/2006/relationships/image" Target="../media/image1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"/>
          <p:cNvSpPr txBox="1"/>
          <p:nvPr>
            <p:ph type="ctrTitle"/>
          </p:nvPr>
        </p:nvSpPr>
        <p:spPr>
          <a:xfrm>
            <a:off x="5957806" y="1661385"/>
            <a:ext cx="5496000" cy="25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258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Calibri"/>
              <a:buNone/>
            </a:pPr>
            <a:r>
              <a:rPr lang="en-GB"/>
              <a:t>EOSC-Life Workflow Collaboratory</a:t>
            </a:r>
            <a:br>
              <a:rPr lang="en-GB"/>
            </a:br>
            <a:br>
              <a:rPr lang="en-GB"/>
            </a:br>
            <a:r>
              <a:rPr lang="en-GB"/>
              <a:t>EOSC Services for Life Science</a:t>
            </a:r>
            <a:br>
              <a:rPr lang="en-GB"/>
            </a:br>
            <a:r>
              <a:rPr lang="en-GB"/>
              <a:t>Cross-cutting services</a:t>
            </a:r>
            <a:endParaRPr/>
          </a:p>
        </p:txBody>
      </p:sp>
      <p:sp>
        <p:nvSpPr>
          <p:cNvPr id="295" name="Google Shape;295;p1"/>
          <p:cNvSpPr/>
          <p:nvPr/>
        </p:nvSpPr>
        <p:spPr>
          <a:xfrm>
            <a:off x="5950057" y="4891312"/>
            <a:ext cx="5510939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1"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Frederik Coppens, ELIXIR, VIB, Belgium</a:t>
            </a:r>
            <a:endParaRPr i="1"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1" lang="en-GB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Carole Goble, ELIXIR, IBISBA, The University of Manchester, UK</a:t>
            </a:r>
            <a:endParaRPr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e2022307da_4_324"/>
          <p:cNvSpPr txBox="1"/>
          <p:nvPr>
            <p:ph type="title"/>
          </p:nvPr>
        </p:nvSpPr>
        <p:spPr>
          <a:xfrm>
            <a:off x="718300" y="842171"/>
            <a:ext cx="10972800" cy="503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4000">
                <a:solidFill>
                  <a:srgbClr val="1F8787"/>
                </a:solidFill>
              </a:rPr>
              <a:t>Take EOSC to the user's tools.</a:t>
            </a: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4000">
                <a:solidFill>
                  <a:srgbClr val="1F8787"/>
                </a:solidFill>
              </a:rPr>
              <a:t>Avoid reinvention: e</a:t>
            </a:r>
            <a:r>
              <a:rPr lang="en-GB" sz="4000">
                <a:solidFill>
                  <a:srgbClr val="1F8787"/>
                </a:solidFill>
              </a:rPr>
              <a:t>mbrace community activities driven by the community.</a:t>
            </a:r>
            <a:br>
              <a:rPr lang="en-GB" sz="4000">
                <a:solidFill>
                  <a:srgbClr val="1F8787"/>
                </a:solidFill>
              </a:rPr>
            </a:b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4000">
                <a:solidFill>
                  <a:srgbClr val="1F8787"/>
                </a:solidFill>
              </a:rPr>
              <a:t>Be inclusive : </a:t>
            </a:r>
            <a:r>
              <a:rPr lang="en-GB" sz="4000">
                <a:solidFill>
                  <a:srgbClr val="1F8787"/>
                </a:solidFill>
              </a:rPr>
              <a:t>Build it in isolation and make people come is not a good or inclusive strategy</a:t>
            </a:r>
            <a:endParaRPr sz="4000">
              <a:solidFill>
                <a:srgbClr val="1F8787"/>
              </a:solidFill>
            </a:endParaRPr>
          </a:p>
        </p:txBody>
      </p:sp>
      <p:sp>
        <p:nvSpPr>
          <p:cNvPr id="556" name="Google Shape;556;ge2022307da_4_32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2022307da_4_330"/>
          <p:cNvSpPr txBox="1"/>
          <p:nvPr>
            <p:ph type="title"/>
          </p:nvPr>
        </p:nvSpPr>
        <p:spPr>
          <a:xfrm>
            <a:off x="576975" y="500750"/>
            <a:ext cx="11208900" cy="53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4000">
                <a:solidFill>
                  <a:srgbClr val="1F8787"/>
                </a:solidFill>
              </a:rPr>
              <a:t>EOSC is a means to an end, where the end is research</a:t>
            </a: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4000">
                <a:solidFill>
                  <a:srgbClr val="1F8787"/>
                </a:solidFill>
              </a:rPr>
              <a:t>EOSC is research underware</a:t>
            </a:r>
            <a:br>
              <a:rPr lang="en-GB" sz="4000">
                <a:solidFill>
                  <a:srgbClr val="1F8787"/>
                </a:solidFill>
              </a:rPr>
            </a:br>
            <a:r>
              <a:rPr lang="en-GB" sz="4000">
                <a:solidFill>
                  <a:srgbClr val="1F8787"/>
                </a:solidFill>
              </a:rPr>
              <a:t>the urge to expose the underware, however proud you are of it, should be resisted</a:t>
            </a: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4000">
              <a:solidFill>
                <a:srgbClr val="1F878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4000">
                <a:solidFill>
                  <a:srgbClr val="1F8787"/>
                </a:solidFill>
              </a:rPr>
              <a:t>Make it support the communities and “just there”</a:t>
            </a:r>
            <a:endParaRPr sz="4000">
              <a:solidFill>
                <a:srgbClr val="1F8787"/>
              </a:solidFill>
            </a:endParaRPr>
          </a:p>
        </p:txBody>
      </p:sp>
      <p:sp>
        <p:nvSpPr>
          <p:cNvPr id="562" name="Google Shape;562;ge2022307da_4_33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1300" lIns="122625" spcFirstLastPara="1" rIns="122625" wrap="square" tIns="613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11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8" name="Google Shape;568;p11"/>
          <p:cNvSpPr txBox="1"/>
          <p:nvPr>
            <p:ph type="title"/>
          </p:nvPr>
        </p:nvSpPr>
        <p:spPr>
          <a:xfrm>
            <a:off x="658800" y="201600"/>
            <a:ext cx="9309600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</a:pPr>
            <a:r>
              <a:rPr lang="en-GB"/>
              <a:t>Links</a:t>
            </a:r>
            <a:endParaRPr/>
          </a:p>
        </p:txBody>
      </p:sp>
      <p:sp>
        <p:nvSpPr>
          <p:cNvPr id="569" name="Google Shape;569;p11"/>
          <p:cNvSpPr txBox="1"/>
          <p:nvPr/>
        </p:nvSpPr>
        <p:spPr>
          <a:xfrm>
            <a:off x="728420" y="1332854"/>
            <a:ext cx="1024992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EOSC-Life</a:t>
            </a:r>
            <a:r>
              <a:rPr b="0" i="0" lang="en-GB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https://www.eosc-life.eu/</a:t>
            </a:r>
            <a:endParaRPr b="0" i="0" sz="3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RO-Crate</a:t>
            </a:r>
            <a:r>
              <a:rPr b="0" i="0" lang="en-GB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https://www.researchobject.org/ro-crate/</a:t>
            </a:r>
            <a:endParaRPr b="0" i="0" sz="3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WorkflowHub</a:t>
            </a:r>
            <a:r>
              <a:rPr b="0" i="0" lang="en-GB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https://workflowhub.eu/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Galaxy Europe </a:t>
            </a:r>
            <a:r>
              <a:rPr b="0" i="0" lang="en-GB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https://galaxyproject.eu/</a:t>
            </a:r>
            <a:endParaRPr b="0" i="0" sz="32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Bioschemas</a:t>
            </a:r>
            <a:r>
              <a:rPr b="0" i="0" lang="en-GB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https://bioschemas.org/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Common Workflow Language </a:t>
            </a:r>
            <a:r>
              <a:rPr b="0" i="0" lang="en-GB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https://www.commonwl.org/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e2022307da_4_102"/>
          <p:cNvSpPr txBox="1"/>
          <p:nvPr>
            <p:ph type="ctrTitle"/>
          </p:nvPr>
        </p:nvSpPr>
        <p:spPr>
          <a:xfrm>
            <a:off x="5957806" y="1661385"/>
            <a:ext cx="5496000" cy="25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258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Calibri"/>
              <a:buNone/>
            </a:pPr>
            <a:r>
              <a:rPr lang="en-GB"/>
              <a:t>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The European Bioinformatics Institute EMBL-EBI - HoloFood" id="300" name="Google Shape;300;p2"/>
          <p:cNvSpPr/>
          <p:nvPr/>
        </p:nvSpPr>
        <p:spPr>
          <a:xfrm>
            <a:off x="155597" y="-571367"/>
            <a:ext cx="3848601" cy="1190349"/>
          </a:xfrm>
          <a:prstGeom prst="rect">
            <a:avLst/>
          </a:prstGeom>
          <a:noFill/>
          <a:ln>
            <a:noFill/>
          </a:ln>
        </p:spPr>
        <p:txBody>
          <a:bodyPr anchorCtr="0" anchor="t" bIns="46000" lIns="92000" spcFirstLastPara="1" rIns="92000" wrap="square" tIns="4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1" name="Google Shape;301;p2"/>
          <p:cNvGrpSpPr/>
          <p:nvPr/>
        </p:nvGrpSpPr>
        <p:grpSpPr>
          <a:xfrm>
            <a:off x="1391477" y="2056654"/>
            <a:ext cx="3715147" cy="2909813"/>
            <a:chOff x="6926263" y="15436850"/>
            <a:chExt cx="8836020" cy="6608736"/>
          </a:xfrm>
        </p:grpSpPr>
        <p:sp>
          <p:nvSpPr>
            <p:cNvPr id="302" name="Google Shape;302;p2"/>
            <p:cNvSpPr/>
            <p:nvPr/>
          </p:nvSpPr>
          <p:spPr>
            <a:xfrm>
              <a:off x="6926263" y="15436850"/>
              <a:ext cx="8836020" cy="6608736"/>
            </a:xfrm>
            <a:prstGeom prst="cloud">
              <a:avLst/>
            </a:prstGeom>
            <a:noFill/>
            <a:ln cap="flat" cmpd="sng" w="9525">
              <a:solidFill>
                <a:srgbClr val="31959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ORBEL-icon-BBMRI_strapline2.jpg" id="303" name="Google Shape;303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321675" y="16360775"/>
              <a:ext cx="1255710" cy="12557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ATRIS_strapline.jpg" id="304" name="Google Shape;304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09213" y="16360775"/>
              <a:ext cx="1255710" cy="12557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CRIN_strapline.jpg" id="305" name="Google Shape;305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766550" y="16179800"/>
              <a:ext cx="1235072" cy="1235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LIXIR_strapline.jpg" id="306" name="Google Shape;306;p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314363" y="16144875"/>
              <a:ext cx="1270000" cy="127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MBRC_strapline.jpg" id="307" name="Google Shape;307;p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448550" y="17927638"/>
              <a:ext cx="1335085" cy="13350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MPHASIS_strapline.jpg" id="308" name="Google Shape;308;p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9042400" y="17948275"/>
              <a:ext cx="1316036" cy="131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RINHA_strapline.jpg" id="309" name="Google Shape;309;p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0614025" y="18013363"/>
              <a:ext cx="1249362" cy="12493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U-Openscreen_strapline.jpg" id="310" name="Google Shape;310;p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2198350" y="17743488"/>
              <a:ext cx="1236661" cy="12366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EuBI_strapline.jpg" id="311" name="Google Shape;311;p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13733463" y="17616488"/>
              <a:ext cx="1255710" cy="12557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INFRAFRONTIER_strapline2.jpg" id="312" name="Google Shape;312;p2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8321675" y="19496088"/>
              <a:ext cx="1255710" cy="12557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Instruct_strapline.jpg" id="313" name="Google Shape;313;p2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9926638" y="19699288"/>
              <a:ext cx="1254128" cy="12557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ISBE_strapline.jpg" id="314" name="Google Shape;314;p2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1501438" y="19496088"/>
              <a:ext cx="1238249" cy="12382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ORBEL-icon-MIRRI_strapline.jpg" id="315" name="Google Shape;315;p2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13001625" y="19384963"/>
              <a:ext cx="1311276" cy="130968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16" name="Google Shape;316;p2"/>
          <p:cNvGrpSpPr/>
          <p:nvPr/>
        </p:nvGrpSpPr>
        <p:grpSpPr>
          <a:xfrm>
            <a:off x="502339" y="1466551"/>
            <a:ext cx="1616540" cy="1834444"/>
            <a:chOff x="1449403" y="6141884"/>
            <a:chExt cx="3804453" cy="4324315"/>
          </a:xfrm>
        </p:grpSpPr>
        <p:pic>
          <p:nvPicPr>
            <p:cNvPr descr="Image" id="317" name="Google Shape;317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2418937" y="7934513"/>
              <a:ext cx="562471" cy="5123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18" name="Google Shape;318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2133187" y="8414979"/>
              <a:ext cx="562471" cy="512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19" name="Google Shape;319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770958" y="9022797"/>
              <a:ext cx="562471" cy="5123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20" name="Google Shape;320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2969306" y="7154665"/>
              <a:ext cx="562470" cy="512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21" name="Google Shape;321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770958" y="7694841"/>
              <a:ext cx="562471" cy="5123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22" name="Google Shape;322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3070394" y="9022797"/>
              <a:ext cx="562470" cy="5123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23" name="Google Shape;323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3070394" y="8088731"/>
              <a:ext cx="562470" cy="512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" id="324" name="Google Shape;324;p2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1449403" y="6141884"/>
              <a:ext cx="3804453" cy="432431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25" name="Google Shape;325;p2"/>
          <p:cNvCxnSpPr/>
          <p:nvPr/>
        </p:nvCxnSpPr>
        <p:spPr>
          <a:xfrm>
            <a:off x="1430106" y="2797353"/>
            <a:ext cx="350745" cy="274908"/>
          </a:xfrm>
          <a:prstGeom prst="straightConnector1">
            <a:avLst/>
          </a:prstGeom>
          <a:noFill/>
          <a:ln cap="flat" cmpd="sng" w="76200">
            <a:solidFill>
              <a:srgbClr val="1B8585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26" name="Google Shape;326;p2"/>
          <p:cNvCxnSpPr/>
          <p:nvPr/>
        </p:nvCxnSpPr>
        <p:spPr>
          <a:xfrm flipH="1">
            <a:off x="4781567" y="2463456"/>
            <a:ext cx="240067" cy="442571"/>
          </a:xfrm>
          <a:prstGeom prst="straightConnector1">
            <a:avLst/>
          </a:prstGeom>
          <a:noFill/>
          <a:ln cap="flat" cmpd="sng" w="38100">
            <a:solidFill>
              <a:srgbClr val="1B8585"/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id="327" name="Google Shape;327;p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6480043" y="1477046"/>
            <a:ext cx="5030880" cy="3949513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"/>
          <p:cNvSpPr/>
          <p:nvPr/>
        </p:nvSpPr>
        <p:spPr>
          <a:xfrm>
            <a:off x="614635" y="5447546"/>
            <a:ext cx="7658904" cy="677104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5619E"/>
                </a:solidFill>
                <a:latin typeface="Corbel"/>
                <a:ea typeface="Corbel"/>
                <a:cs typeface="Corbel"/>
                <a:sym typeface="Corbel"/>
              </a:rPr>
              <a:t>Using and sharing data, tools and workflows in the cloud</a:t>
            </a:r>
            <a:endParaRPr b="1" i="0" sz="1800" u="none" cap="none" strike="noStrike">
              <a:solidFill>
                <a:srgbClr val="3299A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5619E"/>
                </a:solidFill>
                <a:latin typeface="Corbel"/>
                <a:ea typeface="Corbel"/>
                <a:cs typeface="Corbel"/>
                <a:sym typeface="Corbel"/>
              </a:rPr>
              <a:t>A Data &amp; Method Thematic Commons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"/>
          <p:cNvSpPr txBox="1"/>
          <p:nvPr>
            <p:ph type="title"/>
          </p:nvPr>
        </p:nvSpPr>
        <p:spPr>
          <a:xfrm>
            <a:off x="658800" y="201600"/>
            <a:ext cx="9309600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SzPct val="99206"/>
              <a:buNone/>
            </a:pPr>
            <a:r>
              <a:rPr lang="en-GB" sz="2800"/>
              <a:t>Pan-national digital space for bioscience data and methods</a:t>
            </a:r>
            <a:br>
              <a:rPr lang="en-GB" sz="2800"/>
            </a:br>
            <a:r>
              <a:rPr lang="en-GB" sz="2400">
                <a:solidFill>
                  <a:srgbClr val="6E9EA6"/>
                </a:solidFill>
              </a:rPr>
              <a:t>Aggregate workflows </a:t>
            </a:r>
            <a:r>
              <a:rPr lang="en-GB" sz="2400">
                <a:solidFill>
                  <a:schemeClr val="dk1"/>
                </a:solidFill>
              </a:rPr>
              <a:t>across the community </a:t>
            </a:r>
            <a:br>
              <a:rPr lang="en-GB" sz="2400">
                <a:solidFill>
                  <a:schemeClr val="dk1"/>
                </a:solidFill>
              </a:rPr>
            </a:br>
            <a:r>
              <a:rPr lang="en-GB" sz="2800">
                <a:latin typeface="Corbel"/>
                <a:ea typeface="Corbel"/>
                <a:cs typeface="Corbel"/>
                <a:sym typeface="Corbel"/>
              </a:rPr>
              <a:t> </a:t>
            </a:r>
            <a:br>
              <a:rPr lang="en-GB" sz="2800"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sp>
        <p:nvSpPr>
          <p:cNvPr id="330" name="Google Shape;330;p2"/>
          <p:cNvSpPr/>
          <p:nvPr/>
        </p:nvSpPr>
        <p:spPr>
          <a:xfrm>
            <a:off x="4672739" y="1712563"/>
            <a:ext cx="1635071" cy="79721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16626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Tools and Workflow Collaboratory</a:t>
            </a:r>
            <a:endParaRPr b="0" i="0" sz="14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"/>
          <p:cNvSpPr txBox="1"/>
          <p:nvPr/>
        </p:nvSpPr>
        <p:spPr>
          <a:xfrm>
            <a:off x="239350" y="5349213"/>
            <a:ext cx="5828909" cy="2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91400" spcFirstLastPara="1" rIns="91400" wrap="square" tIns="456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3"/>
          <p:cNvSpPr txBox="1"/>
          <p:nvPr/>
        </p:nvSpPr>
        <p:spPr>
          <a:xfrm>
            <a:off x="435549" y="5410350"/>
            <a:ext cx="5140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91400" spcFirstLastPara="1" rIns="91400" wrap="square" tIns="456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GB" sz="1900" u="none" cap="none" strike="noStrike">
                <a:solidFill>
                  <a:srgbClr val="F47D2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https://covid19.galaxyproject.org</a:t>
            </a:r>
            <a:endParaRPr b="0" i="0" sz="1900" u="none" cap="none" strike="noStrike">
              <a:solidFill>
                <a:srgbClr val="F47D2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GB" sz="1900" u="none" cap="none" strike="noStrike">
                <a:solidFill>
                  <a:srgbClr val="F47D2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https://covid19beacon.crg.eu </a:t>
            </a:r>
            <a:br>
              <a:rPr b="0" i="0" lang="en-GB" sz="1900" u="none" cap="none" strike="noStrike">
                <a:solidFill>
                  <a:srgbClr val="F47D2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-GB" sz="1900">
                <a:solidFill>
                  <a:srgbClr val="F47D20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https://covid19.galaxyproject.org</a:t>
            </a:r>
            <a:r>
              <a:rPr lang="en-GB" sz="1900">
                <a:solidFill>
                  <a:srgbClr val="F47D20"/>
                </a:solidFill>
              </a:rPr>
              <a:t>/dashboard</a:t>
            </a:r>
            <a:endParaRPr sz="1900">
              <a:solidFill>
                <a:srgbClr val="F47D2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7" name="Google Shape;337;p3"/>
          <p:cNvGrpSpPr/>
          <p:nvPr/>
        </p:nvGrpSpPr>
        <p:grpSpPr>
          <a:xfrm>
            <a:off x="335394" y="1373148"/>
            <a:ext cx="8353041" cy="4128387"/>
            <a:chOff x="1906175" y="328325"/>
            <a:chExt cx="6403251" cy="3459349"/>
          </a:xfrm>
        </p:grpSpPr>
        <p:pic>
          <p:nvPicPr>
            <p:cNvPr id="338" name="Google Shape;338;p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949450" y="3256176"/>
              <a:ext cx="1392486" cy="254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p3"/>
            <p:cNvPicPr preferRelativeResize="0"/>
            <p:nvPr/>
          </p:nvPicPr>
          <p:blipFill rotWithShape="1">
            <a:blip r:embed="rId8">
              <a:alphaModFix/>
            </a:blip>
            <a:srcRect b="21389" l="0" r="0" t="0"/>
            <a:stretch/>
          </p:blipFill>
          <p:spPr>
            <a:xfrm>
              <a:off x="1906175" y="328325"/>
              <a:ext cx="6403251" cy="34593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Google Shape;340;p3"/>
          <p:cNvSpPr txBox="1"/>
          <p:nvPr>
            <p:ph type="title"/>
          </p:nvPr>
        </p:nvSpPr>
        <p:spPr>
          <a:xfrm>
            <a:off x="609600" y="274640"/>
            <a:ext cx="10972800" cy="6580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</a:pPr>
            <a:r>
              <a:rPr lang="en-GB" sz="3200"/>
              <a:t>Example: SARS-CoV-2 pre-processing, monitoring, analysis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Calibri"/>
              <a:buNone/>
            </a:pPr>
            <a:r>
              <a:t/>
            </a:r>
            <a:endParaRPr sz="3200"/>
          </a:p>
        </p:txBody>
      </p:sp>
      <p:pic>
        <p:nvPicPr>
          <p:cNvPr id="341" name="Google Shape;341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447596" y="4005064"/>
            <a:ext cx="2112235" cy="1248139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3"/>
          <p:cNvSpPr/>
          <p:nvPr/>
        </p:nvSpPr>
        <p:spPr>
          <a:xfrm>
            <a:off x="8866517" y="1393487"/>
            <a:ext cx="3168300" cy="53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GB" sz="1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Automated</a:t>
            </a:r>
            <a:r>
              <a:rPr b="0" i="0" lang="en-GB" sz="1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monitoring of structured data from the COVID-19 Data Portal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GB" sz="1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Managed central service and deployable infrastructure</a:t>
            </a:r>
            <a:endParaRPr b="0" i="0" sz="19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GB" sz="1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Scalable</a:t>
            </a:r>
            <a:r>
              <a:rPr b="0" i="0" lang="en-GB" sz="1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via access to a global distributed compute network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80990" lvl="0" marL="38099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1" i="0" lang="en-GB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Data quality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390" lvl="0" marL="38099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80990" lvl="0" marL="38099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Uniformly analysed data for </a:t>
            </a:r>
            <a:r>
              <a:rPr b="1" i="0" lang="en-GB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downstream analysis &amp; visualisation</a:t>
            </a:r>
            <a:endParaRPr b="0"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79390" lvl="0" marL="38099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80990" lvl="0" marL="38099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Facilitate </a:t>
            </a:r>
            <a:r>
              <a:rPr b="1" i="0" lang="en-GB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submission</a:t>
            </a:r>
            <a:r>
              <a:rPr b="0" i="0" lang="en-GB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of data to public archives (ENA, EVA) </a:t>
            </a:r>
            <a:endParaRPr b="0" i="0" sz="16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3" name="Google Shape;343;p3"/>
          <p:cNvSpPr txBox="1"/>
          <p:nvPr/>
        </p:nvSpPr>
        <p:spPr>
          <a:xfrm>
            <a:off x="3141475" y="798525"/>
            <a:ext cx="51402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EOSC as a means to an end</a:t>
            </a:r>
            <a:endParaRPr b="1" sz="32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9" name="Google Shape;349;p7"/>
          <p:cNvSpPr txBox="1"/>
          <p:nvPr>
            <p:ph type="title"/>
          </p:nvPr>
        </p:nvSpPr>
        <p:spPr>
          <a:xfrm>
            <a:off x="658800" y="201600"/>
            <a:ext cx="9309600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</a:pPr>
            <a:r>
              <a:rPr lang="en-GB" sz="2800"/>
              <a:t>Workflows across the EOSC-life stakeholders</a:t>
            </a:r>
            <a:endParaRPr sz="2800"/>
          </a:p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ts val="2500"/>
              <a:buFont typeface="Calibri"/>
              <a:buNone/>
            </a:pPr>
            <a:r>
              <a:t/>
            </a:r>
            <a:endParaRPr sz="2800"/>
          </a:p>
        </p:txBody>
      </p:sp>
      <p:pic>
        <p:nvPicPr>
          <p:cNvPr id="350" name="Google Shape;350;p7"/>
          <p:cNvPicPr preferRelativeResize="0"/>
          <p:nvPr/>
        </p:nvPicPr>
        <p:blipFill rotWithShape="1">
          <a:blip r:embed="rId3">
            <a:alphaModFix/>
          </a:blip>
          <a:srcRect b="2561" l="0" r="0" t="2570"/>
          <a:stretch/>
        </p:blipFill>
        <p:spPr>
          <a:xfrm>
            <a:off x="400608" y="2033192"/>
            <a:ext cx="3621202" cy="2280172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7"/>
          <p:cNvSpPr/>
          <p:nvPr/>
        </p:nvSpPr>
        <p:spPr>
          <a:xfrm>
            <a:off x="874151" y="1492800"/>
            <a:ext cx="328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CryoEM Image Analysis</a:t>
            </a:r>
            <a:endParaRPr b="1" i="0" sz="2000" u="none" cap="none" strike="noStrike">
              <a:solidFill>
                <a:srgbClr val="DA8E0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2" name="Google Shape;352;p7"/>
          <p:cNvSpPr/>
          <p:nvPr/>
        </p:nvSpPr>
        <p:spPr>
          <a:xfrm>
            <a:off x="4892534" y="1526190"/>
            <a:ext cx="28184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Metagenomic Pipelines </a:t>
            </a:r>
            <a:endParaRPr b="1" i="0" sz="2000" u="none" cap="none" strike="noStrike">
              <a:solidFill>
                <a:srgbClr val="DA8E0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53" name="Google Shape;35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60285" y="2094981"/>
            <a:ext cx="3846068" cy="2256974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7"/>
          <p:cNvSpPr/>
          <p:nvPr/>
        </p:nvSpPr>
        <p:spPr>
          <a:xfrm>
            <a:off x="9105503" y="1547850"/>
            <a:ext cx="246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Drug Discovery</a:t>
            </a:r>
            <a:endParaRPr b="1" i="0" sz="2000" u="none" cap="none" strike="noStrike">
              <a:solidFill>
                <a:srgbClr val="DA8E0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Workflow" id="355" name="Google Shape;355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24964" y="2033192"/>
            <a:ext cx="2891756" cy="32432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struct-ERIC - Structural Biology European Research Infrastructure  Consortium" id="356" name="Google Shape;356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59098" y="4633281"/>
            <a:ext cx="1704222" cy="671950"/>
          </a:xfrm>
          <a:prstGeom prst="rect">
            <a:avLst/>
          </a:prstGeom>
          <a:noFill/>
          <a:ln>
            <a:noFill/>
          </a:ln>
        </p:spPr>
      </p:pic>
      <p:sp>
        <p:nvSpPr>
          <p:cNvPr descr="Elixir Europe logo - DiSSCo" id="357" name="Google Shape;357;p7"/>
          <p:cNvSpPr/>
          <p:nvPr/>
        </p:nvSpPr>
        <p:spPr>
          <a:xfrm>
            <a:off x="155575" y="-890588"/>
            <a:ext cx="2466975" cy="1866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8" name="Google Shape;358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536689" y="4504912"/>
            <a:ext cx="1233487" cy="92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395503" y="5487679"/>
            <a:ext cx="1750677" cy="429923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7"/>
          <p:cNvSpPr txBox="1"/>
          <p:nvPr/>
        </p:nvSpPr>
        <p:spPr>
          <a:xfrm>
            <a:off x="155575" y="5433600"/>
            <a:ext cx="8485500" cy="10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Workflows as entrypoint for end users</a:t>
            </a:r>
            <a:endParaRPr b="1" sz="28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Bringing EOSC to the tools researchers already use </a:t>
            </a:r>
            <a:endParaRPr b="1" sz="28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e1a7b578dc_0_7"/>
          <p:cNvSpPr txBox="1"/>
          <p:nvPr>
            <p:ph type="title"/>
          </p:nvPr>
        </p:nvSpPr>
        <p:spPr>
          <a:xfrm>
            <a:off x="6250" y="-40650"/>
            <a:ext cx="13122300" cy="1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Calibri"/>
              <a:buNone/>
            </a:pPr>
            <a:r>
              <a:rPr lang="en-GB" sz="2700">
                <a:solidFill>
                  <a:schemeClr val="dk2"/>
                </a:solidFill>
              </a:rPr>
              <a:t>Need from Users, Developers and Infrastructure administrators</a:t>
            </a:r>
            <a:endParaRPr sz="27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Calibri"/>
              <a:buNone/>
            </a:pPr>
            <a:r>
              <a:rPr lang="en-GB" sz="2700">
                <a:solidFill>
                  <a:schemeClr val="dk2"/>
                </a:solidFill>
              </a:rPr>
              <a:t>Drive the ELIXIR &amp; EOSC-Life Tools ecosystems : workflows are first class objects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366" name="Google Shape;366;ge1a7b578dc_0_7"/>
          <p:cNvSpPr/>
          <p:nvPr/>
        </p:nvSpPr>
        <p:spPr>
          <a:xfrm>
            <a:off x="5328112" y="2316513"/>
            <a:ext cx="1769100" cy="882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7" name="Google Shape;367;ge1a7b578dc_0_7"/>
          <p:cNvGrpSpPr/>
          <p:nvPr/>
        </p:nvGrpSpPr>
        <p:grpSpPr>
          <a:xfrm>
            <a:off x="1049781" y="4898413"/>
            <a:ext cx="1189909" cy="639472"/>
            <a:chOff x="2538991" y="1991646"/>
            <a:chExt cx="1586545" cy="852630"/>
          </a:xfrm>
        </p:grpSpPr>
        <p:pic>
          <p:nvPicPr>
            <p:cNvPr id="368" name="Google Shape;368;ge1a7b578dc_0_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538991" y="1991646"/>
              <a:ext cx="1006490" cy="75714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9" name="Google Shape;369;ge1a7b578dc_0_7"/>
            <p:cNvSpPr txBox="1"/>
            <p:nvPr/>
          </p:nvSpPr>
          <p:spPr>
            <a:xfrm>
              <a:off x="3042236" y="2484876"/>
              <a:ext cx="1083300" cy="35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675" lIns="91400" spcFirstLastPara="1" rIns="91400" wrap="square" tIns="456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GB" sz="1100" cap="small">
                  <a:solidFill>
                    <a:srgbClr val="4E4848"/>
                  </a:solidFill>
                  <a:latin typeface="Corbel"/>
                  <a:ea typeface="Corbel"/>
                  <a:cs typeface="Corbel"/>
                  <a:sym typeface="Corbel"/>
                </a:rPr>
                <a:t>Bio.Tools</a:t>
              </a:r>
              <a:endParaRPr b="1" i="1" sz="11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370" name="Google Shape;370;ge1a7b578dc_0_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07964" y="1028047"/>
            <a:ext cx="411229" cy="411229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ge1a7b578dc_0_7"/>
          <p:cNvSpPr txBox="1"/>
          <p:nvPr/>
        </p:nvSpPr>
        <p:spPr>
          <a:xfrm>
            <a:off x="5541485" y="1482109"/>
            <a:ext cx="1029300" cy="27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End User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e1a7b578dc_0_7"/>
          <p:cNvSpPr txBox="1"/>
          <p:nvPr/>
        </p:nvSpPr>
        <p:spPr>
          <a:xfrm>
            <a:off x="1760515" y="1367393"/>
            <a:ext cx="1575900" cy="27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Tool Developer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3" name="Google Shape;373;ge1a7b578dc_0_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37980" y="4967467"/>
            <a:ext cx="598567" cy="601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ge1a7b578dc_0_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57015" y="3010407"/>
            <a:ext cx="1279521" cy="303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ge1a7b578dc_0_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40492" y="2922217"/>
            <a:ext cx="495645" cy="495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ge1a7b578dc_0_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31867" y="2656616"/>
            <a:ext cx="1223569" cy="198722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ge1a7b578dc_0_7"/>
          <p:cNvSpPr txBox="1"/>
          <p:nvPr/>
        </p:nvSpPr>
        <p:spPr>
          <a:xfrm>
            <a:off x="3288516" y="5055496"/>
            <a:ext cx="1320000" cy="28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BioContainers</a:t>
            </a:r>
            <a:endParaRPr b="1" i="1" sz="1500" cap="small">
              <a:solidFill>
                <a:srgbClr val="4E4848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378" name="Google Shape;378;ge1a7b578dc_0_7"/>
          <p:cNvCxnSpPr/>
          <p:nvPr/>
        </p:nvCxnSpPr>
        <p:spPr>
          <a:xfrm>
            <a:off x="4809408" y="3020643"/>
            <a:ext cx="532800" cy="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79" name="Google Shape;379;ge1a7b578dc_0_7"/>
          <p:cNvCxnSpPr/>
          <p:nvPr/>
        </p:nvCxnSpPr>
        <p:spPr>
          <a:xfrm>
            <a:off x="2352048" y="2985516"/>
            <a:ext cx="392100" cy="30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380" name="Google Shape;380;ge1a7b578dc_0_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119332" y="4056745"/>
            <a:ext cx="1204400" cy="690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ge1a7b578dc_0_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457135" y="2430017"/>
            <a:ext cx="862675" cy="2856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2" name="Google Shape;382;ge1a7b578dc_0_7"/>
          <p:cNvCxnSpPr>
            <a:stCxn id="366" idx="2"/>
          </p:cNvCxnSpPr>
          <p:nvPr/>
        </p:nvCxnSpPr>
        <p:spPr>
          <a:xfrm>
            <a:off x="6212662" y="3198813"/>
            <a:ext cx="0" cy="15099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83" name="Google Shape;383;ge1a7b578dc_0_7"/>
          <p:cNvCxnSpPr/>
          <p:nvPr/>
        </p:nvCxnSpPr>
        <p:spPr>
          <a:xfrm flipH="1">
            <a:off x="3019163" y="3563312"/>
            <a:ext cx="37500" cy="11457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84" name="Google Shape;384;ge1a7b578dc_0_7"/>
          <p:cNvCxnSpPr>
            <a:stCxn id="385" idx="2"/>
          </p:cNvCxnSpPr>
          <p:nvPr/>
        </p:nvCxnSpPr>
        <p:spPr>
          <a:xfrm flipH="1">
            <a:off x="1562998" y="3177016"/>
            <a:ext cx="52500" cy="15321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85" name="Google Shape;385;ge1a7b578dc_0_7"/>
          <p:cNvSpPr/>
          <p:nvPr/>
        </p:nvSpPr>
        <p:spPr>
          <a:xfrm>
            <a:off x="878848" y="2387716"/>
            <a:ext cx="1473300" cy="789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Cv 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e1a7b578dc_0_7"/>
          <p:cNvSpPr txBox="1"/>
          <p:nvPr/>
        </p:nvSpPr>
        <p:spPr>
          <a:xfrm>
            <a:off x="5443677" y="2112955"/>
            <a:ext cx="1171500" cy="24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Workflows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e1a7b578dc_0_7"/>
          <p:cNvSpPr txBox="1"/>
          <p:nvPr/>
        </p:nvSpPr>
        <p:spPr>
          <a:xfrm>
            <a:off x="978257" y="2212104"/>
            <a:ext cx="684300" cy="28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Tools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1a7b578dc_0_7"/>
          <p:cNvSpPr/>
          <p:nvPr/>
        </p:nvSpPr>
        <p:spPr>
          <a:xfrm>
            <a:off x="819380" y="4747256"/>
            <a:ext cx="6266400" cy="9861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ge1a7b578dc_0_7"/>
          <p:cNvSpPr txBox="1"/>
          <p:nvPr/>
        </p:nvSpPr>
        <p:spPr>
          <a:xfrm>
            <a:off x="3983765" y="4564510"/>
            <a:ext cx="1075200" cy="342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Registries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ge1a7b578dc_0_7"/>
          <p:cNvSpPr/>
          <p:nvPr/>
        </p:nvSpPr>
        <p:spPr>
          <a:xfrm>
            <a:off x="3427145" y="1147713"/>
            <a:ext cx="1167300" cy="945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D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4D4848"/>
                </a:solidFill>
                <a:latin typeface="Calibri"/>
                <a:ea typeface="Calibri"/>
                <a:cs typeface="Calibri"/>
                <a:sym typeface="Calibri"/>
              </a:rPr>
              <a:t>Various data sources</a:t>
            </a:r>
            <a:endParaRPr sz="1500">
              <a:solidFill>
                <a:srgbClr val="4D484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1a7b578dc_0_7"/>
          <p:cNvSpPr/>
          <p:nvPr/>
        </p:nvSpPr>
        <p:spPr>
          <a:xfrm>
            <a:off x="2735863" y="2774112"/>
            <a:ext cx="2065500" cy="789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5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1a7b578dc_0_7"/>
          <p:cNvSpPr/>
          <p:nvPr/>
        </p:nvSpPr>
        <p:spPr>
          <a:xfrm>
            <a:off x="2891364" y="2615595"/>
            <a:ext cx="1146300" cy="264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Containers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ge1a7b578dc_0_7"/>
          <p:cNvSpPr/>
          <p:nvPr/>
        </p:nvSpPr>
        <p:spPr>
          <a:xfrm>
            <a:off x="3504819" y="1017551"/>
            <a:ext cx="719100" cy="27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Data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4" name="Google Shape;394;ge1a7b578dc_0_7"/>
          <p:cNvCxnSpPr>
            <a:stCxn id="390" idx="3"/>
          </p:cNvCxnSpPr>
          <p:nvPr/>
        </p:nvCxnSpPr>
        <p:spPr>
          <a:xfrm>
            <a:off x="4594445" y="1620513"/>
            <a:ext cx="747900" cy="5793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395" name="Google Shape;395;ge1a7b578dc_0_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9924" y="1045723"/>
            <a:ext cx="411229" cy="4112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6" name="Google Shape;396;ge1a7b578dc_0_7"/>
          <p:cNvCxnSpPr/>
          <p:nvPr/>
        </p:nvCxnSpPr>
        <p:spPr>
          <a:xfrm>
            <a:off x="7097305" y="2782515"/>
            <a:ext cx="532800" cy="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97" name="Google Shape;397;ge1a7b578dc_0_7"/>
          <p:cNvSpPr/>
          <p:nvPr/>
        </p:nvSpPr>
        <p:spPr>
          <a:xfrm>
            <a:off x="7615744" y="2048300"/>
            <a:ext cx="2126100" cy="12099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4D484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ge1a7b578dc_0_7"/>
          <p:cNvSpPr txBox="1"/>
          <p:nvPr/>
        </p:nvSpPr>
        <p:spPr>
          <a:xfrm>
            <a:off x="7950844" y="1888595"/>
            <a:ext cx="1431600" cy="26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Infrastructure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ge1a7b578dc_0_7"/>
          <p:cNvSpPr/>
          <p:nvPr/>
        </p:nvSpPr>
        <p:spPr>
          <a:xfrm>
            <a:off x="7584005" y="4709010"/>
            <a:ext cx="2160300" cy="10185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e1a7b578dc_0_7"/>
          <p:cNvSpPr txBox="1"/>
          <p:nvPr/>
        </p:nvSpPr>
        <p:spPr>
          <a:xfrm>
            <a:off x="7693240" y="4553128"/>
            <a:ext cx="914700" cy="28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Testing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1" name="Google Shape;401;ge1a7b578dc_0_7"/>
          <p:cNvCxnSpPr>
            <a:stCxn id="388" idx="3"/>
          </p:cNvCxnSpPr>
          <p:nvPr/>
        </p:nvCxnSpPr>
        <p:spPr>
          <a:xfrm>
            <a:off x="7085780" y="5240306"/>
            <a:ext cx="501300" cy="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02" name="Google Shape;402;ge1a7b578dc_0_7"/>
          <p:cNvCxnSpPr>
            <a:stCxn id="397" idx="2"/>
            <a:endCxn id="399" idx="0"/>
          </p:cNvCxnSpPr>
          <p:nvPr/>
        </p:nvCxnSpPr>
        <p:spPr>
          <a:xfrm flipH="1">
            <a:off x="8664094" y="3258200"/>
            <a:ext cx="14700" cy="14508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03" name="Google Shape;403;ge1a7b578dc_0_7"/>
          <p:cNvCxnSpPr>
            <a:stCxn id="371" idx="2"/>
            <a:endCxn id="386" idx="0"/>
          </p:cNvCxnSpPr>
          <p:nvPr/>
        </p:nvCxnSpPr>
        <p:spPr>
          <a:xfrm flipH="1">
            <a:off x="6029435" y="1759009"/>
            <a:ext cx="26700" cy="3540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04" name="Google Shape;404;ge1a7b578dc_0_7"/>
          <p:cNvCxnSpPr/>
          <p:nvPr/>
        </p:nvCxnSpPr>
        <p:spPr>
          <a:xfrm>
            <a:off x="2663040" y="1754968"/>
            <a:ext cx="411900" cy="5340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05" name="Google Shape;405;ge1a7b578dc_0_7"/>
          <p:cNvCxnSpPr/>
          <p:nvPr/>
        </p:nvCxnSpPr>
        <p:spPr>
          <a:xfrm flipH="1">
            <a:off x="1731925" y="1669943"/>
            <a:ext cx="349500" cy="6120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06" name="Google Shape;406;ge1a7b578dc_0_7"/>
          <p:cNvCxnSpPr/>
          <p:nvPr/>
        </p:nvCxnSpPr>
        <p:spPr>
          <a:xfrm flipH="1">
            <a:off x="4858312" y="1331980"/>
            <a:ext cx="812700" cy="1764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407" name="Google Shape;407;ge1a7b578dc_0_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789931" y="2917328"/>
            <a:ext cx="1009496" cy="217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e1a7b578dc_0_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790141" y="2226473"/>
            <a:ext cx="1009075" cy="357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ge1a7b578dc_0_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9103506" y="2177185"/>
            <a:ext cx="484524" cy="484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e1a7b578dc_0_7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040220" y="2659681"/>
            <a:ext cx="677167" cy="310028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ge1a7b578dc_0_7"/>
          <p:cNvSpPr txBox="1"/>
          <p:nvPr/>
        </p:nvSpPr>
        <p:spPr>
          <a:xfrm>
            <a:off x="9251903" y="2922175"/>
            <a:ext cx="270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ge1a7b578dc_0_7"/>
          <p:cNvCxnSpPr/>
          <p:nvPr/>
        </p:nvCxnSpPr>
        <p:spPr>
          <a:xfrm>
            <a:off x="2718123" y="1308964"/>
            <a:ext cx="602100" cy="75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3" name="Google Shape;413;ge1a7b578dc_0_7"/>
          <p:cNvCxnSpPr/>
          <p:nvPr/>
        </p:nvCxnSpPr>
        <p:spPr>
          <a:xfrm>
            <a:off x="6147160" y="1404497"/>
            <a:ext cx="1399200" cy="5343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414" name="Google Shape;414;ge1a7b578dc_0_7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0227792" y="1958631"/>
            <a:ext cx="747894" cy="563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ge1a7b578dc_0_7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0169986" y="2520364"/>
            <a:ext cx="1598700" cy="35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ge1a7b578dc_0_7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4833869" y="4993874"/>
            <a:ext cx="2209126" cy="4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ge1a7b578dc_0_7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6330895" y="3478413"/>
            <a:ext cx="1120343" cy="575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ge1a7b578dc_0_7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7799580" y="2663683"/>
            <a:ext cx="878996" cy="149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ge1a7b578dc_0_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9565" y="1028041"/>
            <a:ext cx="411229" cy="411229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ge1a7b578dc_0_7"/>
          <p:cNvSpPr txBox="1"/>
          <p:nvPr/>
        </p:nvSpPr>
        <p:spPr>
          <a:xfrm>
            <a:off x="7552358" y="1482072"/>
            <a:ext cx="1167300" cy="27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Sys Admin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1" name="Google Shape;421;ge1a7b578dc_0_7"/>
          <p:cNvCxnSpPr>
            <a:stCxn id="420" idx="1"/>
          </p:cNvCxnSpPr>
          <p:nvPr/>
        </p:nvCxnSpPr>
        <p:spPr>
          <a:xfrm flipH="1">
            <a:off x="6658358" y="1620522"/>
            <a:ext cx="894000" cy="5694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22" name="Google Shape;422;ge1a7b578dc_0_7"/>
          <p:cNvCxnSpPr/>
          <p:nvPr/>
        </p:nvCxnSpPr>
        <p:spPr>
          <a:xfrm>
            <a:off x="8370175" y="1526825"/>
            <a:ext cx="393000" cy="4119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23" name="Google Shape;423;ge1a7b578dc_0_7"/>
          <p:cNvCxnSpPr/>
          <p:nvPr/>
        </p:nvCxnSpPr>
        <p:spPr>
          <a:xfrm>
            <a:off x="2352048" y="2531349"/>
            <a:ext cx="2946900" cy="240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24" name="Google Shape;424;ge1a7b578dc_0_7"/>
          <p:cNvSpPr txBox="1"/>
          <p:nvPr/>
        </p:nvSpPr>
        <p:spPr>
          <a:xfrm>
            <a:off x="9907813" y="1494815"/>
            <a:ext cx="2044800" cy="538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121875" lIns="121875" spcFirstLastPara="1" rIns="121875" wrap="square" tIns="1218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9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Authentication</a:t>
            </a:r>
            <a:endParaRPr sz="2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5" name="Google Shape;425;ge1a7b578dc_0_7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6250496" y="2897064"/>
            <a:ext cx="640571" cy="1155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nakemake tutorial | EdwardsLab" id="426" name="Google Shape;426;ge1a7b578dc_0_7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5411347" y="2763148"/>
            <a:ext cx="822298" cy="12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ge1a7b578dc_0_7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5430755" y="2995960"/>
            <a:ext cx="849106" cy="166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ge1a7b578dc_0_7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6651926" y="2438101"/>
            <a:ext cx="265929" cy="291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ge1a7b578dc_0_7"/>
          <p:cNvPicPr preferRelativeResize="0"/>
          <p:nvPr/>
        </p:nvPicPr>
        <p:blipFill rotWithShape="1">
          <a:blip r:embed="rId23">
            <a:alphaModFix/>
          </a:blip>
          <a:srcRect b="0" l="0" r="0" t="0"/>
          <a:stretch/>
        </p:blipFill>
        <p:spPr>
          <a:xfrm>
            <a:off x="8736569" y="4965947"/>
            <a:ext cx="739664" cy="5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ge1a7b578dc_0_7"/>
          <p:cNvPicPr preferRelativeResize="0"/>
          <p:nvPr/>
        </p:nvPicPr>
        <p:blipFill rotWithShape="1">
          <a:blip r:embed="rId24">
            <a:alphaModFix/>
          </a:blip>
          <a:srcRect b="0" l="-3159" r="3159" t="0"/>
          <a:stretch/>
        </p:blipFill>
        <p:spPr>
          <a:xfrm>
            <a:off x="7893583" y="4973696"/>
            <a:ext cx="696784" cy="5326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1" name="Google Shape;431;ge1a7b578dc_0_7"/>
          <p:cNvCxnSpPr/>
          <p:nvPr/>
        </p:nvCxnSpPr>
        <p:spPr>
          <a:xfrm>
            <a:off x="5541181" y="3198913"/>
            <a:ext cx="300" cy="6504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32" name="Google Shape;432;ge1a7b578dc_0_7"/>
          <p:cNvSpPr/>
          <p:nvPr/>
        </p:nvSpPr>
        <p:spPr>
          <a:xfrm>
            <a:off x="3504820" y="3857360"/>
            <a:ext cx="2406900" cy="5715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E484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Google Shape;433;ge1a7b578dc_0_7"/>
          <p:cNvSpPr txBox="1"/>
          <p:nvPr/>
        </p:nvSpPr>
        <p:spPr>
          <a:xfrm>
            <a:off x="4303113" y="3735716"/>
            <a:ext cx="1171500" cy="24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1500" cap="small">
                <a:solidFill>
                  <a:srgbClr val="4E4848"/>
                </a:solidFill>
                <a:latin typeface="Corbel"/>
                <a:ea typeface="Corbel"/>
                <a:cs typeface="Corbel"/>
                <a:sym typeface="Corbel"/>
              </a:rPr>
              <a:t>Wf Repos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4" name="Google Shape;434;ge1a7b578dc_0_7"/>
          <p:cNvCxnSpPr/>
          <p:nvPr/>
        </p:nvCxnSpPr>
        <p:spPr>
          <a:xfrm>
            <a:off x="5275812" y="4422019"/>
            <a:ext cx="1200" cy="32520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435" name="Google Shape;435;ge1a7b578dc_0_7"/>
          <p:cNvPicPr preferRelativeResize="0"/>
          <p:nvPr/>
        </p:nvPicPr>
        <p:blipFill rotWithShape="1">
          <a:blip r:embed="rId25">
            <a:alphaModFix/>
          </a:blip>
          <a:srcRect b="0" l="0" r="0" t="0"/>
          <a:stretch/>
        </p:blipFill>
        <p:spPr>
          <a:xfrm>
            <a:off x="4922064" y="4075501"/>
            <a:ext cx="840562" cy="2196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tHub Logo | Symbol, History, PNG (3840*2160)" id="436" name="Google Shape;436;ge1a7b578dc_0_7"/>
          <p:cNvPicPr preferRelativeResize="0"/>
          <p:nvPr/>
        </p:nvPicPr>
        <p:blipFill rotWithShape="1">
          <a:blip r:embed="rId26">
            <a:alphaModFix/>
          </a:blip>
          <a:srcRect b="0" l="0" r="0" t="0"/>
          <a:stretch/>
        </p:blipFill>
        <p:spPr>
          <a:xfrm>
            <a:off x="3568716" y="3994711"/>
            <a:ext cx="528059" cy="2970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tergalactic Utilities Commission" id="437" name="Google Shape;437;ge1a7b578dc_0_7"/>
          <p:cNvPicPr preferRelativeResize="0"/>
          <p:nvPr/>
        </p:nvPicPr>
        <p:blipFill rotWithShape="1">
          <a:blip r:embed="rId27">
            <a:alphaModFix/>
          </a:blip>
          <a:srcRect b="0" l="0" r="0" t="0"/>
          <a:stretch/>
        </p:blipFill>
        <p:spPr>
          <a:xfrm>
            <a:off x="4215873" y="4002929"/>
            <a:ext cx="548600" cy="3387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8" name="Google Shape;438;ge1a7b578dc_0_7"/>
          <p:cNvCxnSpPr/>
          <p:nvPr/>
        </p:nvCxnSpPr>
        <p:spPr>
          <a:xfrm rot="10800000">
            <a:off x="7124967" y="3182079"/>
            <a:ext cx="1371300" cy="1396800"/>
          </a:xfrm>
          <a:prstGeom prst="straightConnector1">
            <a:avLst/>
          </a:prstGeom>
          <a:noFill/>
          <a:ln cap="flat" cmpd="sng" w="412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439" name="Google Shape;439;ge1a7b578dc_0_7"/>
          <p:cNvPicPr preferRelativeResize="0"/>
          <p:nvPr/>
        </p:nvPicPr>
        <p:blipFill rotWithShape="1">
          <a:blip r:embed="rId28">
            <a:alphaModFix/>
          </a:blip>
          <a:srcRect b="0" l="0" r="0" t="0"/>
          <a:stretch/>
        </p:blipFill>
        <p:spPr>
          <a:xfrm>
            <a:off x="4402563" y="6235677"/>
            <a:ext cx="972699" cy="3905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0" name="Google Shape;440;ge1a7b578dc_0_7"/>
          <p:cNvCxnSpPr/>
          <p:nvPr/>
        </p:nvCxnSpPr>
        <p:spPr>
          <a:xfrm flipH="1">
            <a:off x="5253163" y="5395836"/>
            <a:ext cx="294900" cy="67710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441" name="Google Shape;441;ge1a7b578dc_0_7"/>
          <p:cNvPicPr preferRelativeResize="0"/>
          <p:nvPr/>
        </p:nvPicPr>
        <p:blipFill rotWithShape="1">
          <a:blip r:embed="rId29">
            <a:alphaModFix/>
          </a:blip>
          <a:srcRect b="0" l="11361" r="20444" t="47594"/>
          <a:stretch/>
        </p:blipFill>
        <p:spPr>
          <a:xfrm>
            <a:off x="5855308" y="6030543"/>
            <a:ext cx="1000967" cy="80078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2" name="Google Shape;442;ge1a7b578dc_0_7"/>
          <p:cNvCxnSpPr>
            <a:endCxn id="441" idx="0"/>
          </p:cNvCxnSpPr>
          <p:nvPr/>
        </p:nvCxnSpPr>
        <p:spPr>
          <a:xfrm>
            <a:off x="6197691" y="5414043"/>
            <a:ext cx="158100" cy="616500"/>
          </a:xfrm>
          <a:prstGeom prst="straightConnector1">
            <a:avLst/>
          </a:prstGeom>
          <a:noFill/>
          <a:ln cap="flat" cmpd="sng" w="28575">
            <a:solidFill>
              <a:srgbClr val="4D4848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9" name="Google Shape;449;p9"/>
          <p:cNvSpPr txBox="1"/>
          <p:nvPr>
            <p:ph type="title"/>
          </p:nvPr>
        </p:nvSpPr>
        <p:spPr>
          <a:xfrm>
            <a:off x="643300" y="209350"/>
            <a:ext cx="11649000" cy="1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ct val="111111"/>
              <a:buFont typeface="Calibri"/>
              <a:buNone/>
            </a:pPr>
            <a:r>
              <a:rPr lang="en-GB"/>
              <a:t>Implemented and running! Real use!  Co-designed with EOSC-Life users.</a:t>
            </a:r>
            <a:br>
              <a:rPr lang="en-GB"/>
            </a:br>
            <a:r>
              <a:rPr lang="en-GB"/>
              <a:t>Cross-cutting, horizontal services and technologies serving non-bio stakeholders</a:t>
            </a:r>
            <a:br>
              <a:rPr lang="en-GB"/>
            </a:br>
            <a:r>
              <a:rPr lang="en-GB"/>
              <a:t>Thematic data, tools, ontologies, and digital object outputs : develop and implement FAIR Data </a:t>
            </a:r>
            <a:endParaRPr/>
          </a:p>
        </p:txBody>
      </p:sp>
      <p:sp>
        <p:nvSpPr>
          <p:cNvPr id="450" name="Google Shape;450;p9"/>
          <p:cNvSpPr txBox="1"/>
          <p:nvPr/>
        </p:nvSpPr>
        <p:spPr>
          <a:xfrm>
            <a:off x="2176375" y="2246400"/>
            <a:ext cx="2223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Workflow Platform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32K users, 40K workflows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1" name="Google Shape;45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003" y="3227687"/>
            <a:ext cx="1390220" cy="269749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9"/>
          <p:cNvSpPr txBox="1"/>
          <p:nvPr/>
        </p:nvSpPr>
        <p:spPr>
          <a:xfrm>
            <a:off x="2176375" y="4082425"/>
            <a:ext cx="1753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Workflow Registry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System agnostic</a:t>
            </a:r>
            <a:endParaRPr b="0" i="0" sz="14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53" name="Google Shape;45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0386" y="5033744"/>
            <a:ext cx="739664" cy="5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9"/>
          <p:cNvPicPr preferRelativeResize="0"/>
          <p:nvPr/>
        </p:nvPicPr>
        <p:blipFill rotWithShape="1">
          <a:blip r:embed="rId5">
            <a:alphaModFix/>
          </a:blip>
          <a:srcRect b="0" l="-3159" r="3157" t="0"/>
          <a:stretch/>
        </p:blipFill>
        <p:spPr>
          <a:xfrm>
            <a:off x="585409" y="5055859"/>
            <a:ext cx="696781" cy="532633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9"/>
          <p:cNvSpPr txBox="1"/>
          <p:nvPr/>
        </p:nvSpPr>
        <p:spPr>
          <a:xfrm>
            <a:off x="2176372" y="5129973"/>
            <a:ext cx="187948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Workflow Testing and Monitoring services</a:t>
            </a:r>
            <a:endParaRPr b="0" i="0" sz="14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6" name="Google Shape;456;p9"/>
          <p:cNvSpPr/>
          <p:nvPr/>
        </p:nvSpPr>
        <p:spPr>
          <a:xfrm>
            <a:off x="2176372" y="3020497"/>
            <a:ext cx="18066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Remote computation sharing across Europe and Australia</a:t>
            </a:r>
            <a:endParaRPr b="0" i="0" sz="14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57" name="Google Shape;457;p9"/>
          <p:cNvPicPr preferRelativeResize="0"/>
          <p:nvPr/>
        </p:nvPicPr>
        <p:blipFill rotWithShape="1">
          <a:blip r:embed="rId6">
            <a:alphaModFix/>
          </a:blip>
          <a:srcRect b="0" l="0" r="0" t="8112"/>
          <a:stretch/>
        </p:blipFill>
        <p:spPr>
          <a:xfrm>
            <a:off x="827458" y="3923074"/>
            <a:ext cx="1005855" cy="95315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9"/>
          <p:cNvSpPr txBox="1"/>
          <p:nvPr/>
        </p:nvSpPr>
        <p:spPr>
          <a:xfrm>
            <a:off x="1463258" y="1657047"/>
            <a:ext cx="127791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Services</a:t>
            </a:r>
            <a:endParaRPr b="1" i="0" sz="2400" u="none" cap="none" strike="noStrike">
              <a:solidFill>
                <a:srgbClr val="DA8E0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59" name="Google Shape;459;p9"/>
          <p:cNvGrpSpPr/>
          <p:nvPr/>
        </p:nvGrpSpPr>
        <p:grpSpPr>
          <a:xfrm>
            <a:off x="4055856" y="1648026"/>
            <a:ext cx="4312469" cy="4632124"/>
            <a:chOff x="4055856" y="1648026"/>
            <a:chExt cx="4312469" cy="4632124"/>
          </a:xfrm>
        </p:grpSpPr>
        <p:grpSp>
          <p:nvGrpSpPr>
            <p:cNvPr id="460" name="Google Shape;460;p9"/>
            <p:cNvGrpSpPr/>
            <p:nvPr/>
          </p:nvGrpSpPr>
          <p:grpSpPr>
            <a:xfrm>
              <a:off x="4521602" y="1648026"/>
              <a:ext cx="3846723" cy="4632124"/>
              <a:chOff x="4521602" y="1648026"/>
              <a:chExt cx="3846723" cy="4632124"/>
            </a:xfrm>
          </p:grpSpPr>
          <p:sp>
            <p:nvSpPr>
              <p:cNvPr id="461" name="Google Shape;461;p9"/>
              <p:cNvSpPr txBox="1"/>
              <p:nvPr/>
            </p:nvSpPr>
            <p:spPr>
              <a:xfrm>
                <a:off x="4521602" y="1648026"/>
                <a:ext cx="3804247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1" i="0" lang="en-GB" sz="2400" u="none" cap="none" strike="noStrike">
                    <a:solidFill>
                      <a:srgbClr val="DA8E06"/>
                    </a:solidFill>
                    <a:latin typeface="Corbel"/>
                    <a:ea typeface="Corbel"/>
                    <a:cs typeface="Corbel"/>
                    <a:sym typeface="Corbel"/>
                  </a:rPr>
                  <a:t>Technologies &amp; Techniques</a:t>
                </a:r>
                <a:endParaRPr b="1" i="0" sz="2400" u="none" cap="none" strike="noStrike">
                  <a:solidFill>
                    <a:srgbClr val="DA8E06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pic>
            <p:nvPicPr>
              <p:cNvPr id="462" name="Google Shape;462;p9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6643686" y="2381648"/>
                <a:ext cx="1012479" cy="221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63" name="Google Shape;463;p9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6643686" y="2644906"/>
                <a:ext cx="1008112" cy="20214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64" name="Google Shape;464;p9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6643686" y="4685289"/>
                <a:ext cx="999805" cy="60370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5" name="Google Shape;465;p9"/>
              <p:cNvSpPr/>
              <p:nvPr/>
            </p:nvSpPr>
            <p:spPr>
              <a:xfrm>
                <a:off x="4824290" y="2271136"/>
                <a:ext cx="1819395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Metadata standards for describing workflows and tools</a:t>
                </a:r>
                <a:endParaRPr b="0" i="0" sz="1400" u="none" cap="none" strike="noStrike">
                  <a:solidFill>
                    <a:srgbClr val="000000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466" name="Google Shape;466;p9"/>
              <p:cNvSpPr/>
              <p:nvPr/>
            </p:nvSpPr>
            <p:spPr>
              <a:xfrm>
                <a:off x="4824290" y="4597153"/>
                <a:ext cx="1739241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Standardised description of a workflow</a:t>
                </a:r>
                <a:endParaRPr b="0" i="0" sz="1400" u="none" cap="none" strike="noStrike">
                  <a:solidFill>
                    <a:srgbClr val="000000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467" name="Google Shape;467;p9"/>
              <p:cNvSpPr/>
              <p:nvPr/>
            </p:nvSpPr>
            <p:spPr>
              <a:xfrm>
                <a:off x="4824290" y="3275378"/>
                <a:ext cx="1963968" cy="95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1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FAIR Digital Research Object </a:t>
                </a:r>
                <a:r>
                  <a:rPr b="0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for exchanging workflows &amp; data &amp; service </a:t>
                </a:r>
                <a:r>
                  <a:rPr b="1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interoperability</a:t>
                </a:r>
                <a:r>
                  <a:rPr b="0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 </a:t>
                </a:r>
                <a:endParaRPr b="0" i="0" sz="1400" u="none" cap="none" strike="noStrike">
                  <a:solidFill>
                    <a:srgbClr val="000000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pic>
            <p:nvPicPr>
              <p:cNvPr id="468" name="Google Shape;468;p9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6705678" y="3268690"/>
                <a:ext cx="1008112" cy="96079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9" name="Google Shape;469;p9"/>
              <p:cNvSpPr/>
              <p:nvPr/>
            </p:nvSpPr>
            <p:spPr>
              <a:xfrm>
                <a:off x="4734725" y="5756950"/>
                <a:ext cx="36336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rgbClr val="000000"/>
                    </a:solidFill>
                    <a:latin typeface="Corbel"/>
                    <a:ea typeface="Corbel"/>
                    <a:cs typeface="Corbel"/>
                    <a:sym typeface="Corbel"/>
                  </a:rPr>
                  <a:t>Secure federated processing of sensitive data</a:t>
                </a:r>
                <a:endParaRPr b="0" i="0" sz="1400" u="none" cap="none" strike="noStrike">
                  <a:solidFill>
                    <a:srgbClr val="000000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  <p:sp>
          <p:nvSpPr>
            <p:cNvPr id="470" name="Google Shape;470;p9"/>
            <p:cNvSpPr/>
            <p:nvPr/>
          </p:nvSpPr>
          <p:spPr>
            <a:xfrm>
              <a:off x="4055856" y="3359461"/>
              <a:ext cx="480448" cy="954107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71" name="Google Shape;471;p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61166" y="2310917"/>
            <a:ext cx="1238115" cy="395077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9"/>
          <p:cNvSpPr/>
          <p:nvPr/>
        </p:nvSpPr>
        <p:spPr>
          <a:xfrm>
            <a:off x="4734732" y="3161229"/>
            <a:ext cx="3122909" cy="1201836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DA8E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3" name="Google Shape;473;p9"/>
          <p:cNvGrpSpPr/>
          <p:nvPr/>
        </p:nvGrpSpPr>
        <p:grpSpPr>
          <a:xfrm>
            <a:off x="8256573" y="1657047"/>
            <a:ext cx="3802002" cy="4720528"/>
            <a:chOff x="8256573" y="1657047"/>
            <a:chExt cx="3802002" cy="4720528"/>
          </a:xfrm>
        </p:grpSpPr>
        <p:sp>
          <p:nvSpPr>
            <p:cNvPr id="474" name="Google Shape;474;p9"/>
            <p:cNvSpPr txBox="1"/>
            <p:nvPr/>
          </p:nvSpPr>
          <p:spPr>
            <a:xfrm>
              <a:off x="9087675" y="6069775"/>
              <a:ext cx="2970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Corbel"/>
                  <a:ea typeface="Corbel"/>
                  <a:cs typeface="Corbel"/>
                  <a:sym typeface="Corbel"/>
                </a:rPr>
                <a:t>EOSC Interoperability Framework</a:t>
              </a:r>
              <a:endParaRPr b="0" i="0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475" name="Google Shape;475;p9"/>
            <p:cNvGrpSpPr/>
            <p:nvPr/>
          </p:nvGrpSpPr>
          <p:grpSpPr>
            <a:xfrm>
              <a:off x="8256573" y="1657047"/>
              <a:ext cx="3637927" cy="4503529"/>
              <a:chOff x="8256573" y="1657047"/>
              <a:chExt cx="3637927" cy="4503529"/>
            </a:xfrm>
          </p:grpSpPr>
          <p:grpSp>
            <p:nvGrpSpPr>
              <p:cNvPr id="476" name="Google Shape;476;p9"/>
              <p:cNvGrpSpPr/>
              <p:nvPr/>
            </p:nvGrpSpPr>
            <p:grpSpPr>
              <a:xfrm>
                <a:off x="8256573" y="1657047"/>
                <a:ext cx="3565815" cy="4503529"/>
                <a:chOff x="8256573" y="1657047"/>
                <a:chExt cx="3565815" cy="4503529"/>
              </a:xfrm>
            </p:grpSpPr>
            <p:grpSp>
              <p:nvGrpSpPr>
                <p:cNvPr id="477" name="Google Shape;477;p9"/>
                <p:cNvGrpSpPr/>
                <p:nvPr/>
              </p:nvGrpSpPr>
              <p:grpSpPr>
                <a:xfrm>
                  <a:off x="8971450" y="1657047"/>
                  <a:ext cx="2850938" cy="4503529"/>
                  <a:chOff x="8971450" y="1657047"/>
                  <a:chExt cx="2850938" cy="4503529"/>
                </a:xfrm>
              </p:grpSpPr>
              <p:sp>
                <p:nvSpPr>
                  <p:cNvPr id="478" name="Google Shape;478;p9"/>
                  <p:cNvSpPr txBox="1"/>
                  <p:nvPr/>
                </p:nvSpPr>
                <p:spPr>
                  <a:xfrm>
                    <a:off x="9261500" y="1657047"/>
                    <a:ext cx="2497800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r>
                      <a:rPr b="1" i="0" lang="en-GB" sz="2400" u="none" cap="none" strike="noStrike">
                        <a:solidFill>
                          <a:srgbClr val="DA8E06"/>
                        </a:solidFill>
                        <a:latin typeface="Corbel"/>
                        <a:ea typeface="Corbel"/>
                        <a:cs typeface="Corbel"/>
                        <a:sym typeface="Corbel"/>
                      </a:rPr>
                      <a:t>Across disciplines</a:t>
                    </a:r>
                    <a:endParaRPr b="1" i="0" sz="2400" u="none" cap="none" strike="noStrike">
                      <a:solidFill>
                        <a:srgbClr val="DA8E06"/>
                      </a:solidFill>
                      <a:latin typeface="Corbel"/>
                      <a:ea typeface="Corbel"/>
                      <a:cs typeface="Corbel"/>
                      <a:sym typeface="Corbel"/>
                    </a:endParaRPr>
                  </a:p>
                </p:txBody>
              </p:sp>
              <p:sp>
                <p:nvSpPr>
                  <p:cNvPr id="479" name="Google Shape;479;p9"/>
                  <p:cNvSpPr txBox="1"/>
                  <p:nvPr/>
                </p:nvSpPr>
                <p:spPr>
                  <a:xfrm>
                    <a:off x="8971450" y="3070875"/>
                    <a:ext cx="1806600" cy="369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b="0" i="0" lang="en-GB" sz="1800" u="none" cap="none" strike="noStrike">
                        <a:solidFill>
                          <a:srgbClr val="166262"/>
                        </a:solidFill>
                        <a:latin typeface="Corbel"/>
                        <a:ea typeface="Corbel"/>
                        <a:cs typeface="Corbel"/>
                        <a:sym typeface="Corbel"/>
                      </a:rPr>
                      <a:t>Earth Science</a:t>
                    </a:r>
                    <a:endParaRPr b="0" i="0" sz="1800" u="none" cap="none" strike="noStrike">
                      <a:solidFill>
                        <a:srgbClr val="166262"/>
                      </a:solidFill>
                      <a:latin typeface="Corbel"/>
                      <a:ea typeface="Corbel"/>
                      <a:cs typeface="Corbel"/>
                      <a:sym typeface="Corbel"/>
                    </a:endParaRPr>
                  </a:p>
                </p:txBody>
              </p:sp>
              <p:pic>
                <p:nvPicPr>
                  <p:cNvPr id="480" name="Google Shape;480;p9"/>
                  <p:cNvPicPr preferRelativeResize="0"/>
                  <p:nvPr/>
                </p:nvPicPr>
                <p:blipFill rotWithShape="1">
                  <a:blip r:embed="rId12">
                    <a:alphaModFix/>
                  </a:blip>
                  <a:srcRect b="0" l="0" r="0" t="0"/>
                  <a:stretch/>
                </p:blipFill>
                <p:spPr>
                  <a:xfrm>
                    <a:off x="10448944" y="3073193"/>
                    <a:ext cx="1373444" cy="48085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481" name="Google Shape;481;p9"/>
                  <p:cNvSpPr txBox="1"/>
                  <p:nvPr/>
                </p:nvSpPr>
                <p:spPr>
                  <a:xfrm>
                    <a:off x="9261500" y="4684375"/>
                    <a:ext cx="2100255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r>
                      <a:rPr b="1" i="0" lang="en-GB" sz="2400" u="none" cap="none" strike="noStrike">
                        <a:solidFill>
                          <a:srgbClr val="DA8E06"/>
                        </a:solidFill>
                        <a:latin typeface="Corbel"/>
                        <a:ea typeface="Corbel"/>
                        <a:cs typeface="Corbel"/>
                        <a:sym typeface="Corbel"/>
                      </a:rPr>
                      <a:t>EOSC Services</a:t>
                    </a:r>
                    <a:endParaRPr b="1" i="0" sz="2400" u="none" cap="none" strike="noStrike">
                      <a:solidFill>
                        <a:srgbClr val="DA8E06"/>
                      </a:solidFill>
                      <a:latin typeface="Corbel"/>
                      <a:ea typeface="Corbel"/>
                      <a:cs typeface="Corbel"/>
                      <a:sym typeface="Corbel"/>
                    </a:endParaRPr>
                  </a:p>
                </p:txBody>
              </p:sp>
              <p:sp>
                <p:nvSpPr>
                  <p:cNvPr id="482" name="Google Shape;482;p9"/>
                  <p:cNvSpPr txBox="1"/>
                  <p:nvPr/>
                </p:nvSpPr>
                <p:spPr>
                  <a:xfrm>
                    <a:off x="8971453" y="3805038"/>
                    <a:ext cx="2007900" cy="3849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900"/>
                      <a:buFont typeface="Arial"/>
                      <a:buNone/>
                    </a:pPr>
                    <a:r>
                      <a:rPr b="0" i="0" lang="en-GB" sz="1900" u="none" cap="none" strike="noStrike">
                        <a:solidFill>
                          <a:srgbClr val="166262"/>
                        </a:solidFill>
                        <a:latin typeface="Corbel"/>
                        <a:ea typeface="Corbel"/>
                        <a:cs typeface="Corbel"/>
                        <a:sym typeface="Corbel"/>
                      </a:rPr>
                      <a:t>Biodiversity</a:t>
                    </a:r>
                    <a:endParaRPr b="0" i="0" sz="1900" u="none" cap="none" strike="noStrike">
                      <a:solidFill>
                        <a:srgbClr val="166262"/>
                      </a:solidFill>
                      <a:latin typeface="Corbel"/>
                      <a:ea typeface="Corbel"/>
                      <a:cs typeface="Corbel"/>
                      <a:sym typeface="Corbel"/>
                    </a:endParaRPr>
                  </a:p>
                </p:txBody>
              </p:sp>
              <p:pic>
                <p:nvPicPr>
                  <p:cNvPr id="483" name="Google Shape;483;p9"/>
                  <p:cNvPicPr preferRelativeResize="0"/>
                  <p:nvPr/>
                </p:nvPicPr>
                <p:blipFill rotWithShape="1">
                  <a:blip r:embed="rId13">
                    <a:alphaModFix/>
                  </a:blip>
                  <a:srcRect b="0" l="0" r="0" t="0"/>
                  <a:stretch/>
                </p:blipFill>
                <p:spPr>
                  <a:xfrm>
                    <a:off x="10646041" y="3804407"/>
                    <a:ext cx="979283" cy="43169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84" name="Google Shape;484;p9"/>
                  <p:cNvPicPr preferRelativeResize="0"/>
                  <p:nvPr/>
                </p:nvPicPr>
                <p:blipFill rotWithShape="1">
                  <a:blip r:embed="rId14">
                    <a:alphaModFix/>
                  </a:blip>
                  <a:srcRect b="0" l="0" r="0" t="0"/>
                  <a:stretch/>
                </p:blipFill>
                <p:spPr>
                  <a:xfrm>
                    <a:off x="10835326" y="5288990"/>
                    <a:ext cx="871586" cy="87158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85" name="Google Shape;485;p9"/>
                  <p:cNvPicPr preferRelativeResize="0"/>
                  <p:nvPr/>
                </p:nvPicPr>
                <p:blipFill rotWithShape="1">
                  <a:blip r:embed="rId15">
                    <a:alphaModFix/>
                  </a:blip>
                  <a:srcRect b="0" l="0" r="0" t="0"/>
                  <a:stretch/>
                </p:blipFill>
                <p:spPr>
                  <a:xfrm>
                    <a:off x="9261500" y="5288990"/>
                    <a:ext cx="1579796" cy="31926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486" name="Google Shape;486;p9"/>
                <p:cNvSpPr/>
                <p:nvPr/>
              </p:nvSpPr>
              <p:spPr>
                <a:xfrm>
                  <a:off x="8256573" y="2906964"/>
                  <a:ext cx="480448" cy="954107"/>
                </a:xfrm>
                <a:prstGeom prst="rightArrow">
                  <a:avLst>
                    <a:gd fmla="val 50000" name="adj1"/>
                    <a:gd fmla="val 50000" name="adj2"/>
                  </a:avLst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7" name="Google Shape;487;p9"/>
                <p:cNvSpPr/>
                <p:nvPr/>
              </p:nvSpPr>
              <p:spPr>
                <a:xfrm rot="10800000">
                  <a:off x="8256573" y="4012378"/>
                  <a:ext cx="480448" cy="954107"/>
                </a:xfrm>
                <a:prstGeom prst="rightArrow">
                  <a:avLst>
                    <a:gd fmla="val 50000" name="adj1"/>
                    <a:gd fmla="val 50000" name="adj2"/>
                  </a:avLst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488" name="Google Shape;488;p9"/>
              <p:cNvSpPr txBox="1"/>
              <p:nvPr/>
            </p:nvSpPr>
            <p:spPr>
              <a:xfrm>
                <a:off x="9025451" y="2367300"/>
                <a:ext cx="14787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0" i="0" lang="en-GB" sz="1800" u="none" cap="none" strike="noStrike">
                    <a:solidFill>
                      <a:srgbClr val="166262"/>
                    </a:solidFill>
                    <a:latin typeface="Corbel"/>
                    <a:ea typeface="Corbel"/>
                    <a:cs typeface="Corbel"/>
                    <a:sym typeface="Corbel"/>
                  </a:rPr>
                  <a:t>Life Sciences</a:t>
                </a:r>
                <a:endParaRPr b="0" i="0" sz="1800" u="none" cap="none" strike="noStrike">
                  <a:solidFill>
                    <a:srgbClr val="166262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pic>
            <p:nvPicPr>
              <p:cNvPr id="489" name="Google Shape;489;p9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10504275" y="1987124"/>
                <a:ext cx="1390225" cy="104266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0"/>
          <p:cNvSpPr txBox="1"/>
          <p:nvPr>
            <p:ph idx="12" type="sldNum"/>
          </p:nvPr>
        </p:nvSpPr>
        <p:spPr>
          <a:xfrm>
            <a:off x="10563224" y="6356350"/>
            <a:ext cx="7905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5" name="Google Shape;495;p10"/>
          <p:cNvSpPr txBox="1"/>
          <p:nvPr>
            <p:ph type="title"/>
          </p:nvPr>
        </p:nvSpPr>
        <p:spPr>
          <a:xfrm>
            <a:off x="658799" y="201600"/>
            <a:ext cx="10143519" cy="103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9B233"/>
              </a:buClr>
              <a:buSzPct val="111111"/>
              <a:buFont typeface="Calibri"/>
              <a:buNone/>
            </a:pPr>
            <a:r>
              <a:rPr lang="en-GB">
                <a:solidFill>
                  <a:srgbClr val="F9B233"/>
                </a:solidFill>
              </a:rPr>
              <a:t>Cross RI Work. We are co-creating EOSC – practical and real use case driven</a:t>
            </a:r>
            <a:br>
              <a:rPr lang="en-GB">
                <a:solidFill>
                  <a:srgbClr val="F9B233"/>
                </a:solidFill>
              </a:rPr>
            </a:br>
            <a:r>
              <a:rPr lang="en-GB">
                <a:solidFill>
                  <a:srgbClr val="F9B233"/>
                </a:solidFill>
              </a:rPr>
              <a:t>Research Object-based services can help to connect resources available via other EOSC services and related RIs</a:t>
            </a:r>
            <a:endParaRPr>
              <a:solidFill>
                <a:srgbClr val="F9B233"/>
              </a:solidFill>
            </a:endParaRPr>
          </a:p>
        </p:txBody>
      </p:sp>
      <p:pic>
        <p:nvPicPr>
          <p:cNvPr id="496" name="Google Shape;496;p10"/>
          <p:cNvPicPr preferRelativeResize="0"/>
          <p:nvPr/>
        </p:nvPicPr>
        <p:blipFill rotWithShape="1">
          <a:blip r:embed="rId3">
            <a:alphaModFix/>
          </a:blip>
          <a:srcRect b="15864" l="9971" r="27929" t="27838"/>
          <a:stretch/>
        </p:blipFill>
        <p:spPr>
          <a:xfrm>
            <a:off x="687439" y="2229112"/>
            <a:ext cx="3574595" cy="2025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439" y="1684846"/>
            <a:ext cx="979283" cy="431696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10"/>
          <p:cNvSpPr txBox="1"/>
          <p:nvPr/>
        </p:nvSpPr>
        <p:spPr>
          <a:xfrm>
            <a:off x="1751299" y="1639075"/>
            <a:ext cx="4286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Specimen Data Refinery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Natural History Collection Digitalisation Pipelines</a:t>
            </a:r>
            <a:endParaRPr b="0" i="0" sz="14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99" name="Google Shape;499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96977" y="1692511"/>
            <a:ext cx="1373444" cy="480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88929" y="2221363"/>
            <a:ext cx="3162462" cy="2722595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10"/>
          <p:cNvSpPr/>
          <p:nvPr/>
        </p:nvSpPr>
        <p:spPr>
          <a:xfrm>
            <a:off x="8570160" y="1746805"/>
            <a:ext cx="212109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Earth Science Data Cubes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10"/>
          <p:cNvSpPr/>
          <p:nvPr/>
        </p:nvSpPr>
        <p:spPr>
          <a:xfrm>
            <a:off x="687439" y="5030288"/>
            <a:ext cx="1048683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Not just workflows accessing and analysing data across disciplines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Not just the workflows available as managed methods across disciplines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But the infrastructure and technologies themselves</a:t>
            </a:r>
            <a:endParaRPr b="1" i="0" sz="2400" u="none" cap="none" strike="noStrike">
              <a:solidFill>
                <a:srgbClr val="DA8E0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3" name="Google Shape;503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349936" y="2250857"/>
            <a:ext cx="1008112" cy="960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151391" y="2173366"/>
            <a:ext cx="1008112" cy="960795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10"/>
          <p:cNvSpPr txBox="1"/>
          <p:nvPr/>
        </p:nvSpPr>
        <p:spPr>
          <a:xfrm>
            <a:off x="4342187" y="3271909"/>
            <a:ext cx="1423183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rgbClr val="DA8E06"/>
                </a:solidFill>
                <a:latin typeface="Corbel"/>
                <a:ea typeface="Corbel"/>
                <a:cs typeface="Corbel"/>
                <a:sym typeface="Corbel"/>
              </a:rPr>
              <a:t>&amp;  the EOSC-Life Workflow Collaboratory</a:t>
            </a:r>
            <a:endParaRPr b="1" i="0" sz="1600" u="none" cap="none" strike="noStrike">
              <a:solidFill>
                <a:srgbClr val="DA8E0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e1a7b578dc_0_0"/>
          <p:cNvSpPr txBox="1"/>
          <p:nvPr>
            <p:ph idx="12" type="sldNum"/>
          </p:nvPr>
        </p:nvSpPr>
        <p:spPr>
          <a:xfrm>
            <a:off x="10563224" y="6356350"/>
            <a:ext cx="7905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12" name="Google Shape;512;ge1a7b578dc_0_0"/>
          <p:cNvSpPr txBox="1"/>
          <p:nvPr>
            <p:ph type="title"/>
          </p:nvPr>
        </p:nvSpPr>
        <p:spPr>
          <a:xfrm>
            <a:off x="658800" y="201600"/>
            <a:ext cx="9309600" cy="138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 ecosystem supporting distributed analysis through interfaces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Based on standards and proven technologies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Compatible / </a:t>
            </a:r>
            <a:r>
              <a:rPr lang="en-GB"/>
              <a:t>adaptable</a:t>
            </a:r>
            <a:r>
              <a:rPr lang="en-GB"/>
              <a:t> to sensitive data context</a:t>
            </a:r>
            <a:endParaRPr/>
          </a:p>
        </p:txBody>
      </p:sp>
      <p:pic>
        <p:nvPicPr>
          <p:cNvPr id="513" name="Google Shape;513;ge1a7b578dc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85703" y="3200137"/>
            <a:ext cx="1390220" cy="26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ge1a7b578dc_0_0"/>
          <p:cNvPicPr preferRelativeResize="0"/>
          <p:nvPr/>
        </p:nvPicPr>
        <p:blipFill rotWithShape="1">
          <a:blip r:embed="rId4">
            <a:alphaModFix/>
          </a:blip>
          <a:srcRect b="0" l="0" r="0" t="8113"/>
          <a:stretch/>
        </p:blipFill>
        <p:spPr>
          <a:xfrm>
            <a:off x="518103" y="2458951"/>
            <a:ext cx="1731146" cy="153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ge1a7b578dc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17848" y="4289730"/>
            <a:ext cx="2564837" cy="563288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ge1a7b578dc_0_0"/>
          <p:cNvSpPr txBox="1"/>
          <p:nvPr/>
        </p:nvSpPr>
        <p:spPr>
          <a:xfrm>
            <a:off x="1626786" y="4808150"/>
            <a:ext cx="3171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rbel"/>
              <a:buNone/>
            </a:pPr>
            <a:r>
              <a:rPr lang="en-GB" sz="17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Tool Registry Service API</a:t>
            </a:r>
            <a:endParaRPr sz="17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17" name="Google Shape;517;ge1a7b578dc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74804" y="2655364"/>
            <a:ext cx="3238600" cy="114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ge1a7b578dc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82371" y="2364296"/>
            <a:ext cx="1260101" cy="4467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9" name="Google Shape;519;ge1a7b578dc_0_0"/>
          <p:cNvCxnSpPr/>
          <p:nvPr/>
        </p:nvCxnSpPr>
        <p:spPr>
          <a:xfrm>
            <a:off x="2381196" y="3328846"/>
            <a:ext cx="1658100" cy="12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520" name="Google Shape;520;ge1a7b578dc_0_0"/>
          <p:cNvPicPr preferRelativeResize="0"/>
          <p:nvPr/>
        </p:nvPicPr>
        <p:blipFill rotWithShape="1">
          <a:blip r:embed="rId8">
            <a:alphaModFix/>
          </a:blip>
          <a:srcRect b="22524" l="61835" r="5843" t="23357"/>
          <a:stretch/>
        </p:blipFill>
        <p:spPr>
          <a:xfrm>
            <a:off x="2425113" y="3499226"/>
            <a:ext cx="1561518" cy="365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1" name="Google Shape;521;ge1a7b578dc_0_0"/>
          <p:cNvCxnSpPr/>
          <p:nvPr/>
        </p:nvCxnSpPr>
        <p:spPr>
          <a:xfrm rot="10800000">
            <a:off x="2416875" y="3051650"/>
            <a:ext cx="1578000" cy="22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522" name="Google Shape;522;ge1a7b578dc_0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626250" y="3801825"/>
            <a:ext cx="3565750" cy="305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ge1a7b578dc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31718" y="3801821"/>
            <a:ext cx="1260100" cy="9492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4" name="Google Shape;524;ge1a7b578dc_0_0"/>
          <p:cNvCxnSpPr/>
          <p:nvPr/>
        </p:nvCxnSpPr>
        <p:spPr>
          <a:xfrm>
            <a:off x="7454446" y="3138621"/>
            <a:ext cx="1695000" cy="258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25" name="Google Shape;525;ge1a7b578dc_0_0"/>
          <p:cNvCxnSpPr/>
          <p:nvPr/>
        </p:nvCxnSpPr>
        <p:spPr>
          <a:xfrm flipH="1" rot="10800000">
            <a:off x="7513396" y="2528246"/>
            <a:ext cx="1672800" cy="39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26" name="Google Shape;526;ge1a7b578dc_0_0"/>
          <p:cNvSpPr txBox="1"/>
          <p:nvPr/>
        </p:nvSpPr>
        <p:spPr>
          <a:xfrm>
            <a:off x="9294050" y="1793475"/>
            <a:ext cx="2564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latin typeface="Calibri"/>
                <a:ea typeface="Calibri"/>
                <a:cs typeface="Calibri"/>
                <a:sym typeface="Calibri"/>
              </a:rPr>
              <a:t>Local HPC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latin typeface="Calibri"/>
                <a:ea typeface="Calibri"/>
                <a:cs typeface="Calibri"/>
                <a:sym typeface="Calibri"/>
              </a:rPr>
              <a:t>or Cloud resources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ge1a7b578dc_0_0"/>
          <p:cNvSpPr txBox="1"/>
          <p:nvPr/>
        </p:nvSpPr>
        <p:spPr>
          <a:xfrm>
            <a:off x="9241875" y="3073400"/>
            <a:ext cx="2564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latin typeface="Calibri"/>
                <a:ea typeface="Calibri"/>
                <a:cs typeface="Calibri"/>
                <a:sym typeface="Calibri"/>
              </a:rPr>
              <a:t>Distributed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ge2022307da_4_303"/>
          <p:cNvPicPr preferRelativeResize="0"/>
          <p:nvPr/>
        </p:nvPicPr>
        <p:blipFill rotWithShape="1">
          <a:blip r:embed="rId3">
            <a:alphaModFix/>
          </a:blip>
          <a:srcRect b="0" l="0" r="0" t="8112"/>
          <a:stretch/>
        </p:blipFill>
        <p:spPr>
          <a:xfrm>
            <a:off x="143339" y="772"/>
            <a:ext cx="1056117" cy="88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ge2022307da_4_3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17025" y="181443"/>
            <a:ext cx="1548088" cy="575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ge2022307da_4_30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45204" y="1079612"/>
            <a:ext cx="1752738" cy="373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ge2022307da_4_30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83738" y="274008"/>
            <a:ext cx="866541" cy="6530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&#10;&#10;Description automatically generated" id="536" name="Google Shape;536;ge2022307da_4_30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822672" y="132155"/>
            <a:ext cx="1263269" cy="9474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clipart&#10;&#10;Description automatically generated" id="537" name="Google Shape;537;ge2022307da_4_30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226143" y="765475"/>
            <a:ext cx="1729853" cy="323159"/>
          </a:xfrm>
          <a:prstGeom prst="rect">
            <a:avLst/>
          </a:prstGeom>
          <a:noFill/>
          <a:ln>
            <a:noFill/>
          </a:ln>
        </p:spPr>
      </p:pic>
      <p:sp>
        <p:nvSpPr>
          <p:cNvPr descr="https://fair-dom.org/wp-content/themes/fairdom/assets/img/fairdom-logo-compact.svg" id="538" name="Google Shape;538;ge2022307da_4_303"/>
          <p:cNvSpPr/>
          <p:nvPr/>
        </p:nvSpPr>
        <p:spPr>
          <a:xfrm>
            <a:off x="207433" y="-182033"/>
            <a:ext cx="397933" cy="39793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https://fair-dom.org/wp-content/themes/fairdom/assets/img/fairdom-logo-compact.svg" id="539" name="Google Shape;539;ge2022307da_4_303"/>
          <p:cNvSpPr/>
          <p:nvPr/>
        </p:nvSpPr>
        <p:spPr>
          <a:xfrm>
            <a:off x="410633" y="21167"/>
            <a:ext cx="397933" cy="39793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0" name="Google Shape;540;ge2022307da_4_30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971680" y="1228703"/>
            <a:ext cx="1029121" cy="911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ge2022307da_4_30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431316" y="1453334"/>
            <a:ext cx="1344149" cy="269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ge2022307da_4_30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9747366" y="1723472"/>
            <a:ext cx="1181099" cy="708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alaxy Community | ELIXIR" id="543" name="Google Shape;543;ge2022307da_4_30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986172" y="1723470"/>
            <a:ext cx="1214798" cy="388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ge2022307da_4_303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-48683" y="813359"/>
            <a:ext cx="4245718" cy="591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ge2022307da_4_303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3961639" y="870231"/>
            <a:ext cx="3794160" cy="5801883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ge2022307da_4_303"/>
          <p:cNvSpPr/>
          <p:nvPr/>
        </p:nvSpPr>
        <p:spPr>
          <a:xfrm>
            <a:off x="1340452" y="172875"/>
            <a:ext cx="6743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F9B233"/>
                </a:solidFill>
                <a:latin typeface="Calibri"/>
                <a:ea typeface="Calibri"/>
                <a:cs typeface="Calibri"/>
                <a:sym typeface="Calibri"/>
              </a:rPr>
              <a:t>WorkflowHub Club : a open community effort</a:t>
            </a:r>
            <a:endParaRPr b="1" i="0" sz="1900" u="none" cap="none" strike="noStrike">
              <a:solidFill>
                <a:srgbClr val="F9B2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e2022307da_4_303"/>
          <p:cNvSpPr txBox="1"/>
          <p:nvPr/>
        </p:nvSpPr>
        <p:spPr>
          <a:xfrm>
            <a:off x="7724760" y="3377027"/>
            <a:ext cx="4307400" cy="23390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166262"/>
                </a:solidFill>
                <a:latin typeface="Corbel"/>
                <a:ea typeface="Corbel"/>
                <a:cs typeface="Corbel"/>
                <a:sym typeface="Corbel"/>
              </a:rPr>
              <a:t>Project Governed as an Open Community</a:t>
            </a:r>
            <a:endParaRPr b="1" i="0" sz="2400" u="none" cap="none" strike="noStrike">
              <a:solidFill>
                <a:srgbClr val="166262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166262"/>
                </a:solidFill>
                <a:latin typeface="Corbel"/>
                <a:ea typeface="Corbel"/>
                <a:cs typeface="Corbel"/>
                <a:sym typeface="Corbel"/>
              </a:rPr>
              <a:t>Join us on </a:t>
            </a:r>
            <a:endParaRPr b="1" i="0" sz="2400" u="none" cap="none" strike="noStrike">
              <a:solidFill>
                <a:srgbClr val="166262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166262"/>
                </a:solidFill>
                <a:latin typeface="Corbel"/>
                <a:ea typeface="Corbel"/>
                <a:cs typeface="Corbel"/>
                <a:sym typeface="Corbel"/>
              </a:rPr>
              <a:t>https://about.workflowhub.eu/community/</a:t>
            </a:r>
            <a:endParaRPr b="0" i="0" sz="1800" u="none" cap="none" strike="noStrike">
              <a:solidFill>
                <a:srgbClr val="166262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48" name="Google Shape;548;ge2022307da_4_303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7895612" y="2216700"/>
            <a:ext cx="2204321" cy="65305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ge2022307da_4_303"/>
          <p:cNvSpPr txBox="1"/>
          <p:nvPr/>
        </p:nvSpPr>
        <p:spPr>
          <a:xfrm rot="-675568">
            <a:off x="318768" y="2844474"/>
            <a:ext cx="64940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600" u="none" cap="none" strike="noStrike">
                <a:solidFill>
                  <a:srgbClr val="31859B"/>
                </a:solidFill>
                <a:latin typeface="Arial"/>
                <a:ea typeface="Arial"/>
                <a:cs typeface="Arial"/>
                <a:sym typeface="Arial"/>
              </a:rPr>
              <a:t>Perpetual open development</a:t>
            </a:r>
            <a:endParaRPr b="1" i="0" sz="3600" u="none" cap="none" strike="noStrike">
              <a:solidFill>
                <a:srgbClr val="31859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EOSC-Life">
      <a:dk1>
        <a:srgbClr val="000000"/>
      </a:dk1>
      <a:lt1>
        <a:srgbClr val="FFFFFF"/>
      </a:lt1>
      <a:dk2>
        <a:srgbClr val="F9B233"/>
      </a:dk2>
      <a:lt2>
        <a:srgbClr val="1F8787"/>
      </a:lt2>
      <a:accent1>
        <a:srgbClr val="1F8787"/>
      </a:accent1>
      <a:accent2>
        <a:srgbClr val="F9B233"/>
      </a:accent2>
      <a:accent3>
        <a:srgbClr val="A5A5A5"/>
      </a:accent3>
      <a:accent4>
        <a:srgbClr val="1D594C"/>
      </a:accent4>
      <a:accent5>
        <a:srgbClr val="0882D3"/>
      </a:accent5>
      <a:accent6>
        <a:srgbClr val="4DD8E6"/>
      </a:accent6>
      <a:hlink>
        <a:srgbClr val="FA8C3F"/>
      </a:hlink>
      <a:folHlink>
        <a:srgbClr val="F9B23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">
  <a:themeElements>
    <a:clrScheme name="EOSC-Life">
      <a:dk1>
        <a:srgbClr val="000000"/>
      </a:dk1>
      <a:lt1>
        <a:srgbClr val="FFFFFF"/>
      </a:lt1>
      <a:dk2>
        <a:srgbClr val="F9B233"/>
      </a:dk2>
      <a:lt2>
        <a:srgbClr val="1F8787"/>
      </a:lt2>
      <a:accent1>
        <a:srgbClr val="1F8787"/>
      </a:accent1>
      <a:accent2>
        <a:srgbClr val="F9B233"/>
      </a:accent2>
      <a:accent3>
        <a:srgbClr val="A5A5A5"/>
      </a:accent3>
      <a:accent4>
        <a:srgbClr val="1D594C"/>
      </a:accent4>
      <a:accent5>
        <a:srgbClr val="0882D3"/>
      </a:accent5>
      <a:accent6>
        <a:srgbClr val="4DD8E6"/>
      </a:accent6>
      <a:hlink>
        <a:srgbClr val="FA8C3F"/>
      </a:hlink>
      <a:folHlink>
        <a:srgbClr val="F9B23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2019-08-20T12:45:06Z</dcterms:created>
  <dc:creator>Alexandra Neubauer / Werbeagentur Rubikon GmbH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0x0101001E3A60A47B2F6C41AE617C2BCDEA212A</vt:lpwstr>
  </property>
</Properties>
</file>