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8" r:id="rId1"/>
    <p:sldMasterId id="2147483690" r:id="rId2"/>
  </p:sldMasterIdLst>
  <p:notesMasterIdLst>
    <p:notesMasterId r:id="rId19"/>
  </p:notesMasterIdLst>
  <p:sldIdLst>
    <p:sldId id="287" r:id="rId3"/>
    <p:sldId id="820" r:id="rId4"/>
    <p:sldId id="822" r:id="rId5"/>
    <p:sldId id="823" r:id="rId6"/>
    <p:sldId id="832" r:id="rId7"/>
    <p:sldId id="834" r:id="rId8"/>
    <p:sldId id="835" r:id="rId9"/>
    <p:sldId id="824" r:id="rId10"/>
    <p:sldId id="825" r:id="rId11"/>
    <p:sldId id="830" r:id="rId12"/>
    <p:sldId id="831" r:id="rId13"/>
    <p:sldId id="836" r:id="rId14"/>
    <p:sldId id="837" r:id="rId15"/>
    <p:sldId id="826" r:id="rId16"/>
    <p:sldId id="828" r:id="rId17"/>
    <p:sldId id="827" r:id="rId18"/>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4" clrIdx="0">
    <p:extLst>
      <p:ext uri="{19B8F6BF-5375-455C-9EA6-DF929625EA0E}">
        <p15:presenceInfo xmlns:p15="http://schemas.microsoft.com/office/powerpoint/2012/main" userId="Microsoft Office User" providerId="None"/>
      </p:ext>
    </p:extLst>
  </p:cmAuthor>
  <p:cmAuthor id="2" name="Hendrik Ike" initials="HI" lastIdx="1" clrIdx="1">
    <p:extLst>
      <p:ext uri="{19B8F6BF-5375-455C-9EA6-DF929625EA0E}">
        <p15:presenceInfo xmlns:p15="http://schemas.microsoft.com/office/powerpoint/2012/main" userId="S::hendrik.ike@geant.org::8f9c848d-648b-4a1a-8c07-a555307cf34f" providerId="AD"/>
      </p:ext>
    </p:extLst>
  </p:cmAuthor>
  <p:cmAuthor id="3" name="Edit Herczog" initials="EH" lastIdx="9" clrIdx="2">
    <p:extLst>
      <p:ext uri="{19B8F6BF-5375-455C-9EA6-DF929625EA0E}">
        <p15:presenceInfo xmlns:p15="http://schemas.microsoft.com/office/powerpoint/2012/main" userId="Edit Herczog" providerId="None"/>
      </p:ext>
    </p:extLst>
  </p:cmAuthor>
  <p:cmAuthor id="4" name="Matthew Scott" initials="MS" lastIdx="2" clrIdx="3">
    <p:extLst>
      <p:ext uri="{19B8F6BF-5375-455C-9EA6-DF929625EA0E}">
        <p15:presenceInfo xmlns:p15="http://schemas.microsoft.com/office/powerpoint/2012/main" userId="S::Matthew.Scott@geant.org::7932cd1b-8145-49ea-ba9b-4d1e4925139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4301"/>
    <a:srgbClr val="C7DBE3"/>
    <a:srgbClr val="A7B3B4"/>
    <a:srgbClr val="003F5F"/>
    <a:srgbClr val="CC007B"/>
    <a:srgbClr val="ED1556"/>
    <a:srgbClr val="712177"/>
    <a:srgbClr val="065081"/>
    <a:srgbClr val="99BDCB"/>
    <a:srgbClr val="4C7F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71" autoAdjust="0"/>
    <p:restoredTop sz="75918" autoAdjust="0"/>
  </p:normalViewPr>
  <p:slideViewPr>
    <p:cSldViewPr snapToGrid="0">
      <p:cViewPr varScale="1">
        <p:scale>
          <a:sx n="95" d="100"/>
          <a:sy n="95" d="100"/>
        </p:scale>
        <p:origin x="1312" y="192"/>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866DFA2B-42E7-483C-89A7-B63D17235420}" type="datetimeFigureOut">
              <a:rPr lang="en-GB" smtClean="0"/>
              <a:t>25/06/2021</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c.europa.eu/newsroom/dae/document.cfm?doc_id=51628"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ec.europa.eu/commission/presscorner/api/files/document/print/en/ip_20_2049/IP_20_2049_EN.pdf"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c.europa.eu/info/funding-tenders/opportunities/docs/2021-2027/horizon/wp-call/2021-2022/wp-4-health_horizon-2021-2022_en.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7F2259-6EC6-434F-91ED-7CDE42EEC6BF}" type="slidenum">
              <a:rPr lang="en-GB" smtClean="0"/>
              <a:t>1</a:t>
            </a:fld>
            <a:endParaRPr lang="en-GB"/>
          </a:p>
        </p:txBody>
      </p:sp>
    </p:spTree>
    <p:extLst>
      <p:ext uri="{BB962C8B-B14F-4D97-AF65-F5344CB8AC3E}">
        <p14:creationId xmlns:p14="http://schemas.microsoft.com/office/powerpoint/2010/main" val="849060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solidFill>
                <a:srgbClr val="FF0000"/>
              </a:solidFill>
            </a:endParaRPr>
          </a:p>
        </p:txBody>
      </p:sp>
      <p:sp>
        <p:nvSpPr>
          <p:cNvPr id="4" name="Slide Number Placeholder 3"/>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280860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Communication </a:t>
            </a:r>
            <a:r>
              <a:rPr lang="en-GB" u="sng" dirty="0">
                <a:hlinkClick r:id="rId3"/>
              </a:rPr>
              <a:t>“Enabling the Digital Transformation of Health and Care in the Digital Single Market”</a:t>
            </a:r>
            <a:r>
              <a:rPr lang="en-GB" dirty="0"/>
              <a:t>, the European Commission has identified three main priorities: </a:t>
            </a:r>
          </a:p>
          <a:p>
            <a:pPr marL="514350" indent="-514350">
              <a:buFont typeface="+mj-lt"/>
              <a:buAutoNum type="arabicPeriod"/>
            </a:pPr>
            <a:r>
              <a:rPr lang="en-GB" dirty="0"/>
              <a:t>Enabling citizens to access and </a:t>
            </a:r>
            <a:r>
              <a:rPr lang="en-GB" b="1" dirty="0"/>
              <a:t>securely exchange their health data across the EU;</a:t>
            </a:r>
          </a:p>
          <a:p>
            <a:pPr marL="514350" indent="-514350">
              <a:buFont typeface="+mj-lt"/>
              <a:buAutoNum type="arabicPeriod"/>
            </a:pPr>
            <a:r>
              <a:rPr lang="en-GB" dirty="0"/>
              <a:t>Advancing research, </a:t>
            </a:r>
            <a:r>
              <a:rPr lang="en-GB" b="1" dirty="0"/>
              <a:t>personalised medicine and disease prevention through shared European data infrastructure;</a:t>
            </a:r>
          </a:p>
          <a:p>
            <a:pPr marL="514350" indent="-514350">
              <a:buFont typeface="+mj-lt"/>
              <a:buAutoNum type="arabicPeriod"/>
            </a:pPr>
            <a:r>
              <a:rPr lang="en-GB" b="1" dirty="0"/>
              <a:t>Promoting the use of digital tools </a:t>
            </a:r>
            <a:r>
              <a:rPr lang="en-GB" dirty="0"/>
              <a:t>to empower people to look after their health, stimulate prevention and enable feedback and interaction between users and healthcare providers.</a:t>
            </a:r>
          </a:p>
          <a:p>
            <a:pPr marL="0" indent="0">
              <a:buNone/>
            </a:pPr>
            <a:r>
              <a:rPr lang="en-GB" dirty="0"/>
              <a:t>DEP will support the implementation of these three priorities through a variety of actions: </a:t>
            </a:r>
          </a:p>
          <a:p>
            <a:pPr marL="0" indent="0">
              <a:buNone/>
            </a:pPr>
            <a:r>
              <a:rPr lang="en-GB" dirty="0"/>
              <a:t>It will contribute to the creation of the </a:t>
            </a:r>
            <a:r>
              <a:rPr lang="en-GB" u="sng" dirty="0">
                <a:hlinkClick r:id="rId4"/>
              </a:rPr>
              <a:t>European Health Data Space</a:t>
            </a:r>
            <a:r>
              <a:rPr lang="en-GB" dirty="0"/>
              <a:t>, by creating a pan-European digital infrastructure facilitating access to cancer images, as well as to a multitude of genomic datasets across Europe for use by clinicians, researchers and innovators with the ultimate aim of </a:t>
            </a:r>
            <a:r>
              <a:rPr lang="en-GB" b="1" dirty="0"/>
              <a:t>more precise and faster clinical decision-making, diagnostics, treatments and predictive medicine that will benefit citizens, healthcare systems and economy. </a:t>
            </a:r>
          </a:p>
          <a:p>
            <a:pPr marL="0" indent="0">
              <a:buNone/>
            </a:pPr>
            <a:r>
              <a:rPr lang="en-GB" dirty="0"/>
              <a:t>DIGITAL will support the use and deployment of AI by creating large-scale Testing and Experimentation Facilities in Health</a:t>
            </a:r>
            <a:r>
              <a:rPr lang="en-GB" b="1" dirty="0"/>
              <a:t> </a:t>
            </a:r>
            <a:r>
              <a:rPr lang="en-GB" dirty="0"/>
              <a:t>to provide a real-world environment to test and validate state-of-the-art AI and robotics technologies in the healthcare domain.</a:t>
            </a:r>
            <a:r>
              <a:rPr lang="en-GB" b="1" dirty="0"/>
              <a:t> </a:t>
            </a:r>
          </a:p>
          <a:p>
            <a:pPr marL="0" indent="0">
              <a:buNone/>
            </a:pPr>
            <a:r>
              <a:rPr lang="en-GB" dirty="0"/>
              <a:t>Strengthening Cybersecurity in Health facilities across the EU and the use of HPC for Health will be supported by dedicated actions, as well as the creation of a sustainable ecosystem for Digital Twins in Health and the promotion of Digital Transformation of Health and Care.</a:t>
            </a:r>
            <a:br>
              <a:rPr lang="en-GB" dirty="0"/>
            </a:br>
            <a:endParaRPr lang="en-IT" dirty="0"/>
          </a:p>
          <a:p>
            <a:endParaRPr lang="en-IT" b="1" dirty="0"/>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26178466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1052496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T" dirty="0"/>
              <a:t>6 Million Euros under DG-Connect</a:t>
            </a:r>
          </a:p>
          <a:p>
            <a:endParaRPr lang="en-IT" dirty="0"/>
          </a:p>
          <a:p>
            <a:r>
              <a:rPr lang="en-IT" dirty="0"/>
              <a:t>Research are related to EOSC</a:t>
            </a:r>
          </a:p>
          <a:p>
            <a:r>
              <a:rPr lang="en-IT" dirty="0"/>
              <a:t>Data are mixed:  Data Lakes and Interoperabiolity: drive the data to the EuroHPC</a:t>
            </a:r>
          </a:p>
          <a:p>
            <a:r>
              <a:rPr lang="en-IT" dirty="0"/>
              <a:t>Will allow the different originated data, municipal and research and private companies, and research have. </a:t>
            </a:r>
            <a:r>
              <a:rPr lang="en-GB" dirty="0"/>
              <a:t>T</a:t>
            </a:r>
            <a:r>
              <a:rPr lang="en-IT" dirty="0"/>
              <a:t>o be interconnected and all have. </a:t>
            </a:r>
            <a:r>
              <a:rPr lang="en-GB" dirty="0"/>
              <a:t>T</a:t>
            </a:r>
            <a:r>
              <a:rPr lang="en-IT" dirty="0"/>
              <a:t>he right to go  EuroHPC and this is financed. </a:t>
            </a:r>
            <a:r>
              <a:rPr lang="en-GB" dirty="0"/>
              <a:t>T</a:t>
            </a:r>
            <a:r>
              <a:rPr lang="en-IT" dirty="0"/>
              <a:t>hrough the Digital Europe Programme</a:t>
            </a:r>
          </a:p>
          <a:p>
            <a:endParaRPr lang="en-IT" dirty="0"/>
          </a:p>
          <a:p>
            <a:r>
              <a:rPr lang="en-IT" dirty="0"/>
              <a:t>2 major priorities for the data lakes: Health (Destination Health). and Climate/Oceans (Destination Earth)</a:t>
            </a:r>
          </a:p>
          <a:p>
            <a:pPr marL="171450" indent="-171450">
              <a:buFontTx/>
              <a:buChar char="-"/>
            </a:pPr>
            <a:r>
              <a:rPr lang="en-IT" dirty="0"/>
              <a:t>Destination Earth and Destination Health are moving faster than the others. </a:t>
            </a:r>
          </a:p>
          <a:p>
            <a:pPr marL="171450" indent="-171450">
              <a:buFontTx/>
              <a:buChar char="-"/>
            </a:pPr>
            <a:endParaRPr lang="en-IT" dirty="0"/>
          </a:p>
          <a:p>
            <a:pPr marL="171450" indent="-171450">
              <a:buFontTx/>
              <a:buChar char="-"/>
            </a:pPr>
            <a:r>
              <a:rPr lang="en-IT" dirty="0"/>
              <a:t>GPPC currently using a. new methodology. </a:t>
            </a:r>
            <a:r>
              <a:rPr lang="en-GB" dirty="0"/>
              <a:t>T</a:t>
            </a:r>
            <a:r>
              <a:rPr lang="en-IT" dirty="0"/>
              <a:t>o asses the status of advancement of these partnerships and work items: EU Readiness Level</a:t>
            </a:r>
          </a:p>
          <a:p>
            <a:pPr marL="171450" indent="-171450">
              <a:buFontTx/>
              <a:buChar char="-"/>
            </a:pPr>
            <a:endParaRPr lang="en-IT" dirty="0"/>
          </a:p>
          <a:p>
            <a:pPr marL="171450" indent="-171450">
              <a:buFontTx/>
              <a:buChar char="-"/>
            </a:pPr>
            <a:r>
              <a:rPr lang="en-IT" dirty="0"/>
              <a:t>DE has technical</a:t>
            </a:r>
          </a:p>
          <a:p>
            <a:pPr marL="171450" indent="-171450">
              <a:buFontTx/>
              <a:buChar char="-"/>
            </a:pPr>
            <a:r>
              <a:rPr lang="en-IT" dirty="0"/>
              <a:t>DH : national sovreignity and sensitivity of data.  Under the national sovreignity</a:t>
            </a:r>
          </a:p>
          <a:p>
            <a:pPr marL="171450" indent="-171450">
              <a:buFontTx/>
              <a:buChar char="-"/>
            </a:pPr>
            <a:r>
              <a:rPr lang="en-IT" dirty="0"/>
              <a:t>COVID 19 is a good example of the need to move beyond the national scale” the national systems have to be easy. </a:t>
            </a:r>
            <a:r>
              <a:rPr lang="en-GB" dirty="0"/>
              <a:t>I</a:t>
            </a:r>
            <a:r>
              <a:rPr lang="en-IT" dirty="0"/>
              <a:t>nteroperable</a:t>
            </a:r>
          </a:p>
          <a:p>
            <a:pPr marL="171450" indent="-171450">
              <a:buFontTx/>
              <a:buChar char="-"/>
            </a:pPr>
            <a:endParaRPr lang="en-IT" dirty="0"/>
          </a:p>
          <a:p>
            <a:endParaRPr lang="en-IT" dirty="0"/>
          </a:p>
          <a:p>
            <a:endParaRPr lang="en-IT" dirty="0"/>
          </a:p>
        </p:txBody>
      </p:sp>
      <p:sp>
        <p:nvSpPr>
          <p:cNvPr id="4" name="Slide Number Placeholder 3"/>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3777285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solidFill>
                <a:srgbClr val="FF0000"/>
              </a:solidFill>
            </a:endParaRPr>
          </a:p>
        </p:txBody>
      </p:sp>
      <p:sp>
        <p:nvSpPr>
          <p:cNvPr id="4" name="Slide Number Placeholder 3"/>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3446987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a:p>
            <a:endParaRPr lang="en-IT" dirty="0"/>
          </a:p>
          <a:p>
            <a:r>
              <a:rPr lang="en-IT" dirty="0"/>
              <a:t>DEP decides the Data Lakes,</a:t>
            </a:r>
          </a:p>
          <a:p>
            <a:r>
              <a:rPr lang="en-IT" dirty="0"/>
              <a:t>EU4HEalth has its independent budget. Protected budget for Health: 5+ Billions Euros.</a:t>
            </a:r>
          </a:p>
          <a:p>
            <a:endParaRPr lang="en-IT" dirty="0"/>
          </a:p>
          <a:p>
            <a:r>
              <a:rPr lang="en-IT" dirty="0"/>
              <a:t>EU4Health : ruoles and calls are totally similar to the Digital Europe Programme</a:t>
            </a:r>
          </a:p>
          <a:p>
            <a:endParaRPr lang="en-IT" dirty="0"/>
          </a:p>
          <a:p>
            <a:endParaRPr lang="en-IT" dirty="0"/>
          </a:p>
          <a:p>
            <a:endParaRPr lang="en-IT" dirty="0"/>
          </a:p>
        </p:txBody>
      </p:sp>
      <p:sp>
        <p:nvSpPr>
          <p:cNvPr id="4" name="Slide Number Placeholder 3"/>
          <p:cNvSpPr>
            <a:spLocks noGrp="1"/>
          </p:cNvSpPr>
          <p:nvPr>
            <p:ph type="sldNum" sz="quarter" idx="5"/>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2316688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3337878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1219525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447245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Horizon Europe is the EU’s key funding programme for research and innovation with a budget of </a:t>
            </a:r>
            <a:r>
              <a:rPr lang="en-GB" dirty="0">
                <a:solidFill>
                  <a:srgbClr val="FF0000"/>
                </a:solidFill>
              </a:rPr>
              <a:t>€95.5 billions Euro</a:t>
            </a:r>
          </a:p>
          <a:p>
            <a:r>
              <a:rPr lang="en-GB" dirty="0"/>
              <a:t>It tackles climate change, helps to achieve the UN’s Sustainable Development Goals (for Health: SDG3: good health and well being) and boosts the EU’s competitiveness and growth.</a:t>
            </a:r>
          </a:p>
          <a:p>
            <a:r>
              <a:rPr lang="en-IT" dirty="0"/>
              <a:t>EU published orientations for HE: About Health</a:t>
            </a:r>
            <a:r>
              <a:rPr lang="en-IT" dirty="0">
                <a:sym typeface="Wingdings" pitchFamily="2" charset="2"/>
              </a:rPr>
              <a:t> (cluster 1)</a:t>
            </a:r>
          </a:p>
          <a:p>
            <a:br>
              <a:rPr lang="en-IT" dirty="0"/>
            </a:br>
            <a:r>
              <a:rPr lang="en-GB" dirty="0"/>
              <a:t>-</a:t>
            </a:r>
          </a:p>
          <a:p>
            <a:r>
              <a:rPr lang="en-GB" dirty="0"/>
              <a:t>  - Healthy citizens in a rapidly changing society: citizens stay healthier throughout the life course due to improved health promotion and disease prevention, and supported by healthier behaviours and lifestyles</a:t>
            </a:r>
          </a:p>
          <a:p>
            <a:r>
              <a:rPr lang="en-GB" dirty="0"/>
              <a:t> Effective health services to tackle diseases and reduce the burden of diseases: patients can rely on effective health services to tackle their diseases, as well as to reduce the burden of diseases on them, their families and communities; </a:t>
            </a:r>
          </a:p>
          <a:p>
            <a:r>
              <a:rPr lang="en-GB" dirty="0"/>
              <a:t>Improved access to innovative, sustainable and high-quality health care: health systems are able to provide timely access to affordable health care services of </a:t>
            </a:r>
            <a:r>
              <a:rPr lang="en-GB" dirty="0" err="1"/>
              <a:t>highquality</a:t>
            </a:r>
            <a:r>
              <a:rPr lang="en-GB" dirty="0"/>
              <a:t> to everybody while being environmentally and fiscally sustainable;</a:t>
            </a:r>
          </a:p>
          <a:p>
            <a:endParaRPr lang="en-GB" dirty="0"/>
          </a:p>
          <a:p>
            <a:r>
              <a:rPr lang="en-IT" dirty="0"/>
              <a:t>Work Programme for Cluster Health just published:</a:t>
            </a:r>
            <a:br>
              <a:rPr lang="en-IT" dirty="0"/>
            </a:br>
            <a:r>
              <a:rPr lang="en-GB" dirty="0">
                <a:hlinkClick r:id="rId3"/>
              </a:rPr>
              <a:t>https://ec.europa.eu/info/funding-tenders/opportunities/docs/2021-2027/horizon/wp-call/2021-2022/wp-4-health_horizon-2021-2022_en.pdf</a:t>
            </a:r>
            <a:endParaRPr lang="en-IT"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T"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T"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T" dirty="0"/>
          </a:p>
          <a:p>
            <a:pPr marL="0" marR="0" lvl="0" indent="0" algn="l" defTabSz="914400" rtl="0" eaLnBrk="1" fontAlgn="auto" latinLnBrk="0" hangingPunct="1">
              <a:lnSpc>
                <a:spcPct val="100000"/>
              </a:lnSpc>
              <a:spcBef>
                <a:spcPts val="0"/>
              </a:spcBef>
              <a:spcAft>
                <a:spcPts val="0"/>
              </a:spcAft>
              <a:buClrTx/>
              <a:buSzTx/>
              <a:buFontTx/>
              <a:buNone/>
              <a:tabLst/>
              <a:defRPr/>
            </a:pPr>
            <a:r>
              <a:rPr lang="en-IT" dirty="0"/>
              <a:t>EU published orientations for HE: </a:t>
            </a:r>
            <a:br>
              <a:rPr lang="en-IT" dirty="0"/>
            </a:br>
            <a:r>
              <a:rPr lang="en-GB" dirty="0"/>
              <a:t>Investments in research and innovation, in particular concerning health (Cluster 1) will target and contribute to the following impacts:  Healthy citizens in a rapidly changing society: citizens stay healthier throughout the life course due to improved health promotion and disease prevention, and supported by healthier behaviours and lifestyles;  Effective health services to tackle diseases and reduce the burden of diseases: patients can rely on effective health services to tackle their diseases, as well as to reduce the burden of diseases on them, their families and communities;  Improved access to innovative, sustainable and high-quality health care: health systems are able to provide timely access to affordable health care services of </a:t>
            </a:r>
            <a:r>
              <a:rPr lang="en-GB" dirty="0" err="1"/>
              <a:t>highquality</a:t>
            </a:r>
            <a:r>
              <a:rPr lang="en-GB" dirty="0"/>
              <a:t> to everybody while being environmentally and fiscally sustainable;</a:t>
            </a:r>
            <a:endParaRPr lang="en-IT" dirty="0"/>
          </a:p>
          <a:p>
            <a:endParaRPr lang="en-IT" dirty="0"/>
          </a:p>
        </p:txBody>
      </p:sp>
      <p:sp>
        <p:nvSpPr>
          <p:cNvPr id="4" name="Slide Number Placeholder 3"/>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518104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b="1" dirty="0"/>
          </a:p>
        </p:txBody>
      </p:sp>
      <p:sp>
        <p:nvSpPr>
          <p:cNvPr id="4" name="Slide Number Placeholder 3"/>
          <p:cNvSpPr>
            <a:spLocks noGrp="1"/>
          </p:cNvSpPr>
          <p:nvPr>
            <p:ph type="sldNum" sz="quarter" idx="5"/>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3825800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2655907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b="1" dirty="0"/>
          </a:p>
        </p:txBody>
      </p:sp>
      <p:sp>
        <p:nvSpPr>
          <p:cNvPr id="4" name="Slide Number Placeholder 3"/>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683111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647817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8729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388660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2474588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927442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1"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318603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1"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982560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56448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4981925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324733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2644718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394392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9" name="Slide Number Placeholder 3"/>
          <p:cNvSpPr>
            <a:spLocks noGrp="1"/>
          </p:cNvSpPr>
          <p:nvPr>
            <p:ph type="sldNum" sz="quarter" idx="4"/>
          </p:nvPr>
        </p:nvSpPr>
        <p:spPr>
          <a:xfrm>
            <a:off x="8498510" y="6296937"/>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0288839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793519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5028255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995200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3276560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372409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50228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7667243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42911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2626126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9731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53063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99671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255701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226606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93105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42180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15669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87419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018177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26" Type="http://schemas.openxmlformats.org/officeDocument/2006/relationships/slideLayout" Target="../slideLayouts/slideLayout27.xml"/><Relationship Id="rId3" Type="http://schemas.openxmlformats.org/officeDocument/2006/relationships/slideLayout" Target="../slideLayouts/slideLayout4.xml"/><Relationship Id="rId21" Type="http://schemas.openxmlformats.org/officeDocument/2006/relationships/slideLayout" Target="../slideLayouts/slideLayout2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5" Type="http://schemas.openxmlformats.org/officeDocument/2006/relationships/slideLayout" Target="../slideLayouts/slideLayout26.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29" Type="http://schemas.openxmlformats.org/officeDocument/2006/relationships/slideLayout" Target="../slideLayouts/slideLayout30.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24" Type="http://schemas.openxmlformats.org/officeDocument/2006/relationships/slideLayout" Target="../slideLayouts/slideLayout25.xml"/><Relationship Id="rId5" Type="http://schemas.openxmlformats.org/officeDocument/2006/relationships/slideLayout" Target="../slideLayouts/slideLayout6.xml"/><Relationship Id="rId15" Type="http://schemas.openxmlformats.org/officeDocument/2006/relationships/slideLayout" Target="../slideLayouts/slideLayout16.xml"/><Relationship Id="rId23" Type="http://schemas.openxmlformats.org/officeDocument/2006/relationships/slideLayout" Target="../slideLayouts/slideLayout24.xml"/><Relationship Id="rId28" Type="http://schemas.openxmlformats.org/officeDocument/2006/relationships/slideLayout" Target="../slideLayouts/slideLayout29.xml"/><Relationship Id="rId10" Type="http://schemas.openxmlformats.org/officeDocument/2006/relationships/slideLayout" Target="../slideLayouts/slideLayout11.xml"/><Relationship Id="rId19" Type="http://schemas.openxmlformats.org/officeDocument/2006/relationships/slideLayout" Target="../slideLayouts/slideLayout20.xml"/><Relationship Id="rId31"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slideLayout" Target="../slideLayouts/slideLayout23.xml"/><Relationship Id="rId27" Type="http://schemas.openxmlformats.org/officeDocument/2006/relationships/slideLayout" Target="../slideLayouts/slideLayout28.xml"/><Relationship Id="rId30"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t>25/06/2021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t>‹#›</a:t>
            </a:fld>
            <a:endParaRPr lang="en-GB"/>
          </a:p>
        </p:txBody>
      </p:sp>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userDrawn="1"/>
        </p:nvSpPr>
        <p:spPr>
          <a:xfrm>
            <a:off x="998895" y="2538238"/>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rPr>
              <a:t>Thank</a:t>
            </a:r>
            <a:r>
              <a:rPr lang="en-US" sz="4400" b="1" baseline="0" dirty="0">
                <a:solidFill>
                  <a:schemeClr val="bg1"/>
                </a:solidFill>
                <a:latin typeface="+mn-lt"/>
              </a:rPr>
              <a:t> you</a:t>
            </a:r>
            <a:endParaRPr lang="en-US" sz="4400" b="1" dirty="0">
              <a:solidFill>
                <a:schemeClr val="bg1"/>
              </a:solidFill>
              <a:latin typeface="+mn-lt"/>
            </a:endParaRPr>
          </a:p>
        </p:txBody>
      </p:sp>
      <p:sp>
        <p:nvSpPr>
          <p:cNvPr id="10" name="Text Placeholder 6"/>
          <p:cNvSpPr txBox="1">
            <a:spLocks/>
          </p:cNvSpPr>
          <p:nvPr userDrawn="1"/>
        </p:nvSpPr>
        <p:spPr>
          <a:xfrm>
            <a:off x="998895" y="5110823"/>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3" name="Text Placeholder 6"/>
          <p:cNvSpPr txBox="1">
            <a:spLocks/>
          </p:cNvSpPr>
          <p:nvPr userDrawn="1"/>
        </p:nvSpPr>
        <p:spPr>
          <a:xfrm>
            <a:off x="998896" y="335706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Any questions?</a:t>
            </a:r>
            <a:endParaRPr lang="en-GB" sz="2000" dirty="0">
              <a:solidFill>
                <a:schemeClr val="bg1"/>
              </a:solidFill>
              <a:latin typeface="+mn-lt"/>
            </a:endParaRPr>
          </a:p>
        </p:txBody>
      </p:sp>
      <p:sp>
        <p:nvSpPr>
          <p:cNvPr id="14" name="TextBox 13"/>
          <p:cNvSpPr txBox="1"/>
          <p:nvPr userDrawn="1"/>
        </p:nvSpPr>
        <p:spPr>
          <a:xfrm>
            <a:off x="1622016" y="6108114"/>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2 project (GN4-2).</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a:t>
            </a:r>
            <a:r>
              <a:rPr lang="is-IS" sz="600" dirty="0">
                <a:solidFill>
                  <a:schemeClr val="bg1"/>
                </a:solidFill>
                <a:effectLst/>
                <a:latin typeface="+mn-lt"/>
              </a:rPr>
              <a:t>731122 </a:t>
            </a:r>
            <a:r>
              <a:rPr lang="en-GB" sz="600" dirty="0">
                <a:solidFill>
                  <a:schemeClr val="bg1"/>
                </a:solidFill>
                <a:effectLst/>
                <a:latin typeface="+mn-lt"/>
              </a:rPr>
              <a:t>(</a:t>
            </a:r>
            <a:r>
              <a:rPr lang="en-GB" sz="600" kern="1200" dirty="0">
                <a:solidFill>
                  <a:schemeClr val="bg1"/>
                </a:solidFill>
                <a:effectLst/>
                <a:latin typeface="+mn-lt"/>
              </a:rPr>
              <a:t>GN4-2).</a:t>
            </a:r>
            <a:endParaRPr lang="en-GB" sz="600" dirty="0">
              <a:solidFill>
                <a:schemeClr val="bg1"/>
              </a:solidFill>
              <a:effectLst/>
              <a:latin typeface="+mn-lt"/>
            </a:endParaRPr>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3347" y="6157486"/>
            <a:ext cx="568670" cy="362920"/>
          </a:xfrm>
          <a:prstGeom prst="rect">
            <a:avLst/>
          </a:prstGeom>
        </p:spPr>
      </p:pic>
      <p:pic>
        <p:nvPicPr>
          <p:cNvPr id="16" name="Picture 15"/>
          <p:cNvPicPr>
            <a:picLocks noChangeAspect="1"/>
          </p:cNvPicPr>
          <p:nvPr userDrawn="1"/>
        </p:nvPicPr>
        <p:blipFill rotWithShape="1">
          <a:blip r:embed="rId5"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1125346796"/>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
        <p:nvSpPr>
          <p:cNvPr id="6"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63967861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 id="2147483714" r:id="rId24"/>
    <p:sldLayoutId id="2147483715" r:id="rId25"/>
    <p:sldLayoutId id="2147483716" r:id="rId26"/>
    <p:sldLayoutId id="2147483717" r:id="rId27"/>
    <p:sldLayoutId id="2147483718" r:id="rId28"/>
    <p:sldLayoutId id="2147483720" r:id="rId29"/>
    <p:sldLayoutId id="2147483719" r:id="rId30"/>
  </p:sldLayoutIdLst>
  <p:hf hdr="0" ftr="0" dt="0"/>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ec.europa.eu/info/research-and-innovation/funding/funding-opportunities/funding-programmes-and-open-calls/horizon-europe/european-partnerships-horizon-europe/candidates-european-partnerships-health_en" TargetMode="External"/><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ec.europa.eu/digital-single-market/en/high-performance-computing" TargetMode="External"/><Relationship Id="rId7" Type="http://schemas.openxmlformats.org/officeDocument/2006/relationships/hyperlink" Target="https://ec.europa.eu/digital-single-market/en/digital-innovation-hubs"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hyperlink" Target="https://ec.europa.eu/digital-single-market/en/policies/digital-skills" TargetMode="External"/><Relationship Id="rId5" Type="http://schemas.openxmlformats.org/officeDocument/2006/relationships/hyperlink" Target="https://ec.europa.eu/digital-single-market/en/cyber-security" TargetMode="External"/><Relationship Id="rId4" Type="http://schemas.openxmlformats.org/officeDocument/2006/relationships/hyperlink" Target="https://ec.europa.eu/digital-single-market/en/artificial-intelligenc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ec.europa.eu/newsroom/dae/document.cfm?doc_id=51628"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hyperlink" Target="https://ec.europa.eu/commission/presscorner/api/files/document/print/en/ip_20_2049/IP_20_2049_EN.pdf"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hyperlink" Target="https://ec.europa.eu/health/sites/default/files/funding/docs/wp2021_annex_en.pdf" TargetMode="External"/><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hyperlink" Target="https://ec.europa.eu/info/files/orientations-towards-first-strategic-plan-horizon-europe_en"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hyperlink" Target="https://ec.europa.eu/info/funding-tenders/opportunities/docs/2021-2027/horizon/wp-call/2021-2022/wp-4-health_horizon-2021-2022_en.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ec.europa.eu/info/news/eu-invest-eu150-million-research-counter-coronavirus-variants-2021-feb-17_en" TargetMode="Externa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hyperlink" Target="https://ec.europa.eu/info/research-and-innovation/funding/funding-opportunities/funding-programmes-and-open-calls/horizon-europe/european-partnerships-horizon-europe/candidates-european-partnerships-health_en" TargetMode="External"/><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38.png"/><Relationship Id="rId4" Type="http://schemas.openxmlformats.org/officeDocument/2006/relationships/hyperlink" Target="https://bit.ly/pillar-2-epa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a:t>     |</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29011"/>
            <a:ext cx="12208809" cy="6882064"/>
          </a:xfrm>
          <a:prstGeom prst="rect">
            <a:avLst/>
          </a:prstGeom>
          <a:ln>
            <a:noFill/>
          </a:ln>
        </p:spPr>
      </p:pic>
      <p:sp>
        <p:nvSpPr>
          <p:cNvPr id="9" name="Text Placeholder 10"/>
          <p:cNvSpPr txBox="1">
            <a:spLocks/>
          </p:cNvSpPr>
          <p:nvPr/>
        </p:nvSpPr>
        <p:spPr>
          <a:xfrm>
            <a:off x="1175278" y="2152205"/>
            <a:ext cx="6350783"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0" dirty="0">
                <a:solidFill>
                  <a:schemeClr val="bg1"/>
                </a:solidFill>
              </a:rPr>
              <a:t>eHealth funding opportunities in 2021- 2027</a:t>
            </a:r>
          </a:p>
        </p:txBody>
      </p:sp>
      <p:sp>
        <p:nvSpPr>
          <p:cNvPr id="10" name="Text Placeholder 6"/>
          <p:cNvSpPr txBox="1">
            <a:spLocks/>
          </p:cNvSpPr>
          <p:nvPr/>
        </p:nvSpPr>
        <p:spPr>
          <a:xfrm>
            <a:off x="1281734" y="3379967"/>
            <a:ext cx="9327082" cy="61859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June 25, 2021</a:t>
            </a:r>
          </a:p>
          <a:p>
            <a:r>
              <a:rPr lang="en-US" sz="2000" dirty="0">
                <a:solidFill>
                  <a:schemeClr val="bg1"/>
                </a:solidFill>
              </a:rPr>
              <a:t>Mario Reale</a:t>
            </a:r>
          </a:p>
          <a:p>
            <a:br>
              <a:rPr lang="en-US" sz="2000" dirty="0">
                <a:solidFill>
                  <a:schemeClr val="bg1"/>
                </a:solidFill>
              </a:rPr>
            </a:br>
            <a:r>
              <a:rPr lang="en-US" sz="2000" dirty="0">
                <a:solidFill>
                  <a:schemeClr val="bg1"/>
                </a:solidFill>
              </a:rPr>
              <a:t>Input from Edit Herczog, Senior EU Liaison Adviser</a:t>
            </a:r>
          </a:p>
        </p:txBody>
      </p:sp>
      <p:sp>
        <p:nvSpPr>
          <p:cNvPr id="1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Tree>
    <p:extLst>
      <p:ext uri="{BB962C8B-B14F-4D97-AF65-F5344CB8AC3E}">
        <p14:creationId xmlns:p14="http://schemas.microsoft.com/office/powerpoint/2010/main" val="9810821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5EA70-1748-5843-92B5-6B8E674ED0BB}"/>
              </a:ext>
            </a:extLst>
          </p:cNvPr>
          <p:cNvSpPr>
            <a:spLocks noGrp="1"/>
          </p:cNvSpPr>
          <p:nvPr>
            <p:ph type="title"/>
          </p:nvPr>
        </p:nvSpPr>
        <p:spPr>
          <a:xfrm>
            <a:off x="484094" y="230242"/>
            <a:ext cx="10821070" cy="430909"/>
          </a:xfrm>
        </p:spPr>
        <p:txBody>
          <a:bodyPr>
            <a:normAutofit fontScale="90000"/>
          </a:bodyPr>
          <a:lstStyle/>
          <a:p>
            <a:r>
              <a:rPr lang="en-IT" dirty="0"/>
              <a:t>European Partnership Agreements within Horizon Europe – Pillar 2 </a:t>
            </a:r>
          </a:p>
        </p:txBody>
      </p:sp>
      <p:sp>
        <p:nvSpPr>
          <p:cNvPr id="3" name="Content Placeholder 2">
            <a:extLst>
              <a:ext uri="{FF2B5EF4-FFF2-40B4-BE49-F238E27FC236}">
                <a16:creationId xmlns:a16="http://schemas.microsoft.com/office/drawing/2014/main" id="{69EFDFF6-24FA-8B41-BC73-201067552AF1}"/>
              </a:ext>
            </a:extLst>
          </p:cNvPr>
          <p:cNvSpPr>
            <a:spLocks noGrp="1"/>
          </p:cNvSpPr>
          <p:nvPr>
            <p:ph idx="1"/>
          </p:nvPr>
        </p:nvSpPr>
        <p:spPr>
          <a:xfrm>
            <a:off x="900954" y="1019680"/>
            <a:ext cx="10300448" cy="5488695"/>
          </a:xfrm>
        </p:spPr>
        <p:txBody>
          <a:bodyPr>
            <a:normAutofit fontScale="85000" lnSpcReduction="20000"/>
          </a:bodyPr>
          <a:lstStyle/>
          <a:p>
            <a:r>
              <a:rPr lang="en-IT" dirty="0"/>
              <a:t>8 EPAs within 40 European Partnerships dealing </a:t>
            </a:r>
            <a:r>
              <a:rPr lang="en-GB" dirty="0"/>
              <a:t>w</a:t>
            </a:r>
            <a:r>
              <a:rPr lang="en-IT" dirty="0"/>
              <a:t>ith  eHealth</a:t>
            </a:r>
          </a:p>
          <a:p>
            <a:r>
              <a:rPr lang="en-IT" dirty="0">
                <a:solidFill>
                  <a:srgbClr val="FF0000"/>
                </a:solidFill>
              </a:rPr>
              <a:t>7962 Millions Euros</a:t>
            </a:r>
            <a:r>
              <a:rPr lang="en-IT" dirty="0"/>
              <a:t> for the eHealth cluster</a:t>
            </a:r>
          </a:p>
          <a:p>
            <a:endParaRPr lang="en-IT" dirty="0"/>
          </a:p>
          <a:p>
            <a:r>
              <a:rPr lang="en-GB" dirty="0">
                <a:hlinkClick r:id="rId3"/>
              </a:rPr>
              <a:t>https://ec.europa.eu/info/research-and-innovation/funding/funding-opportunities/funding-programmes-and-open-calls/horizon-europe/european-partnerships-horizon-europe/candidates-european-partnerships-health_en</a:t>
            </a:r>
            <a:r>
              <a:rPr lang="en-GB" dirty="0"/>
              <a:t> </a:t>
            </a:r>
            <a:endParaRPr lang="en-IT" dirty="0"/>
          </a:p>
          <a:p>
            <a:endParaRPr lang="en-IT" dirty="0"/>
          </a:p>
          <a:p>
            <a:r>
              <a:rPr lang="en-IT" dirty="0"/>
              <a:t>They have an associated  SRIA : Strategic Research and Innovation Agenda</a:t>
            </a:r>
          </a:p>
          <a:p>
            <a:r>
              <a:rPr lang="en-IT" b="1" dirty="0"/>
              <a:t>Implications for us on what Health EPAs requirements will be on</a:t>
            </a:r>
          </a:p>
          <a:p>
            <a:pPr lvl="1"/>
            <a:endParaRPr lang="en-IT" sz="2800" dirty="0"/>
          </a:p>
          <a:p>
            <a:pPr lvl="1"/>
            <a:r>
              <a:rPr lang="en-US" sz="2800" dirty="0"/>
              <a:t>Hybrid data (public research + wider public + (private sources)) – relations with Health Data Space</a:t>
            </a:r>
          </a:p>
          <a:p>
            <a:pPr lvl="1"/>
            <a:r>
              <a:rPr lang="en-US" sz="2800" dirty="0"/>
              <a:t>Trust &amp; Identity &amp; GDPR</a:t>
            </a:r>
          </a:p>
          <a:p>
            <a:pPr lvl="1"/>
            <a:r>
              <a:rPr lang="en-US" sz="2800" dirty="0"/>
              <a:t>Data sovereignty due to Big Pharma involvement </a:t>
            </a:r>
          </a:p>
          <a:p>
            <a:pPr lvl="1"/>
            <a:endParaRPr lang="en-IT" dirty="0"/>
          </a:p>
          <a:p>
            <a:r>
              <a:rPr lang="en-IT" b="1" dirty="0"/>
              <a:t>EPA strategy currently under discussion in GPPC</a:t>
            </a:r>
          </a:p>
          <a:p>
            <a:endParaRPr lang="en-IT" dirty="0"/>
          </a:p>
        </p:txBody>
      </p:sp>
      <p:sp>
        <p:nvSpPr>
          <p:cNvPr id="4" name="Slide Number Placeholder 3">
            <a:extLst>
              <a:ext uri="{FF2B5EF4-FFF2-40B4-BE49-F238E27FC236}">
                <a16:creationId xmlns:a16="http://schemas.microsoft.com/office/drawing/2014/main" id="{95CFCA9D-4222-0848-A739-684AFC376C12}"/>
              </a:ext>
            </a:extLst>
          </p:cNvPr>
          <p:cNvSpPr>
            <a:spLocks noGrp="1"/>
          </p:cNvSpPr>
          <p:nvPr>
            <p:ph type="sldNum" sz="quarter" idx="4"/>
          </p:nvPr>
        </p:nvSpPr>
        <p:spPr/>
        <p:txBody>
          <a:bodyPr/>
          <a:lstStyle/>
          <a:p>
            <a:fld id="{83EB0FA4-9B1C-4D6B-AF0A-97437B69127A}" type="slidenum">
              <a:rPr lang="en-GB" smtClean="0"/>
              <a:pPr/>
              <a:t>10</a:t>
            </a:fld>
            <a:r>
              <a:rPr lang="en-GB"/>
              <a:t>     |</a:t>
            </a:r>
            <a:endParaRPr lang="en-GB" dirty="0"/>
          </a:p>
        </p:txBody>
      </p:sp>
    </p:spTree>
    <p:extLst>
      <p:ext uri="{BB962C8B-B14F-4D97-AF65-F5344CB8AC3E}">
        <p14:creationId xmlns:p14="http://schemas.microsoft.com/office/powerpoint/2010/main" val="1361587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BB5BE-F225-A344-AACB-FEE6B58E5AE3}"/>
              </a:ext>
            </a:extLst>
          </p:cNvPr>
          <p:cNvSpPr>
            <a:spLocks noGrp="1"/>
          </p:cNvSpPr>
          <p:nvPr>
            <p:ph type="title"/>
          </p:nvPr>
        </p:nvSpPr>
        <p:spPr>
          <a:xfrm>
            <a:off x="368351" y="242868"/>
            <a:ext cx="9894723" cy="430909"/>
          </a:xfrm>
        </p:spPr>
        <p:txBody>
          <a:bodyPr>
            <a:normAutofit fontScale="90000"/>
          </a:bodyPr>
          <a:lstStyle/>
          <a:p>
            <a:r>
              <a:rPr lang="en-IT" dirty="0"/>
              <a:t>Digital Europe Programme</a:t>
            </a:r>
          </a:p>
        </p:txBody>
      </p:sp>
      <p:sp>
        <p:nvSpPr>
          <p:cNvPr id="3" name="Content Placeholder 2">
            <a:extLst>
              <a:ext uri="{FF2B5EF4-FFF2-40B4-BE49-F238E27FC236}">
                <a16:creationId xmlns:a16="http://schemas.microsoft.com/office/drawing/2014/main" id="{DEF9A674-3B37-D148-8D5A-50781590E5A1}"/>
              </a:ext>
            </a:extLst>
          </p:cNvPr>
          <p:cNvSpPr>
            <a:spLocks noGrp="1"/>
          </p:cNvSpPr>
          <p:nvPr>
            <p:ph idx="1"/>
          </p:nvPr>
        </p:nvSpPr>
        <p:spPr>
          <a:xfrm>
            <a:off x="368351" y="890168"/>
            <a:ext cx="11182673" cy="5255138"/>
          </a:xfrm>
        </p:spPr>
        <p:txBody>
          <a:bodyPr>
            <a:normAutofit/>
          </a:bodyPr>
          <a:lstStyle/>
          <a:p>
            <a:r>
              <a:rPr lang="en-GB" dirty="0"/>
              <a:t>The Digital Europe Programme (DIGITAL) is a new EU funding programme </a:t>
            </a:r>
            <a:r>
              <a:rPr lang="en-GB" b="1" dirty="0"/>
              <a:t>Digital Europe</a:t>
            </a:r>
            <a:r>
              <a:rPr lang="en-GB" dirty="0"/>
              <a:t> is a new  programme of the European Commission focused on building the strategic digital capacities of the EU and on facilitating the wide deployment of digital technologies.</a:t>
            </a:r>
          </a:p>
          <a:p>
            <a:r>
              <a:rPr lang="en-GB" dirty="0"/>
              <a:t>Focused on bringing digital technology to businesses, citizens and public administrations.</a:t>
            </a:r>
          </a:p>
          <a:p>
            <a:r>
              <a:rPr lang="en-GB" dirty="0"/>
              <a:t>Planned overall </a:t>
            </a:r>
            <a:r>
              <a:rPr lang="en-GB" b="1" dirty="0">
                <a:solidFill>
                  <a:srgbClr val="FF0000"/>
                </a:solidFill>
              </a:rPr>
              <a:t>budget of €8.2 billion</a:t>
            </a:r>
            <a:r>
              <a:rPr lang="en-GB" dirty="0"/>
              <a:t>, it will </a:t>
            </a:r>
            <a:r>
              <a:rPr lang="en-GB" b="1" dirty="0"/>
              <a:t>shape and support the digital transformation of Europe’s society and economy</a:t>
            </a:r>
            <a:r>
              <a:rPr lang="en-GB" dirty="0"/>
              <a:t>.</a:t>
            </a:r>
          </a:p>
          <a:p>
            <a:r>
              <a:rPr lang="en-GB" dirty="0"/>
              <a:t>The programme will boost investments in </a:t>
            </a:r>
            <a:r>
              <a:rPr lang="en-GB" dirty="0">
                <a:hlinkClick r:id="rId3"/>
              </a:rPr>
              <a:t>supercomputing</a:t>
            </a:r>
            <a:r>
              <a:rPr lang="en-GB" dirty="0"/>
              <a:t>, </a:t>
            </a:r>
            <a:r>
              <a:rPr lang="en-GB" dirty="0">
                <a:hlinkClick r:id="rId4"/>
              </a:rPr>
              <a:t>artificial intelligence</a:t>
            </a:r>
            <a:r>
              <a:rPr lang="en-GB" dirty="0"/>
              <a:t>, </a:t>
            </a:r>
            <a:r>
              <a:rPr lang="en-GB" dirty="0">
                <a:hlinkClick r:id="rId5"/>
              </a:rPr>
              <a:t>cybersecurity</a:t>
            </a:r>
            <a:r>
              <a:rPr lang="en-GB" dirty="0"/>
              <a:t>, advanced </a:t>
            </a:r>
            <a:r>
              <a:rPr lang="en-GB" dirty="0">
                <a:hlinkClick r:id="rId6"/>
              </a:rPr>
              <a:t>digital skills</a:t>
            </a:r>
            <a:r>
              <a:rPr lang="en-GB" dirty="0"/>
              <a:t>, and ensuring a wide use of digital technologies across the economy and society, including through </a:t>
            </a:r>
            <a:r>
              <a:rPr lang="en-GB" dirty="0">
                <a:hlinkClick r:id="rId7"/>
              </a:rPr>
              <a:t>Digital Innovation Hubs</a:t>
            </a:r>
            <a:endParaRPr lang="en-GB" dirty="0"/>
          </a:p>
          <a:p>
            <a:endParaRPr lang="en-IT" dirty="0"/>
          </a:p>
        </p:txBody>
      </p:sp>
      <p:sp>
        <p:nvSpPr>
          <p:cNvPr id="4" name="Slide Number Placeholder 3">
            <a:extLst>
              <a:ext uri="{FF2B5EF4-FFF2-40B4-BE49-F238E27FC236}">
                <a16:creationId xmlns:a16="http://schemas.microsoft.com/office/drawing/2014/main" id="{990910E6-A944-F048-BEF9-DAFB9DE56EB3}"/>
              </a:ext>
            </a:extLst>
          </p:cNvPr>
          <p:cNvSpPr>
            <a:spLocks noGrp="1"/>
          </p:cNvSpPr>
          <p:nvPr>
            <p:ph type="sldNum" sz="quarter" idx="4"/>
          </p:nvPr>
        </p:nvSpPr>
        <p:spPr/>
        <p:txBody>
          <a:bodyPr/>
          <a:lstStyle/>
          <a:p>
            <a:fld id="{83EB0FA4-9B1C-4D6B-AF0A-97437B69127A}" type="slidenum">
              <a:rPr lang="en-GB" smtClean="0"/>
              <a:pPr/>
              <a:t>11</a:t>
            </a:fld>
            <a:r>
              <a:rPr lang="en-GB"/>
              <a:t>     |</a:t>
            </a:r>
            <a:endParaRPr lang="en-GB" dirty="0"/>
          </a:p>
        </p:txBody>
      </p:sp>
    </p:spTree>
    <p:extLst>
      <p:ext uri="{BB962C8B-B14F-4D97-AF65-F5344CB8AC3E}">
        <p14:creationId xmlns:p14="http://schemas.microsoft.com/office/powerpoint/2010/main" val="1933670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54FB5-B775-FE46-BAC8-34C91D55FCCA}"/>
              </a:ext>
            </a:extLst>
          </p:cNvPr>
          <p:cNvSpPr>
            <a:spLocks noGrp="1"/>
          </p:cNvSpPr>
          <p:nvPr>
            <p:ph type="title"/>
          </p:nvPr>
        </p:nvSpPr>
        <p:spPr>
          <a:xfrm>
            <a:off x="366883" y="27413"/>
            <a:ext cx="9894723" cy="430909"/>
          </a:xfrm>
        </p:spPr>
        <p:txBody>
          <a:bodyPr>
            <a:normAutofit fontScale="90000"/>
          </a:bodyPr>
          <a:lstStyle/>
          <a:p>
            <a:r>
              <a:rPr lang="en-IT" dirty="0"/>
              <a:t>DEP: Digital Europe Programme</a:t>
            </a:r>
          </a:p>
        </p:txBody>
      </p:sp>
      <p:sp>
        <p:nvSpPr>
          <p:cNvPr id="3" name="Content Placeholder 2">
            <a:extLst>
              <a:ext uri="{FF2B5EF4-FFF2-40B4-BE49-F238E27FC236}">
                <a16:creationId xmlns:a16="http://schemas.microsoft.com/office/drawing/2014/main" id="{BE913BC2-0D94-FC40-B8AA-6209E8032099}"/>
              </a:ext>
            </a:extLst>
          </p:cNvPr>
          <p:cNvSpPr>
            <a:spLocks noGrp="1"/>
          </p:cNvSpPr>
          <p:nvPr>
            <p:ph idx="1"/>
          </p:nvPr>
        </p:nvSpPr>
        <p:spPr>
          <a:xfrm>
            <a:off x="571164" y="738767"/>
            <a:ext cx="11463953" cy="6091820"/>
          </a:xfrm>
        </p:spPr>
        <p:txBody>
          <a:bodyPr>
            <a:normAutofit/>
          </a:bodyPr>
          <a:lstStyle/>
          <a:p>
            <a:r>
              <a:rPr lang="en-GB" dirty="0"/>
              <a:t>In the Communication </a:t>
            </a:r>
            <a:r>
              <a:rPr lang="en-GB" u="sng" dirty="0">
                <a:hlinkClick r:id="rId3"/>
              </a:rPr>
              <a:t>“Enabling the Digital Transformation of Health and Care in the Digital Single Market”</a:t>
            </a:r>
            <a:r>
              <a:rPr lang="en-GB" dirty="0"/>
              <a:t>, the European Commission has identified three main priorities: </a:t>
            </a:r>
          </a:p>
          <a:p>
            <a:pPr marL="514350" indent="-514350">
              <a:buFont typeface="+mj-lt"/>
              <a:buAutoNum type="arabicPeriod"/>
            </a:pPr>
            <a:r>
              <a:rPr lang="en-GB" dirty="0"/>
              <a:t>Enabling citizens to access and </a:t>
            </a:r>
            <a:r>
              <a:rPr lang="en-GB" b="1" dirty="0"/>
              <a:t>securely exchange their health data acro</a:t>
            </a:r>
            <a:r>
              <a:rPr lang="en-GB" b="1" dirty="0">
                <a:solidFill>
                  <a:schemeClr val="bg1"/>
                </a:solidFill>
              </a:rPr>
              <a:t>ss</a:t>
            </a:r>
            <a:r>
              <a:rPr lang="en-GB" b="1" dirty="0"/>
              <a:t> the EU;</a:t>
            </a:r>
          </a:p>
          <a:p>
            <a:pPr marL="514350" indent="-514350">
              <a:buFont typeface="+mj-lt"/>
              <a:buAutoNum type="arabicPeriod"/>
            </a:pPr>
            <a:r>
              <a:rPr lang="en-GB" dirty="0"/>
              <a:t>Advancing research, </a:t>
            </a:r>
            <a:r>
              <a:rPr lang="en-GB" b="1" dirty="0"/>
              <a:t>personalised medicine and disease prevention through shared European data infrastructure;</a:t>
            </a:r>
          </a:p>
          <a:p>
            <a:pPr marL="514350" indent="-514350">
              <a:buFont typeface="+mj-lt"/>
              <a:buAutoNum type="arabicPeriod"/>
            </a:pPr>
            <a:r>
              <a:rPr lang="en-GB" b="1" dirty="0"/>
              <a:t>Promoting the use of digital tools </a:t>
            </a:r>
            <a:r>
              <a:rPr lang="en-GB" dirty="0"/>
              <a:t>to empower people to look after their health, stimulate prevention and enable feedback and interaction between users and healthcare providers.</a:t>
            </a:r>
          </a:p>
        </p:txBody>
      </p:sp>
      <p:sp>
        <p:nvSpPr>
          <p:cNvPr id="4" name="Slide Number Placeholder 3">
            <a:extLst>
              <a:ext uri="{FF2B5EF4-FFF2-40B4-BE49-F238E27FC236}">
                <a16:creationId xmlns:a16="http://schemas.microsoft.com/office/drawing/2014/main" id="{9A8E9162-E24A-FE48-AA68-AAD10F345E6A}"/>
              </a:ext>
            </a:extLst>
          </p:cNvPr>
          <p:cNvSpPr>
            <a:spLocks noGrp="1"/>
          </p:cNvSpPr>
          <p:nvPr>
            <p:ph type="sldNum" sz="quarter" idx="4"/>
          </p:nvPr>
        </p:nvSpPr>
        <p:spPr/>
        <p:txBody>
          <a:bodyPr/>
          <a:lstStyle/>
          <a:p>
            <a:fld id="{83EB0FA4-9B1C-4D6B-AF0A-97437B69127A}" type="slidenum">
              <a:rPr lang="en-GB" smtClean="0"/>
              <a:pPr/>
              <a:t>12</a:t>
            </a:fld>
            <a:r>
              <a:rPr lang="en-GB"/>
              <a:t>     |</a:t>
            </a:r>
            <a:endParaRPr lang="en-GB" dirty="0"/>
          </a:p>
        </p:txBody>
      </p:sp>
    </p:spTree>
    <p:extLst>
      <p:ext uri="{BB962C8B-B14F-4D97-AF65-F5344CB8AC3E}">
        <p14:creationId xmlns:p14="http://schemas.microsoft.com/office/powerpoint/2010/main" val="3156848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C7D64-4179-9646-B2C5-AA303B37E567}"/>
              </a:ext>
            </a:extLst>
          </p:cNvPr>
          <p:cNvSpPr>
            <a:spLocks noGrp="1"/>
          </p:cNvSpPr>
          <p:nvPr>
            <p:ph type="title"/>
          </p:nvPr>
        </p:nvSpPr>
        <p:spPr/>
        <p:txBody>
          <a:bodyPr>
            <a:normAutofit fontScale="90000"/>
          </a:bodyPr>
          <a:lstStyle/>
          <a:p>
            <a:r>
              <a:rPr lang="en-IT" dirty="0"/>
              <a:t>DEP : The European Health Data Space</a:t>
            </a:r>
          </a:p>
        </p:txBody>
      </p:sp>
      <p:sp>
        <p:nvSpPr>
          <p:cNvPr id="3" name="Content Placeholder 2">
            <a:extLst>
              <a:ext uri="{FF2B5EF4-FFF2-40B4-BE49-F238E27FC236}">
                <a16:creationId xmlns:a16="http://schemas.microsoft.com/office/drawing/2014/main" id="{B2DCBABC-04DC-4E4B-872F-D7AC4FEF4FD1}"/>
              </a:ext>
            </a:extLst>
          </p:cNvPr>
          <p:cNvSpPr>
            <a:spLocks noGrp="1"/>
          </p:cNvSpPr>
          <p:nvPr>
            <p:ph idx="1"/>
          </p:nvPr>
        </p:nvSpPr>
        <p:spPr/>
        <p:txBody>
          <a:bodyPr>
            <a:normAutofit fontScale="85000" lnSpcReduction="20000"/>
          </a:bodyPr>
          <a:lstStyle/>
          <a:p>
            <a:pPr marL="0" indent="0">
              <a:buNone/>
            </a:pPr>
            <a:r>
              <a:rPr lang="en-GB" dirty="0"/>
              <a:t>DEP will contribute to the creation of the </a:t>
            </a:r>
            <a:r>
              <a:rPr lang="en-GB" u="sng" dirty="0">
                <a:hlinkClick r:id="rId3"/>
              </a:rPr>
              <a:t>European Health Data Space</a:t>
            </a:r>
            <a:r>
              <a:rPr lang="en-GB" u="sng" dirty="0"/>
              <a:t>: </a:t>
            </a:r>
            <a:r>
              <a:rPr lang="en-GB" dirty="0"/>
              <a:t>for </a:t>
            </a:r>
            <a:r>
              <a:rPr lang="en-GB" b="1" dirty="0"/>
              <a:t>more precise and faster clinical decision-making, diagnostics, treatments and predictive medicine that will benefit citizens, healthcare systems and economy:</a:t>
            </a:r>
            <a:endParaRPr lang="en-GB" u="sng" dirty="0"/>
          </a:p>
          <a:p>
            <a:r>
              <a:rPr lang="en-GB" dirty="0"/>
              <a:t>	a pan-European digital infrastructure facilitating access to cancer images</a:t>
            </a:r>
          </a:p>
          <a:p>
            <a:r>
              <a:rPr lang="en-GB" dirty="0"/>
              <a:t> 	access to a multitude of genomic datasets across Europe for use by clinicians, researchers and innovators</a:t>
            </a:r>
            <a:endParaRPr lang="en-GB" b="1" dirty="0"/>
          </a:p>
          <a:p>
            <a:r>
              <a:rPr lang="en-GB" dirty="0"/>
              <a:t>use and deployment of AI by creating large-scale Testing and Experimentation Facilities in Health</a:t>
            </a:r>
          </a:p>
          <a:p>
            <a:r>
              <a:rPr lang="en-GB" b="1" dirty="0"/>
              <a:t> </a:t>
            </a:r>
            <a:r>
              <a:rPr lang="en-GB" dirty="0"/>
              <a:t>to provide a real-world environment to test and validate state-of-the-art AI and robotics technologies in the healthcare domain.</a:t>
            </a:r>
            <a:r>
              <a:rPr lang="en-GB" b="1" dirty="0"/>
              <a:t> </a:t>
            </a:r>
          </a:p>
          <a:p>
            <a:r>
              <a:rPr lang="en-US" dirty="0"/>
              <a:t>[..]</a:t>
            </a:r>
            <a:endParaRPr lang="en-IT" dirty="0"/>
          </a:p>
          <a:p>
            <a:endParaRPr lang="en-IT" dirty="0"/>
          </a:p>
        </p:txBody>
      </p:sp>
      <p:sp>
        <p:nvSpPr>
          <p:cNvPr id="4" name="Slide Number Placeholder 3">
            <a:extLst>
              <a:ext uri="{FF2B5EF4-FFF2-40B4-BE49-F238E27FC236}">
                <a16:creationId xmlns:a16="http://schemas.microsoft.com/office/drawing/2014/main" id="{DFDFA7DD-E5CB-9349-930A-D31C63ACA438}"/>
              </a:ext>
            </a:extLst>
          </p:cNvPr>
          <p:cNvSpPr>
            <a:spLocks noGrp="1"/>
          </p:cNvSpPr>
          <p:nvPr>
            <p:ph type="sldNum" sz="quarter" idx="4"/>
          </p:nvPr>
        </p:nvSpPr>
        <p:spPr/>
        <p:txBody>
          <a:bodyPr/>
          <a:lstStyle/>
          <a:p>
            <a:fld id="{83EB0FA4-9B1C-4D6B-AF0A-97437B69127A}" type="slidenum">
              <a:rPr lang="en-GB" smtClean="0"/>
              <a:pPr/>
              <a:t>13</a:t>
            </a:fld>
            <a:r>
              <a:rPr lang="en-GB"/>
              <a:t>     |</a:t>
            </a:r>
            <a:endParaRPr lang="en-GB" dirty="0"/>
          </a:p>
        </p:txBody>
      </p:sp>
    </p:spTree>
    <p:extLst>
      <p:ext uri="{BB962C8B-B14F-4D97-AF65-F5344CB8AC3E}">
        <p14:creationId xmlns:p14="http://schemas.microsoft.com/office/powerpoint/2010/main" val="165189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65D63-AC50-41D2-AACF-6541DD089463}"/>
              </a:ext>
            </a:extLst>
          </p:cNvPr>
          <p:cNvSpPr>
            <a:spLocks noGrp="1"/>
          </p:cNvSpPr>
          <p:nvPr>
            <p:ph type="title"/>
          </p:nvPr>
        </p:nvSpPr>
        <p:spPr>
          <a:xfrm>
            <a:off x="315590" y="242868"/>
            <a:ext cx="6127600" cy="430909"/>
          </a:xfrm>
        </p:spPr>
        <p:txBody>
          <a:bodyPr>
            <a:normAutofit fontScale="90000"/>
          </a:bodyPr>
          <a:lstStyle/>
          <a:p>
            <a:r>
              <a:rPr lang="en-US" dirty="0"/>
              <a:t>Digital Europe Programme – scale up and roll out of digital solutions</a:t>
            </a:r>
            <a:endParaRPr lang="en-GB" dirty="0"/>
          </a:p>
        </p:txBody>
      </p:sp>
      <p:pic>
        <p:nvPicPr>
          <p:cNvPr id="7" name="Content Placeholder 6" descr="Diagram&#10;&#10;Description automatically generated">
            <a:extLst>
              <a:ext uri="{FF2B5EF4-FFF2-40B4-BE49-F238E27FC236}">
                <a16:creationId xmlns:a16="http://schemas.microsoft.com/office/drawing/2014/main" id="{9981187D-1B02-4EF0-BE51-43149CCD2B7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9060" y="1972182"/>
            <a:ext cx="7108612" cy="3940559"/>
          </a:xfrm>
        </p:spPr>
      </p:pic>
      <p:sp>
        <p:nvSpPr>
          <p:cNvPr id="4" name="Slide Number Placeholder 3">
            <a:extLst>
              <a:ext uri="{FF2B5EF4-FFF2-40B4-BE49-F238E27FC236}">
                <a16:creationId xmlns:a16="http://schemas.microsoft.com/office/drawing/2014/main" id="{ADFA0107-8F36-428D-B74C-8A830B16635A}"/>
              </a:ext>
            </a:extLst>
          </p:cNvPr>
          <p:cNvSpPr>
            <a:spLocks noGrp="1"/>
          </p:cNvSpPr>
          <p:nvPr>
            <p:ph type="sldNum" sz="quarter" idx="4"/>
          </p:nvPr>
        </p:nvSpPr>
        <p:spPr/>
        <p:txBody>
          <a:bodyPr/>
          <a:lstStyle/>
          <a:p>
            <a:fld id="{83EB0FA4-9B1C-4D6B-AF0A-97437B69127A}" type="slidenum">
              <a:rPr lang="en-GB" smtClean="0"/>
              <a:pPr/>
              <a:t>14</a:t>
            </a:fld>
            <a:r>
              <a:rPr lang="en-GB"/>
              <a:t>     |</a:t>
            </a:r>
            <a:endParaRPr lang="en-GB" dirty="0"/>
          </a:p>
        </p:txBody>
      </p:sp>
      <p:sp>
        <p:nvSpPr>
          <p:cNvPr id="8" name="TextBox 7">
            <a:extLst>
              <a:ext uri="{FF2B5EF4-FFF2-40B4-BE49-F238E27FC236}">
                <a16:creationId xmlns:a16="http://schemas.microsoft.com/office/drawing/2014/main" id="{D9093221-60BA-45B7-9BE7-9632D7547B49}"/>
              </a:ext>
            </a:extLst>
          </p:cNvPr>
          <p:cNvSpPr txBox="1"/>
          <p:nvPr/>
        </p:nvSpPr>
        <p:spPr>
          <a:xfrm>
            <a:off x="361628" y="2365618"/>
            <a:ext cx="665683" cy="1172902"/>
          </a:xfrm>
          <a:prstGeom prst="rect">
            <a:avLst/>
          </a:prstGeom>
          <a:noFill/>
          <a:ln w="38100">
            <a:solidFill>
              <a:srgbClr val="E24301"/>
            </a:solidFill>
          </a:ln>
        </p:spPr>
        <p:txBody>
          <a:bodyPr wrap="square" rtlCol="0">
            <a:spAutoFit/>
          </a:bodyPr>
          <a:lstStyle/>
          <a:p>
            <a:endParaRPr lang="en-GB" dirty="0"/>
          </a:p>
        </p:txBody>
      </p:sp>
      <p:sp>
        <p:nvSpPr>
          <p:cNvPr id="9" name="TextBox 8">
            <a:extLst>
              <a:ext uri="{FF2B5EF4-FFF2-40B4-BE49-F238E27FC236}">
                <a16:creationId xmlns:a16="http://schemas.microsoft.com/office/drawing/2014/main" id="{5651B644-24DD-4E8E-ADC6-DC27413649D1}"/>
              </a:ext>
            </a:extLst>
          </p:cNvPr>
          <p:cNvSpPr txBox="1"/>
          <p:nvPr/>
        </p:nvSpPr>
        <p:spPr>
          <a:xfrm>
            <a:off x="7274794" y="35662"/>
            <a:ext cx="2612641" cy="3416320"/>
          </a:xfrm>
          <a:prstGeom prst="rect">
            <a:avLst/>
          </a:prstGeom>
          <a:noFill/>
        </p:spPr>
        <p:txBody>
          <a:bodyPr wrap="square" rtlCol="0">
            <a:spAutoFit/>
          </a:bodyPr>
          <a:lstStyle/>
          <a:p>
            <a:r>
              <a:rPr lang="en-US" dirty="0"/>
              <a:t>DEP Pillars:</a:t>
            </a:r>
          </a:p>
          <a:p>
            <a:pPr marL="342900" indent="-342900">
              <a:buFont typeface="+mj-lt"/>
              <a:buAutoNum type="arabicPeriod"/>
            </a:pPr>
            <a:r>
              <a:rPr lang="en-US" dirty="0"/>
              <a:t>High-performance Computing</a:t>
            </a:r>
          </a:p>
          <a:p>
            <a:pPr marL="342900" indent="-342900">
              <a:buFont typeface="+mj-lt"/>
              <a:buAutoNum type="arabicPeriod"/>
            </a:pPr>
            <a:r>
              <a:rPr lang="en-US" dirty="0"/>
              <a:t>Artificial Intelligence</a:t>
            </a:r>
          </a:p>
          <a:p>
            <a:pPr marL="342900" indent="-342900">
              <a:buFont typeface="+mj-lt"/>
              <a:buAutoNum type="arabicPeriod"/>
            </a:pPr>
            <a:r>
              <a:rPr lang="en-US" dirty="0"/>
              <a:t>Cybersecurity </a:t>
            </a:r>
          </a:p>
          <a:p>
            <a:pPr marL="342900" indent="-342900">
              <a:buFont typeface="+mj-lt"/>
              <a:buAutoNum type="arabicPeriod"/>
            </a:pPr>
            <a:r>
              <a:rPr lang="en-US" dirty="0"/>
              <a:t>Advanced digital skills</a:t>
            </a:r>
          </a:p>
          <a:p>
            <a:pPr marL="342900" indent="-342900">
              <a:buFont typeface="+mj-lt"/>
              <a:buAutoNum type="arabicPeriod"/>
            </a:pPr>
            <a:r>
              <a:rPr lang="en-US" b="1" dirty="0"/>
              <a:t>Deployment, best use of digital capacities and interoperability</a:t>
            </a:r>
          </a:p>
          <a:p>
            <a:r>
              <a:rPr lang="en-US" dirty="0"/>
              <a:t>	</a:t>
            </a:r>
            <a:r>
              <a:rPr lang="en-US" dirty="0">
                <a:solidFill>
                  <a:srgbClr val="FF0000"/>
                </a:solidFill>
              </a:rPr>
              <a:t>€</a:t>
            </a:r>
            <a:r>
              <a:rPr lang="en-US" sz="1800" b="0" i="0" u="none" strike="noStrike" kern="1200" baseline="0" dirty="0">
                <a:solidFill>
                  <a:srgbClr val="FF0000"/>
                </a:solidFill>
                <a:latin typeface="+mn-lt"/>
                <a:ea typeface="+mn-ea"/>
                <a:cs typeface="+mn-cs"/>
              </a:rPr>
              <a:t>1 072 217 000 </a:t>
            </a:r>
            <a:endParaRPr lang="en-US" sz="1800" dirty="0">
              <a:solidFill>
                <a:srgbClr val="FF0000"/>
              </a:solidFill>
            </a:endParaRPr>
          </a:p>
          <a:p>
            <a:endParaRPr lang="en-US" dirty="0"/>
          </a:p>
          <a:p>
            <a:pPr marL="285750" indent="-285750">
              <a:buFont typeface="Arial" panose="020B0604020202020204" pitchFamily="34" charset="0"/>
              <a:buChar char="•"/>
            </a:pPr>
            <a:endParaRPr lang="en-GB" dirty="0"/>
          </a:p>
        </p:txBody>
      </p:sp>
      <p:sp>
        <p:nvSpPr>
          <p:cNvPr id="11" name="TextBox 10">
            <a:extLst>
              <a:ext uri="{FF2B5EF4-FFF2-40B4-BE49-F238E27FC236}">
                <a16:creationId xmlns:a16="http://schemas.microsoft.com/office/drawing/2014/main" id="{5D2A8C15-BB3C-41A2-B4F7-6BC6558D8AAA}"/>
              </a:ext>
            </a:extLst>
          </p:cNvPr>
          <p:cNvSpPr txBox="1"/>
          <p:nvPr/>
        </p:nvSpPr>
        <p:spPr>
          <a:xfrm>
            <a:off x="109060" y="1097491"/>
            <a:ext cx="3983908" cy="646331"/>
          </a:xfrm>
          <a:prstGeom prst="rect">
            <a:avLst/>
          </a:prstGeom>
          <a:noFill/>
          <a:ln w="19050">
            <a:solidFill>
              <a:srgbClr val="E24301"/>
            </a:solidFill>
          </a:ln>
        </p:spPr>
        <p:txBody>
          <a:bodyPr wrap="square" rtlCol="0">
            <a:spAutoFit/>
          </a:bodyPr>
          <a:lstStyle/>
          <a:p>
            <a:r>
              <a:rPr lang="en-US" dirty="0"/>
              <a:t>The Health Data Space financing has been moved from DEP to EU4Health. </a:t>
            </a:r>
            <a:endParaRPr lang="en-GB" dirty="0"/>
          </a:p>
        </p:txBody>
      </p:sp>
      <p:pic>
        <p:nvPicPr>
          <p:cNvPr id="12" name="Picture 11">
            <a:extLst>
              <a:ext uri="{FF2B5EF4-FFF2-40B4-BE49-F238E27FC236}">
                <a16:creationId xmlns:a16="http://schemas.microsoft.com/office/drawing/2014/main" id="{28F7D2B2-794E-4E9F-8BF9-51DE829ACE99}"/>
              </a:ext>
            </a:extLst>
          </p:cNvPr>
          <p:cNvPicPr>
            <a:picLocks noChangeAspect="1"/>
          </p:cNvPicPr>
          <p:nvPr/>
        </p:nvPicPr>
        <p:blipFill>
          <a:blip r:embed="rId4"/>
          <a:stretch>
            <a:fillRect/>
          </a:stretch>
        </p:blipFill>
        <p:spPr>
          <a:xfrm>
            <a:off x="9774056" y="3182613"/>
            <a:ext cx="2460333" cy="1546876"/>
          </a:xfrm>
          <a:prstGeom prst="rect">
            <a:avLst/>
          </a:prstGeom>
        </p:spPr>
      </p:pic>
      <p:sp>
        <p:nvSpPr>
          <p:cNvPr id="14" name="TextBox 13">
            <a:extLst>
              <a:ext uri="{FF2B5EF4-FFF2-40B4-BE49-F238E27FC236}">
                <a16:creationId xmlns:a16="http://schemas.microsoft.com/office/drawing/2014/main" id="{BEBF9284-31C8-4DAE-A13B-B4F344DF63D2}"/>
              </a:ext>
            </a:extLst>
          </p:cNvPr>
          <p:cNvSpPr txBox="1"/>
          <p:nvPr/>
        </p:nvSpPr>
        <p:spPr>
          <a:xfrm>
            <a:off x="7434971" y="3298328"/>
            <a:ext cx="2797637" cy="2862322"/>
          </a:xfrm>
          <a:prstGeom prst="rect">
            <a:avLst/>
          </a:prstGeom>
          <a:noFill/>
        </p:spPr>
        <p:txBody>
          <a:bodyPr wrap="square" rtlCol="0">
            <a:spAutoFit/>
          </a:bodyPr>
          <a:lstStyle/>
          <a:p>
            <a:r>
              <a:rPr lang="en-US" dirty="0"/>
              <a:t>CEF 2014 – 2020</a:t>
            </a:r>
          </a:p>
          <a:p>
            <a:pPr marL="285750" indent="-285750">
              <a:buFont typeface="Arial" panose="020B0604020202020204" pitchFamily="34" charset="0"/>
              <a:buChar char="•"/>
            </a:pPr>
            <a:r>
              <a:rPr lang="en-US" dirty="0"/>
              <a:t>Building blocks: EBSI, </a:t>
            </a:r>
            <a:r>
              <a:rPr lang="en-US" dirty="0" err="1"/>
              <a:t>eID</a:t>
            </a:r>
            <a:r>
              <a:rPr lang="en-US" dirty="0"/>
              <a:t>, </a:t>
            </a:r>
            <a:r>
              <a:rPr lang="en-US" dirty="0" err="1"/>
              <a:t>eDelivery</a:t>
            </a:r>
            <a:r>
              <a:rPr lang="en-US" dirty="0"/>
              <a:t>, eSignature</a:t>
            </a:r>
          </a:p>
          <a:p>
            <a:pPr marL="285750" indent="-285750">
              <a:buFont typeface="Arial" panose="020B0604020202020204" pitchFamily="34" charset="0"/>
              <a:buChar char="•"/>
            </a:pPr>
            <a:r>
              <a:rPr lang="en-US" dirty="0"/>
              <a:t>Digital Service Infrastructure: eHealth (Patient Summary , </a:t>
            </a:r>
            <a:r>
              <a:rPr lang="en-US" dirty="0" err="1"/>
              <a:t>ePrescription</a:t>
            </a:r>
            <a:r>
              <a:rPr lang="en-US" dirty="0"/>
              <a:t> (and </a:t>
            </a:r>
            <a:r>
              <a:rPr lang="en-US" dirty="0" err="1"/>
              <a:t>eDispensation</a:t>
            </a:r>
            <a:r>
              <a:rPr lang="en-US" dirty="0"/>
              <a:t>))</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894264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B663C-F35B-174E-8AAC-B96ADC364B0D}"/>
              </a:ext>
            </a:extLst>
          </p:cNvPr>
          <p:cNvSpPr>
            <a:spLocks noGrp="1"/>
          </p:cNvSpPr>
          <p:nvPr>
            <p:ph type="title"/>
          </p:nvPr>
        </p:nvSpPr>
        <p:spPr>
          <a:xfrm>
            <a:off x="142440" y="173764"/>
            <a:ext cx="9894723" cy="430909"/>
          </a:xfrm>
        </p:spPr>
        <p:txBody>
          <a:bodyPr>
            <a:normAutofit fontScale="90000"/>
          </a:bodyPr>
          <a:lstStyle/>
          <a:p>
            <a:r>
              <a:rPr lang="en-IT" dirty="0"/>
              <a:t>EU4Health Programme</a:t>
            </a:r>
          </a:p>
        </p:txBody>
      </p:sp>
      <p:sp>
        <p:nvSpPr>
          <p:cNvPr id="3" name="Content Placeholder 2">
            <a:extLst>
              <a:ext uri="{FF2B5EF4-FFF2-40B4-BE49-F238E27FC236}">
                <a16:creationId xmlns:a16="http://schemas.microsoft.com/office/drawing/2014/main" id="{C969719A-4396-4A48-AE56-4FBBA20835D2}"/>
              </a:ext>
            </a:extLst>
          </p:cNvPr>
          <p:cNvSpPr>
            <a:spLocks noGrp="1"/>
          </p:cNvSpPr>
          <p:nvPr>
            <p:ph idx="1"/>
          </p:nvPr>
        </p:nvSpPr>
        <p:spPr>
          <a:xfrm>
            <a:off x="142440" y="799445"/>
            <a:ext cx="11196120" cy="5649661"/>
          </a:xfrm>
        </p:spPr>
        <p:txBody>
          <a:bodyPr>
            <a:normAutofit/>
          </a:bodyPr>
          <a:lstStyle/>
          <a:p>
            <a:r>
              <a:rPr lang="en-GB" dirty="0"/>
              <a:t>EU4Health programme for a healthier and safer Union EU4Health is an ambitious and dedicated funding programme for 2021-2027 that will ensure a high level of human health protection and pave the way to the Health Union.</a:t>
            </a:r>
          </a:p>
          <a:p>
            <a:r>
              <a:rPr lang="en-GB" b="1" dirty="0">
                <a:solidFill>
                  <a:srgbClr val="FF0000"/>
                </a:solidFill>
              </a:rPr>
              <a:t>EU4Health</a:t>
            </a:r>
            <a:r>
              <a:rPr lang="en-GB" dirty="0"/>
              <a:t> will </a:t>
            </a:r>
            <a:r>
              <a:rPr lang="en-GB" b="1" dirty="0">
                <a:solidFill>
                  <a:srgbClr val="FF0000"/>
                </a:solidFill>
              </a:rPr>
              <a:t>invest €5.3 billion </a:t>
            </a:r>
            <a:r>
              <a:rPr lang="en-GB" dirty="0"/>
              <a:t>with the following main objectives: </a:t>
            </a:r>
          </a:p>
          <a:p>
            <a:pPr lvl="1"/>
            <a:r>
              <a:rPr lang="en-GB" dirty="0"/>
              <a:t>Improve and foster health in the Union:</a:t>
            </a:r>
          </a:p>
          <a:p>
            <a:pPr lvl="1"/>
            <a:r>
              <a:rPr lang="en-GB" dirty="0"/>
              <a:t>Strengthening the capability of the Union for prevention, preparedness and response to cross-border health threats </a:t>
            </a:r>
          </a:p>
          <a:p>
            <a:pPr lvl="1"/>
            <a:r>
              <a:rPr lang="en-GB" dirty="0"/>
              <a:t>Supporting actions complementing national stockpiling on essential crisis relevant products </a:t>
            </a:r>
          </a:p>
          <a:p>
            <a:pPr lvl="1"/>
            <a:r>
              <a:rPr lang="en-GB" dirty="0"/>
              <a:t>Training a reserve of medical, healthcare and support staff Improve and foster health in the Union </a:t>
            </a:r>
          </a:p>
          <a:p>
            <a:pPr lvl="1"/>
            <a:r>
              <a:rPr lang="en-GB" dirty="0"/>
              <a:t>Protect people in the Union from serious cross-border threats to health </a:t>
            </a:r>
          </a:p>
          <a:p>
            <a:pPr lvl="1"/>
            <a:r>
              <a:rPr lang="en-GB" dirty="0"/>
              <a:t>[..] </a:t>
            </a:r>
          </a:p>
          <a:p>
            <a:pPr lvl="1"/>
            <a:endParaRPr lang="en-IT" dirty="0"/>
          </a:p>
        </p:txBody>
      </p:sp>
      <p:sp>
        <p:nvSpPr>
          <p:cNvPr id="4" name="Slide Number Placeholder 3">
            <a:extLst>
              <a:ext uri="{FF2B5EF4-FFF2-40B4-BE49-F238E27FC236}">
                <a16:creationId xmlns:a16="http://schemas.microsoft.com/office/drawing/2014/main" id="{72EB8642-FCAC-1345-84BB-4332787CED33}"/>
              </a:ext>
            </a:extLst>
          </p:cNvPr>
          <p:cNvSpPr>
            <a:spLocks noGrp="1"/>
          </p:cNvSpPr>
          <p:nvPr>
            <p:ph type="sldNum" sz="quarter" idx="4"/>
          </p:nvPr>
        </p:nvSpPr>
        <p:spPr/>
        <p:txBody>
          <a:bodyPr/>
          <a:lstStyle/>
          <a:p>
            <a:fld id="{83EB0FA4-9B1C-4D6B-AF0A-97437B69127A}" type="slidenum">
              <a:rPr lang="en-GB" smtClean="0"/>
              <a:pPr/>
              <a:t>15</a:t>
            </a:fld>
            <a:r>
              <a:rPr lang="en-GB"/>
              <a:t>     |</a:t>
            </a:r>
            <a:endParaRPr lang="en-GB" dirty="0"/>
          </a:p>
        </p:txBody>
      </p:sp>
    </p:spTree>
    <p:extLst>
      <p:ext uri="{BB962C8B-B14F-4D97-AF65-F5344CB8AC3E}">
        <p14:creationId xmlns:p14="http://schemas.microsoft.com/office/powerpoint/2010/main" val="1393963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82A1F-04D8-448D-8D76-167CA4037A63}"/>
              </a:ext>
            </a:extLst>
          </p:cNvPr>
          <p:cNvSpPr>
            <a:spLocks noGrp="1"/>
          </p:cNvSpPr>
          <p:nvPr>
            <p:ph type="title"/>
          </p:nvPr>
        </p:nvSpPr>
        <p:spPr>
          <a:xfrm>
            <a:off x="998895" y="493449"/>
            <a:ext cx="9894723" cy="430909"/>
          </a:xfrm>
        </p:spPr>
        <p:txBody>
          <a:bodyPr>
            <a:normAutofit fontScale="90000"/>
          </a:bodyPr>
          <a:lstStyle/>
          <a:p>
            <a:r>
              <a:rPr lang="en-US" dirty="0"/>
              <a:t>EU4Health: Health branch on DEP spawned as a specific, independent Programme. </a:t>
            </a:r>
            <a:endParaRPr lang="en-GB" dirty="0"/>
          </a:p>
        </p:txBody>
      </p:sp>
      <p:sp>
        <p:nvSpPr>
          <p:cNvPr id="3" name="Content Placeholder 2">
            <a:extLst>
              <a:ext uri="{FF2B5EF4-FFF2-40B4-BE49-F238E27FC236}">
                <a16:creationId xmlns:a16="http://schemas.microsoft.com/office/drawing/2014/main" id="{35B2E167-715F-4444-B8CA-612DD9015FB1}"/>
              </a:ext>
            </a:extLst>
          </p:cNvPr>
          <p:cNvSpPr>
            <a:spLocks noGrp="1"/>
          </p:cNvSpPr>
          <p:nvPr>
            <p:ph idx="1"/>
          </p:nvPr>
        </p:nvSpPr>
        <p:spPr>
          <a:xfrm>
            <a:off x="998895" y="1159109"/>
            <a:ext cx="8633637" cy="4351338"/>
          </a:xfrm>
        </p:spPr>
        <p:txBody>
          <a:bodyPr>
            <a:normAutofit fontScale="70000" lnSpcReduction="20000"/>
          </a:bodyPr>
          <a:lstStyle/>
          <a:p>
            <a:pPr marL="0" indent="0">
              <a:buNone/>
            </a:pPr>
            <a:r>
              <a:rPr lang="en-US" dirty="0"/>
              <a:t>Specific objectives – Art. 4</a:t>
            </a:r>
            <a:endParaRPr lang="en-GB" dirty="0"/>
          </a:p>
          <a:p>
            <a:pPr marL="0" indent="0">
              <a:buNone/>
            </a:pPr>
            <a:r>
              <a:rPr lang="en-GB" dirty="0"/>
              <a:t>f) strengthening the use and re-use of health data for the provision of healthcare and for research and innovation, promoting the uptake of digital tools and services, as well as the digital transformation of healthcare systems, including by supporting the creation of a European health data space;</a:t>
            </a:r>
          </a:p>
          <a:p>
            <a:pPr marL="0" indent="0">
              <a:buNone/>
            </a:pPr>
            <a:endParaRPr lang="en-GB" dirty="0"/>
          </a:p>
          <a:p>
            <a:pPr marL="0" indent="0">
              <a:buNone/>
            </a:pPr>
            <a:r>
              <a:rPr lang="en-GB" dirty="0"/>
              <a:t>Artificial programme. It basically takes on the health related aspects of the DEP programme. However, DEP is still relevant.</a:t>
            </a:r>
          </a:p>
          <a:p>
            <a:pPr marL="0" indent="0">
              <a:buNone/>
            </a:pPr>
            <a:r>
              <a:rPr lang="en-GB" dirty="0">
                <a:solidFill>
                  <a:srgbClr val="FF0000"/>
                </a:solidFill>
              </a:rPr>
              <a:t>€2 446 000 000 in current prices +  2 900 000 000 in 2018 prices : more than 5 Billion Euros</a:t>
            </a:r>
          </a:p>
          <a:p>
            <a:pPr marL="0" indent="0">
              <a:buNone/>
            </a:pPr>
            <a:endParaRPr lang="en-GB" dirty="0">
              <a:solidFill>
                <a:srgbClr val="FF0000"/>
              </a:solidFill>
            </a:endParaRPr>
          </a:p>
          <a:p>
            <a:pPr marL="0" indent="0">
              <a:buNone/>
            </a:pPr>
            <a:r>
              <a:rPr lang="en-GB" dirty="0">
                <a:solidFill>
                  <a:srgbClr val="FF0000"/>
                </a:solidFill>
              </a:rPr>
              <a:t>It just published </a:t>
            </a:r>
            <a:br>
              <a:rPr lang="en-GB" dirty="0">
                <a:solidFill>
                  <a:srgbClr val="FF0000"/>
                </a:solidFill>
              </a:rPr>
            </a:br>
            <a:r>
              <a:rPr lang="en-GB" dirty="0">
                <a:solidFill>
                  <a:srgbClr val="FF0000"/>
                </a:solidFill>
                <a:hlinkClick r:id="rId3"/>
              </a:rPr>
              <a:t>https://ec.europa.eu/health/sites/default/files/funding/docs/wp2021_annex_en.pdf</a:t>
            </a:r>
            <a:endParaRPr lang="en-GB" dirty="0">
              <a:solidFill>
                <a:srgbClr val="FF0000"/>
              </a:solidFill>
            </a:endParaRPr>
          </a:p>
          <a:p>
            <a:pPr marL="0" indent="0">
              <a:buNone/>
            </a:pPr>
            <a:r>
              <a:rPr lang="en-GB" dirty="0">
                <a:solidFill>
                  <a:schemeClr val="tx1"/>
                </a:solidFill>
              </a:rPr>
              <a:t>Overview of budget for COVID-related calls</a:t>
            </a:r>
          </a:p>
          <a:p>
            <a:pPr marL="0" indent="0">
              <a:buNone/>
            </a:pPr>
            <a:endParaRPr lang="en-GB" dirty="0"/>
          </a:p>
        </p:txBody>
      </p:sp>
      <p:sp>
        <p:nvSpPr>
          <p:cNvPr id="4" name="Slide Number Placeholder 3">
            <a:extLst>
              <a:ext uri="{FF2B5EF4-FFF2-40B4-BE49-F238E27FC236}">
                <a16:creationId xmlns:a16="http://schemas.microsoft.com/office/drawing/2014/main" id="{94C67C5C-CFB3-44F6-91EC-2DD5882210FE}"/>
              </a:ext>
            </a:extLst>
          </p:cNvPr>
          <p:cNvSpPr>
            <a:spLocks noGrp="1"/>
          </p:cNvSpPr>
          <p:nvPr>
            <p:ph type="sldNum" sz="quarter" idx="4"/>
          </p:nvPr>
        </p:nvSpPr>
        <p:spPr/>
        <p:txBody>
          <a:bodyPr/>
          <a:lstStyle/>
          <a:p>
            <a:fld id="{83EB0FA4-9B1C-4D6B-AF0A-97437B69127A}" type="slidenum">
              <a:rPr lang="en-GB" smtClean="0"/>
              <a:pPr/>
              <a:t>16</a:t>
            </a:fld>
            <a:r>
              <a:rPr lang="en-GB"/>
              <a:t>     |</a:t>
            </a:r>
            <a:endParaRPr lang="en-GB" dirty="0"/>
          </a:p>
        </p:txBody>
      </p:sp>
    </p:spTree>
    <p:extLst>
      <p:ext uri="{BB962C8B-B14F-4D97-AF65-F5344CB8AC3E}">
        <p14:creationId xmlns:p14="http://schemas.microsoft.com/office/powerpoint/2010/main" val="49950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0B59E-A16E-0440-B545-F048D802898D}"/>
              </a:ext>
            </a:extLst>
          </p:cNvPr>
          <p:cNvSpPr>
            <a:spLocks noGrp="1"/>
          </p:cNvSpPr>
          <p:nvPr>
            <p:ph type="title"/>
          </p:nvPr>
        </p:nvSpPr>
        <p:spPr/>
        <p:txBody>
          <a:bodyPr>
            <a:normAutofit fontScale="90000"/>
          </a:bodyPr>
          <a:lstStyle/>
          <a:p>
            <a:r>
              <a:rPr lang="en-GB" dirty="0"/>
              <a:t>Agenda</a:t>
            </a:r>
          </a:p>
        </p:txBody>
      </p:sp>
      <p:sp>
        <p:nvSpPr>
          <p:cNvPr id="3" name="Content Placeholder 2">
            <a:extLst>
              <a:ext uri="{FF2B5EF4-FFF2-40B4-BE49-F238E27FC236}">
                <a16:creationId xmlns:a16="http://schemas.microsoft.com/office/drawing/2014/main" id="{9DC47887-8063-AA4C-B533-0D2DEDF138A2}"/>
              </a:ext>
            </a:extLst>
          </p:cNvPr>
          <p:cNvSpPr>
            <a:spLocks noGrp="1"/>
          </p:cNvSpPr>
          <p:nvPr>
            <p:ph idx="1"/>
          </p:nvPr>
        </p:nvSpPr>
        <p:spPr/>
        <p:txBody>
          <a:bodyPr>
            <a:normAutofit/>
          </a:bodyPr>
          <a:lstStyle/>
          <a:p>
            <a:pPr algn="l" fontAlgn="base"/>
            <a:r>
              <a:rPr lang="en-US" b="1" dirty="0"/>
              <a:t>MFF 2021- 2027:</a:t>
            </a:r>
          </a:p>
          <a:p>
            <a:pPr lvl="1" fontAlgn="base"/>
            <a:r>
              <a:rPr lang="en-US" dirty="0"/>
              <a:t>Horizon Europe, Pillar II, Cluster 1</a:t>
            </a:r>
          </a:p>
          <a:p>
            <a:pPr lvl="1" fontAlgn="base"/>
            <a:r>
              <a:rPr lang="en-US" dirty="0"/>
              <a:t>DEP programmes for interoperability</a:t>
            </a:r>
          </a:p>
          <a:p>
            <a:pPr lvl="1" fontAlgn="base"/>
            <a:r>
              <a:rPr lang="en-US" dirty="0"/>
              <a:t>EU4Health</a:t>
            </a:r>
          </a:p>
          <a:p>
            <a:pPr lvl="1" fontAlgn="base"/>
            <a:endParaRPr lang="en-US" dirty="0"/>
          </a:p>
        </p:txBody>
      </p:sp>
      <p:sp>
        <p:nvSpPr>
          <p:cNvPr id="4" name="Slide Number Placeholder 3">
            <a:extLst>
              <a:ext uri="{FF2B5EF4-FFF2-40B4-BE49-F238E27FC236}">
                <a16:creationId xmlns:a16="http://schemas.microsoft.com/office/drawing/2014/main" id="{DDAD822E-DCB4-4846-9CA8-ADA97B62D888}"/>
              </a:ext>
            </a:extLst>
          </p:cNvPr>
          <p:cNvSpPr>
            <a:spLocks noGrp="1"/>
          </p:cNvSpPr>
          <p:nvPr>
            <p:ph type="sldNum" sz="quarter" idx="4"/>
          </p:nvPr>
        </p:nvSpPr>
        <p:spPr/>
        <p:txBody>
          <a:bodyPr/>
          <a:lstStyle/>
          <a:p>
            <a:fld id="{83EB0FA4-9B1C-4D6B-AF0A-97437B69127A}" type="slidenum">
              <a:rPr lang="en-GB" smtClean="0"/>
              <a:pPr/>
              <a:t>2</a:t>
            </a:fld>
            <a:r>
              <a:rPr lang="en-GB"/>
              <a:t>     |</a:t>
            </a:r>
            <a:endParaRPr lang="en-GB" dirty="0"/>
          </a:p>
        </p:txBody>
      </p:sp>
    </p:spTree>
    <p:extLst>
      <p:ext uri="{BB962C8B-B14F-4D97-AF65-F5344CB8AC3E}">
        <p14:creationId xmlns:p14="http://schemas.microsoft.com/office/powerpoint/2010/main" val="3992167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44A09-5364-46C7-BE49-788619F63A9E}"/>
              </a:ext>
            </a:extLst>
          </p:cNvPr>
          <p:cNvSpPr>
            <a:spLocks noGrp="1"/>
          </p:cNvSpPr>
          <p:nvPr>
            <p:ph type="title"/>
          </p:nvPr>
        </p:nvSpPr>
        <p:spPr>
          <a:xfrm>
            <a:off x="3305975" y="2864324"/>
            <a:ext cx="6723708" cy="430909"/>
          </a:xfrm>
        </p:spPr>
        <p:txBody>
          <a:bodyPr>
            <a:noAutofit/>
          </a:bodyPr>
          <a:lstStyle/>
          <a:p>
            <a:r>
              <a:rPr lang="en-US" sz="4800" dirty="0"/>
              <a:t>MFF 2021 – 2027*</a:t>
            </a:r>
            <a:endParaRPr lang="en-GB" sz="4800" dirty="0"/>
          </a:p>
        </p:txBody>
      </p:sp>
      <p:sp>
        <p:nvSpPr>
          <p:cNvPr id="4" name="Slide Number Placeholder 3">
            <a:extLst>
              <a:ext uri="{FF2B5EF4-FFF2-40B4-BE49-F238E27FC236}">
                <a16:creationId xmlns:a16="http://schemas.microsoft.com/office/drawing/2014/main" id="{9098B673-F0D9-4389-96FF-F680976117B4}"/>
              </a:ext>
            </a:extLst>
          </p:cNvPr>
          <p:cNvSpPr>
            <a:spLocks noGrp="1"/>
          </p:cNvSpPr>
          <p:nvPr>
            <p:ph type="sldNum" sz="quarter" idx="4"/>
          </p:nvPr>
        </p:nvSpPr>
        <p:spPr/>
        <p:txBody>
          <a:bodyPr/>
          <a:lstStyle/>
          <a:p>
            <a:fld id="{83EB0FA4-9B1C-4D6B-AF0A-97437B69127A}" type="slidenum">
              <a:rPr lang="en-GB" smtClean="0"/>
              <a:pPr/>
              <a:t>3</a:t>
            </a:fld>
            <a:r>
              <a:rPr lang="en-GB"/>
              <a:t>     |</a:t>
            </a:r>
            <a:endParaRPr lang="en-GB" dirty="0"/>
          </a:p>
        </p:txBody>
      </p:sp>
      <p:sp>
        <p:nvSpPr>
          <p:cNvPr id="5" name="Title 1">
            <a:extLst>
              <a:ext uri="{FF2B5EF4-FFF2-40B4-BE49-F238E27FC236}">
                <a16:creationId xmlns:a16="http://schemas.microsoft.com/office/drawing/2014/main" id="{AECEB711-CF7C-4839-A9AE-64369B9A20B7}"/>
              </a:ext>
            </a:extLst>
          </p:cNvPr>
          <p:cNvSpPr txBox="1">
            <a:spLocks/>
          </p:cNvSpPr>
          <p:nvPr/>
        </p:nvSpPr>
        <p:spPr>
          <a:xfrm>
            <a:off x="347206" y="5624653"/>
            <a:ext cx="9894723" cy="43090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US" sz="1600" b="0" dirty="0"/>
              <a:t>*</a:t>
            </a:r>
            <a:r>
              <a:rPr lang="en-US" sz="2400" dirty="0"/>
              <a:t>budget always refers to 7 years allocation</a:t>
            </a:r>
            <a:endParaRPr lang="en-US" sz="1600" dirty="0"/>
          </a:p>
        </p:txBody>
      </p:sp>
    </p:spTree>
    <p:extLst>
      <p:ext uri="{BB962C8B-B14F-4D97-AF65-F5344CB8AC3E}">
        <p14:creationId xmlns:p14="http://schemas.microsoft.com/office/powerpoint/2010/main" val="89687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CDE57-E5D2-4C23-9E9D-3C756B932838}"/>
              </a:ext>
            </a:extLst>
          </p:cNvPr>
          <p:cNvSpPr>
            <a:spLocks noGrp="1"/>
          </p:cNvSpPr>
          <p:nvPr>
            <p:ph type="title"/>
          </p:nvPr>
        </p:nvSpPr>
        <p:spPr/>
        <p:txBody>
          <a:bodyPr>
            <a:normAutofit fontScale="90000"/>
          </a:bodyPr>
          <a:lstStyle/>
          <a:p>
            <a:r>
              <a:rPr lang="en-US" u="sng" dirty="0"/>
              <a:t>Horizon Europe </a:t>
            </a:r>
            <a:r>
              <a:rPr lang="en-US" dirty="0"/>
              <a:t>– The key EU Programme for Research and Innovation</a:t>
            </a:r>
            <a:endParaRPr lang="en-GB" dirty="0"/>
          </a:p>
        </p:txBody>
      </p:sp>
      <p:sp>
        <p:nvSpPr>
          <p:cNvPr id="4" name="Slide Number Placeholder 3">
            <a:extLst>
              <a:ext uri="{FF2B5EF4-FFF2-40B4-BE49-F238E27FC236}">
                <a16:creationId xmlns:a16="http://schemas.microsoft.com/office/drawing/2014/main" id="{50FAE0C5-A6A3-42C7-98F5-FBD6D71ABE0C}"/>
              </a:ext>
            </a:extLst>
          </p:cNvPr>
          <p:cNvSpPr>
            <a:spLocks noGrp="1"/>
          </p:cNvSpPr>
          <p:nvPr>
            <p:ph type="sldNum" sz="quarter" idx="4"/>
          </p:nvPr>
        </p:nvSpPr>
        <p:spPr/>
        <p:txBody>
          <a:bodyPr/>
          <a:lstStyle/>
          <a:p>
            <a:fld id="{83EB0FA4-9B1C-4D6B-AF0A-97437B69127A}" type="slidenum">
              <a:rPr lang="en-GB" smtClean="0"/>
              <a:pPr/>
              <a:t>4</a:t>
            </a:fld>
            <a:r>
              <a:rPr lang="en-GB"/>
              <a:t>     |</a:t>
            </a:r>
            <a:endParaRPr lang="en-GB" dirty="0"/>
          </a:p>
        </p:txBody>
      </p:sp>
      <p:pic>
        <p:nvPicPr>
          <p:cNvPr id="5" name="Content Placeholder 4">
            <a:extLst>
              <a:ext uri="{FF2B5EF4-FFF2-40B4-BE49-F238E27FC236}">
                <a16:creationId xmlns:a16="http://schemas.microsoft.com/office/drawing/2014/main" id="{E4323315-F065-4F52-933C-D9B8F6A88279}"/>
              </a:ext>
            </a:extLst>
          </p:cNvPr>
          <p:cNvPicPr>
            <a:picLocks noGrp="1" noChangeAspect="1"/>
          </p:cNvPicPr>
          <p:nvPr>
            <p:ph idx="1"/>
          </p:nvPr>
        </p:nvPicPr>
        <p:blipFill>
          <a:blip r:embed="rId3"/>
          <a:stretch>
            <a:fillRect/>
          </a:stretch>
        </p:blipFill>
        <p:spPr>
          <a:xfrm>
            <a:off x="1419599" y="1428750"/>
            <a:ext cx="7792289" cy="4351338"/>
          </a:xfrm>
          <a:prstGeom prst="rect">
            <a:avLst/>
          </a:prstGeom>
        </p:spPr>
      </p:pic>
      <p:sp>
        <p:nvSpPr>
          <p:cNvPr id="6" name="TextBox 5">
            <a:extLst>
              <a:ext uri="{FF2B5EF4-FFF2-40B4-BE49-F238E27FC236}">
                <a16:creationId xmlns:a16="http://schemas.microsoft.com/office/drawing/2014/main" id="{C326C96D-5E88-47C7-8E56-4E2E62577E0E}"/>
              </a:ext>
            </a:extLst>
          </p:cNvPr>
          <p:cNvSpPr txBox="1"/>
          <p:nvPr/>
        </p:nvSpPr>
        <p:spPr>
          <a:xfrm>
            <a:off x="4505388" y="2537309"/>
            <a:ext cx="654008" cy="157446"/>
          </a:xfrm>
          <a:prstGeom prst="rect">
            <a:avLst/>
          </a:prstGeom>
          <a:noFill/>
          <a:ln w="38100">
            <a:solidFill>
              <a:srgbClr val="E24301"/>
            </a:solidFill>
          </a:ln>
        </p:spPr>
        <p:txBody>
          <a:bodyPr wrap="square" rtlCol="0">
            <a:spAutoFit/>
          </a:bodyPr>
          <a:lstStyle/>
          <a:p>
            <a:endParaRPr lang="en-GB" dirty="0"/>
          </a:p>
        </p:txBody>
      </p:sp>
      <p:sp>
        <p:nvSpPr>
          <p:cNvPr id="7" name="TextBox 6">
            <a:extLst>
              <a:ext uri="{FF2B5EF4-FFF2-40B4-BE49-F238E27FC236}">
                <a16:creationId xmlns:a16="http://schemas.microsoft.com/office/drawing/2014/main" id="{65C38599-0768-4795-867B-4D8D099A5475}"/>
              </a:ext>
            </a:extLst>
          </p:cNvPr>
          <p:cNvSpPr txBox="1"/>
          <p:nvPr/>
        </p:nvSpPr>
        <p:spPr>
          <a:xfrm>
            <a:off x="1635021" y="4069383"/>
            <a:ext cx="2089192" cy="314892"/>
          </a:xfrm>
          <a:prstGeom prst="rect">
            <a:avLst/>
          </a:prstGeom>
          <a:noFill/>
          <a:ln w="38100">
            <a:solidFill>
              <a:srgbClr val="E24301"/>
            </a:solidFill>
          </a:ln>
        </p:spPr>
        <p:txBody>
          <a:bodyPr wrap="square" rtlCol="0">
            <a:spAutoFit/>
          </a:bodyPr>
          <a:lstStyle/>
          <a:p>
            <a:endParaRPr lang="en-GB" dirty="0"/>
          </a:p>
        </p:txBody>
      </p:sp>
    </p:spTree>
    <p:extLst>
      <p:ext uri="{BB962C8B-B14F-4D97-AF65-F5344CB8AC3E}">
        <p14:creationId xmlns:p14="http://schemas.microsoft.com/office/powerpoint/2010/main" val="260773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3A97D-52E8-B548-82C1-DDD2BD1E9EA2}"/>
              </a:ext>
            </a:extLst>
          </p:cNvPr>
          <p:cNvSpPr>
            <a:spLocks noGrp="1"/>
          </p:cNvSpPr>
          <p:nvPr>
            <p:ph type="title"/>
          </p:nvPr>
        </p:nvSpPr>
        <p:spPr>
          <a:xfrm>
            <a:off x="255494" y="176454"/>
            <a:ext cx="9894723" cy="430909"/>
          </a:xfrm>
        </p:spPr>
        <p:txBody>
          <a:bodyPr>
            <a:normAutofit fontScale="90000"/>
          </a:bodyPr>
          <a:lstStyle/>
          <a:p>
            <a:r>
              <a:rPr lang="en-IT" dirty="0"/>
              <a:t>Horizon Europe</a:t>
            </a:r>
          </a:p>
        </p:txBody>
      </p:sp>
      <p:sp>
        <p:nvSpPr>
          <p:cNvPr id="3" name="Content Placeholder 2">
            <a:extLst>
              <a:ext uri="{FF2B5EF4-FFF2-40B4-BE49-F238E27FC236}">
                <a16:creationId xmlns:a16="http://schemas.microsoft.com/office/drawing/2014/main" id="{F491537A-2B3B-2942-AE18-6654FE4AA2DA}"/>
              </a:ext>
            </a:extLst>
          </p:cNvPr>
          <p:cNvSpPr>
            <a:spLocks noGrp="1"/>
          </p:cNvSpPr>
          <p:nvPr>
            <p:ph idx="1"/>
          </p:nvPr>
        </p:nvSpPr>
        <p:spPr>
          <a:xfrm>
            <a:off x="161365" y="708033"/>
            <a:ext cx="11672047" cy="5741073"/>
          </a:xfrm>
        </p:spPr>
        <p:txBody>
          <a:bodyPr>
            <a:normAutofit/>
          </a:bodyPr>
          <a:lstStyle/>
          <a:p>
            <a:r>
              <a:rPr lang="en-GB" dirty="0"/>
              <a:t>Horizon Europe is the EU’s key funding programme for research and innovation with a budget of </a:t>
            </a:r>
            <a:r>
              <a:rPr lang="en-GB" dirty="0">
                <a:solidFill>
                  <a:srgbClr val="FF0000"/>
                </a:solidFill>
              </a:rPr>
              <a:t>€95.5 billions Euro</a:t>
            </a:r>
          </a:p>
          <a:p>
            <a:r>
              <a:rPr lang="en-GB" dirty="0"/>
              <a:t>It tackles climate change, helps to achieve the UN’s Sustainable Development Goals (for </a:t>
            </a:r>
            <a:r>
              <a:rPr lang="en-GB" i="1" dirty="0"/>
              <a:t>Health: SDG3: good health and well being</a:t>
            </a:r>
            <a:r>
              <a:rPr lang="en-GB" dirty="0"/>
              <a:t>) and boosts the EU’s competitiveness and growth.</a:t>
            </a:r>
          </a:p>
          <a:p>
            <a:r>
              <a:rPr lang="en-IT" dirty="0"/>
              <a:t>EU published in 2019 </a:t>
            </a:r>
            <a:r>
              <a:rPr lang="en-IT" dirty="0">
                <a:hlinkClick r:id="rId3"/>
              </a:rPr>
              <a:t>orientations towards first strategic plan for HE </a:t>
            </a:r>
            <a:r>
              <a:rPr lang="en-IT" dirty="0"/>
              <a:t>(Dec 2019)</a:t>
            </a:r>
          </a:p>
          <a:p>
            <a:r>
              <a:rPr lang="en-IT" b="1" dirty="0"/>
              <a:t>Work Programme 2021-2022 for Cluster Health just published (June 15, 2021):</a:t>
            </a:r>
            <a:br>
              <a:rPr lang="en-IT" dirty="0"/>
            </a:br>
            <a:r>
              <a:rPr lang="en-GB" dirty="0">
                <a:hlinkClick r:id="rId4"/>
              </a:rPr>
              <a:t>https://ec.europa.eu/info/funding-tenders/opportunities/docs/2021-2027/horizon/wp-call/2021-2022/wp-4-health_horizon-2021-2022_en.pdf</a:t>
            </a:r>
            <a:endParaRPr lang="en-IT" dirty="0"/>
          </a:p>
        </p:txBody>
      </p:sp>
      <p:sp>
        <p:nvSpPr>
          <p:cNvPr id="4" name="Slide Number Placeholder 3">
            <a:extLst>
              <a:ext uri="{FF2B5EF4-FFF2-40B4-BE49-F238E27FC236}">
                <a16:creationId xmlns:a16="http://schemas.microsoft.com/office/drawing/2014/main" id="{0ED40752-86F9-F74B-A9DC-9D37F56A752F}"/>
              </a:ext>
            </a:extLst>
          </p:cNvPr>
          <p:cNvSpPr>
            <a:spLocks noGrp="1"/>
          </p:cNvSpPr>
          <p:nvPr>
            <p:ph type="sldNum" sz="quarter" idx="4"/>
          </p:nvPr>
        </p:nvSpPr>
        <p:spPr/>
        <p:txBody>
          <a:bodyPr/>
          <a:lstStyle/>
          <a:p>
            <a:fld id="{83EB0FA4-9B1C-4D6B-AF0A-97437B69127A}" type="slidenum">
              <a:rPr lang="en-GB" smtClean="0"/>
              <a:pPr/>
              <a:t>5</a:t>
            </a:fld>
            <a:r>
              <a:rPr lang="en-GB"/>
              <a:t>     |</a:t>
            </a:r>
            <a:endParaRPr lang="en-GB" dirty="0"/>
          </a:p>
        </p:txBody>
      </p:sp>
    </p:spTree>
    <p:extLst>
      <p:ext uri="{BB962C8B-B14F-4D97-AF65-F5344CB8AC3E}">
        <p14:creationId xmlns:p14="http://schemas.microsoft.com/office/powerpoint/2010/main" val="861462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77BA5-97A0-2A4A-9ABA-C805C5C19369}"/>
              </a:ext>
            </a:extLst>
          </p:cNvPr>
          <p:cNvSpPr>
            <a:spLocks noGrp="1"/>
          </p:cNvSpPr>
          <p:nvPr>
            <p:ph type="title"/>
          </p:nvPr>
        </p:nvSpPr>
        <p:spPr/>
        <p:txBody>
          <a:bodyPr>
            <a:normAutofit fontScale="90000"/>
          </a:bodyPr>
          <a:lstStyle/>
          <a:p>
            <a:r>
              <a:rPr lang="en-IT" dirty="0"/>
              <a:t>WP 2021-2022 Health:  Destinations</a:t>
            </a:r>
          </a:p>
        </p:txBody>
      </p:sp>
      <p:sp>
        <p:nvSpPr>
          <p:cNvPr id="3" name="Content Placeholder 2">
            <a:extLst>
              <a:ext uri="{FF2B5EF4-FFF2-40B4-BE49-F238E27FC236}">
                <a16:creationId xmlns:a16="http://schemas.microsoft.com/office/drawing/2014/main" id="{1E5BCB35-0261-5F40-BC28-295B9BDFD2A0}"/>
              </a:ext>
            </a:extLst>
          </p:cNvPr>
          <p:cNvSpPr>
            <a:spLocks noGrp="1"/>
          </p:cNvSpPr>
          <p:nvPr>
            <p:ph idx="1"/>
          </p:nvPr>
        </p:nvSpPr>
        <p:spPr/>
        <p:txBody>
          <a:bodyPr>
            <a:normAutofit lnSpcReduction="10000"/>
          </a:bodyPr>
          <a:lstStyle/>
          <a:p>
            <a:pPr marL="514350" indent="-514350">
              <a:buFont typeface="+mj-lt"/>
              <a:buAutoNum type="arabicPeriod"/>
            </a:pPr>
            <a:r>
              <a:rPr lang="en-IT" b="1" dirty="0"/>
              <a:t>Staying Healthy </a:t>
            </a:r>
            <a:r>
              <a:rPr lang="en-IT" dirty="0"/>
              <a:t>in a rapidly changing society</a:t>
            </a:r>
          </a:p>
          <a:p>
            <a:pPr marL="514350" indent="-514350">
              <a:buFont typeface="+mj-lt"/>
              <a:buAutoNum type="arabicPeriod"/>
            </a:pPr>
            <a:r>
              <a:rPr lang="en-IT" dirty="0"/>
              <a:t>Living and Working in a </a:t>
            </a:r>
            <a:r>
              <a:rPr lang="en-IT" b="1" dirty="0"/>
              <a:t>health-promoting environment</a:t>
            </a:r>
          </a:p>
          <a:p>
            <a:pPr marL="514350" indent="-514350">
              <a:buFont typeface="+mj-lt"/>
              <a:buAutoNum type="arabicPeriod"/>
            </a:pPr>
            <a:r>
              <a:rPr lang="en-IT" b="1" dirty="0"/>
              <a:t>Tackling diseases </a:t>
            </a:r>
            <a:r>
              <a:rPr lang="en-IT" dirty="0"/>
              <a:t>and reducing diseases burden</a:t>
            </a:r>
          </a:p>
          <a:p>
            <a:pPr marL="514350" indent="-514350">
              <a:buFont typeface="+mj-lt"/>
              <a:buAutoNum type="arabicPeriod"/>
            </a:pPr>
            <a:r>
              <a:rPr lang="en-IT" dirty="0"/>
              <a:t>Ensuring </a:t>
            </a:r>
            <a:r>
              <a:rPr lang="en-IT" b="1" dirty="0"/>
              <a:t>access to innovative sustainable and high-quality health care</a:t>
            </a:r>
          </a:p>
          <a:p>
            <a:pPr marL="514350" indent="-514350">
              <a:buFont typeface="+mj-lt"/>
              <a:buAutoNum type="arabicPeriod"/>
            </a:pPr>
            <a:r>
              <a:rPr lang="en-IT" b="1" dirty="0"/>
              <a:t>Unlocking the full potential of new tools</a:t>
            </a:r>
            <a:r>
              <a:rPr lang="en-IT" dirty="0"/>
              <a:t>, technologies and digital solutions for a healthy society</a:t>
            </a:r>
          </a:p>
          <a:p>
            <a:pPr marL="514350" indent="-514350">
              <a:buFont typeface="+mj-lt"/>
              <a:buAutoNum type="arabicPeriod"/>
            </a:pPr>
            <a:r>
              <a:rPr lang="en-IT" dirty="0"/>
              <a:t>Maintaining an innovative, sustainable and globally competitive health-related </a:t>
            </a:r>
            <a:r>
              <a:rPr lang="en-IT" b="1" dirty="0"/>
              <a:t>industry</a:t>
            </a:r>
          </a:p>
        </p:txBody>
      </p:sp>
      <p:sp>
        <p:nvSpPr>
          <p:cNvPr id="4" name="Slide Number Placeholder 3">
            <a:extLst>
              <a:ext uri="{FF2B5EF4-FFF2-40B4-BE49-F238E27FC236}">
                <a16:creationId xmlns:a16="http://schemas.microsoft.com/office/drawing/2014/main" id="{79682445-4DFA-C146-8C2C-2F24AC8ED0DD}"/>
              </a:ext>
            </a:extLst>
          </p:cNvPr>
          <p:cNvSpPr>
            <a:spLocks noGrp="1"/>
          </p:cNvSpPr>
          <p:nvPr>
            <p:ph type="sldNum" sz="quarter" idx="4"/>
          </p:nvPr>
        </p:nvSpPr>
        <p:spPr/>
        <p:txBody>
          <a:bodyPr/>
          <a:lstStyle/>
          <a:p>
            <a:fld id="{83EB0FA4-9B1C-4D6B-AF0A-97437B69127A}" type="slidenum">
              <a:rPr lang="en-GB" smtClean="0"/>
              <a:pPr/>
              <a:t>6</a:t>
            </a:fld>
            <a:r>
              <a:rPr lang="en-GB"/>
              <a:t>     |</a:t>
            </a:r>
            <a:endParaRPr lang="en-GB" dirty="0"/>
          </a:p>
        </p:txBody>
      </p:sp>
    </p:spTree>
    <p:extLst>
      <p:ext uri="{BB962C8B-B14F-4D97-AF65-F5344CB8AC3E}">
        <p14:creationId xmlns:p14="http://schemas.microsoft.com/office/powerpoint/2010/main" val="506409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81BC1-1E55-A145-B936-0CD7FF169CCC}"/>
              </a:ext>
            </a:extLst>
          </p:cNvPr>
          <p:cNvSpPr>
            <a:spLocks noGrp="1"/>
          </p:cNvSpPr>
          <p:nvPr>
            <p:ph type="title"/>
          </p:nvPr>
        </p:nvSpPr>
        <p:spPr>
          <a:xfrm>
            <a:off x="363070" y="550358"/>
            <a:ext cx="9894723" cy="430909"/>
          </a:xfrm>
        </p:spPr>
        <p:txBody>
          <a:bodyPr>
            <a:normAutofit fontScale="90000"/>
          </a:bodyPr>
          <a:lstStyle/>
          <a:p>
            <a:r>
              <a:rPr lang="en-IT" dirty="0"/>
              <a:t>Calls for Destination 1: staying healthy in</a:t>
            </a:r>
            <a:br>
              <a:rPr lang="en-IT" dirty="0"/>
            </a:br>
            <a:r>
              <a:rPr lang="en-IT" dirty="0"/>
              <a:t> a rapidly changing society</a:t>
            </a:r>
          </a:p>
        </p:txBody>
      </p:sp>
      <p:sp>
        <p:nvSpPr>
          <p:cNvPr id="4" name="Slide Number Placeholder 3">
            <a:extLst>
              <a:ext uri="{FF2B5EF4-FFF2-40B4-BE49-F238E27FC236}">
                <a16:creationId xmlns:a16="http://schemas.microsoft.com/office/drawing/2014/main" id="{9211915D-7668-8340-8DCE-AE65BA374AFF}"/>
              </a:ext>
            </a:extLst>
          </p:cNvPr>
          <p:cNvSpPr>
            <a:spLocks noGrp="1"/>
          </p:cNvSpPr>
          <p:nvPr>
            <p:ph type="sldNum" sz="quarter" idx="4"/>
          </p:nvPr>
        </p:nvSpPr>
        <p:spPr/>
        <p:txBody>
          <a:bodyPr/>
          <a:lstStyle/>
          <a:p>
            <a:fld id="{83EB0FA4-9B1C-4D6B-AF0A-97437B69127A}" type="slidenum">
              <a:rPr lang="en-GB" smtClean="0"/>
              <a:pPr/>
              <a:t>7</a:t>
            </a:fld>
            <a:r>
              <a:rPr lang="en-GB"/>
              <a:t>     |</a:t>
            </a:r>
            <a:endParaRPr lang="en-GB" dirty="0"/>
          </a:p>
        </p:txBody>
      </p:sp>
      <p:pic>
        <p:nvPicPr>
          <p:cNvPr id="6" name="Picture 5" descr="Table&#10;&#10;Description automatically generated">
            <a:extLst>
              <a:ext uri="{FF2B5EF4-FFF2-40B4-BE49-F238E27FC236}">
                <a16:creationId xmlns:a16="http://schemas.microsoft.com/office/drawing/2014/main" id="{80311860-3137-1143-BF98-29E4081522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8341" y="0"/>
            <a:ext cx="5293659" cy="2748163"/>
          </a:xfrm>
          <a:prstGeom prst="rect">
            <a:avLst/>
          </a:prstGeom>
        </p:spPr>
      </p:pic>
      <p:graphicFrame>
        <p:nvGraphicFramePr>
          <p:cNvPr id="7" name="Table 7">
            <a:extLst>
              <a:ext uri="{FF2B5EF4-FFF2-40B4-BE49-F238E27FC236}">
                <a16:creationId xmlns:a16="http://schemas.microsoft.com/office/drawing/2014/main" id="{34A7F2D2-1CA4-5348-A84A-4439B97314D4}"/>
              </a:ext>
            </a:extLst>
          </p:cNvPr>
          <p:cNvGraphicFramePr>
            <a:graphicFrameLocks noGrp="1"/>
          </p:cNvGraphicFramePr>
          <p:nvPr>
            <p:extLst>
              <p:ext uri="{D42A27DB-BD31-4B8C-83A1-F6EECF244321}">
                <p14:modId xmlns:p14="http://schemas.microsoft.com/office/powerpoint/2010/main" val="3248586326"/>
              </p:ext>
            </p:extLst>
          </p:nvPr>
        </p:nvGraphicFramePr>
        <p:xfrm>
          <a:off x="363070" y="2892174"/>
          <a:ext cx="10878670" cy="3582084"/>
        </p:xfrm>
        <a:graphic>
          <a:graphicData uri="http://schemas.openxmlformats.org/drawingml/2006/table">
            <a:tbl>
              <a:tblPr firstRow="1" bandRow="1">
                <a:tableStyleId>{5C22544A-7EE6-4342-B048-85BDC9FD1C3A}</a:tableStyleId>
              </a:tblPr>
              <a:tblGrid>
                <a:gridCol w="2259106">
                  <a:extLst>
                    <a:ext uri="{9D8B030D-6E8A-4147-A177-3AD203B41FA5}">
                      <a16:colId xmlns:a16="http://schemas.microsoft.com/office/drawing/2014/main" val="3746935418"/>
                    </a:ext>
                  </a:extLst>
                </a:gridCol>
                <a:gridCol w="847165">
                  <a:extLst>
                    <a:ext uri="{9D8B030D-6E8A-4147-A177-3AD203B41FA5}">
                      <a16:colId xmlns:a16="http://schemas.microsoft.com/office/drawing/2014/main" val="2229984489"/>
                    </a:ext>
                  </a:extLst>
                </a:gridCol>
                <a:gridCol w="968188">
                  <a:extLst>
                    <a:ext uri="{9D8B030D-6E8A-4147-A177-3AD203B41FA5}">
                      <a16:colId xmlns:a16="http://schemas.microsoft.com/office/drawing/2014/main" val="1809652924"/>
                    </a:ext>
                  </a:extLst>
                </a:gridCol>
                <a:gridCol w="1250577">
                  <a:extLst>
                    <a:ext uri="{9D8B030D-6E8A-4147-A177-3AD203B41FA5}">
                      <a16:colId xmlns:a16="http://schemas.microsoft.com/office/drawing/2014/main" val="561629679"/>
                    </a:ext>
                  </a:extLst>
                </a:gridCol>
                <a:gridCol w="632012">
                  <a:extLst>
                    <a:ext uri="{9D8B030D-6E8A-4147-A177-3AD203B41FA5}">
                      <a16:colId xmlns:a16="http://schemas.microsoft.com/office/drawing/2014/main" val="2468779150"/>
                    </a:ext>
                  </a:extLst>
                </a:gridCol>
                <a:gridCol w="3372431">
                  <a:extLst>
                    <a:ext uri="{9D8B030D-6E8A-4147-A177-3AD203B41FA5}">
                      <a16:colId xmlns:a16="http://schemas.microsoft.com/office/drawing/2014/main" val="102167006"/>
                    </a:ext>
                  </a:extLst>
                </a:gridCol>
                <a:gridCol w="1549191">
                  <a:extLst>
                    <a:ext uri="{9D8B030D-6E8A-4147-A177-3AD203B41FA5}">
                      <a16:colId xmlns:a16="http://schemas.microsoft.com/office/drawing/2014/main" val="2140083401"/>
                    </a:ext>
                  </a:extLst>
                </a:gridCol>
              </a:tblGrid>
              <a:tr h="1082724">
                <a:tc>
                  <a:txBody>
                    <a:bodyPr/>
                    <a:lstStyle/>
                    <a:p>
                      <a:r>
                        <a:rPr lang="en-IT" sz="1400" dirty="0"/>
                        <a:t>Topics</a:t>
                      </a:r>
                    </a:p>
                  </a:txBody>
                  <a:tcPr/>
                </a:tc>
                <a:tc>
                  <a:txBody>
                    <a:bodyPr/>
                    <a:lstStyle/>
                    <a:p>
                      <a:r>
                        <a:rPr lang="en-IT" sz="1400" dirty="0"/>
                        <a:t>Type of Action</a:t>
                      </a:r>
                    </a:p>
                  </a:txBody>
                  <a:tcPr/>
                </a:tc>
                <a:tc>
                  <a:txBody>
                    <a:bodyPr/>
                    <a:lstStyle/>
                    <a:p>
                      <a:r>
                        <a:rPr lang="en-IT" sz="1400" dirty="0"/>
                        <a:t>Budget</a:t>
                      </a:r>
                      <a:br>
                        <a:rPr lang="en-IT" sz="1400" dirty="0"/>
                      </a:br>
                      <a:r>
                        <a:rPr lang="en-IT" sz="1400" dirty="0"/>
                        <a:t>MEuro</a:t>
                      </a:r>
                    </a:p>
                  </a:txBody>
                  <a:tcPr/>
                </a:tc>
                <a:tc>
                  <a:txBody>
                    <a:bodyPr/>
                    <a:lstStyle/>
                    <a:p>
                      <a:r>
                        <a:rPr lang="en-IT" sz="1400" dirty="0"/>
                        <a:t>Exp EU</a:t>
                      </a:r>
                      <a:br>
                        <a:rPr lang="en-IT" sz="1400" dirty="0"/>
                      </a:br>
                      <a:r>
                        <a:rPr lang="en-IT" sz="1400" dirty="0"/>
                        <a:t>cont.per</a:t>
                      </a:r>
                      <a:br>
                        <a:rPr lang="en-IT" sz="1400" dirty="0"/>
                      </a:br>
                      <a:r>
                        <a:rPr lang="en-IT" sz="1400" dirty="0"/>
                        <a:t> proj.</a:t>
                      </a:r>
                    </a:p>
                  </a:txBody>
                  <a:tcPr/>
                </a:tc>
                <a:tc>
                  <a:txBody>
                    <a:bodyPr/>
                    <a:lstStyle/>
                    <a:p>
                      <a:r>
                        <a:rPr lang="en-IT" sz="1400" dirty="0"/>
                        <a:t>Exp.# projects</a:t>
                      </a:r>
                    </a:p>
                  </a:txBody>
                  <a:tcPr/>
                </a:tc>
                <a:tc>
                  <a:txBody>
                    <a:bodyPr/>
                    <a:lstStyle/>
                    <a:p>
                      <a:r>
                        <a:rPr lang="en-IT" sz="1400" dirty="0"/>
                        <a:t>Topics</a:t>
                      </a:r>
                    </a:p>
                  </a:txBody>
                  <a:tcPr/>
                </a:tc>
                <a:tc>
                  <a:txBody>
                    <a:bodyPr/>
                    <a:lstStyle/>
                    <a:p>
                      <a:r>
                        <a:rPr lang="en-IT" sz="1400" dirty="0"/>
                        <a:t>Deadline</a:t>
                      </a:r>
                    </a:p>
                  </a:txBody>
                  <a:tcPr/>
                </a:tc>
                <a:extLst>
                  <a:ext uri="{0D108BD9-81ED-4DB2-BD59-A6C34878D82A}">
                    <a16:rowId xmlns:a16="http://schemas.microsoft.com/office/drawing/2014/main" val="857989708"/>
                  </a:ext>
                </a:extLst>
              </a:tr>
              <a:tr h="584711">
                <a:tc>
                  <a:txBody>
                    <a:bodyPr/>
                    <a:lstStyle/>
                    <a:p>
                      <a:r>
                        <a:rPr lang="en-GB" sz="1400" dirty="0"/>
                        <a:t>HORIZON-HLTH-2021-STAYHLTH-01-02</a:t>
                      </a:r>
                      <a:endParaRPr lang="en-IT" sz="1400" dirty="0"/>
                    </a:p>
                  </a:txBody>
                  <a:tcPr/>
                </a:tc>
                <a:tc>
                  <a:txBody>
                    <a:bodyPr/>
                    <a:lstStyle/>
                    <a:p>
                      <a:r>
                        <a:rPr lang="en-IT" sz="1400" dirty="0"/>
                        <a:t>RIA</a:t>
                      </a:r>
                    </a:p>
                  </a:txBody>
                  <a:tcPr/>
                </a:tc>
                <a:tc>
                  <a:txBody>
                    <a:bodyPr/>
                    <a:lstStyle/>
                    <a:p>
                      <a:r>
                        <a:rPr lang="en-IT" sz="1400" dirty="0"/>
                        <a:t>60 </a:t>
                      </a:r>
                    </a:p>
                  </a:txBody>
                  <a:tcPr/>
                </a:tc>
                <a:tc>
                  <a:txBody>
                    <a:bodyPr/>
                    <a:lstStyle/>
                    <a:p>
                      <a:r>
                        <a:rPr lang="en-IT" sz="1400" dirty="0"/>
                        <a:t>10</a:t>
                      </a:r>
                    </a:p>
                  </a:txBody>
                  <a:tcPr/>
                </a:tc>
                <a:tc>
                  <a:txBody>
                    <a:bodyPr/>
                    <a:lstStyle/>
                    <a:p>
                      <a:r>
                        <a:rPr lang="en-IT" sz="1400" dirty="0"/>
                        <a:t>6</a:t>
                      </a:r>
                    </a:p>
                  </a:txBody>
                  <a:tcPr/>
                </a:tc>
                <a:tc>
                  <a:txBody>
                    <a:bodyPr/>
                    <a:lstStyle/>
                    <a:p>
                      <a:r>
                        <a:rPr lang="en-GB" sz="1400" dirty="0"/>
                        <a:t>molecular and neurobiological understanding of mental health and mental illness</a:t>
                      </a:r>
                      <a:endParaRPr lang="en-IT" sz="1400" dirty="0"/>
                    </a:p>
                  </a:txBody>
                  <a:tcPr/>
                </a:tc>
                <a:tc>
                  <a:txBody>
                    <a:bodyPr/>
                    <a:lstStyle/>
                    <a:p>
                      <a:r>
                        <a:rPr lang="en-IT" sz="1400" dirty="0"/>
                        <a:t>Sept 21, 2021</a:t>
                      </a:r>
                    </a:p>
                  </a:txBody>
                  <a:tcPr/>
                </a:tc>
                <a:extLst>
                  <a:ext uri="{0D108BD9-81ED-4DB2-BD59-A6C34878D82A}">
                    <a16:rowId xmlns:a16="http://schemas.microsoft.com/office/drawing/2014/main" val="4184642954"/>
                  </a:ext>
                </a:extLst>
              </a:tr>
              <a:tr h="439105">
                <a:tc>
                  <a:txBody>
                    <a:bodyPr/>
                    <a:lstStyle/>
                    <a:p>
                      <a:r>
                        <a:rPr lang="en-GB" sz="1400" dirty="0"/>
                        <a:t>HORIZON-HLTH-2021-STAYHLTH-01-03</a:t>
                      </a:r>
                      <a:endParaRPr lang="en-IT" sz="1400" dirty="0"/>
                    </a:p>
                  </a:txBody>
                  <a:tcPr/>
                </a:tc>
                <a:tc>
                  <a:txBody>
                    <a:bodyPr/>
                    <a:lstStyle/>
                    <a:p>
                      <a:r>
                        <a:rPr lang="en-IT" sz="1400" dirty="0"/>
                        <a:t>CSA</a:t>
                      </a:r>
                    </a:p>
                  </a:txBody>
                  <a:tcPr/>
                </a:tc>
                <a:tc>
                  <a:txBody>
                    <a:bodyPr/>
                    <a:lstStyle/>
                    <a:p>
                      <a:r>
                        <a:rPr lang="en-IT" sz="1400" dirty="0"/>
                        <a:t>3</a:t>
                      </a:r>
                    </a:p>
                  </a:txBody>
                  <a:tcPr/>
                </a:tc>
                <a:tc>
                  <a:txBody>
                    <a:bodyPr/>
                    <a:lstStyle/>
                    <a:p>
                      <a:r>
                        <a:rPr lang="en-IT" sz="1400" dirty="0"/>
                        <a:t>3</a:t>
                      </a:r>
                    </a:p>
                  </a:txBody>
                  <a:tcPr/>
                </a:tc>
                <a:tc>
                  <a:txBody>
                    <a:bodyPr/>
                    <a:lstStyle/>
                    <a:p>
                      <a:r>
                        <a:rPr lang="en-IT" sz="1400" dirty="0"/>
                        <a:t>1</a:t>
                      </a:r>
                    </a:p>
                  </a:txBody>
                  <a:tcPr/>
                </a:tc>
                <a:tc>
                  <a:txBody>
                    <a:bodyPr/>
                    <a:lstStyle/>
                    <a:p>
                      <a:r>
                        <a:rPr lang="en-GB" sz="1400" dirty="0"/>
                        <a:t>Healthy Citizens 2.0 - Supporting digital empowerment and health literacy of citizens</a:t>
                      </a:r>
                      <a:endParaRPr lang="en-IT" sz="1400" dirty="0"/>
                    </a:p>
                  </a:txBody>
                  <a:tcPr/>
                </a:tc>
                <a:tc>
                  <a:txBody>
                    <a:bodyPr/>
                    <a:lstStyle/>
                    <a:p>
                      <a:r>
                        <a:rPr lang="en-IT" sz="1400" dirty="0"/>
                        <a:t>Sept 21, 2021</a:t>
                      </a:r>
                    </a:p>
                  </a:txBody>
                  <a:tcPr/>
                </a:tc>
                <a:extLst>
                  <a:ext uri="{0D108BD9-81ED-4DB2-BD59-A6C34878D82A}">
                    <a16:rowId xmlns:a16="http://schemas.microsoft.com/office/drawing/2014/main" val="2843987666"/>
                  </a:ext>
                </a:extLst>
              </a:tr>
              <a:tr h="439105">
                <a:tc>
                  <a:txBody>
                    <a:bodyPr/>
                    <a:lstStyle/>
                    <a:p>
                      <a:r>
                        <a:rPr lang="en-GB" sz="1400" dirty="0"/>
                        <a:t>HORIZON-HLTH-2021-STAYHLTH-01-04</a:t>
                      </a:r>
                      <a:endParaRPr lang="en-IT" sz="1400" dirty="0"/>
                    </a:p>
                  </a:txBody>
                  <a:tcPr/>
                </a:tc>
                <a:tc>
                  <a:txBody>
                    <a:bodyPr/>
                    <a:lstStyle/>
                    <a:p>
                      <a:r>
                        <a:rPr lang="en-IT" sz="1400" dirty="0"/>
                        <a:t>CSA</a:t>
                      </a:r>
                    </a:p>
                  </a:txBody>
                  <a:tcPr/>
                </a:tc>
                <a:tc>
                  <a:txBody>
                    <a:bodyPr/>
                    <a:lstStyle/>
                    <a:p>
                      <a:r>
                        <a:rPr lang="en-IT" sz="1400" dirty="0"/>
                        <a:t>3</a:t>
                      </a:r>
                    </a:p>
                  </a:txBody>
                  <a:tcPr/>
                </a:tc>
                <a:tc>
                  <a:txBody>
                    <a:bodyPr/>
                    <a:lstStyle/>
                    <a:p>
                      <a:r>
                        <a:rPr lang="en-IT" sz="1400" dirty="0"/>
                        <a:t>3</a:t>
                      </a:r>
                    </a:p>
                  </a:txBody>
                  <a:tcPr/>
                </a:tc>
                <a:tc>
                  <a:txBody>
                    <a:bodyPr/>
                    <a:lstStyle/>
                    <a:p>
                      <a:r>
                        <a:rPr lang="en-IT" sz="1400" dirty="0"/>
                        <a:t>1</a:t>
                      </a:r>
                    </a:p>
                  </a:txBody>
                  <a:tcPr/>
                </a:tc>
                <a:tc>
                  <a:txBody>
                    <a:bodyPr/>
                    <a:lstStyle/>
                    <a:p>
                      <a:r>
                        <a:rPr lang="en-GB" sz="1400" dirty="0"/>
                        <a:t>A roadmap for personalised prevention</a:t>
                      </a:r>
                      <a:endParaRPr lang="en-IT" sz="1400" dirty="0"/>
                    </a:p>
                  </a:txBody>
                  <a:tcPr/>
                </a:tc>
                <a:tc>
                  <a:txBody>
                    <a:bodyPr/>
                    <a:lstStyle/>
                    <a:p>
                      <a:r>
                        <a:rPr lang="en-IT" sz="1400" dirty="0"/>
                        <a:t>Sept 21, 2021</a:t>
                      </a:r>
                    </a:p>
                  </a:txBody>
                  <a:tcPr/>
                </a:tc>
                <a:extLst>
                  <a:ext uri="{0D108BD9-81ED-4DB2-BD59-A6C34878D82A}">
                    <a16:rowId xmlns:a16="http://schemas.microsoft.com/office/drawing/2014/main" val="2255200843"/>
                  </a:ext>
                </a:extLst>
              </a:tr>
              <a:tr h="439105">
                <a:tc>
                  <a:txBody>
                    <a:bodyPr/>
                    <a:lstStyle/>
                    <a:p>
                      <a:r>
                        <a:rPr lang="en-GB" sz="1400" dirty="0"/>
                        <a:t>HORIZON-HLTH-2021-STAYHLTH-01-05 </a:t>
                      </a:r>
                      <a:endParaRPr lang="en-IT" sz="1400" dirty="0"/>
                    </a:p>
                  </a:txBody>
                  <a:tcPr/>
                </a:tc>
                <a:tc>
                  <a:txBody>
                    <a:bodyPr/>
                    <a:lstStyle/>
                    <a:p>
                      <a:r>
                        <a:rPr lang="en-IT" sz="1400" dirty="0"/>
                        <a:t>CSA</a:t>
                      </a:r>
                    </a:p>
                  </a:txBody>
                  <a:tcPr/>
                </a:tc>
                <a:tc>
                  <a:txBody>
                    <a:bodyPr/>
                    <a:lstStyle/>
                    <a:p>
                      <a:r>
                        <a:rPr lang="en-IT" sz="1400" dirty="0"/>
                        <a:t>3</a:t>
                      </a:r>
                    </a:p>
                  </a:txBody>
                  <a:tcPr/>
                </a:tc>
                <a:tc>
                  <a:txBody>
                    <a:bodyPr/>
                    <a:lstStyle/>
                    <a:p>
                      <a:r>
                        <a:rPr lang="en-IT" sz="1400" dirty="0"/>
                        <a:t>3</a:t>
                      </a:r>
                    </a:p>
                  </a:txBody>
                  <a:tcPr/>
                </a:tc>
                <a:tc>
                  <a:txBody>
                    <a:bodyPr/>
                    <a:lstStyle/>
                    <a:p>
                      <a:r>
                        <a:rPr lang="en-IT" sz="1400" dirty="0"/>
                        <a:t>1</a:t>
                      </a:r>
                    </a:p>
                  </a:txBody>
                  <a:tcPr/>
                </a:tc>
                <a:tc>
                  <a:txBody>
                    <a:bodyPr/>
                    <a:lstStyle/>
                    <a:p>
                      <a:r>
                        <a:rPr lang="en-GB" sz="1400" dirty="0"/>
                        <a:t>Mobilising a network of National Contact Points (NCPs) for the Health Cluster</a:t>
                      </a:r>
                      <a:endParaRPr lang="en-IT" sz="1400" dirty="0"/>
                    </a:p>
                  </a:txBody>
                  <a:tcPr/>
                </a:tc>
                <a:tc>
                  <a:txBody>
                    <a:bodyPr/>
                    <a:lstStyle/>
                    <a:p>
                      <a:r>
                        <a:rPr lang="en-IT" sz="1400" dirty="0"/>
                        <a:t>Sept 21, 2021</a:t>
                      </a:r>
                    </a:p>
                  </a:txBody>
                  <a:tcPr/>
                </a:tc>
                <a:extLst>
                  <a:ext uri="{0D108BD9-81ED-4DB2-BD59-A6C34878D82A}">
                    <a16:rowId xmlns:a16="http://schemas.microsoft.com/office/drawing/2014/main" val="3074833626"/>
                  </a:ext>
                </a:extLst>
              </a:tr>
            </a:tbl>
          </a:graphicData>
        </a:graphic>
      </p:graphicFrame>
      <p:sp>
        <p:nvSpPr>
          <p:cNvPr id="8" name="TextBox 7">
            <a:extLst>
              <a:ext uri="{FF2B5EF4-FFF2-40B4-BE49-F238E27FC236}">
                <a16:creationId xmlns:a16="http://schemas.microsoft.com/office/drawing/2014/main" id="{1FF9EDAD-6ECE-B745-BEF2-27472D312439}"/>
              </a:ext>
            </a:extLst>
          </p:cNvPr>
          <p:cNvSpPr txBox="1"/>
          <p:nvPr/>
        </p:nvSpPr>
        <p:spPr>
          <a:xfrm>
            <a:off x="363070" y="2450837"/>
            <a:ext cx="3444213" cy="369332"/>
          </a:xfrm>
          <a:prstGeom prst="rect">
            <a:avLst/>
          </a:prstGeom>
          <a:noFill/>
        </p:spPr>
        <p:txBody>
          <a:bodyPr wrap="none" rtlCol="0">
            <a:spAutoFit/>
          </a:bodyPr>
          <a:lstStyle/>
          <a:p>
            <a:r>
              <a:rPr lang="en-IT" dirty="0"/>
              <a:t>HORIZON-HLTH-2021-STAYHLTH-01</a:t>
            </a:r>
          </a:p>
        </p:txBody>
      </p:sp>
    </p:spTree>
    <p:extLst>
      <p:ext uri="{BB962C8B-B14F-4D97-AF65-F5344CB8AC3E}">
        <p14:creationId xmlns:p14="http://schemas.microsoft.com/office/powerpoint/2010/main" val="1899833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E5E79-C67F-4018-8DE7-76525892A47D}"/>
              </a:ext>
            </a:extLst>
          </p:cNvPr>
          <p:cNvSpPr>
            <a:spLocks noGrp="1"/>
          </p:cNvSpPr>
          <p:nvPr>
            <p:ph type="title"/>
          </p:nvPr>
        </p:nvSpPr>
        <p:spPr/>
        <p:txBody>
          <a:bodyPr>
            <a:normAutofit fontScale="90000"/>
          </a:bodyPr>
          <a:lstStyle/>
          <a:p>
            <a:endParaRPr lang="en-GB"/>
          </a:p>
        </p:txBody>
      </p:sp>
      <p:sp>
        <p:nvSpPr>
          <p:cNvPr id="3" name="Content Placeholder 2">
            <a:extLst>
              <a:ext uri="{FF2B5EF4-FFF2-40B4-BE49-F238E27FC236}">
                <a16:creationId xmlns:a16="http://schemas.microsoft.com/office/drawing/2014/main" id="{C3B1D7CF-B172-405C-BF45-7E1249DC57AC}"/>
              </a:ext>
            </a:extLst>
          </p:cNvPr>
          <p:cNvSpPr>
            <a:spLocks noGrp="1"/>
          </p:cNvSpPr>
          <p:nvPr>
            <p:ph idx="1"/>
          </p:nvPr>
        </p:nvSpPr>
        <p:spPr>
          <a:xfrm>
            <a:off x="998895" y="1428050"/>
            <a:ext cx="10269740" cy="4351338"/>
          </a:xfrm>
        </p:spPr>
        <p:txBody>
          <a:bodyPr>
            <a:normAutofit/>
          </a:bodyPr>
          <a:lstStyle/>
          <a:p>
            <a:r>
              <a:rPr lang="en-US" dirty="0"/>
              <a:t>Health related ESFRIs/ ERICs</a:t>
            </a:r>
          </a:p>
          <a:p>
            <a:r>
              <a:rPr lang="en-US" dirty="0"/>
              <a:t>Human Brain project</a:t>
            </a:r>
          </a:p>
          <a:p>
            <a:r>
              <a:rPr lang="en-US" dirty="0"/>
              <a:t>[..]</a:t>
            </a:r>
            <a:endParaRPr lang="en-GB" dirty="0"/>
          </a:p>
          <a:p>
            <a:r>
              <a:rPr lang="en-GB" dirty="0"/>
              <a:t>HERA incubator for COVID-19 variants: </a:t>
            </a:r>
            <a:r>
              <a:rPr lang="en-GB" dirty="0">
                <a:hlinkClick r:id="rId2"/>
              </a:rPr>
              <a:t>https://ec.europa.eu/info/news/eu-invest-eu150-million-research-counter-coronavirus-variants-2021-feb-17_en</a:t>
            </a:r>
            <a:endParaRPr lang="en-GB" dirty="0"/>
          </a:p>
          <a:p>
            <a:pPr marL="0" indent="0">
              <a:buNone/>
            </a:pPr>
            <a:r>
              <a:rPr lang="en-GB" dirty="0">
                <a:solidFill>
                  <a:srgbClr val="FF0000"/>
                </a:solidFill>
              </a:rPr>
              <a:t>€2.405 </a:t>
            </a:r>
            <a:r>
              <a:rPr lang="en-GB" dirty="0" err="1">
                <a:solidFill>
                  <a:srgbClr val="FF0000"/>
                </a:solidFill>
              </a:rPr>
              <a:t>mio</a:t>
            </a:r>
            <a:r>
              <a:rPr lang="en-GB" dirty="0">
                <a:solidFill>
                  <a:srgbClr val="FF0000"/>
                </a:solidFill>
              </a:rPr>
              <a:t> (for RI WP overall, includes </a:t>
            </a:r>
            <a:r>
              <a:rPr lang="en-GB" dirty="0" err="1">
                <a:solidFill>
                  <a:srgbClr val="FF0000"/>
                </a:solidFill>
              </a:rPr>
              <a:t>GNx</a:t>
            </a:r>
            <a:r>
              <a:rPr lang="en-GB" dirty="0">
                <a:solidFill>
                  <a:srgbClr val="FF0000"/>
                </a:solidFill>
              </a:rPr>
              <a:t> too…)</a:t>
            </a:r>
          </a:p>
          <a:p>
            <a:pPr marL="0" indent="0">
              <a:buNone/>
            </a:pPr>
            <a:r>
              <a:rPr lang="en-GB" dirty="0">
                <a:solidFill>
                  <a:srgbClr val="FF0000"/>
                </a:solidFill>
              </a:rPr>
              <a:t> ~ 2.4 Billion Euros: for whole Pillar 1 </a:t>
            </a:r>
            <a:r>
              <a:rPr lang="en-GB" b="1" dirty="0">
                <a:solidFill>
                  <a:srgbClr val="FF0000"/>
                </a:solidFill>
              </a:rPr>
              <a:t>– budget here not only Health related</a:t>
            </a:r>
            <a:endParaRPr lang="en-US" b="1" dirty="0">
              <a:solidFill>
                <a:srgbClr val="FF0000"/>
              </a:solidFill>
            </a:endParaRPr>
          </a:p>
        </p:txBody>
      </p:sp>
      <p:sp>
        <p:nvSpPr>
          <p:cNvPr id="4" name="Slide Number Placeholder 3">
            <a:extLst>
              <a:ext uri="{FF2B5EF4-FFF2-40B4-BE49-F238E27FC236}">
                <a16:creationId xmlns:a16="http://schemas.microsoft.com/office/drawing/2014/main" id="{547BC63A-EA75-49F8-B1BA-FCB04C86B982}"/>
              </a:ext>
            </a:extLst>
          </p:cNvPr>
          <p:cNvSpPr>
            <a:spLocks noGrp="1"/>
          </p:cNvSpPr>
          <p:nvPr>
            <p:ph type="sldNum" sz="quarter" idx="4"/>
          </p:nvPr>
        </p:nvSpPr>
        <p:spPr/>
        <p:txBody>
          <a:bodyPr/>
          <a:lstStyle/>
          <a:p>
            <a:fld id="{83EB0FA4-9B1C-4D6B-AF0A-97437B69127A}" type="slidenum">
              <a:rPr lang="en-GB" smtClean="0"/>
              <a:pPr/>
              <a:t>8</a:t>
            </a:fld>
            <a:r>
              <a:rPr lang="en-GB"/>
              <a:t>     |</a:t>
            </a:r>
            <a:endParaRPr lang="en-GB" dirty="0"/>
          </a:p>
        </p:txBody>
      </p:sp>
      <p:pic>
        <p:nvPicPr>
          <p:cNvPr id="6" name="Picture 5">
            <a:extLst>
              <a:ext uri="{FF2B5EF4-FFF2-40B4-BE49-F238E27FC236}">
                <a16:creationId xmlns:a16="http://schemas.microsoft.com/office/drawing/2014/main" id="{5EE82028-C230-4ED5-A31F-61359E97F442}"/>
              </a:ext>
            </a:extLst>
          </p:cNvPr>
          <p:cNvPicPr>
            <a:picLocks noChangeAspect="1"/>
          </p:cNvPicPr>
          <p:nvPr/>
        </p:nvPicPr>
        <p:blipFill>
          <a:blip r:embed="rId3"/>
          <a:stretch>
            <a:fillRect/>
          </a:stretch>
        </p:blipFill>
        <p:spPr>
          <a:xfrm>
            <a:off x="442629" y="228914"/>
            <a:ext cx="3676650" cy="952500"/>
          </a:xfrm>
          <a:prstGeom prst="rect">
            <a:avLst/>
          </a:prstGeom>
        </p:spPr>
      </p:pic>
    </p:spTree>
    <p:extLst>
      <p:ext uri="{BB962C8B-B14F-4D97-AF65-F5344CB8AC3E}">
        <p14:creationId xmlns:p14="http://schemas.microsoft.com/office/powerpoint/2010/main" val="658583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B9F46-42AA-47B1-BCA6-179324A37A41}"/>
              </a:ext>
            </a:extLst>
          </p:cNvPr>
          <p:cNvSpPr>
            <a:spLocks noGrp="1"/>
          </p:cNvSpPr>
          <p:nvPr>
            <p:ph type="title"/>
          </p:nvPr>
        </p:nvSpPr>
        <p:spPr/>
        <p:txBody>
          <a:bodyPr>
            <a:normAutofit fontScale="90000"/>
          </a:bodyPr>
          <a:lstStyle/>
          <a:p>
            <a:endParaRPr lang="en-GB" dirty="0"/>
          </a:p>
        </p:txBody>
      </p:sp>
      <p:sp>
        <p:nvSpPr>
          <p:cNvPr id="3" name="Content Placeholder 2">
            <a:extLst>
              <a:ext uri="{FF2B5EF4-FFF2-40B4-BE49-F238E27FC236}">
                <a16:creationId xmlns:a16="http://schemas.microsoft.com/office/drawing/2014/main" id="{1A923536-BDE6-4B18-80AC-99A10F1E2327}"/>
              </a:ext>
            </a:extLst>
          </p:cNvPr>
          <p:cNvSpPr>
            <a:spLocks noGrp="1"/>
          </p:cNvSpPr>
          <p:nvPr>
            <p:ph idx="1"/>
          </p:nvPr>
        </p:nvSpPr>
        <p:spPr>
          <a:xfrm>
            <a:off x="265312" y="1136074"/>
            <a:ext cx="11926688" cy="5681792"/>
          </a:xfrm>
        </p:spPr>
        <p:txBody>
          <a:bodyPr>
            <a:normAutofit/>
          </a:bodyPr>
          <a:lstStyle/>
          <a:p>
            <a:pPr>
              <a:lnSpc>
                <a:spcPct val="120000"/>
              </a:lnSpc>
            </a:pPr>
            <a:endParaRPr lang="en-US" sz="1600" dirty="0"/>
          </a:p>
          <a:p>
            <a:pPr marL="0" indent="0">
              <a:lnSpc>
                <a:spcPct val="120000"/>
              </a:lnSpc>
              <a:buNone/>
            </a:pPr>
            <a:r>
              <a:rPr lang="en-GB" sz="2400" dirty="0"/>
              <a:t>European Partnerships: </a:t>
            </a:r>
            <a:r>
              <a:rPr lang="en-US" sz="2400" dirty="0">
                <a:hlinkClick r:id="rId3"/>
              </a:rPr>
              <a:t>Links to EPA information</a:t>
            </a:r>
            <a:r>
              <a:rPr lang="en-US" sz="2400" dirty="0"/>
              <a:t>:    </a:t>
            </a:r>
            <a:r>
              <a:rPr lang="en-US" sz="2400" dirty="0">
                <a:hlinkClick r:id="rId4"/>
              </a:rPr>
              <a:t>https://bit.ly/pillar-2-epas</a:t>
            </a:r>
            <a:endParaRPr lang="en-GB" sz="2400" dirty="0"/>
          </a:p>
          <a:p>
            <a:pPr>
              <a:lnSpc>
                <a:spcPct val="120000"/>
              </a:lnSpc>
            </a:pPr>
            <a:r>
              <a:rPr lang="en-US" sz="2400" dirty="0"/>
              <a:t>EU–Africa Global Health Partnership</a:t>
            </a:r>
          </a:p>
          <a:p>
            <a:pPr>
              <a:lnSpc>
                <a:spcPct val="120000"/>
              </a:lnSpc>
            </a:pPr>
            <a:r>
              <a:rPr lang="en-US" sz="2400" dirty="0"/>
              <a:t>European Partnership for Health Innovation</a:t>
            </a:r>
          </a:p>
          <a:p>
            <a:pPr>
              <a:lnSpc>
                <a:spcPct val="120000"/>
              </a:lnSpc>
            </a:pPr>
            <a:r>
              <a:rPr lang="en-US" sz="2400" dirty="0"/>
              <a:t>Assessment of Risk from Chemicals (PARC)</a:t>
            </a:r>
          </a:p>
          <a:p>
            <a:pPr>
              <a:lnSpc>
                <a:spcPct val="120000"/>
              </a:lnSpc>
            </a:pPr>
            <a:r>
              <a:rPr lang="en-US" sz="2400" dirty="0"/>
              <a:t>ERA for Health</a:t>
            </a:r>
          </a:p>
          <a:p>
            <a:pPr>
              <a:lnSpc>
                <a:spcPct val="120000"/>
              </a:lnSpc>
            </a:pPr>
            <a:r>
              <a:rPr lang="en-US" sz="2400" dirty="0"/>
              <a:t>Transforming health and care systems</a:t>
            </a:r>
          </a:p>
          <a:p>
            <a:pPr>
              <a:lnSpc>
                <a:spcPct val="120000"/>
              </a:lnSpc>
            </a:pPr>
            <a:r>
              <a:rPr lang="en-US" sz="2400" dirty="0"/>
              <a:t>Personalized medicine</a:t>
            </a:r>
          </a:p>
          <a:p>
            <a:pPr>
              <a:lnSpc>
                <a:spcPct val="120000"/>
              </a:lnSpc>
            </a:pPr>
            <a:r>
              <a:rPr lang="en-US" sz="2400" dirty="0"/>
              <a:t>European Partnership on Rare Diseases</a:t>
            </a:r>
          </a:p>
          <a:p>
            <a:pPr>
              <a:lnSpc>
                <a:spcPct val="120000"/>
              </a:lnSpc>
            </a:pPr>
            <a:r>
              <a:rPr lang="en-US" sz="2400" dirty="0"/>
              <a:t>One Health / Antimicrobial Resistance (AMR)</a:t>
            </a:r>
          </a:p>
          <a:p>
            <a:pPr marL="0" indent="0">
              <a:buNone/>
            </a:pPr>
            <a:endParaRPr lang="en-US" sz="1400" dirty="0">
              <a:solidFill>
                <a:srgbClr val="FF0000"/>
              </a:solidFill>
            </a:endParaRPr>
          </a:p>
        </p:txBody>
      </p:sp>
      <p:sp>
        <p:nvSpPr>
          <p:cNvPr id="4" name="Slide Number Placeholder 3">
            <a:extLst>
              <a:ext uri="{FF2B5EF4-FFF2-40B4-BE49-F238E27FC236}">
                <a16:creationId xmlns:a16="http://schemas.microsoft.com/office/drawing/2014/main" id="{B0013471-34D2-4803-843F-AD33412BE868}"/>
              </a:ext>
            </a:extLst>
          </p:cNvPr>
          <p:cNvSpPr>
            <a:spLocks noGrp="1"/>
          </p:cNvSpPr>
          <p:nvPr>
            <p:ph type="sldNum" sz="quarter" idx="4"/>
          </p:nvPr>
        </p:nvSpPr>
        <p:spPr/>
        <p:txBody>
          <a:bodyPr/>
          <a:lstStyle/>
          <a:p>
            <a:fld id="{83EB0FA4-9B1C-4D6B-AF0A-97437B69127A}" type="slidenum">
              <a:rPr lang="en-GB" smtClean="0"/>
              <a:pPr/>
              <a:t>9</a:t>
            </a:fld>
            <a:r>
              <a:rPr lang="en-GB"/>
              <a:t>     |</a:t>
            </a:r>
            <a:endParaRPr lang="en-GB" dirty="0"/>
          </a:p>
        </p:txBody>
      </p:sp>
      <p:pic>
        <p:nvPicPr>
          <p:cNvPr id="6" name="Picture 5">
            <a:extLst>
              <a:ext uri="{FF2B5EF4-FFF2-40B4-BE49-F238E27FC236}">
                <a16:creationId xmlns:a16="http://schemas.microsoft.com/office/drawing/2014/main" id="{EE44B0EE-739B-4D9F-A29B-99F5FE7EBCF6}"/>
              </a:ext>
            </a:extLst>
          </p:cNvPr>
          <p:cNvPicPr>
            <a:picLocks noChangeAspect="1"/>
          </p:cNvPicPr>
          <p:nvPr/>
        </p:nvPicPr>
        <p:blipFill>
          <a:blip r:embed="rId5"/>
          <a:stretch>
            <a:fillRect/>
          </a:stretch>
        </p:blipFill>
        <p:spPr>
          <a:xfrm>
            <a:off x="132656" y="125666"/>
            <a:ext cx="3391720" cy="1429694"/>
          </a:xfrm>
          <a:prstGeom prst="rect">
            <a:avLst/>
          </a:prstGeom>
        </p:spPr>
      </p:pic>
    </p:spTree>
    <p:extLst>
      <p:ext uri="{BB962C8B-B14F-4D97-AF65-F5344CB8AC3E}">
        <p14:creationId xmlns:p14="http://schemas.microsoft.com/office/powerpoint/2010/main" val="1922580083"/>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Presentation Template - August 2017.potx" id="{D619A71B-72F6-4017-9642-8E046705272E}" vid="{94030387-6E4E-45DC-8C13-3496BB4EE5F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GEANT Presentation Template - August 2017</Template>
  <TotalTime>43987</TotalTime>
  <Words>2112</Words>
  <Application>Microsoft Macintosh PowerPoint</Application>
  <PresentationFormat>Widescreen</PresentationFormat>
  <Paragraphs>213</Paragraphs>
  <Slides>16</Slides>
  <Notes>15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16</vt:i4>
      </vt:variant>
    </vt:vector>
  </HeadingPairs>
  <TitlesOfParts>
    <vt:vector size="21" baseType="lpstr">
      <vt:lpstr>Arial</vt:lpstr>
      <vt:lpstr>Calibri</vt:lpstr>
      <vt:lpstr>Calibri Light</vt:lpstr>
      <vt:lpstr>1_Custom Design</vt:lpstr>
      <vt:lpstr>1_Office Theme</vt:lpstr>
      <vt:lpstr>PowerPoint Presentation</vt:lpstr>
      <vt:lpstr>Agenda</vt:lpstr>
      <vt:lpstr>MFF 2021 – 2027*</vt:lpstr>
      <vt:lpstr>Horizon Europe – The key EU Programme for Research and Innovation</vt:lpstr>
      <vt:lpstr>Horizon Europe</vt:lpstr>
      <vt:lpstr>WP 2021-2022 Health:  Destinations</vt:lpstr>
      <vt:lpstr>Calls for Destination 1: staying healthy in  a rapidly changing society</vt:lpstr>
      <vt:lpstr>PowerPoint Presentation</vt:lpstr>
      <vt:lpstr>PowerPoint Presentation</vt:lpstr>
      <vt:lpstr>European Partnership Agreements within Horizon Europe – Pillar 2 </vt:lpstr>
      <vt:lpstr>Digital Europe Programme</vt:lpstr>
      <vt:lpstr>DEP: Digital Europe Programme</vt:lpstr>
      <vt:lpstr>DEP : The European Health Data Space</vt:lpstr>
      <vt:lpstr>Digital Europe Programme – scale up and roll out of digital solutions</vt:lpstr>
      <vt:lpstr>EU4Health Programme</vt:lpstr>
      <vt:lpstr>EU4Health: Health branch on DEP spawned as a specific, independent Programme. </vt:lpstr>
    </vt:vector>
  </TitlesOfParts>
  <Company>DANTE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Meloni</dc:creator>
  <cp:lastModifiedBy>Mario Reale</cp:lastModifiedBy>
  <cp:revision>459</cp:revision>
  <cp:lastPrinted>2020-01-20T13:59:12Z</cp:lastPrinted>
  <dcterms:created xsi:type="dcterms:W3CDTF">2018-03-16T12:13:33Z</dcterms:created>
  <dcterms:modified xsi:type="dcterms:W3CDTF">2021-06-25T12:08:48Z</dcterms:modified>
</cp:coreProperties>
</file>