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  <p:sldMasterId id="2147483692" r:id="rId6"/>
    <p:sldMasterId id="2147483700" r:id="rId7"/>
  </p:sldMasterIdLst>
  <p:notesMasterIdLst>
    <p:notesMasterId r:id="rId21"/>
  </p:notesMasterIdLst>
  <p:handoutMasterIdLst>
    <p:handoutMasterId r:id="rId22"/>
  </p:handoutMasterIdLst>
  <p:sldIdLst>
    <p:sldId id="494" r:id="rId8"/>
    <p:sldId id="495" r:id="rId9"/>
    <p:sldId id="556" r:id="rId10"/>
    <p:sldId id="521" r:id="rId11"/>
    <p:sldId id="557" r:id="rId12"/>
    <p:sldId id="539" r:id="rId13"/>
    <p:sldId id="550" r:id="rId14"/>
    <p:sldId id="551" r:id="rId15"/>
    <p:sldId id="552" r:id="rId16"/>
    <p:sldId id="553" r:id="rId17"/>
    <p:sldId id="554" r:id="rId18"/>
    <p:sldId id="555" r:id="rId19"/>
    <p:sldId id="50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F80"/>
    <a:srgbClr val="004A75"/>
    <a:srgbClr val="005386"/>
    <a:srgbClr val="FFDD7D"/>
    <a:srgbClr val="1F4270"/>
    <a:srgbClr val="3C51A2"/>
    <a:srgbClr val="1AAA88"/>
    <a:srgbClr val="0ABBC2"/>
    <a:srgbClr val="EE426D"/>
    <a:srgbClr val="1F4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57" autoAdjust="0"/>
    <p:restoredTop sz="84336" autoAdjust="0"/>
  </p:normalViewPr>
  <p:slideViewPr>
    <p:cSldViewPr snapToGrid="0">
      <p:cViewPr varScale="1">
        <p:scale>
          <a:sx n="93" d="100"/>
          <a:sy n="93" d="100"/>
        </p:scale>
        <p:origin x="904" y="2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12/10/2021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714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803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 challenges require a new approach: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Digitalization is everywhere &amp; disruptive: ICT is now moving into the core business of universities and affects how we educate and how we do research It also affects everything else: all the professions members teach to the students, as well as all the topics they research: it’s a game of double jeopardy!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great societal challenges (that education and research want to help solve) are complex and require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international and cross-disciplinary collaboration.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Overall aim: enhance quality of education with ICT for students, faculty and staff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 &amp; learn together (reduce cost)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 skills &amp; practice in use of ICT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319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829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502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89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132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005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1269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5EAC0A-1A7B-42DA-8357-44C998E354D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195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305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193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04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6A67159B-4E97-454F-9D97-E711107ACC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1EB1D1-6DA7-1A4B-97B4-DA76081F14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87" y="6050499"/>
            <a:ext cx="656537" cy="41899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BDA978-A028-A34E-9B73-3A5A72CF6F37}"/>
              </a:ext>
            </a:extLst>
          </p:cNvPr>
          <p:cNvSpPr txBox="1"/>
          <p:nvPr userDrawn="1"/>
        </p:nvSpPr>
        <p:spPr>
          <a:xfrm>
            <a:off x="1706251" y="6001127"/>
            <a:ext cx="32512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dirty="0">
                <a:solidFill>
                  <a:srgbClr val="1F4270"/>
                </a:solidFill>
              </a:rPr>
              <a:t>© GÉANT Association </a:t>
            </a:r>
          </a:p>
          <a:p>
            <a:r>
              <a:rPr lang="en-GB" sz="750" dirty="0">
                <a:solidFill>
                  <a:srgbClr val="1F4270"/>
                </a:solidFill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E1049E2A-4E3D-244E-8DA9-D1AEEC598E5A}"/>
              </a:ext>
            </a:extLst>
          </p:cNvPr>
          <p:cNvSpPr/>
          <p:nvPr userDrawn="1"/>
        </p:nvSpPr>
        <p:spPr>
          <a:xfrm rot="10800000">
            <a:off x="5273061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51461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rgbClr val="004360"/>
                </a:solidFill>
              </a:rPr>
              <a:t>Q&amp;A</a:t>
            </a: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A9DC78DD-66EC-1443-B4C6-FA73787EA14A}"/>
              </a:ext>
            </a:extLst>
          </p:cNvPr>
          <p:cNvSpPr/>
          <p:nvPr userDrawn="1"/>
        </p:nvSpPr>
        <p:spPr>
          <a:xfrm rot="10800000">
            <a:off x="6811929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238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6A67159B-4E97-454F-9D97-E711107ACC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1EB1D1-6DA7-1A4B-97B4-DA76081F14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87" y="6050499"/>
            <a:ext cx="656537" cy="41899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BDA978-A028-A34E-9B73-3A5A72CF6F37}"/>
              </a:ext>
            </a:extLst>
          </p:cNvPr>
          <p:cNvSpPr txBox="1"/>
          <p:nvPr userDrawn="1"/>
        </p:nvSpPr>
        <p:spPr>
          <a:xfrm>
            <a:off x="1706251" y="6001127"/>
            <a:ext cx="32512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dirty="0">
                <a:solidFill>
                  <a:srgbClr val="1F4270"/>
                </a:solidFill>
              </a:rPr>
              <a:t>© GÉANT Association </a:t>
            </a:r>
          </a:p>
          <a:p>
            <a:r>
              <a:rPr lang="en-GB" sz="750" dirty="0">
                <a:solidFill>
                  <a:srgbClr val="1F4270"/>
                </a:solidFill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</a:p>
        </p:txBody>
      </p:sp>
    </p:spTree>
    <p:extLst>
      <p:ext uri="{BB962C8B-B14F-4D97-AF65-F5344CB8AC3E}">
        <p14:creationId xmlns:p14="http://schemas.microsoft.com/office/powerpoint/2010/main" val="2678381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20B284AB-74F2-2040-A870-4DBA9A9CD8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861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190F97-5F59-704F-A4BD-FA7E46F0D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AE8FC2F-E37B-9A48-8498-1E7ECF87C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721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6A0D0FD3-6CA0-644C-A0A6-130C0D42E379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9275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8784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10344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20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20B284AB-74F2-2040-A870-4DBA9A9CD8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2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190F97-5F59-704F-A4BD-FA7E46F0D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AE8FC2F-E37B-9A48-8498-1E7ECF87C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6A0D0FD3-6CA0-644C-A0A6-130C0D42E379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9304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9FA8477C-1DE8-0548-B631-DAA2407A271D}"/>
              </a:ext>
            </a:extLst>
          </p:cNvPr>
          <p:cNvSpPr/>
          <p:nvPr userDrawn="1"/>
        </p:nvSpPr>
        <p:spPr>
          <a:xfrm rot="10800000">
            <a:off x="656457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715782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0DCD31CE-2811-114D-A61C-1DCA6A85220D}"/>
              </a:ext>
            </a:extLst>
          </p:cNvPr>
          <p:cNvSpPr/>
          <p:nvPr userDrawn="1"/>
        </p:nvSpPr>
        <p:spPr>
          <a:xfrm rot="10800000">
            <a:off x="2195325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903030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F02F8219-1452-F141-A91A-A5319F5E3F71}"/>
              </a:ext>
            </a:extLst>
          </p:cNvPr>
          <p:cNvSpPr/>
          <p:nvPr userDrawn="1"/>
        </p:nvSpPr>
        <p:spPr>
          <a:xfrm rot="10800000">
            <a:off x="3734193" y="6328282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D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2451904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9390692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pic>
        <p:nvPicPr>
          <p:cNvPr id="7" name="Picture 6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21A10683-8B09-E641-B527-3DBD2FB8DC0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91" r:id="rId2"/>
    <p:sldLayoutId id="2147483670" r:id="rId3"/>
    <p:sldLayoutId id="2147483671" r:id="rId4"/>
    <p:sldLayoutId id="2147483683" r:id="rId5"/>
    <p:sldLayoutId id="2147483699" r:id="rId6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88AEFE2F-7144-FC44-84DF-3CCC41FCE6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50"/>
          <a:stretch/>
        </p:blipFill>
        <p:spPr>
          <a:xfrm>
            <a:off x="0" y="6381336"/>
            <a:ext cx="12192000" cy="47666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512B20-9089-9946-80B0-D1C2E81B2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06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F427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F427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F427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427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427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9390692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pic>
        <p:nvPicPr>
          <p:cNvPr id="7" name="Picture 6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21A10683-8B09-E641-B527-3DBD2FB8DC0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96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>
          <p15:clr>
            <a:srgbClr val="F26B43"/>
          </p15:clr>
        </p15:guide>
        <p15:guide id="4" orient="horz" pos="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929086" y="2187048"/>
            <a:ext cx="10754913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000" b="1" dirty="0">
                <a:solidFill>
                  <a:srgbClr val="FFFF00"/>
                </a:solidFill>
                <a:latin typeface="+mn-lt"/>
              </a:rPr>
              <a:t>Task Force: Education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29087" y="3643746"/>
            <a:ext cx="6924956" cy="2265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Birgitta </a:t>
            </a:r>
            <a:r>
              <a:rPr lang="en-US" b="1" dirty="0" err="1">
                <a:solidFill>
                  <a:schemeClr val="bg1"/>
                </a:solidFill>
                <a:latin typeface="+mn-lt"/>
              </a:rPr>
              <a:t>Hemmingsson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, MIUN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Dr Esther Wilkinson, </a:t>
            </a:r>
            <a:r>
              <a:rPr lang="en-US" b="1" dirty="0" err="1">
                <a:solidFill>
                  <a:schemeClr val="bg1"/>
                </a:solidFill>
                <a:latin typeface="+mn-lt"/>
              </a:rPr>
              <a:t>Jisc</a:t>
            </a:r>
            <a:endParaRPr lang="en-US" b="1" dirty="0">
              <a:solidFill>
                <a:schemeClr val="bg1"/>
              </a:solidFill>
              <a:latin typeface="+mn-lt"/>
            </a:endParaRP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b="1" dirty="0">
              <a:solidFill>
                <a:schemeClr val="bg1"/>
              </a:solidFill>
              <a:latin typeface="+mn-lt"/>
            </a:endParaRP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TF-Edu meeting #8</a:t>
            </a:r>
          </a:p>
          <a:p>
            <a:pPr lvl="0" defTabSz="914400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prstClr val="white"/>
                </a:solidFill>
                <a:latin typeface="Calibri" panose="020F0502020204030204"/>
              </a:rPr>
              <a:t>12 October 2021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929086" y="4966406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en-GB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1A1FAA-A381-CC49-9897-0B4EF123E3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087" y="851818"/>
            <a:ext cx="1315332" cy="74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320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6255" y="21109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SP3. Community building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E6A459-CB40-BB48-8C6A-EF8732715E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24D4FA-9700-F04F-B5BD-EA63C681F5CE}"/>
              </a:ext>
            </a:extLst>
          </p:cNvPr>
          <p:cNvSpPr txBox="1"/>
          <p:nvPr/>
        </p:nvSpPr>
        <p:spPr>
          <a:xfrm>
            <a:off x="446255" y="1624811"/>
            <a:ext cx="903796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Educational development experts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International groups and events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Influencers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Topic experts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SIG-Marcomms: community building &amp; engagement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SIG-Multimedia: Realtime collaboration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SIG-MSP: NREN services development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019F1E-0193-614A-A733-FAEC11D2E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131" y="5029095"/>
            <a:ext cx="1155347" cy="1375181"/>
          </a:xfrm>
          <a:prstGeom prst="rect">
            <a:avLst/>
          </a:prstGeom>
        </p:spPr>
      </p:pic>
      <p:sp>
        <p:nvSpPr>
          <p:cNvPr id="8" name="Oval Callout 7">
            <a:extLst>
              <a:ext uri="{FF2B5EF4-FFF2-40B4-BE49-F238E27FC236}">
                <a16:creationId xmlns:a16="http://schemas.microsoft.com/office/drawing/2014/main" id="{CE5A6293-74B5-864C-890C-29EDE189202A}"/>
              </a:ext>
            </a:extLst>
          </p:cNvPr>
          <p:cNvSpPr/>
          <p:nvPr/>
        </p:nvSpPr>
        <p:spPr>
          <a:xfrm>
            <a:off x="3074764" y="4893732"/>
            <a:ext cx="3139769" cy="1803975"/>
          </a:xfrm>
          <a:prstGeom prst="wedgeEllipseCallout">
            <a:avLst>
              <a:gd name="adj1" fmla="val -83915"/>
              <a:gd name="adj2" fmla="val -23188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C17DF6-4C5A-C64C-963B-4A6A65BB9DE9}"/>
              </a:ext>
            </a:extLst>
          </p:cNvPr>
          <p:cNvSpPr txBox="1"/>
          <p:nvPr/>
        </p:nvSpPr>
        <p:spPr>
          <a:xfrm>
            <a:off x="3287574" y="5213367"/>
            <a:ext cx="26129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24E6A"/>
                </a:solidFill>
              </a:rPr>
              <a:t>What services will users need in 5 years?</a:t>
            </a:r>
          </a:p>
        </p:txBody>
      </p:sp>
    </p:spTree>
    <p:extLst>
      <p:ext uri="{BB962C8B-B14F-4D97-AF65-F5344CB8AC3E}">
        <p14:creationId xmlns:p14="http://schemas.microsoft.com/office/powerpoint/2010/main" val="2238685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6255" y="21109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SP4. Cross-sector collaboration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E6A459-CB40-BB48-8C6A-EF8732715E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24D4FA-9700-F04F-B5BD-EA63C681F5CE}"/>
              </a:ext>
            </a:extLst>
          </p:cNvPr>
          <p:cNvSpPr txBox="1"/>
          <p:nvPr/>
        </p:nvSpPr>
        <p:spPr>
          <a:xfrm>
            <a:off x="446255" y="1624811"/>
            <a:ext cx="903796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Identify key stakeholders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NREN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University management &amp; associations of universities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Ministry representatives &amp; Board members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Educational development experts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International policy makers (EC…etc)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Events: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Long term vision and direction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Key principles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Roles of organisations</a:t>
            </a:r>
          </a:p>
        </p:txBody>
      </p:sp>
    </p:spTree>
    <p:extLst>
      <p:ext uri="{BB962C8B-B14F-4D97-AF65-F5344CB8AC3E}">
        <p14:creationId xmlns:p14="http://schemas.microsoft.com/office/powerpoint/2010/main" val="2773862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6255" y="21109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600" b="1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SP5</a:t>
            </a: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. Facilitating technological change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E6A459-CB40-BB48-8C6A-EF8732715E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24D4FA-9700-F04F-B5BD-EA63C681F5CE}"/>
              </a:ext>
            </a:extLst>
          </p:cNvPr>
          <p:cNvSpPr txBox="1"/>
          <p:nvPr/>
        </p:nvSpPr>
        <p:spPr>
          <a:xfrm>
            <a:off x="446254" y="1540169"/>
            <a:ext cx="903796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Flexibilization of education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rgbClr val="034F80"/>
                </a:solidFill>
              </a:rPr>
              <a:t>eduID</a:t>
            </a:r>
            <a:endParaRPr lang="en-GB" sz="2800" dirty="0">
              <a:solidFill>
                <a:srgbClr val="034F8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rgbClr val="034F80"/>
                </a:solidFill>
              </a:rPr>
              <a:t>Microcredentialing</a:t>
            </a:r>
            <a:r>
              <a:rPr lang="en-GB" sz="2800" dirty="0">
                <a:solidFill>
                  <a:srgbClr val="034F80"/>
                </a:solidFill>
              </a:rPr>
              <a:t> (lifelong learning)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Student administration systems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Transformation of digital assessment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Mobility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Data handling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Digital educational resource handling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Data driven &amp; evidence informed decisions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Public values by design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Tools and services – </a:t>
            </a:r>
            <a:r>
              <a:rPr lang="en-GB" sz="2800" dirty="0" err="1">
                <a:solidFill>
                  <a:srgbClr val="034F80"/>
                </a:solidFill>
              </a:rPr>
              <a:t>eduGAIN</a:t>
            </a:r>
            <a:r>
              <a:rPr lang="en-GB" sz="2800" dirty="0">
                <a:solidFill>
                  <a:srgbClr val="034F80"/>
                </a:solidFill>
              </a:rPr>
              <a:t>, </a:t>
            </a:r>
            <a:r>
              <a:rPr lang="en-GB" sz="2800" dirty="0" err="1">
                <a:solidFill>
                  <a:srgbClr val="034F80"/>
                </a:solidFill>
              </a:rPr>
              <a:t>eduTEAMs</a:t>
            </a:r>
            <a:r>
              <a:rPr lang="en-GB" sz="2800" dirty="0">
                <a:solidFill>
                  <a:srgbClr val="034F80"/>
                </a:solidFill>
              </a:rPr>
              <a:t>…etc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Procurement frameworks, policy influence</a:t>
            </a:r>
          </a:p>
        </p:txBody>
      </p:sp>
    </p:spTree>
    <p:extLst>
      <p:ext uri="{BB962C8B-B14F-4D97-AF65-F5344CB8AC3E}">
        <p14:creationId xmlns:p14="http://schemas.microsoft.com/office/powerpoint/2010/main" val="3297977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927393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2140527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5400" b="1" cap="all" dirty="0">
                <a:solidFill>
                  <a:srgbClr val="FFFF00"/>
                </a:solidFill>
                <a:latin typeface="+mn-lt"/>
              </a:rPr>
              <a:t>Thank you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5B68896-1115-B746-8B2E-3978D79731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087" y="851818"/>
            <a:ext cx="1315332" cy="74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576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32851" y="1112654"/>
            <a:ext cx="7153824" cy="5379835"/>
          </a:xfrm>
          <a:custGeom>
            <a:avLst/>
            <a:gdLst>
              <a:gd name="connsiteX0" fmla="*/ 0 w 6976024"/>
              <a:gd name="connsiteY0" fmla="*/ 0 h 5367135"/>
              <a:gd name="connsiteX1" fmla="*/ 6976024 w 6976024"/>
              <a:gd name="connsiteY1" fmla="*/ 0 h 5367135"/>
              <a:gd name="connsiteX2" fmla="*/ 6976024 w 6976024"/>
              <a:gd name="connsiteY2" fmla="*/ 5367135 h 5367135"/>
              <a:gd name="connsiteX3" fmla="*/ 0 w 6976024"/>
              <a:gd name="connsiteY3" fmla="*/ 5367135 h 5367135"/>
              <a:gd name="connsiteX4" fmla="*/ 0 w 6976024"/>
              <a:gd name="connsiteY4" fmla="*/ 0 h 5367135"/>
              <a:gd name="connsiteX0" fmla="*/ 0 w 7153824"/>
              <a:gd name="connsiteY0" fmla="*/ 0 h 5379835"/>
              <a:gd name="connsiteX1" fmla="*/ 6976024 w 7153824"/>
              <a:gd name="connsiteY1" fmla="*/ 0 h 5379835"/>
              <a:gd name="connsiteX2" fmla="*/ 7153824 w 7153824"/>
              <a:gd name="connsiteY2" fmla="*/ 5379835 h 5379835"/>
              <a:gd name="connsiteX3" fmla="*/ 0 w 7153824"/>
              <a:gd name="connsiteY3" fmla="*/ 5367135 h 5379835"/>
              <a:gd name="connsiteX4" fmla="*/ 0 w 7153824"/>
              <a:gd name="connsiteY4" fmla="*/ 0 h 537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3824" h="5379835">
                <a:moveTo>
                  <a:pt x="0" y="0"/>
                </a:moveTo>
                <a:lnTo>
                  <a:pt x="6976024" y="0"/>
                </a:lnTo>
                <a:lnTo>
                  <a:pt x="7153824" y="5379835"/>
                </a:lnTo>
                <a:lnTo>
                  <a:pt x="0" y="5367135"/>
                </a:lnTo>
                <a:lnTo>
                  <a:pt x="0" y="0"/>
                </a:lnTo>
                <a:close/>
              </a:path>
            </a:pathLst>
          </a:custGeom>
          <a:solidFill>
            <a:srgbClr val="1F417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32851" y="556011"/>
            <a:ext cx="6976024" cy="591979"/>
          </a:xfrm>
          <a:custGeom>
            <a:avLst/>
            <a:gdLst>
              <a:gd name="connsiteX0" fmla="*/ 0 w 6976024"/>
              <a:gd name="connsiteY0" fmla="*/ 0 h 591979"/>
              <a:gd name="connsiteX1" fmla="*/ 6976024 w 6976024"/>
              <a:gd name="connsiteY1" fmla="*/ 0 h 591979"/>
              <a:gd name="connsiteX2" fmla="*/ 6976024 w 6976024"/>
              <a:gd name="connsiteY2" fmla="*/ 591979 h 591979"/>
              <a:gd name="connsiteX3" fmla="*/ 0 w 6976024"/>
              <a:gd name="connsiteY3" fmla="*/ 591979 h 591979"/>
              <a:gd name="connsiteX4" fmla="*/ 0 w 6976024"/>
              <a:gd name="connsiteY4" fmla="*/ 0 h 591979"/>
              <a:gd name="connsiteX0" fmla="*/ 0 w 6976024"/>
              <a:gd name="connsiteY0" fmla="*/ 0 h 591979"/>
              <a:gd name="connsiteX1" fmla="*/ 6518824 w 6976024"/>
              <a:gd name="connsiteY1" fmla="*/ 0 h 591979"/>
              <a:gd name="connsiteX2" fmla="*/ 6976024 w 6976024"/>
              <a:gd name="connsiteY2" fmla="*/ 591979 h 591979"/>
              <a:gd name="connsiteX3" fmla="*/ 0 w 6976024"/>
              <a:gd name="connsiteY3" fmla="*/ 591979 h 591979"/>
              <a:gd name="connsiteX4" fmla="*/ 0 w 6976024"/>
              <a:gd name="connsiteY4" fmla="*/ 0 h 59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6024" h="591979">
                <a:moveTo>
                  <a:pt x="0" y="0"/>
                </a:moveTo>
                <a:lnTo>
                  <a:pt x="6518824" y="0"/>
                </a:lnTo>
                <a:lnTo>
                  <a:pt x="6976024" y="591979"/>
                </a:lnTo>
                <a:lnTo>
                  <a:pt x="0" y="591979"/>
                </a:lnTo>
                <a:lnTo>
                  <a:pt x="0" y="0"/>
                </a:lnTo>
                <a:close/>
              </a:path>
            </a:pathLst>
          </a:custGeom>
          <a:solidFill>
            <a:srgbClr val="FFDD7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DD7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7981" y="594111"/>
            <a:ext cx="3198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cap="all" dirty="0">
                <a:solidFill>
                  <a:srgbClr val="1F4270"/>
                </a:solidFill>
              </a:rPr>
              <a:t>Agenda</a:t>
            </a:r>
            <a:endParaRPr lang="en-GB" sz="2800" cap="all" dirty="0">
              <a:solidFill>
                <a:srgbClr val="1F427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8560" y="1277222"/>
            <a:ext cx="6416719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Welcome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TF-EDU: A new strategic direction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Key (positive) take </a:t>
            </a:r>
            <a:r>
              <a:rPr lang="en-GB" b="1" dirty="0" err="1">
                <a:solidFill>
                  <a:schemeClr val="bg1"/>
                </a:solidFill>
              </a:rPr>
              <a:t>aways</a:t>
            </a:r>
            <a:r>
              <a:rPr lang="en-GB" b="1" dirty="0">
                <a:solidFill>
                  <a:schemeClr val="bg1"/>
                </a:solidFill>
              </a:rPr>
              <a:t> from Swedish HE post pandemic survey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Going digital: </a:t>
            </a:r>
            <a:r>
              <a:rPr lang="en-GB" b="1" dirty="0" err="1">
                <a:solidFill>
                  <a:schemeClr val="bg1"/>
                </a:solidFill>
              </a:rPr>
              <a:t>eduID</a:t>
            </a:r>
            <a:r>
              <a:rPr lang="en-GB" b="1" dirty="0">
                <a:solidFill>
                  <a:schemeClr val="bg1"/>
                </a:solidFill>
              </a:rPr>
              <a:t>, lifelong learning identity, student administration...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Panel discussion: NREN (positive) take </a:t>
            </a:r>
            <a:r>
              <a:rPr lang="en-GB" b="1" dirty="0" err="1">
                <a:solidFill>
                  <a:schemeClr val="bg1"/>
                </a:solidFill>
              </a:rPr>
              <a:t>aways</a:t>
            </a:r>
            <a:endParaRPr lang="en-GB" b="1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Norway - </a:t>
            </a:r>
            <a:r>
              <a:rPr lang="en-GB" dirty="0" err="1">
                <a:solidFill>
                  <a:schemeClr val="bg1"/>
                </a:solidFill>
              </a:rPr>
              <a:t>Uninett</a:t>
            </a:r>
            <a:endParaRPr lang="en-GB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Croatia - CARNET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Ireland – </a:t>
            </a:r>
            <a:r>
              <a:rPr lang="en-GB" dirty="0" err="1">
                <a:solidFill>
                  <a:schemeClr val="bg1"/>
                </a:solidFill>
              </a:rPr>
              <a:t>HEAnet</a:t>
            </a:r>
            <a:endParaRPr lang="en-GB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United Kingdom - Jisc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EUNIS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Conclusions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Looking Ahead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431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929086" y="2187048"/>
            <a:ext cx="10754913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000" b="1" dirty="0">
                <a:solidFill>
                  <a:srgbClr val="FFFF00"/>
                </a:solidFill>
                <a:latin typeface="+mn-lt"/>
              </a:rPr>
              <a:t>Task Force: Education</a:t>
            </a:r>
          </a:p>
          <a:p>
            <a:r>
              <a:rPr lang="en-GB" sz="4000" b="1" dirty="0">
                <a:solidFill>
                  <a:srgbClr val="FFFF00"/>
                </a:solidFill>
                <a:latin typeface="+mn-lt"/>
              </a:rPr>
              <a:t>A new strategic direction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29087" y="3779017"/>
            <a:ext cx="6924956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Dr Esther Wilkinson, Jisc 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929087" y="4260630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12 October 2021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1A1FAA-A381-CC49-9897-0B4EF123E3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087" y="851818"/>
            <a:ext cx="1315332" cy="74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30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ter, blue, table, holding&#10;&#10;Description automatically generated">
            <a:extLst>
              <a:ext uri="{FF2B5EF4-FFF2-40B4-BE49-F238E27FC236}">
                <a16:creationId xmlns:a16="http://schemas.microsoft.com/office/drawing/2014/main" id="{DDE40741-5ED8-5745-9195-54B71B6972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28" b="15428"/>
          <a:stretch/>
        </p:blipFill>
        <p:spPr>
          <a:xfrm>
            <a:off x="0" y="1546"/>
            <a:ext cx="12192000" cy="68549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6255" y="21109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TF-Edu: Mission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E6A459-CB40-BB48-8C6A-EF8732715E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81E58E9-C89C-EA41-B433-FA1FE7362CF5}"/>
              </a:ext>
            </a:extLst>
          </p:cNvPr>
          <p:cNvSpPr txBox="1">
            <a:spLocks/>
          </p:cNvSpPr>
          <p:nvPr/>
        </p:nvSpPr>
        <p:spPr>
          <a:xfrm>
            <a:off x="683321" y="2336800"/>
            <a:ext cx="9037967" cy="29992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600" b="1" dirty="0">
                <a:solidFill>
                  <a:srgbClr val="FFC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‘To raise the profile, engagement and influence of (N)RENs and our communities, nationally and globally, in the area of education in alignment with the UNESCO Sustainable Development Goals’</a:t>
            </a:r>
          </a:p>
        </p:txBody>
      </p:sp>
    </p:spTree>
    <p:extLst>
      <p:ext uri="{BB962C8B-B14F-4D97-AF65-F5344CB8AC3E}">
        <p14:creationId xmlns:p14="http://schemas.microsoft.com/office/powerpoint/2010/main" val="289019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6255" y="21109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UNESCO Strategic Development Goals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E6A459-CB40-BB48-8C6A-EF8732715E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24D4FA-9700-F04F-B5BD-EA63C681F5CE}"/>
              </a:ext>
            </a:extLst>
          </p:cNvPr>
          <p:cNvSpPr txBox="1"/>
          <p:nvPr/>
        </p:nvSpPr>
        <p:spPr>
          <a:xfrm>
            <a:off x="446255" y="1624811"/>
            <a:ext cx="9037967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GB" sz="3600" dirty="0">
                <a:solidFill>
                  <a:srgbClr val="034F80"/>
                </a:solidFill>
              </a:rPr>
              <a:t>GOAL 3: Good health and wellbeing</a:t>
            </a:r>
          </a:p>
          <a:p>
            <a:pPr lvl="0">
              <a:spcBef>
                <a:spcPts val="600"/>
              </a:spcBef>
            </a:pPr>
            <a:r>
              <a:rPr lang="en-GB" sz="3600" dirty="0">
                <a:solidFill>
                  <a:srgbClr val="034F80"/>
                </a:solidFill>
              </a:rPr>
              <a:t>GOAL 4: Quality education</a:t>
            </a:r>
          </a:p>
          <a:p>
            <a:pPr lvl="0">
              <a:spcBef>
                <a:spcPts val="600"/>
              </a:spcBef>
            </a:pPr>
            <a:r>
              <a:rPr lang="en-GB" sz="3600" dirty="0">
                <a:solidFill>
                  <a:srgbClr val="034F80"/>
                </a:solidFill>
              </a:rPr>
              <a:t>GOAL 5: Gender equality</a:t>
            </a:r>
          </a:p>
          <a:p>
            <a:pPr>
              <a:spcBef>
                <a:spcPts val="600"/>
              </a:spcBef>
            </a:pPr>
            <a:r>
              <a:rPr lang="en-GB" sz="3600" dirty="0">
                <a:solidFill>
                  <a:srgbClr val="034F80"/>
                </a:solidFill>
              </a:rPr>
              <a:t>SDG 9: Industry, innovation and infrastructure</a:t>
            </a:r>
          </a:p>
          <a:p>
            <a:pPr>
              <a:spcBef>
                <a:spcPts val="600"/>
              </a:spcBef>
            </a:pPr>
            <a:r>
              <a:rPr lang="en-GB" sz="3600" dirty="0">
                <a:solidFill>
                  <a:srgbClr val="034F80"/>
                </a:solidFill>
              </a:rPr>
              <a:t>GOAL 13: Climate action</a:t>
            </a:r>
          </a:p>
          <a:p>
            <a:pPr>
              <a:spcBef>
                <a:spcPts val="600"/>
              </a:spcBef>
            </a:pPr>
            <a:r>
              <a:rPr lang="en-GB" sz="3600" dirty="0">
                <a:solidFill>
                  <a:srgbClr val="034F80"/>
                </a:solidFill>
              </a:rPr>
              <a:t>SDG 17: Partnerships for the goals</a:t>
            </a:r>
          </a:p>
          <a:p>
            <a:endParaRPr lang="en-GB" dirty="0"/>
          </a:p>
          <a:p>
            <a:pPr lvl="0"/>
            <a:endParaRPr lang="en-GB" dirty="0"/>
          </a:p>
          <a:p>
            <a:endParaRPr lang="en-GB" sz="2800" dirty="0">
              <a:solidFill>
                <a:srgbClr val="034F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873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13DFBE-E43E-764C-9A16-10FA6EB6769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5253897" cy="6858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45138" y="418646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Global</a:t>
            </a:r>
            <a:r>
              <a:rPr lang="en-GB" sz="24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Context and Landscape</a:t>
            </a:r>
            <a:r>
              <a:rPr lang="en-GB" sz="24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DB5B91-B4E4-4EE4-BE5C-3E09032CE5EC}" type="slidenum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A1B06E-B498-6648-8B4C-54CA9EFDD07B}"/>
              </a:ext>
            </a:extLst>
          </p:cNvPr>
          <p:cNvSpPr txBox="1"/>
          <p:nvPr/>
        </p:nvSpPr>
        <p:spPr>
          <a:xfrm>
            <a:off x="179666" y="1948189"/>
            <a:ext cx="11250334" cy="4638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marR="0" lvl="0" indent="-571500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270"/>
                </a:solidFill>
                <a:effectLst/>
                <a:uLnTx/>
                <a:uFillTx/>
              </a:rPr>
              <a:t>COLLABORATION…across institutions, sectors, regionally, nationally and globally</a:t>
            </a:r>
          </a:p>
          <a:p>
            <a:pPr marL="571500" indent="-571500">
              <a:lnSpc>
                <a:spcPts val="6000"/>
              </a:lnSpc>
              <a:buFont typeface="Wingdings" pitchFamily="2" charset="2"/>
              <a:buChar char="Ø"/>
            </a:pPr>
            <a:r>
              <a:rPr lang="en-US" sz="3200" b="1" dirty="0">
                <a:solidFill>
                  <a:srgbClr val="1F4270"/>
                </a:solidFill>
              </a:rPr>
              <a:t>ACCELERATED DIGITAL TRANSFORMATION…brought on through the COVID-19 pandemic</a:t>
            </a:r>
          </a:p>
          <a:p>
            <a:pPr marL="571500" marR="0" lvl="0" indent="-571500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270"/>
                </a:solidFill>
                <a:effectLst/>
                <a:uLnTx/>
                <a:uFillTx/>
              </a:rPr>
              <a:t>SUPPORT…as well as product and service development </a:t>
            </a:r>
          </a:p>
          <a:p>
            <a:pPr marL="571500" marR="0" lvl="0" indent="-571500" algn="ctr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F427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400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6255" y="21109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TF-Edu: Strategic Priorities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E6A459-CB40-BB48-8C6A-EF8732715E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24D4FA-9700-F04F-B5BD-EA63C681F5CE}"/>
              </a:ext>
            </a:extLst>
          </p:cNvPr>
          <p:cNvSpPr txBox="1"/>
          <p:nvPr/>
        </p:nvSpPr>
        <p:spPr>
          <a:xfrm>
            <a:off x="446255" y="1624811"/>
            <a:ext cx="903796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800" b="1" dirty="0">
                <a:solidFill>
                  <a:srgbClr val="034F80"/>
                </a:solidFill>
              </a:rPr>
              <a:t>Strategic horizon scanning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what is the vision of education we are supporting with technology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b="1" dirty="0">
                <a:solidFill>
                  <a:srgbClr val="034F80"/>
                </a:solidFill>
              </a:rPr>
              <a:t>Knowledge management and sharing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b="1" dirty="0">
                <a:solidFill>
                  <a:srgbClr val="034F80"/>
                </a:solidFill>
              </a:rPr>
              <a:t>Community building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b="1" dirty="0">
                <a:solidFill>
                  <a:srgbClr val="034F80"/>
                </a:solidFill>
              </a:rPr>
              <a:t>Cross-sector collaboration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800" b="1" dirty="0">
                <a:solidFill>
                  <a:srgbClr val="034F80"/>
                </a:solidFill>
              </a:rPr>
              <a:t>Facilitating technological change: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Flexibilization of education: </a:t>
            </a:r>
            <a:r>
              <a:rPr lang="en-GB" sz="2800" dirty="0" err="1">
                <a:solidFill>
                  <a:srgbClr val="034F80"/>
                </a:solidFill>
              </a:rPr>
              <a:t>eduID</a:t>
            </a:r>
            <a:r>
              <a:rPr lang="en-GB" sz="2800" dirty="0">
                <a:solidFill>
                  <a:srgbClr val="034F80"/>
                </a:solidFill>
              </a:rPr>
              <a:t>, </a:t>
            </a:r>
            <a:r>
              <a:rPr lang="en-GB" sz="2800" dirty="0" err="1">
                <a:solidFill>
                  <a:srgbClr val="034F80"/>
                </a:solidFill>
              </a:rPr>
              <a:t>microcredentialing</a:t>
            </a:r>
            <a:r>
              <a:rPr lang="en-GB" sz="2800" dirty="0">
                <a:solidFill>
                  <a:srgbClr val="034F80"/>
                </a:solidFill>
              </a:rPr>
              <a:t>, student administration systems, transformation of digital assessment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Data handling, digital educational resource handling</a:t>
            </a:r>
          </a:p>
        </p:txBody>
      </p:sp>
    </p:spTree>
    <p:extLst>
      <p:ext uri="{BB962C8B-B14F-4D97-AF65-F5344CB8AC3E}">
        <p14:creationId xmlns:p14="http://schemas.microsoft.com/office/powerpoint/2010/main" val="125640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F630B3-E278-164C-AEC1-F4FF46D2C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8756" y="1426004"/>
            <a:ext cx="2950667" cy="31016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6255" y="21109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SP1. Strategic horizon scanning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E6A459-CB40-BB48-8C6A-EF8732715E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24D4FA-9700-F04F-B5BD-EA63C681F5CE}"/>
              </a:ext>
            </a:extLst>
          </p:cNvPr>
          <p:cNvSpPr txBox="1"/>
          <p:nvPr/>
        </p:nvSpPr>
        <p:spPr>
          <a:xfrm>
            <a:off x="446256" y="1624811"/>
            <a:ext cx="77664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Annual global survey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Identifying trends in services and activities.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Collaboration areas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Collaboration partners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Bilateral in-depth follow up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Broadening the information on each services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Political landscape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34F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91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6255" y="21109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600" b="1" dirty="0">
                <a:solidFill>
                  <a:srgbClr val="FFC000"/>
                </a:solidFill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SP2. Knowledge management &amp; sharing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E6A459-CB40-BB48-8C6A-EF8732715E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2143" y="295741"/>
            <a:ext cx="1315332" cy="7483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24D4FA-9700-F04F-B5BD-EA63C681F5CE}"/>
              </a:ext>
            </a:extLst>
          </p:cNvPr>
          <p:cNvSpPr txBox="1"/>
          <p:nvPr/>
        </p:nvSpPr>
        <p:spPr>
          <a:xfrm>
            <a:off x="446255" y="1624811"/>
            <a:ext cx="903796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Portfolio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Educational technologies used and emerging are in an overview on the GÉANT website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Country / NREN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34F80"/>
                </a:solidFill>
              </a:rPr>
              <a:t>Events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TF-EDU meetings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34F80"/>
                </a:solidFill>
              </a:rPr>
              <a:t>Community events on topics of interests</a:t>
            </a:r>
          </a:p>
        </p:txBody>
      </p:sp>
    </p:spTree>
    <p:extLst>
      <p:ext uri="{BB962C8B-B14F-4D97-AF65-F5344CB8AC3E}">
        <p14:creationId xmlns:p14="http://schemas.microsoft.com/office/powerpoint/2010/main" val="722469994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A5F7BC9F01D54C8C028220999D9684" ma:contentTypeVersion="0" ma:contentTypeDescription="Create a new document." ma:contentTypeScope="" ma:versionID="d1621272af5e0666087201b5ef1a96b4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aeadc130a09a475bf14a130a350b4aae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31D6D2-9D3B-414F-9034-E0440B7988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e2e8627e-9120-4592-bf70-1c86d23ddb27"/>
    <ds:schemaRef ds:uri="http://schemas.openxmlformats.org/package/2006/metadata/core-properti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33c70a20-266a-45ad-bf4a-dd457e1766dc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878C493A-E7C5-456E-869D-C80BFFA68C39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12521</TotalTime>
  <Words>596</Words>
  <Application>Microsoft Macintosh PowerPoint</Application>
  <PresentationFormat>Widescreen</PresentationFormat>
  <Paragraphs>119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Wingdings</vt:lpstr>
      <vt:lpstr>GEANT EC Review</vt:lpstr>
      <vt:lpstr>Custom Design</vt:lpstr>
      <vt:lpstr>1_GEANT EC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GN4-3 Period 1 EC Review slides 1 January 2019 to 30 April 2020</dc:title>
  <dc:creator>Paul Hasleham</dc:creator>
  <cp:lastModifiedBy>Gyöngyi Horváth</cp:lastModifiedBy>
  <cp:revision>112</cp:revision>
  <cp:lastPrinted>2016-05-20T16:08:32Z</cp:lastPrinted>
  <dcterms:created xsi:type="dcterms:W3CDTF">2020-03-11T09:45:00Z</dcterms:created>
  <dcterms:modified xsi:type="dcterms:W3CDTF">2021-10-12T08:12:13Z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0x010100DFA5F7BC9F01D54C8C028220999D9684</vt:lpwstr>
  </property>
</Properties>
</file>