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60" r:id="rId5"/>
    <p:sldId id="262" r:id="rId6"/>
    <p:sldId id="264" r:id="rId7"/>
    <p:sldId id="266" r:id="rId8"/>
    <p:sldId id="267" r:id="rId9"/>
  </p:sldIdLst>
  <p:sldSz cx="9144000" cy="5145088"/>
  <p:notesSz cx="9144000" cy="5145088"/>
  <p:defaultTextStyle>
    <a:defPPr marL="0" marR="0" indent="0" algn="l" defTabSz="685800">
      <a:lnSpc>
        <a:spcPct val="100000"/>
      </a:lnSpc>
      <a:spcBef>
        <a:spcPts val="0"/>
      </a:spcBef>
      <a:spcAft>
        <a:spcPts val="0"/>
      </a:spcAft>
      <a:buClrTx/>
      <a:buSzTx/>
      <a:buFontTx/>
      <a:buNone/>
      <a:defRPr sz="1350" b="0" i="0" u="none" strike="noStrike" cap="none" spc="0">
        <a:ln>
          <a:noFill/>
        </a:ln>
        <a:solidFill>
          <a:srgbClr val="000000"/>
        </a:solidFill>
      </a:defRPr>
    </a:defPPr>
    <a:lvl1pPr marL="166787" marR="0" indent="-166787"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1pPr>
    <a:lvl2pPr marL="617826" marR="0" indent="-160706"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2pPr>
    <a:lvl3pPr marL="1066613" marR="0" indent="-152373"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3pPr>
    <a:lvl4pPr marL="1542780" marR="0" indent="-171420"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4pPr>
    <a:lvl5pPr marL="1999900" marR="0" indent="-171420"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5pPr>
    <a:lvl6pPr marL="2457020" marR="0" indent="-171420"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6pPr>
    <a:lvl7pPr marL="2914140" marR="0" indent="-171420"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7pPr>
    <a:lvl8pPr marL="3371260" marR="0" indent="-171420"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8pPr>
    <a:lvl9pPr marL="3828380" marR="0" indent="-171420" algn="l" defTabSz="914240">
      <a:lnSpc>
        <a:spcPct val="100000"/>
      </a:lnSpc>
      <a:spcBef>
        <a:spcPts val="600"/>
      </a:spcBef>
      <a:spcAft>
        <a:spcPts val="0"/>
      </a:spcAft>
      <a:buClrTx/>
      <a:buSzPct val="100000"/>
      <a:buFont typeface="Helvetica Neue"/>
      <a:buChar char="•"/>
      <a:defRPr sz="1350" b="0" i="0" u="none" strike="noStrike" cap="none" spc="0">
        <a:ln>
          <a:noFill/>
        </a:ln>
        <a:solidFill>
          <a:srgbClr val="000000"/>
        </a:solidFill>
        <a:latin typeface="Museo Sans 100"/>
        <a:ea typeface="Museo Sans 100"/>
        <a:cs typeface="Museo Sans 10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0588" autoAdjust="0"/>
  </p:normalViewPr>
  <p:slideViewPr>
    <p:cSldViewPr>
      <p:cViewPr varScale="1">
        <p:scale>
          <a:sx n="54" d="100"/>
          <a:sy n="54" d="100"/>
        </p:scale>
        <p:origin x="2282"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nchor="ctr"/>
          <a:lstStyle>
            <a:lvl1pPr algn="l">
              <a:defRPr sz="1200"/>
            </a:lvl1pPr>
          </a:lstStyle>
          <a:p>
            <a:pPr>
              <a:defRPr/>
            </a:pPr>
            <a:endParaRPr/>
          </a:p>
        </p:txBody>
      </p:sp>
      <p:sp>
        <p:nvSpPr>
          <p:cNvPr id="3" name="Date Placeholder 2"/>
          <p:cNvSpPr>
            <a:spLocks noGrp="1"/>
          </p:cNvSpPr>
          <p:nvPr>
            <p:ph type="dt" idx="2"/>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4" name="Date Placeholder 2"/>
          <p:cNvSpPr>
            <a:spLocks noGrp="1"/>
          </p:cNvSpPr>
          <p:nvPr>
            <p:ph type="dt" idx="3"/>
          </p:nvPr>
        </p:nvSpPr>
        <p:spPr bwMode="auto">
          <a:xfrm>
            <a:off x="3884613" y="0"/>
            <a:ext cx="2971800" cy="458788"/>
          </a:xfrm>
          <a:prstGeom prst="rect">
            <a:avLst/>
          </a:prstGeom>
        </p:spPr>
        <p:txBody>
          <a:bodyPr vert="horz" lIns="91440" tIns="45720" rIns="91440" bIns="45720" rtlCol="0" anchor="ctr"/>
          <a:lstStyle>
            <a:lvl1pPr algn="r">
              <a:defRPr sz="1200"/>
            </a:lvl1pPr>
          </a:lstStyle>
          <a:p>
            <a:pPr>
              <a:defRPr/>
            </a:pPr>
            <a:endParaRPr/>
          </a:p>
        </p:txBody>
      </p:sp>
      <p:sp>
        <p:nvSpPr>
          <p:cNvPr id="5" name="Notes Placeholder 4"/>
          <p:cNvSpPr>
            <a:spLocks noGrp="1"/>
          </p:cNvSpPr>
          <p:nvPr>
            <p:ph type="body" sz="quarter" idx="1"/>
          </p:nvPr>
        </p:nvSpPr>
        <p:spPr bwMode="auto">
          <a:xfrm>
            <a:off x="685800" y="4400550"/>
            <a:ext cx="5486400" cy="3600450"/>
          </a:xfrm>
          <a:prstGeom prst="rect">
            <a:avLst/>
          </a:prstGeom>
        </p:spPr>
        <p:txBody>
          <a:bodyPr vert="horz" lIns="91440" tIns="45720" rIns="91440" bIns="45720" rtlCol="0" anchor="ctr"/>
          <a:lstStyle/>
          <a:p>
            <a:pPr>
              <a:defRPr/>
            </a:pPr>
            <a:endParaRPr/>
          </a:p>
        </p:txBody>
      </p:sp>
      <p:sp>
        <p:nvSpPr>
          <p:cNvPr id="6"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a:p>
        </p:txBody>
      </p:sp>
      <p:sp>
        <p:nvSpPr>
          <p:cNvPr id="7" name="Slide Number Placeholder 6"/>
          <p:cNvSpPr>
            <a:spLocks noGrp="1"/>
          </p:cNvSpPr>
          <p:nvPr>
            <p:ph type="sldNum" sz="quarter" idx="1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lnSpc>
                <a:spcPct val="107000"/>
              </a:lnSpc>
              <a:spcAft>
                <a:spcPts val="800"/>
              </a:spcAft>
            </a:pPr>
            <a:r>
              <a:rPr lang="en-AU" sz="1800" dirty="0">
                <a:effectLst/>
                <a:latin typeface="Calibri" panose="020F0502020204030204" pitchFamily="34" charset="0"/>
                <a:ea typeface="Calibri" panose="020F0502020204030204" pitchFamily="34" charset="0"/>
                <a:cs typeface="Times New Roman" panose="02020603050405020304" pitchFamily="18" charset="0"/>
              </a:rPr>
              <a:t>Hi, I’m Sara King and I’m the Training and Engagement Lead at AARNet, Australia’s Academic Research Network. As the network provider for Australia’s universities and research institutions, AARNet’s aim is to support all researchers to maximise their use of the available technologies and the supporting network capabilities. Training is one of the ways we currently do this. </a:t>
            </a:r>
          </a:p>
        </p:txBody>
      </p:sp>
      <p:sp>
        <p:nvSpPr>
          <p:cNvPr id="4"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028950" y="642938"/>
            <a:ext cx="3086100" cy="1736725"/>
          </a:xfrm>
          <a:prstGeom prst="rect">
            <a:avLst/>
          </a:prstGeom>
          <a:noFill/>
          <a:ln w="12700">
            <a:solidFill>
              <a:prstClr val="black"/>
            </a:solidFill>
          </a:ln>
        </p:spPr>
      </p:sp>
      <p:sp>
        <p:nvSpPr>
          <p:cNvPr id="3" name="Notes Placeholder 2"/>
          <p:cNvSpPr>
            <a:spLocks noGrp="1"/>
          </p:cNvSpPr>
          <p:nvPr>
            <p:ph type="body" idx="1"/>
          </p:nvPr>
        </p:nvSpPr>
        <p:spPr bwMode="auto"/>
        <p:txBody>
          <a:bodyPr/>
          <a:lstStyle/>
          <a:p>
            <a:pPr>
              <a:lnSpc>
                <a:spcPct val="107000"/>
              </a:lnSpc>
              <a:spcAft>
                <a:spcPts val="800"/>
              </a:spcAft>
            </a:pPr>
            <a:r>
              <a:rPr lang="en-AU" sz="1800" dirty="0">
                <a:effectLst/>
                <a:latin typeface="Calibri" panose="020F0502020204030204" pitchFamily="34" charset="0"/>
                <a:ea typeface="Calibri" panose="020F0502020204030204" pitchFamily="34" charset="0"/>
                <a:cs typeface="Times New Roman" panose="02020603050405020304" pitchFamily="18" charset="0"/>
              </a:rPr>
              <a:t>A little bit about AARNet:</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AARNet’s national network spans the continent with geographically diverse Network Access Point sites in all Australian capital cities. The network also delivers substantial capacity to rural, regional and remote locations. </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We provide CloudStor, which is AARNet's file sync, share and storage service. SWAN is the ‘Service for Web-based Analysis’, which is a </a:t>
            </a:r>
            <a:r>
              <a:rPr lang="en-AU" sz="1800" dirty="0" err="1">
                <a:effectLst/>
                <a:latin typeface="Calibri" panose="020F0502020204030204" pitchFamily="34" charset="0"/>
                <a:ea typeface="Calibri" panose="020F0502020204030204" pitchFamily="34" charset="0"/>
                <a:cs typeface="Times New Roman" panose="02020603050405020304" pitchFamily="18" charset="0"/>
              </a:rPr>
              <a:t>Jupyter</a:t>
            </a:r>
            <a:r>
              <a:rPr lang="en-AU" sz="1800" dirty="0">
                <a:effectLst/>
                <a:latin typeface="Calibri" panose="020F0502020204030204" pitchFamily="34" charset="0"/>
                <a:ea typeface="Calibri" panose="020F0502020204030204" pitchFamily="34" charset="0"/>
                <a:cs typeface="Times New Roman" panose="02020603050405020304" pitchFamily="18" charset="0"/>
              </a:rPr>
              <a:t> notebooks hosting site.</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AARNet enables researchers to access data at extremely high speed to accommodate big data transfers.</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We offer cyber security services to provide Australian universities with all the capabilities they need to manage cyber security incidents.</a:t>
            </a:r>
          </a:p>
          <a:p>
            <a:pPr marL="342900" lvl="0" indent="-342900">
              <a:lnSpc>
                <a:spcPct val="107000"/>
              </a:lnSpc>
              <a:spcAft>
                <a:spcPts val="800"/>
              </a:spcAft>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Our network supports cross-institutional research collaborations, virtual labs, imaging, sequencing, and the transport and storage of huge datasets.</a:t>
            </a:r>
            <a:endParaRPr lang="en-US" dirty="0"/>
          </a:p>
          <a:p>
            <a:pPr marL="171450" indent="-171450">
              <a:buFont typeface="Arial"/>
              <a:buChar char="•"/>
              <a:defRPr/>
            </a:pPr>
            <a:endParaRPr lang="en-AU" dirty="0"/>
          </a:p>
        </p:txBody>
      </p:sp>
      <p:sp>
        <p:nvSpPr>
          <p:cNvPr id="4" name="Slide Number Placeholder 3"/>
          <p:cNvSpPr>
            <a:spLocks noGrp="1"/>
          </p:cNvSpPr>
          <p:nvPr>
            <p:ph type="sldNum" sz="quarter" idx="10"/>
          </p:nvPr>
        </p:nvSpPr>
        <p:spPr bwMode="auto"/>
        <p:txBody>
          <a:bodyPr/>
          <a:lstStyle/>
          <a:p>
            <a:pPr>
              <a:defRPr/>
            </a:pPr>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028950" y="642938"/>
            <a:ext cx="3086100" cy="1736725"/>
          </a:xfrm>
          <a:prstGeom prst="rect">
            <a:avLst/>
          </a:prstGeom>
          <a:noFill/>
          <a:ln w="12700">
            <a:solidFill>
              <a:prstClr val="black"/>
            </a:solidFill>
          </a:ln>
        </p:spPr>
      </p:sp>
      <p:sp>
        <p:nvSpPr>
          <p:cNvPr id="3" name="Notes Placeholder 2"/>
          <p:cNvSpPr>
            <a:spLocks noGrp="1"/>
          </p:cNvSpPr>
          <p:nvPr>
            <p:ph type="body" idx="1"/>
          </p:nvPr>
        </p:nvSpPr>
        <p:spPr bwMode="auto"/>
        <p:txBody>
          <a:bodyPr/>
          <a:lstStyle/>
          <a:p>
            <a:pPr>
              <a:lnSpc>
                <a:spcPct val="107000"/>
              </a:lnSpc>
              <a:spcAft>
                <a:spcPts val="800"/>
              </a:spcAft>
            </a:pPr>
            <a:r>
              <a:rPr lang="en-AU" sz="1800" dirty="0">
                <a:effectLst/>
                <a:latin typeface="Calibri" panose="020F0502020204030204" pitchFamily="34" charset="0"/>
                <a:ea typeface="Calibri" panose="020F0502020204030204" pitchFamily="34" charset="0"/>
                <a:cs typeface="Times New Roman" panose="02020603050405020304" pitchFamily="18" charset="0"/>
              </a:rPr>
              <a:t>Our training is focused on demonstrating the services we provide, such as CloudStor and SWAN, understanding networks and data movement. We see this as a kind of ‘infrastructure literacy’, a term that encompasses the practical knowledge needed to transfer, store and manage research data (of any size) in complex scenarios.</a:t>
            </a:r>
          </a:p>
          <a:p>
            <a:pPr>
              <a:lnSpc>
                <a:spcPct val="107000"/>
              </a:lnSpc>
              <a:spcAft>
                <a:spcPts val="800"/>
              </a:spcAft>
            </a:pPr>
            <a:r>
              <a:rPr lang="en-AU" sz="1800" dirty="0">
                <a:effectLst/>
                <a:latin typeface="Calibri" panose="020F0502020204030204" pitchFamily="34" charset="0"/>
                <a:ea typeface="Calibri" panose="020F0502020204030204" pitchFamily="34" charset="0"/>
                <a:cs typeface="Times New Roman" panose="02020603050405020304" pitchFamily="18" charset="0"/>
              </a:rPr>
              <a:t>Recently AARNet expanded from face-to-face workshops to a multi-modal suite of options designed to meet current needs and expectations. In addition to more traditional in-person training sessions we are building on the following:</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Online workshops </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CloudStor Clinics</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Webinars and researcher demos</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YouTube ‘How-to’ instructional videos</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Live and recorded demonstrations</a:t>
            </a:r>
          </a:p>
          <a:p>
            <a:pPr marL="342900" lvl="0" indent="-342900">
              <a:lnSpc>
                <a:spcPct val="107000"/>
              </a:lnSpc>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Knowledge Base improvement</a:t>
            </a:r>
          </a:p>
          <a:p>
            <a:pPr marL="342900" lvl="0" indent="-342900">
              <a:lnSpc>
                <a:spcPct val="107000"/>
              </a:lnSpc>
              <a:spcAft>
                <a:spcPts val="800"/>
              </a:spcAft>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SWAN online forum</a:t>
            </a:r>
          </a:p>
          <a:p>
            <a:pPr>
              <a:defRPr/>
            </a:pPr>
            <a:endParaRPr sz="1000" dirty="0"/>
          </a:p>
        </p:txBody>
      </p:sp>
      <p:sp>
        <p:nvSpPr>
          <p:cNvPr id="4" name="Slide Number Placeholder 3"/>
          <p:cNvSpPr>
            <a:spLocks noGrp="1"/>
          </p:cNvSpPr>
          <p:nvPr>
            <p:ph type="sldNum" sz="quarter" idx="10"/>
          </p:nvPr>
        </p:nvSpPr>
        <p:spPr bwMode="auto"/>
        <p:txBody>
          <a:bodyPr/>
          <a:lstStyle/>
          <a:p>
            <a:pPr>
              <a:defRPr/>
            </a:pPr>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028950" y="642938"/>
            <a:ext cx="3086100" cy="1736725"/>
          </a:xfrm>
          <a:prstGeom prst="rect">
            <a:avLst/>
          </a:prstGeom>
          <a:noFill/>
          <a:ln w="12700">
            <a:solidFill>
              <a:prstClr val="black"/>
            </a:solidFill>
          </a:ln>
        </p:spPr>
      </p:sp>
      <p:sp>
        <p:nvSpPr>
          <p:cNvPr id="3" name="Notes Placeholder 2"/>
          <p:cNvSpPr>
            <a:spLocks noGrp="1"/>
          </p:cNvSpPr>
          <p:nvPr>
            <p:ph type="body" idx="1"/>
          </p:nvPr>
        </p:nvSpPr>
        <p:spPr bwMode="auto"/>
        <p:txBody>
          <a:bodyPr/>
          <a:lstStyle/>
          <a:p>
            <a:pPr>
              <a:lnSpc>
                <a:spcPct val="107000"/>
              </a:lnSpc>
              <a:spcAft>
                <a:spcPts val="800"/>
              </a:spcAft>
            </a:pPr>
            <a:r>
              <a:rPr lang="en-AU" sz="1800" dirty="0">
                <a:effectLst/>
                <a:latin typeface="Calibri" panose="020F0502020204030204" pitchFamily="34" charset="0"/>
                <a:ea typeface="Calibri" panose="020F0502020204030204" pitchFamily="34" charset="0"/>
                <a:cs typeface="Times New Roman" panose="02020603050405020304" pitchFamily="18" charset="0"/>
              </a:rPr>
              <a:t>The workshops are open and free to all AARNet member universities. They are approximately 3 hours duration and are delivered by me online via Zoom or in-person in accordance with COVID-19 restrictions (currently limited to South Australia). The duration can be altered to meet the local needs of the group.</a:t>
            </a:r>
          </a:p>
          <a:p>
            <a:pPr>
              <a:defRPr/>
            </a:pPr>
            <a:endParaRPr lang="en-US" sz="1000" b="0" i="0" dirty="0">
              <a:solidFill>
                <a:srgbClr val="000000"/>
              </a:solidFill>
              <a:latin typeface="museo-sans"/>
            </a:endParaRPr>
          </a:p>
          <a:p>
            <a:pPr>
              <a:defRPr/>
            </a:pPr>
            <a:endParaRPr lang="en-US" sz="1000" dirty="0"/>
          </a:p>
        </p:txBody>
      </p:sp>
      <p:sp>
        <p:nvSpPr>
          <p:cNvPr id="4" name="Slide Number Placeholder 3"/>
          <p:cNvSpPr>
            <a:spLocks noGrp="1"/>
          </p:cNvSpPr>
          <p:nvPr>
            <p:ph type="sldNum" sz="quarter" idx="10"/>
          </p:nvPr>
        </p:nvSpPr>
        <p:spPr bwMode="auto"/>
        <p:txBody>
          <a:bodyPr/>
          <a:lstStyle/>
          <a:p>
            <a:pPr>
              <a:defRPr/>
            </a:pPr>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028950" y="642938"/>
            <a:ext cx="3086100" cy="1736725"/>
          </a:xfrm>
          <a:prstGeom prst="rect">
            <a:avLst/>
          </a:prstGeom>
          <a:noFill/>
          <a:ln w="12700">
            <a:solidFill>
              <a:prstClr val="black"/>
            </a:solidFill>
          </a:ln>
        </p:spPr>
      </p:sp>
      <p:sp>
        <p:nvSpPr>
          <p:cNvPr id="3" name="Notes Placeholder 2"/>
          <p:cNvSpPr>
            <a:spLocks noGrp="1"/>
          </p:cNvSpPr>
          <p:nvPr>
            <p:ph type="body" idx="1"/>
          </p:nvPr>
        </p:nvSpPr>
        <p:spPr bwMode="auto"/>
        <p:txBody>
          <a:bodyPr/>
          <a:lstStyle/>
          <a:p>
            <a:pPr algn="l">
              <a:defRPr/>
            </a:pPr>
            <a:r>
              <a:rPr lang="en-US" sz="1000" b="0" i="0" dirty="0">
                <a:solidFill>
                  <a:srgbClr val="121212"/>
                </a:solidFill>
                <a:latin typeface="proxima-nova"/>
              </a:rPr>
              <a:t>AARNet has introduced fortnightly CloudStor Clinics to empower the research support community, researchers and CloudStor users, catering for absolute beginners through to advanced users from all areas of research. </a:t>
            </a:r>
            <a:endParaRPr sz="1000" dirty="0"/>
          </a:p>
          <a:p>
            <a:pPr algn="l">
              <a:defRPr/>
            </a:pPr>
            <a:endParaRPr sz="1000" b="0" i="0" dirty="0">
              <a:solidFill>
                <a:srgbClr val="121212"/>
              </a:solidFill>
              <a:latin typeface="proxima-nova"/>
            </a:endParaRPr>
          </a:p>
          <a:p>
            <a:pPr algn="l">
              <a:defRPr/>
            </a:pPr>
            <a:r>
              <a:rPr lang="en-US" sz="1000" b="0" i="0" dirty="0">
                <a:solidFill>
                  <a:srgbClr val="121212"/>
                </a:solidFill>
                <a:latin typeface="proxima-nova"/>
              </a:rPr>
              <a:t>Participants can drop in any time to discuss problems they are trying to solve or issues they would like to address relating to CloudStor. AARNet staff from the eResearch, CloudStor and Service Desk teams are available to share knowledge and help users make the most of the CloudStor service.</a:t>
            </a:r>
            <a:endParaRPr sz="1000" dirty="0"/>
          </a:p>
          <a:p>
            <a:pPr algn="l">
              <a:defRPr/>
            </a:pPr>
            <a:endParaRPr sz="1000" b="0" i="0" dirty="0">
              <a:solidFill>
                <a:srgbClr val="121212"/>
              </a:solidFill>
              <a:latin typeface="proxima-nova"/>
            </a:endParaRPr>
          </a:p>
        </p:txBody>
      </p:sp>
      <p:sp>
        <p:nvSpPr>
          <p:cNvPr id="4" name="Slide Number Placeholder 3"/>
          <p:cNvSpPr>
            <a:spLocks noGrp="1"/>
          </p:cNvSpPr>
          <p:nvPr>
            <p:ph type="sldNum" sz="quarter" idx="10"/>
          </p:nvPr>
        </p:nvSpPr>
        <p:spPr bwMode="auto"/>
        <p:txBody>
          <a:bodyPr/>
          <a:lstStyle/>
          <a:p>
            <a:pPr>
              <a:defRPr/>
            </a:pPr>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028950" y="642938"/>
            <a:ext cx="3086100" cy="1736725"/>
          </a:xfrm>
          <a:prstGeom prst="rect">
            <a:avLst/>
          </a:prstGeom>
          <a:noFill/>
          <a:ln w="12700">
            <a:solidFill>
              <a:prstClr val="black"/>
            </a:solidFill>
          </a:ln>
        </p:spPr>
      </p:sp>
      <p:sp>
        <p:nvSpPr>
          <p:cNvPr id="3" name="Notes Placeholder 2"/>
          <p:cNvSpPr>
            <a:spLocks noGrp="1"/>
          </p:cNvSpPr>
          <p:nvPr>
            <p:ph type="body" idx="1"/>
          </p:nvPr>
        </p:nvSpPr>
        <p:spPr bwMode="auto"/>
        <p:txBody>
          <a:bodyPr/>
          <a:lstStyle/>
          <a:p>
            <a:pPr>
              <a:defRPr/>
            </a:pPr>
            <a:r>
              <a:rPr lang="en-US" sz="1000" b="0" i="0" dirty="0">
                <a:solidFill>
                  <a:srgbClr val="000000"/>
                </a:solidFill>
                <a:latin typeface="Arial"/>
              </a:rPr>
              <a:t>The purpose of </a:t>
            </a:r>
            <a:r>
              <a:rPr lang="en-US" sz="1000" b="0" i="0" dirty="0" err="1">
                <a:solidFill>
                  <a:srgbClr val="000000"/>
                </a:solidFill>
                <a:latin typeface="Arial"/>
              </a:rPr>
              <a:t>SIGnet</a:t>
            </a:r>
            <a:r>
              <a:rPr lang="en-US" sz="1000" b="0" i="0" dirty="0">
                <a:solidFill>
                  <a:srgbClr val="000000"/>
                </a:solidFill>
                <a:latin typeface="Arial"/>
              </a:rPr>
              <a:t> - short for the ‘SWAN Special Interest Group Network (also the word for a baby swan) - is for researchers to help each other use SWAN efficiently to accelerate quality research in Australia. </a:t>
            </a:r>
            <a:r>
              <a:rPr lang="en-US" sz="1000" b="0" i="0" dirty="0" err="1">
                <a:solidFill>
                  <a:srgbClr val="000000"/>
                </a:solidFill>
                <a:latin typeface="Arial"/>
              </a:rPr>
              <a:t>SIGnet</a:t>
            </a:r>
            <a:r>
              <a:rPr lang="en-US" sz="1000" b="0" i="0" dirty="0">
                <a:solidFill>
                  <a:srgbClr val="000000"/>
                </a:solidFill>
                <a:latin typeface="Arial"/>
              </a:rPr>
              <a:t> aims to address the need for building knowledge and expertise in handling research data using </a:t>
            </a:r>
            <a:r>
              <a:rPr lang="en-US" sz="1000" b="0" i="0" dirty="0" err="1">
                <a:solidFill>
                  <a:srgbClr val="000000"/>
                </a:solidFill>
                <a:latin typeface="Arial"/>
              </a:rPr>
              <a:t>Jupyter</a:t>
            </a:r>
            <a:r>
              <a:rPr lang="en-US" sz="1000" b="0" i="0" dirty="0">
                <a:solidFill>
                  <a:srgbClr val="000000"/>
                </a:solidFill>
                <a:latin typeface="Arial"/>
              </a:rPr>
              <a:t> Notebooks. On the forum you’ll find answers to frequently asked questions about SWAN and a community of users to collaborate with to solve shared or unique data handling problems.</a:t>
            </a:r>
            <a:endParaRPr sz="1000" dirty="0"/>
          </a:p>
        </p:txBody>
      </p:sp>
      <p:sp>
        <p:nvSpPr>
          <p:cNvPr id="4" name="Slide Number Placeholder 3"/>
          <p:cNvSpPr>
            <a:spLocks noGrp="1"/>
          </p:cNvSpPr>
          <p:nvPr>
            <p:ph type="sldNum" sz="quarter" idx="10"/>
          </p:nvPr>
        </p:nvSpPr>
        <p:spPr bwMode="auto"/>
        <p:txBody>
          <a:bodyPr/>
          <a:lstStyle/>
          <a:p>
            <a:pPr>
              <a:defRPr/>
            </a:pPr>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dirty="0"/>
              <a:t>F</a:t>
            </a:r>
            <a:r>
              <a:rPr lang="en-US" dirty="0"/>
              <a:t>or 2022 we have a great line up of different activities and approaches to our training and engagement for the research support community and researchers.</a:t>
            </a:r>
          </a:p>
          <a:p>
            <a:pPr>
              <a:defRPr/>
            </a:pPr>
            <a:endParaRPr lang="en-US" dirty="0"/>
          </a:p>
          <a:p>
            <a:pPr marL="171450" indent="-171450">
              <a:buFont typeface="Arial" panose="020B0604020202020204" pitchFamily="34" charset="0"/>
              <a:buChar char="•"/>
              <a:defRPr/>
            </a:pPr>
            <a:r>
              <a:rPr lang="en-US" dirty="0"/>
              <a:t>Researcher demos – live and recorded</a:t>
            </a:r>
          </a:p>
          <a:p>
            <a:pPr marL="171450" indent="-171450">
              <a:buFont typeface="Arial" panose="020B0604020202020204" pitchFamily="34" charset="0"/>
              <a:buChar char="•"/>
              <a:defRPr/>
            </a:pPr>
            <a:r>
              <a:rPr lang="en-US" dirty="0"/>
              <a:t>Publication and sharing of workshop materials as open access resources, sharing in the OER Commons; and Australia’s local digital skills training portal </a:t>
            </a:r>
            <a:r>
              <a:rPr lang="en-US" dirty="0" err="1"/>
              <a:t>DReSA</a:t>
            </a:r>
            <a:endParaRPr lang="en-US" dirty="0"/>
          </a:p>
          <a:p>
            <a:pPr marL="171450" indent="-171450">
              <a:buFont typeface="Arial" panose="020B0604020202020204" pitchFamily="34" charset="0"/>
              <a:buChar char="•"/>
              <a:defRPr/>
            </a:pPr>
            <a:r>
              <a:rPr lang="en-US" dirty="0"/>
              <a:t>Redevelopment of CloudStor Knowledge Base</a:t>
            </a:r>
          </a:p>
          <a:p>
            <a:pPr marL="171450" indent="-171450">
              <a:buFont typeface="Arial" panose="020B0604020202020204" pitchFamily="34" charset="0"/>
              <a:buChar char="•"/>
              <a:defRPr/>
            </a:pPr>
            <a:r>
              <a:rPr lang="en-US" dirty="0"/>
              <a:t>Sample workflows, self-guided tutorials and instructional videos</a:t>
            </a:r>
          </a:p>
          <a:p>
            <a:pPr>
              <a:defRPr/>
            </a:pPr>
            <a:endParaRPr lang="en-US" dirty="0"/>
          </a:p>
          <a:p>
            <a:pPr>
              <a:defRPr/>
            </a:pPr>
            <a:r>
              <a:rPr lang="en-US" dirty="0"/>
              <a:t>You can stay in touch with us via the various social media channels shown here or contact me directly. </a:t>
            </a:r>
          </a:p>
        </p:txBody>
      </p:sp>
      <p:sp>
        <p:nvSpPr>
          <p:cNvPr id="4" name="Slide Number Placeholder 3"/>
          <p:cNvSpPr>
            <a:spLocks noGrp="1"/>
          </p:cNvSpPr>
          <p:nvPr>
            <p:ph type="sldNum" sz="quarter" idx="10"/>
          </p:nvPr>
        </p:nvSpPr>
        <p:spPr bwMode="auto"/>
        <p:txBody>
          <a:bodyPr/>
          <a:lstStyle/>
          <a:p>
            <a:pPr>
              <a:defRPr/>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642938"/>
            <a:ext cx="3086100" cy="1736725"/>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AU" dirty="0"/>
              <a:t>Here’s my email address and thank you very much for </a:t>
            </a:r>
            <a:r>
              <a:rPr lang="en-AU"/>
              <a:t>your time. </a:t>
            </a:r>
            <a:endParaRPr lang="en-AU" dirty="0"/>
          </a:p>
        </p:txBody>
      </p:sp>
      <p:sp>
        <p:nvSpPr>
          <p:cNvPr id="4" name="Slide Number Placeholder 3"/>
          <p:cNvSpPr>
            <a:spLocks noGrp="1"/>
          </p:cNvSpPr>
          <p:nvPr>
            <p:ph type="sldNum" sz="quarter" idx="10"/>
          </p:nvPr>
        </p:nvSpPr>
        <p:spPr/>
        <p:txBody>
          <a:bodyPr/>
          <a:lstStyle/>
          <a:p>
            <a:pPr>
              <a:defRPr/>
            </a:pPr>
            <a:endParaRPr lang="en-AU"/>
          </a:p>
        </p:txBody>
      </p:sp>
    </p:spTree>
    <p:extLst>
      <p:ext uri="{BB962C8B-B14F-4D97-AF65-F5344CB8AC3E}">
        <p14:creationId xmlns:p14="http://schemas.microsoft.com/office/powerpoint/2010/main" val="2563781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userDrawn="1">
  <p:cSld name="Cover">
    <p:spTree>
      <p:nvGrpSpPr>
        <p:cNvPr id="1" name=""/>
        <p:cNvGrpSpPr/>
        <p:nvPr/>
      </p:nvGrpSpPr>
      <p:grpSpPr bwMode="auto">
        <a:xfrm>
          <a:off x="0" y="0"/>
          <a:ext cx="0" cy="0"/>
          <a:chOff x="0" y="0"/>
          <a:chExt cx="0" cy="0"/>
        </a:xfrm>
      </p:grpSpPr>
      <p:pic>
        <p:nvPicPr>
          <p:cNvPr id="7" name="Picture 6"/>
          <p:cNvPicPr>
            <a:picLocks noChangeAspect="1"/>
          </p:cNvPicPr>
          <p:nvPr userDrawn="1"/>
        </p:nvPicPr>
        <p:blipFill>
          <a:blip r:embed="rId2"/>
          <a:stretch>
            <a:fillRect/>
          </a:stretch>
        </p:blipFill>
        <p:spPr>
          <a:xfrm>
            <a:off x="0" y="-9665"/>
            <a:ext cx="9144000" cy="5154753"/>
          </a:xfrm>
          <a:prstGeom prst="rect">
            <a:avLst/>
          </a:prstGeom>
        </p:spPr>
      </p:pic>
      <p:sp>
        <p:nvSpPr>
          <p:cNvPr id="5" name="Rectangle 4">
            <a:extLst>
              <a:ext uri="{FF2B5EF4-FFF2-40B4-BE49-F238E27FC236}">
                <a16:creationId xmlns:a16="http://schemas.microsoft.com/office/drawing/2014/main" id="{23D926BB-1A77-7947-86A2-53C65A621452}"/>
              </a:ext>
            </a:extLst>
          </p:cNvPr>
          <p:cNvSpPr/>
          <p:nvPr userDrawn="1"/>
        </p:nvSpPr>
        <p:spPr>
          <a:xfrm>
            <a:off x="0" y="0"/>
            <a:ext cx="9144000" cy="5145088"/>
          </a:xfrm>
          <a:prstGeom prst="rect">
            <a:avLst/>
          </a:prstGeom>
          <a:solidFill>
            <a:schemeClr val="tx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spcFirstLastPara="1" lIns="45719" tIns="45719" rIns="45719" bIns="45719" spcCol="38100" anchor="ctr">
            <a:spAutoFit/>
          </a:bodyPr>
          <a:lstStyle/>
          <a:p>
            <a:pPr marL="0" indent="0" algn="ctr" defTabSz="1218987" eaLnBrk="1" fontAlgn="auto">
              <a:spcBef>
                <a:spcPts val="0"/>
              </a:spcBef>
              <a:spcAft>
                <a:spcPts val="0"/>
              </a:spcAft>
              <a:defRPr/>
            </a:pPr>
            <a:endParaRPr lang="en-AU" sz="2000" kern="0">
              <a:solidFill>
                <a:srgbClr val="FFFFFF"/>
              </a:solidFill>
              <a:latin typeface="Museo Sans 300"/>
              <a:ea typeface="Museo Sans 300"/>
              <a:cs typeface="Museo Sans 300"/>
              <a:sym typeface="Museo Sans 300"/>
            </a:endParaRPr>
          </a:p>
        </p:txBody>
      </p:sp>
      <p:sp>
        <p:nvSpPr>
          <p:cNvPr id="32" name="Presentation Title…"/>
          <p:cNvSpPr txBox="1">
            <a:spLocks noGrp="1"/>
          </p:cNvSpPr>
          <p:nvPr>
            <p:ph type="body" sz="quarter" idx="22"/>
          </p:nvPr>
        </p:nvSpPr>
        <p:spPr bwMode="auto">
          <a:xfrm>
            <a:off x="1237512" y="3064766"/>
            <a:ext cx="6559942" cy="897166"/>
          </a:xfrm>
          <a:prstGeom prst="rect">
            <a:avLst/>
          </a:prstGeom>
        </p:spPr>
        <p:txBody>
          <a:bodyPr lIns="0" tIns="0" rIns="0" bIns="0"/>
          <a:lstStyle>
            <a:lvl1pPr marL="0" indent="0" defTabSz="685800">
              <a:lnSpc>
                <a:spcPct val="85000"/>
              </a:lnSpc>
              <a:spcBef>
                <a:spcPts val="0"/>
              </a:spcBef>
              <a:buSzTx/>
              <a:buFontTx/>
              <a:buNone/>
              <a:defRPr sz="2400">
                <a:solidFill>
                  <a:srgbClr val="FFFFFF"/>
                </a:solidFill>
              </a:defRPr>
            </a:lvl1pPr>
          </a:lstStyle>
          <a:p>
            <a:pPr marL="0" indent="0" defTabSz="914400">
              <a:lnSpc>
                <a:spcPct val="85000"/>
              </a:lnSpc>
              <a:spcBef>
                <a:spcPts val="0"/>
              </a:spcBef>
              <a:buSzTx/>
              <a:buFontTx/>
              <a:buNone/>
              <a:defRPr sz="4000">
                <a:solidFill>
                  <a:srgbClr val="FFFFFF"/>
                </a:solidFill>
              </a:defRPr>
            </a:pPr>
            <a:r>
              <a:t>Presentation Title</a:t>
            </a:r>
          </a:p>
          <a:p>
            <a:pPr marL="0" indent="0" defTabSz="914400">
              <a:lnSpc>
                <a:spcPct val="85000"/>
              </a:lnSpc>
              <a:spcBef>
                <a:spcPts val="0"/>
              </a:spcBef>
              <a:buSzTx/>
              <a:buFontTx/>
              <a:buNone/>
              <a:defRPr sz="2400">
                <a:solidFill>
                  <a:srgbClr val="FFFFFF"/>
                </a:solidFill>
              </a:defRPr>
            </a:pPr>
            <a:r>
              <a:t>Sub Title</a:t>
            </a:r>
          </a:p>
        </p:txBody>
      </p:sp>
      <p:sp>
        <p:nvSpPr>
          <p:cNvPr id="33" name="Secondary Title…"/>
          <p:cNvSpPr txBox="1">
            <a:spLocks noGrp="1"/>
          </p:cNvSpPr>
          <p:nvPr>
            <p:ph type="body" sz="quarter" idx="23"/>
          </p:nvPr>
        </p:nvSpPr>
        <p:spPr bwMode="auto">
          <a:xfrm>
            <a:off x="1237511" y="4019842"/>
            <a:ext cx="4889690" cy="519761"/>
          </a:xfrm>
          <a:prstGeom prst="rect">
            <a:avLst/>
          </a:prstGeom>
        </p:spPr>
        <p:txBody>
          <a:bodyPr lIns="0" tIns="0" rIns="0" bIns="0"/>
          <a:lstStyle>
            <a:lvl1pPr marL="0" indent="0" defTabSz="685800">
              <a:lnSpc>
                <a:spcPct val="80000"/>
              </a:lnSpc>
              <a:spcBef>
                <a:spcPts val="675"/>
              </a:spcBef>
              <a:buSzTx/>
              <a:buFontTx/>
              <a:buNone/>
              <a:defRPr sz="1700">
                <a:solidFill>
                  <a:srgbClr val="FFFFFF"/>
                </a:solidFill>
                <a:latin typeface="Museo Sans 700"/>
              </a:defRPr>
            </a:lvl1pPr>
          </a:lstStyle>
          <a:p>
            <a:pPr marL="0" indent="0" defTabSz="914400">
              <a:lnSpc>
                <a:spcPct val="80000"/>
              </a:lnSpc>
              <a:spcBef>
                <a:spcPts val="900"/>
              </a:spcBef>
              <a:buSzTx/>
              <a:buFontTx/>
              <a:buNone/>
              <a:defRPr sz="1700">
                <a:solidFill>
                  <a:srgbClr val="FFFFFF"/>
                </a:solidFill>
                <a:latin typeface="Museo Sans 700"/>
                <a:ea typeface="Museo Sans 700"/>
                <a:cs typeface="Museo Sans 700"/>
              </a:defRPr>
            </a:pPr>
            <a:r>
              <a:t>Secondary Title</a:t>
            </a:r>
          </a:p>
          <a:p>
            <a:pPr marL="0" indent="0" defTabSz="914400">
              <a:lnSpc>
                <a:spcPct val="80000"/>
              </a:lnSpc>
              <a:spcBef>
                <a:spcPts val="900"/>
              </a:spcBef>
              <a:buSzTx/>
              <a:buFontTx/>
              <a:buNone/>
              <a:defRPr sz="1700">
                <a:solidFill>
                  <a:srgbClr val="FFFFFF"/>
                </a:solidFill>
                <a:latin typeface="Museo Sans 700"/>
                <a:ea typeface="Museo Sans 700"/>
                <a:cs typeface="Museo Sans 700"/>
              </a:defRPr>
            </a:pPr>
            <a:r>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x" userDrawn="1">
  <p:cSld name="Title and Content">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x" userDrawn="1">
  <p:cSld name="Content">
    <p:spTree>
      <p:nvGrpSpPr>
        <p:cNvPr id="1" name=""/>
        <p:cNvGrpSpPr/>
        <p:nvPr/>
      </p:nvGrpSpPr>
      <p:grpSpPr bwMode="auto">
        <a:xfrm>
          <a:off x="0" y="0"/>
          <a:ext cx="0" cy="0"/>
          <a:chOff x="0" y="0"/>
          <a:chExt cx="0" cy="0"/>
        </a:xfrm>
      </p:grpSpPr>
      <p:sp>
        <p:nvSpPr>
          <p:cNvPr id="48" name="Body Level One…"/>
          <p:cNvSpPr txBox="1">
            <a:spLocks noGrp="1"/>
          </p:cNvSpPr>
          <p:nvPr>
            <p:ph type="body" sz="half" idx="1"/>
          </p:nvPr>
        </p:nvSpPr>
        <p:spPr bwMode="auto">
          <a:xfrm>
            <a:off x="288050" y="1200521"/>
            <a:ext cx="4041760" cy="3395521"/>
          </a:xfrm>
          <a:prstGeom prst="rect">
            <a:avLst/>
          </a:prstGeom>
        </p:spPr>
        <p:txBody>
          <a:bodyPr/>
          <a:lstStyle>
            <a:lvl1pPr marL="0" indent="0">
              <a:buSzTx/>
              <a:buFontTx/>
              <a:buNone/>
            </a:lvl1pPr>
            <a:lvl2pPr marL="728126" indent="-270548">
              <a:buChar char="•"/>
            </a:lvl2pPr>
            <a:lvl3pPr marL="1171674" indent="-256521"/>
            <a:lvl4pPr marL="1661317" indent="-288585">
              <a:buChar char="•"/>
            </a:lvl4pPr>
            <a:lvl5pPr marL="2118893" indent="-288585">
              <a:buChar char="•"/>
            </a:lvl5pPr>
          </a:lstStyle>
          <a:p>
            <a:pPr>
              <a:defRPr/>
            </a:pPr>
            <a:r>
              <a:t>Body Level One</a:t>
            </a:r>
          </a:p>
          <a:p>
            <a:pPr lvl="1">
              <a:defRPr/>
            </a:pPr>
            <a:r>
              <a:t>Body Level Two</a:t>
            </a:r>
          </a:p>
          <a:p>
            <a:pPr lvl="2">
              <a:defRPr/>
            </a:pPr>
            <a:r>
              <a:t>Body Level Three</a:t>
            </a:r>
          </a:p>
          <a:p>
            <a:pPr lvl="3">
              <a:defRPr/>
            </a:pPr>
            <a:r>
              <a:t>Body Level Four</a:t>
            </a:r>
          </a:p>
          <a:p>
            <a:pPr lvl="4">
              <a:defRPr/>
            </a:pPr>
            <a:r>
              <a:t>Body Level Five</a:t>
            </a:r>
          </a:p>
        </p:txBody>
      </p:sp>
      <p:pic>
        <p:nvPicPr>
          <p:cNvPr id="50" name="AARNet_logo_MONO_NO TAGLINE.ai" descr="AARNet_logo_MONO_NO TAGLINE.ai"/>
          <p:cNvPicPr>
            <a:picLocks noChangeAspect="1"/>
          </p:cNvPicPr>
          <p:nvPr/>
        </p:nvPicPr>
        <p:blipFill>
          <a:blip r:embed="rId2"/>
          <a:stretch/>
        </p:blipFill>
        <p:spPr bwMode="auto">
          <a:xfrm>
            <a:off x="8155510" y="4786780"/>
            <a:ext cx="818108" cy="266168"/>
          </a:xfrm>
          <a:prstGeom prst="rect">
            <a:avLst/>
          </a:prstGeom>
          <a:ln w="12700">
            <a:miter lim="400000"/>
          </a:ln>
        </p:spPr>
      </p:pic>
      <p:sp>
        <p:nvSpPr>
          <p:cNvPr id="52" name="Title Slide"/>
          <p:cNvSpPr txBox="1">
            <a:spLocks noGrp="1"/>
          </p:cNvSpPr>
          <p:nvPr>
            <p:ph type="body" sz="quarter" idx="21"/>
          </p:nvPr>
        </p:nvSpPr>
        <p:spPr bwMode="auto">
          <a:xfrm>
            <a:off x="288050" y="219307"/>
            <a:ext cx="8236037" cy="419060"/>
          </a:xfrm>
          <a:prstGeom prst="rect">
            <a:avLst/>
          </a:prstGeom>
        </p:spPr>
        <p:txBody>
          <a:bodyPr anchor="ctr"/>
          <a:lstStyle>
            <a:lvl1pPr marL="0" indent="0" defTabSz="805336">
              <a:spcBef>
                <a:spcPts val="0"/>
              </a:spcBef>
              <a:buSzTx/>
              <a:buFontTx/>
              <a:buNone/>
              <a:defRPr sz="2200">
                <a:latin typeface="Museo Sans 300"/>
                <a:ea typeface="Museo Sans 300"/>
                <a:cs typeface="Museo Sans 300"/>
              </a:defRPr>
            </a:lvl1pPr>
          </a:lstStyle>
          <a:p>
            <a:pPr>
              <a:defRPr/>
            </a:pPr>
            <a:r>
              <a:t>Title Slide</a:t>
            </a:r>
          </a:p>
        </p:txBody>
      </p:sp>
      <p:sp>
        <p:nvSpPr>
          <p:cNvPr id="53" name="SUB TITLE"/>
          <p:cNvSpPr txBox="1">
            <a:spLocks noGrp="1"/>
          </p:cNvSpPr>
          <p:nvPr>
            <p:ph type="body" sz="quarter" idx="22"/>
          </p:nvPr>
        </p:nvSpPr>
        <p:spPr bwMode="auto">
          <a:xfrm>
            <a:off x="297585" y="624218"/>
            <a:ext cx="8216967" cy="224771"/>
          </a:xfrm>
          <a:prstGeom prst="rect">
            <a:avLst/>
          </a:prstGeom>
        </p:spPr>
        <p:txBody>
          <a:bodyPr anchor="ctr"/>
          <a:lstStyle>
            <a:lvl1pPr marL="0" indent="0" defTabSz="860245">
              <a:spcBef>
                <a:spcPts val="0"/>
              </a:spcBef>
              <a:buSzTx/>
              <a:buFontTx/>
              <a:buNone/>
              <a:defRPr sz="1000" cap="all">
                <a:solidFill>
                  <a:srgbClr val="A4A6A8"/>
                </a:solidFill>
                <a:latin typeface="Museo Sans 700"/>
                <a:ea typeface="Museo Sans 700"/>
                <a:cs typeface="Museo Sans 700"/>
              </a:defRPr>
            </a:lvl1pPr>
          </a:lstStyle>
          <a:p>
            <a:pPr>
              <a:defRPr/>
            </a:pPr>
            <a:r>
              <a:t>SUB TITLE</a:t>
            </a:r>
          </a:p>
        </p:txBody>
      </p:sp>
      <p:sp>
        <p:nvSpPr>
          <p:cNvPr id="8" name="© AARNet Pty Ltd |"/>
          <p:cNvSpPr txBox="1"/>
          <p:nvPr userDrawn="1"/>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x" userDrawn="1">
  <p:cSld name="Title Only">
    <p:spTree>
      <p:nvGrpSpPr>
        <p:cNvPr id="1" name=""/>
        <p:cNvGrpSpPr/>
        <p:nvPr/>
      </p:nvGrpSpPr>
      <p:grpSpPr bwMode="auto">
        <a:xfrm>
          <a:off x="0" y="0"/>
          <a:ext cx="0" cy="0"/>
          <a:chOff x="0" y="0"/>
          <a:chExt cx="0" cy="0"/>
        </a:xfrm>
      </p:grpSpPr>
      <p:sp>
        <p:nvSpPr>
          <p:cNvPr id="70" name="Title Slide"/>
          <p:cNvSpPr txBox="1">
            <a:spLocks noGrp="1"/>
          </p:cNvSpPr>
          <p:nvPr>
            <p:ph type="body" sz="quarter" idx="21"/>
          </p:nvPr>
        </p:nvSpPr>
        <p:spPr bwMode="auto">
          <a:xfrm>
            <a:off x="288050" y="219307"/>
            <a:ext cx="8236037" cy="419060"/>
          </a:xfrm>
          <a:prstGeom prst="rect">
            <a:avLst/>
          </a:prstGeom>
        </p:spPr>
        <p:txBody>
          <a:bodyPr anchor="ctr"/>
          <a:lstStyle>
            <a:lvl1pPr marL="0" indent="0" defTabSz="805336">
              <a:spcBef>
                <a:spcPts val="0"/>
              </a:spcBef>
              <a:buSzTx/>
              <a:buFontTx/>
              <a:buNone/>
              <a:defRPr sz="2200">
                <a:latin typeface="Museo Sans 300"/>
                <a:ea typeface="Museo Sans 300"/>
                <a:cs typeface="Museo Sans 300"/>
              </a:defRPr>
            </a:lvl1pPr>
          </a:lstStyle>
          <a:p>
            <a:pPr>
              <a:defRPr/>
            </a:pPr>
            <a:r>
              <a:t>Title Slide</a:t>
            </a:r>
          </a:p>
        </p:txBody>
      </p:sp>
      <p:pic>
        <p:nvPicPr>
          <p:cNvPr id="72" name="AARNet_logo_MONO_NO TAGLINE.ai" descr="AARNet_logo_MONO_NO TAGLINE.ai"/>
          <p:cNvPicPr>
            <a:picLocks noChangeAspect="1"/>
          </p:cNvPicPr>
          <p:nvPr/>
        </p:nvPicPr>
        <p:blipFill>
          <a:blip r:embed="rId2"/>
          <a:stretch/>
        </p:blipFill>
        <p:spPr bwMode="auto">
          <a:xfrm>
            <a:off x="8155510" y="4786780"/>
            <a:ext cx="818108" cy="266168"/>
          </a:xfrm>
          <a:prstGeom prst="rect">
            <a:avLst/>
          </a:prstGeom>
          <a:ln w="12700">
            <a:miter lim="400000"/>
          </a:ln>
        </p:spPr>
      </p:pic>
      <p:sp>
        <p:nvSpPr>
          <p:cNvPr id="74" name="SUB TITLE"/>
          <p:cNvSpPr txBox="1">
            <a:spLocks noGrp="1"/>
          </p:cNvSpPr>
          <p:nvPr>
            <p:ph type="body" sz="quarter" idx="22"/>
          </p:nvPr>
        </p:nvSpPr>
        <p:spPr bwMode="auto">
          <a:xfrm>
            <a:off x="297585" y="624218"/>
            <a:ext cx="8216967" cy="224771"/>
          </a:xfrm>
          <a:prstGeom prst="rect">
            <a:avLst/>
          </a:prstGeom>
        </p:spPr>
        <p:txBody>
          <a:bodyPr anchor="ctr"/>
          <a:lstStyle>
            <a:lvl1pPr marL="0" indent="0" defTabSz="860245">
              <a:spcBef>
                <a:spcPts val="0"/>
              </a:spcBef>
              <a:buSzTx/>
              <a:buFontTx/>
              <a:buNone/>
              <a:defRPr sz="1000">
                <a:solidFill>
                  <a:srgbClr val="A4A6A8"/>
                </a:solidFill>
                <a:latin typeface="Museo Sans 700"/>
                <a:ea typeface="Museo Sans 700"/>
                <a:cs typeface="Museo Sans 700"/>
              </a:defRPr>
            </a:lvl1pPr>
          </a:lstStyle>
          <a:p>
            <a:pPr>
              <a:defRPr/>
            </a:pPr>
            <a:r>
              <a:t>SUB TITLE</a:t>
            </a:r>
          </a:p>
        </p:txBody>
      </p:sp>
      <p:sp>
        <p:nvSpPr>
          <p:cNvPr id="7" name="© AARNet Pty Ltd |"/>
          <p:cNvSpPr txBox="1"/>
          <p:nvPr userDrawn="1"/>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x" userDrawn="1">
  <p:cSld name="Info Slide">
    <p:spTree>
      <p:nvGrpSpPr>
        <p:cNvPr id="1" name=""/>
        <p:cNvGrpSpPr/>
        <p:nvPr/>
      </p:nvGrpSpPr>
      <p:grpSpPr bwMode="auto">
        <a:xfrm>
          <a:off x="0" y="0"/>
          <a:ext cx="0" cy="0"/>
          <a:chOff x="0" y="0"/>
          <a:chExt cx="0" cy="0"/>
        </a:xfrm>
      </p:grpSpPr>
      <p:sp>
        <p:nvSpPr>
          <p:cNvPr id="81" name="Title Slide"/>
          <p:cNvSpPr txBox="1">
            <a:spLocks noGrp="1"/>
          </p:cNvSpPr>
          <p:nvPr>
            <p:ph type="body" sz="quarter" idx="21"/>
          </p:nvPr>
        </p:nvSpPr>
        <p:spPr bwMode="auto">
          <a:xfrm>
            <a:off x="288050" y="219307"/>
            <a:ext cx="8236037" cy="419060"/>
          </a:xfrm>
          <a:prstGeom prst="rect">
            <a:avLst/>
          </a:prstGeom>
        </p:spPr>
        <p:txBody>
          <a:bodyPr anchor="ctr"/>
          <a:lstStyle>
            <a:lvl1pPr marL="0" indent="0" defTabSz="805336">
              <a:spcBef>
                <a:spcPts val="0"/>
              </a:spcBef>
              <a:buSzTx/>
              <a:buFontTx/>
              <a:buNone/>
              <a:defRPr sz="2200">
                <a:latin typeface="Museo Sans 300"/>
                <a:ea typeface="Museo Sans 300"/>
                <a:cs typeface="Museo Sans 300"/>
              </a:defRPr>
            </a:lvl1pPr>
          </a:lstStyle>
          <a:p>
            <a:pPr>
              <a:defRPr/>
            </a:pPr>
            <a:r>
              <a:t>Title Slide</a:t>
            </a:r>
          </a:p>
        </p:txBody>
      </p:sp>
      <p:pic>
        <p:nvPicPr>
          <p:cNvPr id="83" name="AARNet_logo_MONO_NO TAGLINE.ai" descr="AARNet_logo_MONO_NO TAGLINE.ai"/>
          <p:cNvPicPr>
            <a:picLocks noChangeAspect="1"/>
          </p:cNvPicPr>
          <p:nvPr/>
        </p:nvPicPr>
        <p:blipFill>
          <a:blip r:embed="rId2"/>
          <a:stretch/>
        </p:blipFill>
        <p:spPr bwMode="auto">
          <a:xfrm>
            <a:off x="8155510" y="4786780"/>
            <a:ext cx="818108" cy="266168"/>
          </a:xfrm>
          <a:prstGeom prst="rect">
            <a:avLst/>
          </a:prstGeom>
          <a:ln w="12700">
            <a:miter lim="400000"/>
          </a:ln>
        </p:spPr>
      </p:pic>
      <p:sp>
        <p:nvSpPr>
          <p:cNvPr id="85" name="SUB TITLE"/>
          <p:cNvSpPr txBox="1">
            <a:spLocks noGrp="1"/>
          </p:cNvSpPr>
          <p:nvPr>
            <p:ph type="body" sz="quarter" idx="22"/>
          </p:nvPr>
        </p:nvSpPr>
        <p:spPr bwMode="auto">
          <a:xfrm>
            <a:off x="297585" y="624218"/>
            <a:ext cx="8216967" cy="224771"/>
          </a:xfrm>
          <a:prstGeom prst="rect">
            <a:avLst/>
          </a:prstGeom>
        </p:spPr>
        <p:txBody>
          <a:bodyPr anchor="ctr"/>
          <a:lstStyle>
            <a:lvl1pPr marL="0" indent="0" defTabSz="860245">
              <a:spcBef>
                <a:spcPts val="0"/>
              </a:spcBef>
              <a:buSzTx/>
              <a:buFontTx/>
              <a:buNone/>
              <a:defRPr sz="1000">
                <a:solidFill>
                  <a:srgbClr val="A4A6A8"/>
                </a:solidFill>
                <a:latin typeface="Museo Sans 700"/>
                <a:ea typeface="Museo Sans 700"/>
                <a:cs typeface="Museo Sans 700"/>
              </a:defRPr>
            </a:lvl1pPr>
          </a:lstStyle>
          <a:p>
            <a:pPr>
              <a:defRPr/>
            </a:pPr>
            <a:r>
              <a:t>SUB TITLE</a:t>
            </a:r>
          </a:p>
        </p:txBody>
      </p:sp>
      <p:grpSp>
        <p:nvGrpSpPr>
          <p:cNvPr id="89" name="Group"/>
          <p:cNvGrpSpPr/>
          <p:nvPr/>
        </p:nvGrpSpPr>
        <p:grpSpPr bwMode="auto">
          <a:xfrm>
            <a:off x="2495660" y="1737997"/>
            <a:ext cx="1996986" cy="2225725"/>
            <a:chOff x="0" y="0"/>
            <a:chExt cx="2659872" cy="2966717"/>
          </a:xfrm>
        </p:grpSpPr>
        <p:sp>
          <p:nvSpPr>
            <p:cNvPr id="86" name="Rectangle"/>
            <p:cNvSpPr/>
            <p:nvPr/>
          </p:nvSpPr>
          <p:spPr bwMode="auto">
            <a:xfrm>
              <a:off x="0" y="0"/>
              <a:ext cx="2659872" cy="2966717"/>
            </a:xfrm>
            <a:prstGeom prst="rect">
              <a:avLst/>
            </a:prstGeom>
            <a:solidFill>
              <a:srgbClr val="887EBB"/>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sp>
          <p:nvSpPr>
            <p:cNvPr id="87" name="Machine Learning"/>
            <p:cNvSpPr txBox="1"/>
            <p:nvPr/>
          </p:nvSpPr>
          <p:spPr bwMode="auto">
            <a:xfrm>
              <a:off x="0" y="1869854"/>
              <a:ext cx="2659872" cy="923896"/>
            </a:xfrm>
            <a:prstGeom prst="rect">
              <a:avLst/>
            </a:prstGeom>
            <a:noFill/>
            <a:ln w="12700" cap="flat">
              <a:noFill/>
              <a:miter lim="400000"/>
            </a:ln>
            <a:effectLst/>
          </p:spPr>
          <p:txBody>
            <a:bodyPr wrap="square" lIns="45719" tIns="45719" rIns="45719" bIns="45719" numCol="1" anchor="t">
              <a:spAutoFit/>
            </a:bodyPr>
            <a:lstStyle>
              <a:lvl1pPr marL="0" indent="0" algn="ctr">
                <a:spcBef>
                  <a:spcPts val="0"/>
                </a:spcBef>
                <a:buSzTx/>
                <a:buFontTx/>
                <a:buNone/>
                <a:defRPr sz="2600">
                  <a:solidFill>
                    <a:srgbClr val="FFFFFF"/>
                  </a:solidFill>
                  <a:latin typeface="Museo Sans 300"/>
                  <a:ea typeface="Museo Sans 300"/>
                  <a:cs typeface="Museo Sans 300"/>
                </a:defRPr>
              </a:lvl1pPr>
            </a:lstStyle>
            <a:p>
              <a:pPr>
                <a:defRPr/>
              </a:pPr>
              <a:r>
                <a:rPr sz="1950"/>
                <a:t>Machine Learning</a:t>
              </a:r>
              <a:endParaRPr/>
            </a:p>
          </p:txBody>
        </p:sp>
        <p:pic>
          <p:nvPicPr>
            <p:cNvPr id="88" name="Processor_White.pdf" descr="Processor_White.pdf"/>
            <p:cNvPicPr>
              <a:picLocks noChangeAspect="1"/>
            </p:cNvPicPr>
            <p:nvPr/>
          </p:nvPicPr>
          <p:blipFill>
            <a:blip r:embed="rId3"/>
            <a:stretch/>
          </p:blipFill>
          <p:spPr bwMode="auto">
            <a:xfrm>
              <a:off x="707507" y="394512"/>
              <a:ext cx="1244936" cy="1248178"/>
            </a:xfrm>
            <a:prstGeom prst="rect">
              <a:avLst/>
            </a:prstGeom>
            <a:ln w="12700" cap="flat">
              <a:noFill/>
              <a:miter lim="400000"/>
            </a:ln>
            <a:effectLst/>
          </p:spPr>
        </p:pic>
      </p:grpSp>
      <p:grpSp>
        <p:nvGrpSpPr>
          <p:cNvPr id="93" name="Group"/>
          <p:cNvGrpSpPr/>
          <p:nvPr/>
        </p:nvGrpSpPr>
        <p:grpSpPr bwMode="auto">
          <a:xfrm>
            <a:off x="6807050" y="1737997"/>
            <a:ext cx="1996986" cy="2225725"/>
            <a:chOff x="0" y="0"/>
            <a:chExt cx="2659873" cy="2966717"/>
          </a:xfrm>
        </p:grpSpPr>
        <p:sp>
          <p:nvSpPr>
            <p:cNvPr id="90" name="Rectangle"/>
            <p:cNvSpPr/>
            <p:nvPr/>
          </p:nvSpPr>
          <p:spPr bwMode="auto">
            <a:xfrm>
              <a:off x="0" y="0"/>
              <a:ext cx="2659873" cy="2966717"/>
            </a:xfrm>
            <a:prstGeom prst="rect">
              <a:avLst/>
            </a:prstGeom>
            <a:solidFill>
              <a:srgbClr val="7BAE92"/>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sp>
          <p:nvSpPr>
            <p:cNvPr id="91" name="Holistic  Logging"/>
            <p:cNvSpPr txBox="1"/>
            <p:nvPr/>
          </p:nvSpPr>
          <p:spPr bwMode="auto">
            <a:xfrm>
              <a:off x="0" y="1869854"/>
              <a:ext cx="2659872" cy="923896"/>
            </a:xfrm>
            <a:prstGeom prst="rect">
              <a:avLst/>
            </a:prstGeom>
            <a:noFill/>
            <a:ln w="12700" cap="flat">
              <a:noFill/>
              <a:miter lim="400000"/>
            </a:ln>
            <a:effectLst/>
          </p:spPr>
          <p:txBody>
            <a:bodyPr wrap="square" lIns="45719" tIns="45719" rIns="45719" bIns="45719" numCol="1" anchor="t">
              <a:spAutoFit/>
            </a:bodyPr>
            <a:lstStyle/>
            <a:p>
              <a:pPr marL="0" indent="0" algn="ctr">
                <a:spcBef>
                  <a:spcPts val="0"/>
                </a:spcBef>
                <a:buSzTx/>
                <a:buFontTx/>
                <a:buNone/>
                <a:defRPr sz="2600">
                  <a:solidFill>
                    <a:srgbClr val="FFFFFF"/>
                  </a:solidFill>
                  <a:latin typeface="Museo Sans 300"/>
                  <a:ea typeface="Museo Sans 300"/>
                  <a:cs typeface="Museo Sans 300"/>
                </a:defRPr>
              </a:pPr>
              <a:r>
                <a:rPr sz="1950"/>
                <a:t>Holistic </a:t>
              </a:r>
              <a:br>
                <a:rPr sz="1950"/>
              </a:br>
              <a:r>
                <a:rPr sz="1950"/>
                <a:t>Logging</a:t>
              </a:r>
              <a:endParaRPr/>
            </a:p>
          </p:txBody>
        </p:sp>
        <p:pic>
          <p:nvPicPr>
            <p:cNvPr id="92" name="Image" descr="Image"/>
            <p:cNvPicPr>
              <a:picLocks noChangeAspect="1"/>
            </p:cNvPicPr>
            <p:nvPr/>
          </p:nvPicPr>
          <p:blipFill>
            <a:blip r:embed="rId4"/>
            <a:stretch/>
          </p:blipFill>
          <p:spPr bwMode="auto">
            <a:xfrm>
              <a:off x="780583" y="394512"/>
              <a:ext cx="1098707" cy="1248173"/>
            </a:xfrm>
            <a:prstGeom prst="rect">
              <a:avLst/>
            </a:prstGeom>
            <a:ln w="12700" cap="flat">
              <a:noFill/>
              <a:miter lim="400000"/>
            </a:ln>
            <a:effectLst/>
          </p:spPr>
        </p:pic>
      </p:grpSp>
      <p:grpSp>
        <p:nvGrpSpPr>
          <p:cNvPr id="97" name="Group"/>
          <p:cNvGrpSpPr/>
          <p:nvPr/>
        </p:nvGrpSpPr>
        <p:grpSpPr bwMode="auto">
          <a:xfrm>
            <a:off x="331437" y="1737997"/>
            <a:ext cx="2005514" cy="2225725"/>
            <a:chOff x="0" y="0"/>
            <a:chExt cx="2671233" cy="2966717"/>
          </a:xfrm>
        </p:grpSpPr>
        <p:sp>
          <p:nvSpPr>
            <p:cNvPr id="94" name="Rectangle"/>
            <p:cNvSpPr/>
            <p:nvPr/>
          </p:nvSpPr>
          <p:spPr bwMode="auto">
            <a:xfrm>
              <a:off x="11360" y="0"/>
              <a:ext cx="2659873" cy="2966717"/>
            </a:xfrm>
            <a:prstGeom prst="rect">
              <a:avLst/>
            </a:prstGeom>
            <a:solidFill>
              <a:srgbClr val="F7941D"/>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sp>
          <p:nvSpPr>
            <p:cNvPr id="95" name="Single Pane  of Glass"/>
            <p:cNvSpPr txBox="1"/>
            <p:nvPr/>
          </p:nvSpPr>
          <p:spPr bwMode="auto">
            <a:xfrm>
              <a:off x="0" y="1869854"/>
              <a:ext cx="2659872" cy="923896"/>
            </a:xfrm>
            <a:prstGeom prst="rect">
              <a:avLst/>
            </a:prstGeom>
            <a:noFill/>
            <a:ln w="12700" cap="flat">
              <a:noFill/>
              <a:miter lim="400000"/>
            </a:ln>
            <a:effectLst/>
          </p:spPr>
          <p:txBody>
            <a:bodyPr wrap="square" lIns="45719" tIns="45719" rIns="45719" bIns="45719" numCol="1" anchor="t">
              <a:spAutoFit/>
            </a:bodyPr>
            <a:lstStyle/>
            <a:p>
              <a:pPr marL="0" indent="0" algn="ctr">
                <a:spcBef>
                  <a:spcPts val="0"/>
                </a:spcBef>
                <a:buSzTx/>
                <a:buFontTx/>
                <a:buNone/>
                <a:defRPr sz="2600">
                  <a:solidFill>
                    <a:srgbClr val="FFFFFF"/>
                  </a:solidFill>
                  <a:latin typeface="Museo Sans 300"/>
                  <a:ea typeface="Museo Sans 300"/>
                  <a:cs typeface="Museo Sans 300"/>
                </a:defRPr>
              </a:pPr>
              <a:r>
                <a:rPr sz="1950"/>
                <a:t>Single Pane </a:t>
              </a:r>
              <a:br>
                <a:rPr sz="1950"/>
              </a:br>
              <a:r>
                <a:rPr sz="1950"/>
                <a:t>of Glass</a:t>
              </a:r>
              <a:endParaRPr/>
            </a:p>
          </p:txBody>
        </p:sp>
        <p:pic>
          <p:nvPicPr>
            <p:cNvPr id="96" name="Image" descr="Image"/>
            <p:cNvPicPr>
              <a:picLocks noChangeAspect="1"/>
            </p:cNvPicPr>
            <p:nvPr/>
          </p:nvPicPr>
          <p:blipFill>
            <a:blip r:embed="rId5"/>
            <a:stretch/>
          </p:blipFill>
          <p:spPr bwMode="auto">
            <a:xfrm>
              <a:off x="608560" y="385108"/>
              <a:ext cx="1442752" cy="1266979"/>
            </a:xfrm>
            <a:prstGeom prst="rect">
              <a:avLst/>
            </a:prstGeom>
            <a:ln w="12700" cap="flat">
              <a:noFill/>
              <a:miter lim="400000"/>
            </a:ln>
            <a:effectLst/>
          </p:spPr>
        </p:pic>
      </p:grpSp>
      <p:grpSp>
        <p:nvGrpSpPr>
          <p:cNvPr id="101" name="Group"/>
          <p:cNvGrpSpPr/>
          <p:nvPr/>
        </p:nvGrpSpPr>
        <p:grpSpPr bwMode="auto">
          <a:xfrm>
            <a:off x="4651356" y="1737997"/>
            <a:ext cx="1996985" cy="2225725"/>
            <a:chOff x="0" y="0"/>
            <a:chExt cx="2659872" cy="2966717"/>
          </a:xfrm>
        </p:grpSpPr>
        <p:sp>
          <p:nvSpPr>
            <p:cNvPr id="98" name="Rectangle"/>
            <p:cNvSpPr/>
            <p:nvPr/>
          </p:nvSpPr>
          <p:spPr bwMode="auto">
            <a:xfrm>
              <a:off x="0" y="0"/>
              <a:ext cx="2659872" cy="2966717"/>
            </a:xfrm>
            <a:prstGeom prst="rect">
              <a:avLst/>
            </a:prstGeom>
            <a:solidFill>
              <a:srgbClr val="71D0F6"/>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sp>
          <p:nvSpPr>
            <p:cNvPr id="99" name="Situational Awareness"/>
            <p:cNvSpPr txBox="1"/>
            <p:nvPr/>
          </p:nvSpPr>
          <p:spPr bwMode="auto">
            <a:xfrm>
              <a:off x="0" y="1869854"/>
              <a:ext cx="2659872" cy="923896"/>
            </a:xfrm>
            <a:prstGeom prst="rect">
              <a:avLst/>
            </a:prstGeom>
            <a:noFill/>
            <a:ln w="12700" cap="flat">
              <a:noFill/>
              <a:miter lim="400000"/>
            </a:ln>
            <a:effectLst/>
          </p:spPr>
          <p:txBody>
            <a:bodyPr wrap="square" lIns="45719" tIns="45719" rIns="45719" bIns="45719" numCol="1" anchor="t">
              <a:spAutoFit/>
            </a:bodyPr>
            <a:lstStyle>
              <a:lvl1pPr marL="0" indent="0" algn="ctr">
                <a:spcBef>
                  <a:spcPts val="0"/>
                </a:spcBef>
                <a:buSzTx/>
                <a:buFontTx/>
                <a:buNone/>
                <a:defRPr sz="2600">
                  <a:solidFill>
                    <a:srgbClr val="FFFFFF"/>
                  </a:solidFill>
                  <a:latin typeface="Museo Sans 300"/>
                  <a:ea typeface="Museo Sans 300"/>
                  <a:cs typeface="Museo Sans 300"/>
                </a:defRPr>
              </a:lvl1pPr>
            </a:lstStyle>
            <a:p>
              <a:pPr>
                <a:defRPr/>
              </a:pPr>
              <a:r>
                <a:rPr sz="1950"/>
                <a:t>Situational Awareness</a:t>
              </a:r>
              <a:endParaRPr/>
            </a:p>
          </p:txBody>
        </p:sp>
        <p:pic>
          <p:nvPicPr>
            <p:cNvPr id="100" name="Image" descr="Image"/>
            <p:cNvPicPr>
              <a:picLocks noChangeAspect="1"/>
            </p:cNvPicPr>
            <p:nvPr/>
          </p:nvPicPr>
          <p:blipFill>
            <a:blip r:embed="rId6"/>
            <a:stretch/>
          </p:blipFill>
          <p:spPr bwMode="auto">
            <a:xfrm>
              <a:off x="638227" y="394512"/>
              <a:ext cx="1383417" cy="1248173"/>
            </a:xfrm>
            <a:prstGeom prst="rect">
              <a:avLst/>
            </a:prstGeom>
            <a:ln w="12700" cap="flat">
              <a:noFill/>
              <a:miter lim="400000"/>
            </a:ln>
            <a:effectLst/>
          </p:spPr>
        </p:pic>
      </p:grpSp>
      <p:sp>
        <p:nvSpPr>
          <p:cNvPr id="23" name="© AARNet Pty Ltd |"/>
          <p:cNvSpPr txBox="1"/>
          <p:nvPr userDrawn="1"/>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type="tx" userDrawn="1">
  <p:cSld name="Contents">
    <p:spTree>
      <p:nvGrpSpPr>
        <p:cNvPr id="1" name=""/>
        <p:cNvGrpSpPr/>
        <p:nvPr/>
      </p:nvGrpSpPr>
      <p:grpSpPr bwMode="auto">
        <a:xfrm>
          <a:off x="0" y="0"/>
          <a:ext cx="0" cy="0"/>
          <a:chOff x="0" y="0"/>
          <a:chExt cx="0" cy="0"/>
        </a:xfrm>
      </p:grpSpPr>
      <p:sp>
        <p:nvSpPr>
          <p:cNvPr id="4" name="© AARNet Pty Ltd |"/>
          <p:cNvSpPr txBox="1"/>
          <p:nvPr userDrawn="1"/>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tx" userDrawn="1">
  <p:cSld name="Side Menu">
    <p:spTree>
      <p:nvGrpSpPr>
        <p:cNvPr id="1" name=""/>
        <p:cNvGrpSpPr/>
        <p:nvPr/>
      </p:nvGrpSpPr>
      <p:grpSpPr bwMode="auto">
        <a:xfrm>
          <a:off x="0" y="0"/>
          <a:ext cx="0" cy="0"/>
          <a:chOff x="0" y="0"/>
          <a:chExt cx="0" cy="0"/>
        </a:xfrm>
      </p:grpSpPr>
      <p:grpSp>
        <p:nvGrpSpPr>
          <p:cNvPr id="140" name="Group"/>
          <p:cNvGrpSpPr/>
          <p:nvPr/>
        </p:nvGrpSpPr>
        <p:grpSpPr bwMode="auto">
          <a:xfrm>
            <a:off x="8932527" y="958918"/>
            <a:ext cx="212064" cy="682396"/>
            <a:chOff x="0" y="0"/>
            <a:chExt cx="282456" cy="909579"/>
          </a:xfrm>
        </p:grpSpPr>
        <p:sp>
          <p:nvSpPr>
            <p:cNvPr id="138" name="Rectangle"/>
            <p:cNvSpPr/>
            <p:nvPr/>
          </p:nvSpPr>
          <p:spPr bwMode="auto">
            <a:xfrm>
              <a:off x="0" y="0"/>
              <a:ext cx="282457" cy="909580"/>
            </a:xfrm>
            <a:prstGeom prst="rect">
              <a:avLst/>
            </a:prstGeom>
            <a:solidFill>
              <a:srgbClr val="F7941D"/>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pic>
          <p:nvPicPr>
            <p:cNvPr id="139" name="Image" descr="Image"/>
            <p:cNvPicPr>
              <a:picLocks noChangeAspect="1"/>
            </p:cNvPicPr>
            <p:nvPr/>
          </p:nvPicPr>
          <p:blipFill>
            <a:blip r:embed="rId2"/>
            <a:stretch/>
          </p:blipFill>
          <p:spPr bwMode="auto">
            <a:xfrm>
              <a:off x="22229" y="345806"/>
              <a:ext cx="248206" cy="217966"/>
            </a:xfrm>
            <a:prstGeom prst="rect">
              <a:avLst/>
            </a:prstGeom>
            <a:ln w="12700" cap="flat">
              <a:noFill/>
              <a:miter lim="400000"/>
            </a:ln>
            <a:effectLst/>
          </p:spPr>
        </p:pic>
      </p:grpSp>
      <p:grpSp>
        <p:nvGrpSpPr>
          <p:cNvPr id="143" name="Group"/>
          <p:cNvGrpSpPr/>
          <p:nvPr/>
        </p:nvGrpSpPr>
        <p:grpSpPr bwMode="auto">
          <a:xfrm>
            <a:off x="8932527" y="1642046"/>
            <a:ext cx="212064" cy="682396"/>
            <a:chOff x="0" y="0"/>
            <a:chExt cx="282456" cy="909579"/>
          </a:xfrm>
        </p:grpSpPr>
        <p:sp>
          <p:nvSpPr>
            <p:cNvPr id="141" name="Rectangle"/>
            <p:cNvSpPr/>
            <p:nvPr/>
          </p:nvSpPr>
          <p:spPr bwMode="auto">
            <a:xfrm>
              <a:off x="0" y="0"/>
              <a:ext cx="282457" cy="909580"/>
            </a:xfrm>
            <a:prstGeom prst="rect">
              <a:avLst/>
            </a:prstGeom>
            <a:solidFill>
              <a:srgbClr val="887EBB"/>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pic>
          <p:nvPicPr>
            <p:cNvPr id="142" name="Processor_White.pdf" descr="Processor_White.pdf"/>
            <p:cNvPicPr>
              <a:picLocks noChangeAspect="1"/>
            </p:cNvPicPr>
            <p:nvPr/>
          </p:nvPicPr>
          <p:blipFill>
            <a:blip r:embed="rId3"/>
            <a:stretch/>
          </p:blipFill>
          <p:spPr bwMode="auto">
            <a:xfrm>
              <a:off x="39175" y="335481"/>
              <a:ext cx="214175" cy="214732"/>
            </a:xfrm>
            <a:prstGeom prst="rect">
              <a:avLst/>
            </a:prstGeom>
            <a:ln w="12700" cap="flat">
              <a:noFill/>
              <a:miter lim="400000"/>
            </a:ln>
            <a:effectLst/>
          </p:spPr>
        </p:pic>
      </p:grpSp>
      <p:grpSp>
        <p:nvGrpSpPr>
          <p:cNvPr id="146" name="Group"/>
          <p:cNvGrpSpPr/>
          <p:nvPr/>
        </p:nvGrpSpPr>
        <p:grpSpPr bwMode="auto">
          <a:xfrm>
            <a:off x="8932527" y="3008299"/>
            <a:ext cx="212064" cy="682396"/>
            <a:chOff x="0" y="0"/>
            <a:chExt cx="282456" cy="909579"/>
          </a:xfrm>
        </p:grpSpPr>
        <p:sp>
          <p:nvSpPr>
            <p:cNvPr id="144" name="Rectangle"/>
            <p:cNvSpPr/>
            <p:nvPr/>
          </p:nvSpPr>
          <p:spPr bwMode="auto">
            <a:xfrm>
              <a:off x="0" y="0"/>
              <a:ext cx="282457" cy="909580"/>
            </a:xfrm>
            <a:prstGeom prst="rect">
              <a:avLst/>
            </a:prstGeom>
            <a:solidFill>
              <a:srgbClr val="7BAE92"/>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pic>
          <p:nvPicPr>
            <p:cNvPr id="145" name="Image" descr="Image"/>
            <p:cNvPicPr>
              <a:picLocks noChangeAspect="1"/>
            </p:cNvPicPr>
            <p:nvPr/>
          </p:nvPicPr>
          <p:blipFill>
            <a:blip r:embed="rId4"/>
            <a:stretch/>
          </p:blipFill>
          <p:spPr bwMode="auto">
            <a:xfrm>
              <a:off x="51823" y="347424"/>
              <a:ext cx="189018" cy="214732"/>
            </a:xfrm>
            <a:prstGeom prst="rect">
              <a:avLst/>
            </a:prstGeom>
            <a:ln w="12700" cap="flat">
              <a:noFill/>
              <a:miter lim="400000"/>
            </a:ln>
            <a:effectLst/>
          </p:spPr>
        </p:pic>
      </p:grpSp>
      <p:grpSp>
        <p:nvGrpSpPr>
          <p:cNvPr id="149" name="Group"/>
          <p:cNvGrpSpPr/>
          <p:nvPr/>
        </p:nvGrpSpPr>
        <p:grpSpPr bwMode="auto">
          <a:xfrm>
            <a:off x="8932527" y="2325172"/>
            <a:ext cx="212064" cy="682396"/>
            <a:chOff x="0" y="0"/>
            <a:chExt cx="282456" cy="909579"/>
          </a:xfrm>
        </p:grpSpPr>
        <p:sp>
          <p:nvSpPr>
            <p:cNvPr id="147" name="Rectangle"/>
            <p:cNvSpPr/>
            <p:nvPr/>
          </p:nvSpPr>
          <p:spPr bwMode="auto">
            <a:xfrm>
              <a:off x="0" y="0"/>
              <a:ext cx="282457" cy="909580"/>
            </a:xfrm>
            <a:prstGeom prst="rect">
              <a:avLst/>
            </a:prstGeom>
            <a:solidFill>
              <a:srgbClr val="71D0F6"/>
            </a:solidFill>
            <a:ln w="12700" cap="flat">
              <a:noFill/>
              <a:miter lim="400000"/>
            </a:ln>
            <a:effectLst/>
          </p:spPr>
          <p:txBody>
            <a:bodyPr wrap="square" lIns="45719" tIns="45719" rIns="45719" bIns="45719" numCol="1" anchor="ctr">
              <a:noAutofit/>
            </a:bodyPr>
            <a:lstStyle/>
            <a:p>
              <a:pPr marL="0" indent="0" algn="ctr">
                <a:spcBef>
                  <a:spcPts val="0"/>
                </a:spcBef>
                <a:buSzTx/>
                <a:buFontTx/>
                <a:buNone/>
                <a:defRPr sz="2000">
                  <a:solidFill>
                    <a:srgbClr val="FFFFFF"/>
                  </a:solidFill>
                  <a:latin typeface="Museo Sans 300"/>
                  <a:ea typeface="Museo Sans 300"/>
                  <a:cs typeface="Museo Sans 300"/>
                </a:defRPr>
              </a:pPr>
              <a:endParaRPr sz="1500"/>
            </a:p>
          </p:txBody>
        </p:sp>
        <p:pic>
          <p:nvPicPr>
            <p:cNvPr id="148" name="Image" descr="Image"/>
            <p:cNvPicPr>
              <a:picLocks noChangeAspect="1"/>
            </p:cNvPicPr>
            <p:nvPr/>
          </p:nvPicPr>
          <p:blipFill>
            <a:blip r:embed="rId5"/>
            <a:stretch/>
          </p:blipFill>
          <p:spPr bwMode="auto">
            <a:xfrm>
              <a:off x="27333" y="344681"/>
              <a:ext cx="237998" cy="214731"/>
            </a:xfrm>
            <a:prstGeom prst="rect">
              <a:avLst/>
            </a:prstGeom>
            <a:ln w="12700" cap="flat">
              <a:noFill/>
              <a:miter lim="400000"/>
            </a:ln>
            <a:effectLst/>
          </p:spPr>
        </p:pic>
      </p:grpSp>
      <p:sp>
        <p:nvSpPr>
          <p:cNvPr id="16" name="© AARNet Pty Ltd |"/>
          <p:cNvSpPr txBox="1"/>
          <p:nvPr userDrawn="1"/>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5" name="AARNet_logo_MONO_NO TAGLINE.ai" descr="AARNet_logo_MONO_NO TAGLINE.ai"/>
          <p:cNvPicPr>
            <a:picLocks noChangeAspect="1"/>
          </p:cNvPicPr>
          <p:nvPr userDrawn="1"/>
        </p:nvPicPr>
        <p:blipFill>
          <a:blip r:embed="rId9"/>
          <a:stretch/>
        </p:blipFill>
        <p:spPr bwMode="auto">
          <a:xfrm>
            <a:off x="8155510" y="4786780"/>
            <a:ext cx="818108" cy="266168"/>
          </a:xfrm>
          <a:prstGeom prst="rect">
            <a:avLst/>
          </a:prstGeom>
          <a:ln w="12700">
            <a:miter lim="400000"/>
          </a:ln>
        </p:spPr>
      </p:pic>
      <p:sp>
        <p:nvSpPr>
          <p:cNvPr id="6" name="© AARNet Pty Ltd |"/>
          <p:cNvSpPr txBox="1"/>
          <p:nvPr userDrawn="1"/>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Lst>
  <p:txStyles>
    <p:titleStyle>
      <a:lvl1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1pPr>
      <a:lvl2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2pPr>
      <a:lvl3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3pPr>
      <a:lvl4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4pPr>
      <a:lvl5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5pPr>
      <a:lvl6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6pPr>
      <a:lvl7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7pPr>
      <a:lvl8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8pPr>
      <a:lvl9pPr marL="0" marR="0" indent="0" algn="l" defTabSz="915155">
        <a:lnSpc>
          <a:spcPct val="100000"/>
        </a:lnSpc>
        <a:spcBef>
          <a:spcPts val="0"/>
        </a:spcBef>
        <a:spcAft>
          <a:spcPts val="0"/>
        </a:spcAft>
        <a:buClrTx/>
        <a:buSzTx/>
        <a:buFontTx/>
        <a:buNone/>
        <a:defRPr sz="2500" b="0" i="0" u="none" strike="noStrike" cap="none" spc="0">
          <a:solidFill>
            <a:srgbClr val="000000"/>
          </a:solidFill>
          <a:latin typeface="Museo Sans 300"/>
          <a:ea typeface="Museo Sans 300"/>
          <a:cs typeface="Museo Sans 300"/>
        </a:defRPr>
      </a:lvl9pPr>
    </p:titleStyle>
    <p:bodyStyle>
      <a:lvl1pPr marL="171592" marR="0" indent="-171592"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1pPr>
      <a:lvl2pPr marL="618444" marR="0" indent="-160866"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2pPr>
      <a:lvl3pPr marL="1086746" marR="0" indent="-171592"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3pPr>
      <a:lvl4pPr marL="1578641" marR="0" indent="-205910"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4pPr>
      <a:lvl5pPr marL="2036218" marR="0" indent="-205910"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5pPr>
      <a:lvl6pPr marL="2440411" marR="0" indent="-152525"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6pPr>
      <a:lvl7pPr marL="2897988" marR="0" indent="-152525"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7pPr>
      <a:lvl8pPr marL="3355565" marR="0" indent="-152525"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8pPr>
      <a:lvl9pPr marL="3813142" marR="0" indent="-152525" algn="l" defTabSz="915155">
        <a:lnSpc>
          <a:spcPct val="100000"/>
        </a:lnSpc>
        <a:spcBef>
          <a:spcPts val="601"/>
        </a:spcBef>
        <a:spcAft>
          <a:spcPts val="0"/>
        </a:spcAft>
        <a:buClrTx/>
        <a:buSzPct val="100000"/>
        <a:buFont typeface="Helvetica Neue"/>
        <a:buChar char="•"/>
        <a:defRPr sz="1350" b="0" i="0" u="none" strike="noStrike" cap="none" spc="0">
          <a:solidFill>
            <a:srgbClr val="000000"/>
          </a:solidFill>
          <a:latin typeface="Museo Sans 100"/>
          <a:ea typeface="Museo Sans 100"/>
          <a:cs typeface="Museo Sans 100"/>
        </a:defRPr>
      </a:lvl9pPr>
    </p:bodyStyle>
    <p:otherStyle>
      <a:lvl1pPr marL="0" marR="0" indent="0"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1pPr>
      <a:lvl2pPr marL="0" marR="0" indent="457576"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2pPr>
      <a:lvl3pPr marL="0" marR="0" indent="915155"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3pPr>
      <a:lvl4pPr marL="0" marR="0" indent="1372731"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4pPr>
      <a:lvl5pPr marL="0" marR="0" indent="1830308"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5pPr>
      <a:lvl6pPr marL="0" marR="0" indent="2287886"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6pPr>
      <a:lvl7pPr marL="0" marR="0" indent="2745463"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7pPr>
      <a:lvl8pPr marL="0" marR="0" indent="3203039"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8pPr>
      <a:lvl9pPr marL="0" marR="0" indent="3660617" algn="l" defTabSz="343243">
        <a:lnSpc>
          <a:spcPct val="100000"/>
        </a:lnSpc>
        <a:spcBef>
          <a:spcPts val="0"/>
        </a:spcBef>
        <a:spcAft>
          <a:spcPts val="0"/>
        </a:spcAft>
        <a:buClrTx/>
        <a:buSzTx/>
        <a:buFontTx/>
        <a:buNone/>
        <a:defRPr sz="60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news.aarnet.edu.au/aarnet-train-the-trainer-workshop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news.aarnet.edu.au/subscrib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www.linkedin.com/company/aarnet" TargetMode="External"/><Relationship Id="rId5" Type="http://schemas.openxmlformats.org/officeDocument/2006/relationships/hyperlink" Target="https://www.youtube.com/user/aarnetvideo" TargetMode="External"/><Relationship Id="rId4" Type="http://schemas.openxmlformats.org/officeDocument/2006/relationships/hyperlink" Target="https://twitter.com/aarne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3" name="Presentation Title…"/>
          <p:cNvSpPr txBox="1">
            <a:spLocks noGrp="1"/>
          </p:cNvSpPr>
          <p:nvPr>
            <p:ph type="body" idx="22"/>
          </p:nvPr>
        </p:nvSpPr>
        <p:spPr bwMode="auto">
          <a:xfrm>
            <a:off x="1237511" y="3064765"/>
            <a:ext cx="7480433" cy="897165"/>
          </a:xfrm>
          <a:prstGeom prst="rect">
            <a:avLst/>
          </a:prstGeom>
        </p:spPr>
        <p:txBody>
          <a:bodyPr/>
          <a:lstStyle/>
          <a:p>
            <a:pPr>
              <a:defRPr sz="4000">
                <a:solidFill>
                  <a:srgbClr val="FFFFFF"/>
                </a:solidFill>
              </a:defRPr>
            </a:pPr>
            <a:r>
              <a:t>Training and engagement 2022</a:t>
            </a:r>
          </a:p>
          <a:p>
            <a:pPr>
              <a:defRPr sz="2900">
                <a:solidFill>
                  <a:srgbClr val="FFFFFF"/>
                </a:solidFill>
              </a:defRPr>
            </a:pPr>
            <a:endParaRPr/>
          </a:p>
        </p:txBody>
      </p:sp>
      <p:sp>
        <p:nvSpPr>
          <p:cNvPr id="164" name="Secondary Title…"/>
          <p:cNvSpPr txBox="1">
            <a:spLocks noGrp="1"/>
          </p:cNvSpPr>
          <p:nvPr>
            <p:ph type="body" idx="23"/>
          </p:nvPr>
        </p:nvSpPr>
        <p:spPr bwMode="auto">
          <a:prstGeom prst="rect">
            <a:avLst/>
          </a:prstGeom>
        </p:spPr>
        <p:txBody>
          <a:bodyPr/>
          <a:lstStyle/>
          <a:p>
            <a:pPr>
              <a:defRPr sz="1700">
                <a:solidFill>
                  <a:srgbClr val="FFFFFF"/>
                </a:solidFill>
                <a:latin typeface="Museo Sans 700"/>
                <a:ea typeface="Museo Sans 700"/>
                <a:cs typeface="Museo Sans 700"/>
              </a:defRPr>
            </a:pPr>
            <a:r>
              <a:rPr dirty="0"/>
              <a:t>Dr Sara King, Training and Engagement Lead</a:t>
            </a:r>
          </a:p>
          <a:p>
            <a:pPr>
              <a:defRPr sz="1700">
                <a:solidFill>
                  <a:srgbClr val="FFFFFF"/>
                </a:solidFill>
                <a:latin typeface="Museo Sans 700"/>
                <a:ea typeface="Museo Sans 700"/>
                <a:cs typeface="Museo Sans 700"/>
              </a:defRPr>
            </a:pPr>
            <a:r>
              <a:rPr dirty="0"/>
              <a:t>1 February 2022</a:t>
            </a:r>
          </a:p>
        </p:txBody>
      </p:sp>
      <p:pic>
        <p:nvPicPr>
          <p:cNvPr id="165" name="AARNet_logo_rev copy.ai" descr="AARNet_logo_rev copy.ai"/>
          <p:cNvPicPr>
            <a:picLocks noChangeAspect="1"/>
          </p:cNvPicPr>
          <p:nvPr/>
        </p:nvPicPr>
        <p:blipFill>
          <a:blip r:embed="rId3"/>
          <a:stretch/>
        </p:blipFill>
        <p:spPr bwMode="auto">
          <a:xfrm>
            <a:off x="7363712" y="294271"/>
            <a:ext cx="1419206" cy="462072"/>
          </a:xfrm>
          <a:prstGeom prst="rect">
            <a:avLst/>
          </a:prstGeom>
          <a:ln w="12700">
            <a:miter lim="400000"/>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2" name="Image">
            <a:extLst>
              <a:ext uri="{FF2B5EF4-FFF2-40B4-BE49-F238E27FC236}">
                <a16:creationId xmlns:a16="http://schemas.microsoft.com/office/drawing/2014/main" id="{90D4DFA7-3581-7B4A-855C-F807A3E99696}"/>
              </a:ext>
            </a:extLst>
          </p:cNvPr>
          <p:cNvPicPr>
            <a:picLocks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67" y="-528"/>
            <a:ext cx="9156192" cy="515192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70" name="AARNet_logo_MONO_NO TAGLINE.ai" descr="AARNet_logo_MONO_NO TAGLINE.ai"/>
          <p:cNvPicPr>
            <a:picLocks noChangeAspect="1"/>
          </p:cNvPicPr>
          <p:nvPr/>
        </p:nvPicPr>
        <p:blipFill>
          <a:blip r:embed="rId4"/>
          <a:stretch/>
        </p:blipFill>
        <p:spPr bwMode="auto">
          <a:xfrm>
            <a:off x="1284973" y="2179299"/>
            <a:ext cx="1835768" cy="597698"/>
          </a:xfrm>
          <a:prstGeom prst="rect">
            <a:avLst/>
          </a:prstGeom>
          <a:ln w="12700">
            <a:miter lim="400000"/>
          </a:ln>
        </p:spPr>
      </p:pic>
      <p:sp>
        <p:nvSpPr>
          <p:cNvPr id="21" name="© AARNet Pty Ltd |"/>
          <p:cNvSpPr txBox="1"/>
          <p:nvPr/>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2EBF5B32-4147-46EA-9479-3C8208EF649F}" type="slidenum">
              <a:rPr lang="en-AU" sz="600" smtClean="0"/>
              <a:t>2</a:t>
            </a:fld>
            <a:endParaRPr dirty="0"/>
          </a:p>
        </p:txBody>
      </p:sp>
      <p:grpSp>
        <p:nvGrpSpPr>
          <p:cNvPr id="2" name="Group 1"/>
          <p:cNvGrpSpPr/>
          <p:nvPr/>
        </p:nvGrpSpPr>
        <p:grpSpPr>
          <a:xfrm>
            <a:off x="4979822" y="876154"/>
            <a:ext cx="1615073" cy="434500"/>
            <a:chOff x="4979822" y="876154"/>
            <a:chExt cx="1615073" cy="434500"/>
          </a:xfrm>
        </p:grpSpPr>
        <p:sp>
          <p:nvSpPr>
            <p:cNvPr id="180" name="AARNet’s unique position"/>
            <p:cNvSpPr txBox="1"/>
            <p:nvPr/>
          </p:nvSpPr>
          <p:spPr bwMode="auto">
            <a:xfrm>
              <a:off x="5666365" y="912550"/>
              <a:ext cx="928530" cy="361708"/>
            </a:xfrm>
            <a:prstGeom prst="rect">
              <a:avLst/>
            </a:prstGeom>
            <a:noFill/>
            <a:ln w="12700" cap="flat">
              <a:noFill/>
              <a:miter lim="400000"/>
            </a:ln>
            <a:effectLst/>
          </p:spPr>
          <p:txBody>
            <a:bodyPr wrap="non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lang="en-AU" sz="1900" dirty="0"/>
                <a:t>Network</a:t>
              </a:r>
              <a:endParaRPr dirty="0"/>
            </a:p>
          </p:txBody>
        </p:sp>
        <p:grpSp>
          <p:nvGrpSpPr>
            <p:cNvPr id="23" name="Group 22">
              <a:extLst>
                <a:ext uri="{FF2B5EF4-FFF2-40B4-BE49-F238E27FC236}">
                  <a16:creationId xmlns:a16="http://schemas.microsoft.com/office/drawing/2014/main" id="{1BEC4BE8-1880-5842-8DDD-4FAC19F8FCD0}"/>
                </a:ext>
              </a:extLst>
            </p:cNvPr>
            <p:cNvGrpSpPr/>
            <p:nvPr/>
          </p:nvGrpSpPr>
          <p:grpSpPr>
            <a:xfrm>
              <a:off x="4979822" y="876154"/>
              <a:ext cx="434797" cy="434500"/>
              <a:chOff x="9273600" y="4984560"/>
              <a:chExt cx="528480" cy="528120"/>
            </a:xfrm>
          </p:grpSpPr>
          <p:sp>
            <p:nvSpPr>
              <p:cNvPr id="24" name="Straight Connector 23">
                <a:extLst>
                  <a:ext uri="{FF2B5EF4-FFF2-40B4-BE49-F238E27FC236}">
                    <a16:creationId xmlns:a16="http://schemas.microsoft.com/office/drawing/2014/main" id="{A6BF736B-3BD4-A142-83DF-A1468D5676CD}"/>
                  </a:ext>
                </a:extLst>
              </p:cNvPr>
              <p:cNvSpPr/>
              <p:nvPr/>
            </p:nvSpPr>
            <p:spPr>
              <a:xfrm>
                <a:off x="9579960" y="51372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5" name="Freeform 24">
                <a:extLst>
                  <a:ext uri="{FF2B5EF4-FFF2-40B4-BE49-F238E27FC236}">
                    <a16:creationId xmlns:a16="http://schemas.microsoft.com/office/drawing/2014/main" id="{289A8DBD-3064-2D40-AAF3-5AA0341AAAD4}"/>
                  </a:ext>
                </a:extLst>
              </p:cNvPr>
              <p:cNvSpPr/>
              <p:nvPr/>
            </p:nvSpPr>
            <p:spPr>
              <a:xfrm>
                <a:off x="9500400" y="5137200"/>
                <a:ext cx="79200" cy="46080"/>
              </a:xfrm>
              <a:custGeom>
                <a:avLst/>
                <a:gdLst/>
                <a:ahLst/>
                <a:cxnLst>
                  <a:cxn ang="3cd4">
                    <a:pos x="hc" y="t"/>
                  </a:cxn>
                  <a:cxn ang="cd2">
                    <a:pos x="l" y="vc"/>
                  </a:cxn>
                  <a:cxn ang="cd4">
                    <a:pos x="hc" y="b"/>
                  </a:cxn>
                  <a:cxn ang="0">
                    <a:pos x="r" y="vc"/>
                  </a:cxn>
                </a:cxnLst>
                <a:rect l="l" t="t" r="r" b="b"/>
                <a:pathLst>
                  <a:path w="221" h="129">
                    <a:moveTo>
                      <a:pt x="221" y="0"/>
                    </a:moveTo>
                    <a:cubicBezTo>
                      <a:pt x="221" y="115"/>
                      <a:pt x="80" y="171"/>
                      <a:pt x="0" y="9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6" name="Freeform 25">
                <a:extLst>
                  <a:ext uri="{FF2B5EF4-FFF2-40B4-BE49-F238E27FC236}">
                    <a16:creationId xmlns:a16="http://schemas.microsoft.com/office/drawing/2014/main" id="{78F6267E-632D-DE40-A4ED-5B53E3B114B2}"/>
                  </a:ext>
                </a:extLst>
              </p:cNvPr>
              <p:cNvSpPr/>
              <p:nvPr/>
            </p:nvSpPr>
            <p:spPr>
              <a:xfrm>
                <a:off x="9486720" y="5090040"/>
                <a:ext cx="46440" cy="79920"/>
              </a:xfrm>
              <a:custGeom>
                <a:avLst/>
                <a:gdLst/>
                <a:ahLst/>
                <a:cxnLst>
                  <a:cxn ang="3cd4">
                    <a:pos x="hc" y="t"/>
                  </a:cxn>
                  <a:cxn ang="cd2">
                    <a:pos x="l" y="vc"/>
                  </a:cxn>
                  <a:cxn ang="cd4">
                    <a:pos x="hc" y="b"/>
                  </a:cxn>
                  <a:cxn ang="0">
                    <a:pos x="r" y="vc"/>
                  </a:cxn>
                </a:cxnLst>
                <a:rect l="l" t="t" r="r" b="b"/>
                <a:pathLst>
                  <a:path w="130" h="223">
                    <a:moveTo>
                      <a:pt x="38" y="223"/>
                    </a:moveTo>
                    <a:cubicBezTo>
                      <a:pt x="-44" y="140"/>
                      <a:pt x="15" y="0"/>
                      <a:pt x="13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7" name="Freeform 26">
                <a:extLst>
                  <a:ext uri="{FF2B5EF4-FFF2-40B4-BE49-F238E27FC236}">
                    <a16:creationId xmlns:a16="http://schemas.microsoft.com/office/drawing/2014/main" id="{C0FA56B2-FED1-B74A-9F55-3B5125FBD20C}"/>
                  </a:ext>
                </a:extLst>
              </p:cNvPr>
              <p:cNvSpPr/>
              <p:nvPr/>
            </p:nvSpPr>
            <p:spPr>
              <a:xfrm>
                <a:off x="9533519" y="5090040"/>
                <a:ext cx="46080" cy="46800"/>
              </a:xfrm>
              <a:custGeom>
                <a:avLst/>
                <a:gdLst/>
                <a:ahLst/>
                <a:cxnLst>
                  <a:cxn ang="3cd4">
                    <a:pos x="hc" y="t"/>
                  </a:cxn>
                  <a:cxn ang="cd2">
                    <a:pos x="l" y="vc"/>
                  </a:cxn>
                  <a:cxn ang="cd4">
                    <a:pos x="hc" y="b"/>
                  </a:cxn>
                  <a:cxn ang="0">
                    <a:pos x="r" y="vc"/>
                  </a:cxn>
                </a:cxnLst>
                <a:rect l="l" t="t" r="r" b="b"/>
                <a:pathLst>
                  <a:path w="129" h="131">
                    <a:moveTo>
                      <a:pt x="0" y="0"/>
                    </a:moveTo>
                    <a:cubicBezTo>
                      <a:pt x="70" y="0"/>
                      <a:pt x="129" y="60"/>
                      <a:pt x="129" y="13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8" name="Straight Connector 27">
                <a:extLst>
                  <a:ext uri="{FF2B5EF4-FFF2-40B4-BE49-F238E27FC236}">
                    <a16:creationId xmlns:a16="http://schemas.microsoft.com/office/drawing/2014/main" id="{721F2412-A3A0-1345-84AA-4A4D73DE7263}"/>
                  </a:ext>
                </a:extLst>
              </p:cNvPr>
              <p:cNvSpPr/>
              <p:nvPr/>
            </p:nvSpPr>
            <p:spPr>
              <a:xfrm>
                <a:off x="9652680" y="537336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9" name="Freeform 28">
                <a:extLst>
                  <a:ext uri="{FF2B5EF4-FFF2-40B4-BE49-F238E27FC236}">
                    <a16:creationId xmlns:a16="http://schemas.microsoft.com/office/drawing/2014/main" id="{11C8A9AD-5780-4B40-9344-A890EE075285}"/>
                  </a:ext>
                </a:extLst>
              </p:cNvPr>
              <p:cNvSpPr/>
              <p:nvPr/>
            </p:nvSpPr>
            <p:spPr>
              <a:xfrm>
                <a:off x="9572760" y="5373360"/>
                <a:ext cx="79560" cy="46080"/>
              </a:xfrm>
              <a:custGeom>
                <a:avLst/>
                <a:gdLst/>
                <a:ahLst/>
                <a:cxnLst>
                  <a:cxn ang="3cd4">
                    <a:pos x="hc" y="t"/>
                  </a:cxn>
                  <a:cxn ang="cd2">
                    <a:pos x="l" y="vc"/>
                  </a:cxn>
                  <a:cxn ang="cd4">
                    <a:pos x="hc" y="b"/>
                  </a:cxn>
                  <a:cxn ang="0">
                    <a:pos x="r" y="vc"/>
                  </a:cxn>
                </a:cxnLst>
                <a:rect l="l" t="t" r="r" b="b"/>
                <a:pathLst>
                  <a:path w="222" h="129">
                    <a:moveTo>
                      <a:pt x="222" y="0"/>
                    </a:moveTo>
                    <a:cubicBezTo>
                      <a:pt x="222" y="115"/>
                      <a:pt x="80" y="171"/>
                      <a:pt x="0" y="9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0" name="Freeform 29">
                <a:extLst>
                  <a:ext uri="{FF2B5EF4-FFF2-40B4-BE49-F238E27FC236}">
                    <a16:creationId xmlns:a16="http://schemas.microsoft.com/office/drawing/2014/main" id="{467CEA83-5534-3947-963A-80B93BEC868D}"/>
                  </a:ext>
                </a:extLst>
              </p:cNvPr>
              <p:cNvSpPr/>
              <p:nvPr/>
            </p:nvSpPr>
            <p:spPr>
              <a:xfrm>
                <a:off x="9559080" y="5326200"/>
                <a:ext cx="46440" cy="79920"/>
              </a:xfrm>
              <a:custGeom>
                <a:avLst/>
                <a:gdLst/>
                <a:ahLst/>
                <a:cxnLst>
                  <a:cxn ang="3cd4">
                    <a:pos x="hc" y="t"/>
                  </a:cxn>
                  <a:cxn ang="cd2">
                    <a:pos x="l" y="vc"/>
                  </a:cxn>
                  <a:cxn ang="cd4">
                    <a:pos x="hc" y="b"/>
                  </a:cxn>
                  <a:cxn ang="0">
                    <a:pos x="r" y="vc"/>
                  </a:cxn>
                </a:cxnLst>
                <a:rect l="l" t="t" r="r" b="b"/>
                <a:pathLst>
                  <a:path w="130" h="223">
                    <a:moveTo>
                      <a:pt x="38" y="223"/>
                    </a:moveTo>
                    <a:cubicBezTo>
                      <a:pt x="-44" y="139"/>
                      <a:pt x="15" y="0"/>
                      <a:pt x="13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1" name="Freeform 30">
                <a:extLst>
                  <a:ext uri="{FF2B5EF4-FFF2-40B4-BE49-F238E27FC236}">
                    <a16:creationId xmlns:a16="http://schemas.microsoft.com/office/drawing/2014/main" id="{042BC0B2-BE04-4F4A-A62F-748D26DA66A2}"/>
                  </a:ext>
                </a:extLst>
              </p:cNvPr>
              <p:cNvSpPr/>
              <p:nvPr/>
            </p:nvSpPr>
            <p:spPr>
              <a:xfrm>
                <a:off x="9605880" y="5326200"/>
                <a:ext cx="46440" cy="46800"/>
              </a:xfrm>
              <a:custGeom>
                <a:avLst/>
                <a:gdLst/>
                <a:ahLst/>
                <a:cxnLst>
                  <a:cxn ang="3cd4">
                    <a:pos x="hc" y="t"/>
                  </a:cxn>
                  <a:cxn ang="cd2">
                    <a:pos x="l" y="vc"/>
                  </a:cxn>
                  <a:cxn ang="cd4">
                    <a:pos x="hc" y="b"/>
                  </a:cxn>
                  <a:cxn ang="0">
                    <a:pos x="r" y="vc"/>
                  </a:cxn>
                </a:cxnLst>
                <a:rect l="l" t="t" r="r" b="b"/>
                <a:pathLst>
                  <a:path w="130" h="131">
                    <a:moveTo>
                      <a:pt x="0" y="0"/>
                    </a:moveTo>
                    <a:cubicBezTo>
                      <a:pt x="71" y="0"/>
                      <a:pt x="130" y="60"/>
                      <a:pt x="130" y="13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2" name="Straight Connector 31">
                <a:extLst>
                  <a:ext uri="{FF2B5EF4-FFF2-40B4-BE49-F238E27FC236}">
                    <a16:creationId xmlns:a16="http://schemas.microsoft.com/office/drawing/2014/main" id="{B6259805-23AA-C144-993C-B6D622069B85}"/>
                  </a:ext>
                </a:extLst>
              </p:cNvPr>
              <p:cNvSpPr/>
              <p:nvPr/>
            </p:nvSpPr>
            <p:spPr>
              <a:xfrm>
                <a:off x="9567000" y="51048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3" name="Freeform 32">
                <a:extLst>
                  <a:ext uri="{FF2B5EF4-FFF2-40B4-BE49-F238E27FC236}">
                    <a16:creationId xmlns:a16="http://schemas.microsoft.com/office/drawing/2014/main" id="{AA2381CD-379A-EC4B-8848-AD964D770D1E}"/>
                  </a:ext>
                </a:extLst>
              </p:cNvPr>
              <p:cNvSpPr/>
              <p:nvPr/>
            </p:nvSpPr>
            <p:spPr>
              <a:xfrm>
                <a:off x="9567000" y="5035680"/>
                <a:ext cx="121320" cy="68760"/>
              </a:xfrm>
              <a:custGeom>
                <a:avLst/>
                <a:gdLst/>
                <a:ahLst/>
                <a:cxnLst>
                  <a:cxn ang="3cd4">
                    <a:pos x="hc" y="t"/>
                  </a:cxn>
                  <a:cxn ang="cd2">
                    <a:pos x="l" y="vc"/>
                  </a:cxn>
                  <a:cxn ang="cd4">
                    <a:pos x="hc" y="b"/>
                  </a:cxn>
                  <a:cxn ang="0">
                    <a:pos x="r" y="vc"/>
                  </a:cxn>
                </a:cxnLst>
                <a:rect l="l" t="t" r="r" b="b"/>
                <a:pathLst>
                  <a:path w="338" h="192">
                    <a:moveTo>
                      <a:pt x="0" y="192"/>
                    </a:moveTo>
                    <a:cubicBezTo>
                      <a:pt x="105" y="117"/>
                      <a:pt x="219" y="52"/>
                      <a:pt x="338"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4" name="Straight Connector 33">
                <a:extLst>
                  <a:ext uri="{FF2B5EF4-FFF2-40B4-BE49-F238E27FC236}">
                    <a16:creationId xmlns:a16="http://schemas.microsoft.com/office/drawing/2014/main" id="{4DCFD26D-A09C-BE4D-9A28-4AAC1ECB1AB8}"/>
                  </a:ext>
                </a:extLst>
              </p:cNvPr>
              <p:cNvSpPr/>
              <p:nvPr/>
            </p:nvSpPr>
            <p:spPr>
              <a:xfrm>
                <a:off x="9416160" y="525348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5" name="Freeform 34">
                <a:extLst>
                  <a:ext uri="{FF2B5EF4-FFF2-40B4-BE49-F238E27FC236}">
                    <a16:creationId xmlns:a16="http://schemas.microsoft.com/office/drawing/2014/main" id="{B09F0C4F-D33E-644E-B7B6-27FE07E11367}"/>
                  </a:ext>
                </a:extLst>
              </p:cNvPr>
              <p:cNvSpPr/>
              <p:nvPr/>
            </p:nvSpPr>
            <p:spPr>
              <a:xfrm>
                <a:off x="9416160" y="5169240"/>
                <a:ext cx="82800" cy="83880"/>
              </a:xfrm>
              <a:custGeom>
                <a:avLst/>
                <a:gdLst/>
                <a:ahLst/>
                <a:cxnLst>
                  <a:cxn ang="3cd4">
                    <a:pos x="hc" y="t"/>
                  </a:cxn>
                  <a:cxn ang="cd2">
                    <a:pos x="l" y="vc"/>
                  </a:cxn>
                  <a:cxn ang="cd4">
                    <a:pos x="hc" y="b"/>
                  </a:cxn>
                  <a:cxn ang="0">
                    <a:pos x="r" y="vc"/>
                  </a:cxn>
                </a:cxnLst>
                <a:rect l="l" t="t" r="r" b="b"/>
                <a:pathLst>
                  <a:path w="231" h="234">
                    <a:moveTo>
                      <a:pt x="0" y="234"/>
                    </a:moveTo>
                    <a:cubicBezTo>
                      <a:pt x="70" y="150"/>
                      <a:pt x="148" y="71"/>
                      <a:pt x="231"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6" name="Straight Connector 35">
                <a:extLst>
                  <a:ext uri="{FF2B5EF4-FFF2-40B4-BE49-F238E27FC236}">
                    <a16:creationId xmlns:a16="http://schemas.microsoft.com/office/drawing/2014/main" id="{6D4F6B40-BC49-7D46-A1F7-613496852F26}"/>
                  </a:ext>
                </a:extLst>
              </p:cNvPr>
              <p:cNvSpPr/>
              <p:nvPr/>
            </p:nvSpPr>
            <p:spPr>
              <a:xfrm>
                <a:off x="9325440" y="53989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7" name="Freeform 36">
                <a:extLst>
                  <a:ext uri="{FF2B5EF4-FFF2-40B4-BE49-F238E27FC236}">
                    <a16:creationId xmlns:a16="http://schemas.microsoft.com/office/drawing/2014/main" id="{B6B36E82-96C3-AC48-AA88-18D1516D16D8}"/>
                  </a:ext>
                </a:extLst>
              </p:cNvPr>
              <p:cNvSpPr/>
              <p:nvPr/>
            </p:nvSpPr>
            <p:spPr>
              <a:xfrm>
                <a:off x="9325440" y="5326200"/>
                <a:ext cx="36000" cy="72360"/>
              </a:xfrm>
              <a:custGeom>
                <a:avLst/>
                <a:gdLst/>
                <a:ahLst/>
                <a:cxnLst>
                  <a:cxn ang="3cd4">
                    <a:pos x="hc" y="t"/>
                  </a:cxn>
                  <a:cxn ang="cd2">
                    <a:pos x="l" y="vc"/>
                  </a:cxn>
                  <a:cxn ang="cd4">
                    <a:pos x="hc" y="b"/>
                  </a:cxn>
                  <a:cxn ang="0">
                    <a:pos x="r" y="vc"/>
                  </a:cxn>
                </a:cxnLst>
                <a:rect l="l" t="t" r="r" b="b"/>
                <a:pathLst>
                  <a:path w="101" h="202">
                    <a:moveTo>
                      <a:pt x="0" y="202"/>
                    </a:moveTo>
                    <a:cubicBezTo>
                      <a:pt x="30" y="131"/>
                      <a:pt x="63" y="65"/>
                      <a:pt x="101"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8" name="Straight Connector 37">
                <a:extLst>
                  <a:ext uri="{FF2B5EF4-FFF2-40B4-BE49-F238E27FC236}">
                    <a16:creationId xmlns:a16="http://schemas.microsoft.com/office/drawing/2014/main" id="{995CAA71-BD8B-7244-A3ED-E20F8BC90E04}"/>
                  </a:ext>
                </a:extLst>
              </p:cNvPr>
              <p:cNvSpPr/>
              <p:nvPr/>
            </p:nvSpPr>
            <p:spPr>
              <a:xfrm>
                <a:off x="9361800" y="5271839"/>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9" name="Freeform 38">
                <a:extLst>
                  <a:ext uri="{FF2B5EF4-FFF2-40B4-BE49-F238E27FC236}">
                    <a16:creationId xmlns:a16="http://schemas.microsoft.com/office/drawing/2014/main" id="{9FAD6446-AC32-2B42-BFCA-10A126AC27D1}"/>
                  </a:ext>
                </a:extLst>
              </p:cNvPr>
              <p:cNvSpPr/>
              <p:nvPr/>
            </p:nvSpPr>
            <p:spPr>
              <a:xfrm>
                <a:off x="9281160" y="5211360"/>
                <a:ext cx="80280" cy="60120"/>
              </a:xfrm>
              <a:custGeom>
                <a:avLst/>
                <a:gdLst/>
                <a:ahLst/>
                <a:cxnLst>
                  <a:cxn ang="3cd4">
                    <a:pos x="hc" y="t"/>
                  </a:cxn>
                  <a:cxn ang="cd2">
                    <a:pos x="l" y="vc"/>
                  </a:cxn>
                  <a:cxn ang="cd4">
                    <a:pos x="hc" y="b"/>
                  </a:cxn>
                  <a:cxn ang="0">
                    <a:pos x="r" y="vc"/>
                  </a:cxn>
                </a:cxnLst>
                <a:rect l="l" t="t" r="r" b="b"/>
                <a:pathLst>
                  <a:path w="224" h="168">
                    <a:moveTo>
                      <a:pt x="224" y="168"/>
                    </a:moveTo>
                    <a:cubicBezTo>
                      <a:pt x="145" y="117"/>
                      <a:pt x="68" y="6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0" name="Straight Connector 39">
                <a:extLst>
                  <a:ext uri="{FF2B5EF4-FFF2-40B4-BE49-F238E27FC236}">
                    <a16:creationId xmlns:a16="http://schemas.microsoft.com/office/drawing/2014/main" id="{873B9CE1-0FD2-1641-BD28-0FB1491A88BB}"/>
                  </a:ext>
                </a:extLst>
              </p:cNvPr>
              <p:cNvSpPr/>
              <p:nvPr/>
            </p:nvSpPr>
            <p:spPr>
              <a:xfrm>
                <a:off x="9556200" y="53604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1" name="Freeform 40">
                <a:extLst>
                  <a:ext uri="{FF2B5EF4-FFF2-40B4-BE49-F238E27FC236}">
                    <a16:creationId xmlns:a16="http://schemas.microsoft.com/office/drawing/2014/main" id="{800EB717-7942-F94E-BE3A-968AEB870D1D}"/>
                  </a:ext>
                </a:extLst>
              </p:cNvPr>
              <p:cNvSpPr/>
              <p:nvPr/>
            </p:nvSpPr>
            <p:spPr>
              <a:xfrm>
                <a:off x="9434520" y="5307839"/>
                <a:ext cx="121320" cy="52200"/>
              </a:xfrm>
              <a:custGeom>
                <a:avLst/>
                <a:gdLst/>
                <a:ahLst/>
                <a:cxnLst>
                  <a:cxn ang="3cd4">
                    <a:pos x="hc" y="t"/>
                  </a:cxn>
                  <a:cxn ang="cd2">
                    <a:pos x="l" y="vc"/>
                  </a:cxn>
                  <a:cxn ang="cd4">
                    <a:pos x="hc" y="b"/>
                  </a:cxn>
                  <a:cxn ang="0">
                    <a:pos x="r" y="vc"/>
                  </a:cxn>
                </a:cxnLst>
                <a:rect l="l" t="t" r="r" b="b"/>
                <a:pathLst>
                  <a:path w="338" h="146">
                    <a:moveTo>
                      <a:pt x="338" y="146"/>
                    </a:moveTo>
                    <a:cubicBezTo>
                      <a:pt x="221" y="107"/>
                      <a:pt x="109" y="58"/>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2" name="Straight Connector 41">
                <a:extLst>
                  <a:ext uri="{FF2B5EF4-FFF2-40B4-BE49-F238E27FC236}">
                    <a16:creationId xmlns:a16="http://schemas.microsoft.com/office/drawing/2014/main" id="{733D0732-2503-8C49-920C-BD345360C964}"/>
                  </a:ext>
                </a:extLst>
              </p:cNvPr>
              <p:cNvSpPr/>
              <p:nvPr/>
            </p:nvSpPr>
            <p:spPr>
              <a:xfrm>
                <a:off x="9743400" y="53989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3" name="Freeform 42">
                <a:extLst>
                  <a:ext uri="{FF2B5EF4-FFF2-40B4-BE49-F238E27FC236}">
                    <a16:creationId xmlns:a16="http://schemas.microsoft.com/office/drawing/2014/main" id="{75ABD392-8B8E-0341-A8EA-B7C0E79F33C2}"/>
                  </a:ext>
                </a:extLst>
              </p:cNvPr>
              <p:cNvSpPr/>
              <p:nvPr/>
            </p:nvSpPr>
            <p:spPr>
              <a:xfrm>
                <a:off x="9651240" y="5385240"/>
                <a:ext cx="91800" cy="13320"/>
              </a:xfrm>
              <a:custGeom>
                <a:avLst/>
                <a:gdLst/>
                <a:ahLst/>
                <a:cxnLst>
                  <a:cxn ang="3cd4">
                    <a:pos x="hc" y="t"/>
                  </a:cxn>
                  <a:cxn ang="cd2">
                    <a:pos x="l" y="vc"/>
                  </a:cxn>
                  <a:cxn ang="cd4">
                    <a:pos x="hc" y="b"/>
                  </a:cxn>
                  <a:cxn ang="0">
                    <a:pos x="r" y="vc"/>
                  </a:cxn>
                </a:cxnLst>
                <a:rect l="l" t="t" r="r" b="b"/>
                <a:pathLst>
                  <a:path w="256" h="38">
                    <a:moveTo>
                      <a:pt x="256" y="38"/>
                    </a:moveTo>
                    <a:cubicBezTo>
                      <a:pt x="169" y="31"/>
                      <a:pt x="84" y="19"/>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4" name="Straight Connector 43">
                <a:extLst>
                  <a:ext uri="{FF2B5EF4-FFF2-40B4-BE49-F238E27FC236}">
                    <a16:creationId xmlns:a16="http://schemas.microsoft.com/office/drawing/2014/main" id="{A5903377-939A-B84F-842D-C84CD8C722E9}"/>
                  </a:ext>
                </a:extLst>
              </p:cNvPr>
              <p:cNvSpPr/>
              <p:nvPr/>
            </p:nvSpPr>
            <p:spPr>
              <a:xfrm>
                <a:off x="9525599" y="509004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5" name="Freeform 44">
                <a:extLst>
                  <a:ext uri="{FF2B5EF4-FFF2-40B4-BE49-F238E27FC236}">
                    <a16:creationId xmlns:a16="http://schemas.microsoft.com/office/drawing/2014/main" id="{2079936A-BCD7-AB49-A1BD-2CE8DCE293EB}"/>
                  </a:ext>
                </a:extLst>
              </p:cNvPr>
              <p:cNvSpPr/>
              <p:nvPr/>
            </p:nvSpPr>
            <p:spPr>
              <a:xfrm>
                <a:off x="9525599" y="5059440"/>
                <a:ext cx="0" cy="30240"/>
              </a:xfrm>
              <a:custGeom>
                <a:avLst/>
                <a:gdLst/>
                <a:ahLst/>
                <a:cxnLst>
                  <a:cxn ang="3cd4">
                    <a:pos x="hc" y="t"/>
                  </a:cxn>
                  <a:cxn ang="cd2">
                    <a:pos x="l" y="vc"/>
                  </a:cxn>
                  <a:cxn ang="cd4">
                    <a:pos x="hc" y="b"/>
                  </a:cxn>
                  <a:cxn ang="0">
                    <a:pos x="r" y="vc"/>
                  </a:cxn>
                </a:cxnLst>
                <a:rect l="l" t="t" r="r" b="b"/>
                <a:pathLst>
                  <a:path h="85">
                    <a:moveTo>
                      <a:pt x="0" y="85"/>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6" name="Freeform 45">
                <a:extLst>
                  <a:ext uri="{FF2B5EF4-FFF2-40B4-BE49-F238E27FC236}">
                    <a16:creationId xmlns:a16="http://schemas.microsoft.com/office/drawing/2014/main" id="{7B1415A9-9067-6F47-87BF-290512147015}"/>
                  </a:ext>
                </a:extLst>
              </p:cNvPr>
              <p:cNvSpPr/>
              <p:nvPr/>
            </p:nvSpPr>
            <p:spPr>
              <a:xfrm>
                <a:off x="9525599" y="4990320"/>
                <a:ext cx="14040" cy="68760"/>
              </a:xfrm>
              <a:custGeom>
                <a:avLst/>
                <a:gdLst/>
                <a:ahLst/>
                <a:cxnLst>
                  <a:cxn ang="3cd4">
                    <a:pos x="hc" y="t"/>
                  </a:cxn>
                  <a:cxn ang="cd2">
                    <a:pos x="l" y="vc"/>
                  </a:cxn>
                  <a:cxn ang="cd4">
                    <a:pos x="hc" y="b"/>
                  </a:cxn>
                  <a:cxn ang="0">
                    <a:pos x="r" y="vc"/>
                  </a:cxn>
                </a:cxnLst>
                <a:rect l="l" t="t" r="r" b="b"/>
                <a:pathLst>
                  <a:path w="40" h="192">
                    <a:moveTo>
                      <a:pt x="0" y="192"/>
                    </a:moveTo>
                    <a:cubicBezTo>
                      <a:pt x="0" y="128"/>
                      <a:pt x="15" y="63"/>
                      <a:pt x="4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7" name="Straight Connector 46">
                <a:extLst>
                  <a:ext uri="{FF2B5EF4-FFF2-40B4-BE49-F238E27FC236}">
                    <a16:creationId xmlns:a16="http://schemas.microsoft.com/office/drawing/2014/main" id="{AE4D0246-36AE-C346-AC98-824FB02D61C3}"/>
                  </a:ext>
                </a:extLst>
              </p:cNvPr>
              <p:cNvSpPr/>
              <p:nvPr/>
            </p:nvSpPr>
            <p:spPr>
              <a:xfrm>
                <a:off x="9576720" y="533448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8" name="Freeform 47">
                <a:extLst>
                  <a:ext uri="{FF2B5EF4-FFF2-40B4-BE49-F238E27FC236}">
                    <a16:creationId xmlns:a16="http://schemas.microsoft.com/office/drawing/2014/main" id="{04576AF7-1067-E947-B027-D3F01A84611F}"/>
                  </a:ext>
                </a:extLst>
              </p:cNvPr>
              <p:cNvSpPr/>
              <p:nvPr/>
            </p:nvSpPr>
            <p:spPr>
              <a:xfrm>
                <a:off x="9544320" y="5186520"/>
                <a:ext cx="32040" cy="147600"/>
              </a:xfrm>
              <a:custGeom>
                <a:avLst/>
                <a:gdLst/>
                <a:ahLst/>
                <a:cxnLst>
                  <a:cxn ang="3cd4">
                    <a:pos x="hc" y="t"/>
                  </a:cxn>
                  <a:cxn ang="cd2">
                    <a:pos x="l" y="vc"/>
                  </a:cxn>
                  <a:cxn ang="cd4">
                    <a:pos x="hc" y="b"/>
                  </a:cxn>
                  <a:cxn ang="0">
                    <a:pos x="r" y="vc"/>
                  </a:cxn>
                </a:cxnLst>
                <a:rect l="l" t="t" r="r" b="b"/>
                <a:pathLst>
                  <a:path w="90" h="411">
                    <a:moveTo>
                      <a:pt x="90" y="411"/>
                    </a:moveTo>
                    <a:cubicBezTo>
                      <a:pt x="48" y="278"/>
                      <a:pt x="19" y="14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9" name="Straight Connector 48">
                <a:extLst>
                  <a:ext uri="{FF2B5EF4-FFF2-40B4-BE49-F238E27FC236}">
                    <a16:creationId xmlns:a16="http://schemas.microsoft.com/office/drawing/2014/main" id="{0294752C-F5AC-1C4F-877D-2C640D4D3087}"/>
                  </a:ext>
                </a:extLst>
              </p:cNvPr>
              <p:cNvSpPr/>
              <p:nvPr/>
            </p:nvSpPr>
            <p:spPr>
              <a:xfrm>
                <a:off x="9652680" y="547164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0" name="Freeform 49">
                <a:extLst>
                  <a:ext uri="{FF2B5EF4-FFF2-40B4-BE49-F238E27FC236}">
                    <a16:creationId xmlns:a16="http://schemas.microsoft.com/office/drawing/2014/main" id="{0433F0DF-0AEC-404C-90F2-0E8D483029A2}"/>
                  </a:ext>
                </a:extLst>
              </p:cNvPr>
              <p:cNvSpPr/>
              <p:nvPr/>
            </p:nvSpPr>
            <p:spPr>
              <a:xfrm>
                <a:off x="9619560" y="5422680"/>
                <a:ext cx="32760" cy="48600"/>
              </a:xfrm>
              <a:custGeom>
                <a:avLst/>
                <a:gdLst/>
                <a:ahLst/>
                <a:cxnLst>
                  <a:cxn ang="3cd4">
                    <a:pos x="hc" y="t"/>
                  </a:cxn>
                  <a:cxn ang="cd2">
                    <a:pos x="l" y="vc"/>
                  </a:cxn>
                  <a:cxn ang="cd4">
                    <a:pos x="hc" y="b"/>
                  </a:cxn>
                  <a:cxn ang="0">
                    <a:pos x="r" y="vc"/>
                  </a:cxn>
                </a:cxnLst>
                <a:rect l="l" t="t" r="r" b="b"/>
                <a:pathLst>
                  <a:path w="92" h="136">
                    <a:moveTo>
                      <a:pt x="92" y="136"/>
                    </a:moveTo>
                    <a:cubicBezTo>
                      <a:pt x="61" y="90"/>
                      <a:pt x="29" y="45"/>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1" name="Straight Connector 50">
                <a:extLst>
                  <a:ext uri="{FF2B5EF4-FFF2-40B4-BE49-F238E27FC236}">
                    <a16:creationId xmlns:a16="http://schemas.microsoft.com/office/drawing/2014/main" id="{27E43830-E490-164F-A95C-6B2F8CF13215}"/>
                  </a:ext>
                </a:extLst>
              </p:cNvPr>
              <p:cNvSpPr/>
              <p:nvPr/>
            </p:nvSpPr>
            <p:spPr>
              <a:xfrm>
                <a:off x="9802080" y="52488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2" name="Freeform 51">
                <a:extLst>
                  <a:ext uri="{FF2B5EF4-FFF2-40B4-BE49-F238E27FC236}">
                    <a16:creationId xmlns:a16="http://schemas.microsoft.com/office/drawing/2014/main" id="{3A162D4C-DF64-2147-A61B-8AEE07C85149}"/>
                  </a:ext>
                </a:extLst>
              </p:cNvPr>
              <p:cNvSpPr/>
              <p:nvPr/>
            </p:nvSpPr>
            <p:spPr>
              <a:xfrm>
                <a:off x="9537840" y="5248800"/>
                <a:ext cx="263880" cy="263880"/>
              </a:xfrm>
              <a:custGeom>
                <a:avLst/>
                <a:gdLst/>
                <a:ahLst/>
                <a:cxnLst>
                  <a:cxn ang="3cd4">
                    <a:pos x="hc" y="t"/>
                  </a:cxn>
                  <a:cxn ang="cd2">
                    <a:pos x="l" y="vc"/>
                  </a:cxn>
                  <a:cxn ang="cd4">
                    <a:pos x="hc" y="b"/>
                  </a:cxn>
                  <a:cxn ang="0">
                    <a:pos x="r" y="vc"/>
                  </a:cxn>
                </a:cxnLst>
                <a:rect l="l" t="t" r="r" b="b"/>
                <a:pathLst>
                  <a:path w="734" h="734">
                    <a:moveTo>
                      <a:pt x="734" y="0"/>
                    </a:moveTo>
                    <a:cubicBezTo>
                      <a:pt x="734" y="405"/>
                      <a:pt x="405" y="734"/>
                      <a:pt x="0" y="7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3" name="Freeform 52">
                <a:extLst>
                  <a:ext uri="{FF2B5EF4-FFF2-40B4-BE49-F238E27FC236}">
                    <a16:creationId xmlns:a16="http://schemas.microsoft.com/office/drawing/2014/main" id="{6857AFA7-70FE-7949-A8B7-9D5588AB3327}"/>
                  </a:ext>
                </a:extLst>
              </p:cNvPr>
              <p:cNvSpPr/>
              <p:nvPr/>
            </p:nvSpPr>
            <p:spPr>
              <a:xfrm>
                <a:off x="9273600" y="5248800"/>
                <a:ext cx="263880" cy="263880"/>
              </a:xfrm>
              <a:custGeom>
                <a:avLst/>
                <a:gdLst/>
                <a:ahLst/>
                <a:cxnLst>
                  <a:cxn ang="3cd4">
                    <a:pos x="hc" y="t"/>
                  </a:cxn>
                  <a:cxn ang="cd2">
                    <a:pos x="l" y="vc"/>
                  </a:cxn>
                  <a:cxn ang="cd4">
                    <a:pos x="hc" y="b"/>
                  </a:cxn>
                  <a:cxn ang="0">
                    <a:pos x="r" y="vc"/>
                  </a:cxn>
                </a:cxnLst>
                <a:rect l="l" t="t" r="r" b="b"/>
                <a:pathLst>
                  <a:path w="734" h="734">
                    <a:moveTo>
                      <a:pt x="734" y="734"/>
                    </a:moveTo>
                    <a:cubicBezTo>
                      <a:pt x="329" y="734"/>
                      <a:pt x="0" y="405"/>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4" name="Freeform 53">
                <a:extLst>
                  <a:ext uri="{FF2B5EF4-FFF2-40B4-BE49-F238E27FC236}">
                    <a16:creationId xmlns:a16="http://schemas.microsoft.com/office/drawing/2014/main" id="{52072644-8D2D-6440-AFD0-4B88BD3D0FF4}"/>
                  </a:ext>
                </a:extLst>
              </p:cNvPr>
              <p:cNvSpPr/>
              <p:nvPr/>
            </p:nvSpPr>
            <p:spPr>
              <a:xfrm>
                <a:off x="9273600" y="4984560"/>
                <a:ext cx="263880" cy="263880"/>
              </a:xfrm>
              <a:custGeom>
                <a:avLst/>
                <a:gdLst/>
                <a:ahLst/>
                <a:cxnLst>
                  <a:cxn ang="3cd4">
                    <a:pos x="hc" y="t"/>
                  </a:cxn>
                  <a:cxn ang="cd2">
                    <a:pos x="l" y="vc"/>
                  </a:cxn>
                  <a:cxn ang="cd4">
                    <a:pos x="hc" y="b"/>
                  </a:cxn>
                  <a:cxn ang="0">
                    <a:pos x="r" y="vc"/>
                  </a:cxn>
                </a:cxnLst>
                <a:rect l="l" t="t" r="r" b="b"/>
                <a:pathLst>
                  <a:path w="734" h="734">
                    <a:moveTo>
                      <a:pt x="0" y="734"/>
                    </a:moveTo>
                    <a:cubicBezTo>
                      <a:pt x="0" y="328"/>
                      <a:pt x="329" y="0"/>
                      <a:pt x="734"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5" name="Freeform 54">
                <a:extLst>
                  <a:ext uri="{FF2B5EF4-FFF2-40B4-BE49-F238E27FC236}">
                    <a16:creationId xmlns:a16="http://schemas.microsoft.com/office/drawing/2014/main" id="{D0ECED09-2D56-304B-962C-9093264F006C}"/>
                  </a:ext>
                </a:extLst>
              </p:cNvPr>
              <p:cNvSpPr/>
              <p:nvPr/>
            </p:nvSpPr>
            <p:spPr>
              <a:xfrm>
                <a:off x="9537840" y="4984560"/>
                <a:ext cx="263880" cy="263880"/>
              </a:xfrm>
              <a:custGeom>
                <a:avLst/>
                <a:gdLst/>
                <a:ahLst/>
                <a:cxnLst>
                  <a:cxn ang="3cd4">
                    <a:pos x="hc" y="t"/>
                  </a:cxn>
                  <a:cxn ang="cd2">
                    <a:pos x="l" y="vc"/>
                  </a:cxn>
                  <a:cxn ang="cd4">
                    <a:pos x="hc" y="b"/>
                  </a:cxn>
                  <a:cxn ang="0">
                    <a:pos x="r" y="vc"/>
                  </a:cxn>
                </a:cxnLst>
                <a:rect l="l" t="t" r="r" b="b"/>
                <a:pathLst>
                  <a:path w="734" h="734">
                    <a:moveTo>
                      <a:pt x="0" y="0"/>
                    </a:moveTo>
                    <a:cubicBezTo>
                      <a:pt x="405" y="0"/>
                      <a:pt x="734" y="328"/>
                      <a:pt x="734" y="7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6" name="Straight Connector 55">
                <a:extLst>
                  <a:ext uri="{FF2B5EF4-FFF2-40B4-BE49-F238E27FC236}">
                    <a16:creationId xmlns:a16="http://schemas.microsoft.com/office/drawing/2014/main" id="{87F198C9-4547-7E46-9343-B4B311079EE8}"/>
                  </a:ext>
                </a:extLst>
              </p:cNvPr>
              <p:cNvSpPr/>
              <p:nvPr/>
            </p:nvSpPr>
            <p:spPr>
              <a:xfrm>
                <a:off x="9427320" y="52902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7" name="Freeform 56">
                <a:extLst>
                  <a:ext uri="{FF2B5EF4-FFF2-40B4-BE49-F238E27FC236}">
                    <a16:creationId xmlns:a16="http://schemas.microsoft.com/office/drawing/2014/main" id="{AA247B7E-C2AB-D045-98CC-1A1E1F45AA2B}"/>
                  </a:ext>
                </a:extLst>
              </p:cNvPr>
              <p:cNvSpPr/>
              <p:nvPr/>
            </p:nvSpPr>
            <p:spPr>
              <a:xfrm>
                <a:off x="9393480" y="5290200"/>
                <a:ext cx="33480" cy="34200"/>
              </a:xfrm>
              <a:custGeom>
                <a:avLst/>
                <a:gdLst/>
                <a:ahLst/>
                <a:cxnLst>
                  <a:cxn ang="3cd4">
                    <a:pos x="hc" y="t"/>
                  </a:cxn>
                  <a:cxn ang="cd2">
                    <a:pos x="l" y="vc"/>
                  </a:cxn>
                  <a:cxn ang="cd4">
                    <a:pos x="hc" y="b"/>
                  </a:cxn>
                  <a:cxn ang="0">
                    <a:pos x="r" y="vc"/>
                  </a:cxn>
                </a:cxnLst>
                <a:rect l="l" t="t" r="r" b="b"/>
                <a:pathLst>
                  <a:path w="94" h="96">
                    <a:moveTo>
                      <a:pt x="94" y="0"/>
                    </a:moveTo>
                    <a:cubicBezTo>
                      <a:pt x="94" y="53"/>
                      <a:pt x="52" y="96"/>
                      <a:pt x="0" y="9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8" name="Freeform 57">
                <a:extLst>
                  <a:ext uri="{FF2B5EF4-FFF2-40B4-BE49-F238E27FC236}">
                    <a16:creationId xmlns:a16="http://schemas.microsoft.com/office/drawing/2014/main" id="{DCC3A997-6892-9B4F-8575-ADB065342BAB}"/>
                  </a:ext>
                </a:extLst>
              </p:cNvPr>
              <p:cNvSpPr/>
              <p:nvPr/>
            </p:nvSpPr>
            <p:spPr>
              <a:xfrm>
                <a:off x="9358920" y="5290200"/>
                <a:ext cx="34200" cy="34200"/>
              </a:xfrm>
              <a:custGeom>
                <a:avLst/>
                <a:gdLst/>
                <a:ahLst/>
                <a:cxnLst>
                  <a:cxn ang="3cd4">
                    <a:pos x="hc" y="t"/>
                  </a:cxn>
                  <a:cxn ang="cd2">
                    <a:pos x="l" y="vc"/>
                  </a:cxn>
                  <a:cxn ang="cd4">
                    <a:pos x="hc" y="b"/>
                  </a:cxn>
                  <a:cxn ang="0">
                    <a:pos x="r" y="vc"/>
                  </a:cxn>
                </a:cxnLst>
                <a:rect l="l" t="t" r="r" b="b"/>
                <a:pathLst>
                  <a:path w="96" h="96">
                    <a:moveTo>
                      <a:pt x="96" y="96"/>
                    </a:moveTo>
                    <a:cubicBezTo>
                      <a:pt x="43" y="96"/>
                      <a:pt x="0" y="53"/>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9" name="Freeform 58">
                <a:extLst>
                  <a:ext uri="{FF2B5EF4-FFF2-40B4-BE49-F238E27FC236}">
                    <a16:creationId xmlns:a16="http://schemas.microsoft.com/office/drawing/2014/main" id="{0C11B766-4F74-624F-82AB-2F1205805EC9}"/>
                  </a:ext>
                </a:extLst>
              </p:cNvPr>
              <p:cNvSpPr/>
              <p:nvPr/>
            </p:nvSpPr>
            <p:spPr>
              <a:xfrm>
                <a:off x="9358920" y="5255640"/>
                <a:ext cx="34200" cy="34200"/>
              </a:xfrm>
              <a:custGeom>
                <a:avLst/>
                <a:gdLst/>
                <a:ahLst/>
                <a:cxnLst>
                  <a:cxn ang="3cd4">
                    <a:pos x="hc" y="t"/>
                  </a:cxn>
                  <a:cxn ang="cd2">
                    <a:pos x="l" y="vc"/>
                  </a:cxn>
                  <a:cxn ang="cd4">
                    <a:pos x="hc" y="b"/>
                  </a:cxn>
                  <a:cxn ang="0">
                    <a:pos x="r" y="vc"/>
                  </a:cxn>
                </a:cxnLst>
                <a:rect l="l" t="t" r="r" b="b"/>
                <a:pathLst>
                  <a:path w="96" h="96">
                    <a:moveTo>
                      <a:pt x="0" y="96"/>
                    </a:moveTo>
                    <a:cubicBezTo>
                      <a:pt x="0" y="44"/>
                      <a:pt x="43" y="0"/>
                      <a:pt x="96"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0" name="Freeform 59">
                <a:extLst>
                  <a:ext uri="{FF2B5EF4-FFF2-40B4-BE49-F238E27FC236}">
                    <a16:creationId xmlns:a16="http://schemas.microsoft.com/office/drawing/2014/main" id="{75EDA21B-C1AF-4047-B157-9D5FF76208BF}"/>
                  </a:ext>
                </a:extLst>
              </p:cNvPr>
              <p:cNvSpPr/>
              <p:nvPr/>
            </p:nvSpPr>
            <p:spPr>
              <a:xfrm>
                <a:off x="9393480" y="5255640"/>
                <a:ext cx="33480" cy="34200"/>
              </a:xfrm>
              <a:custGeom>
                <a:avLst/>
                <a:gdLst/>
                <a:ahLst/>
                <a:cxnLst>
                  <a:cxn ang="3cd4">
                    <a:pos x="hc" y="t"/>
                  </a:cxn>
                  <a:cxn ang="cd2">
                    <a:pos x="l" y="vc"/>
                  </a:cxn>
                  <a:cxn ang="cd4">
                    <a:pos x="hc" y="b"/>
                  </a:cxn>
                  <a:cxn ang="0">
                    <a:pos x="r" y="vc"/>
                  </a:cxn>
                </a:cxnLst>
                <a:rect l="l" t="t" r="r" b="b"/>
                <a:pathLst>
                  <a:path w="94" h="96">
                    <a:moveTo>
                      <a:pt x="0" y="0"/>
                    </a:moveTo>
                    <a:cubicBezTo>
                      <a:pt x="52" y="0"/>
                      <a:pt x="94" y="44"/>
                      <a:pt x="94" y="9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6" name="Group 5"/>
          <p:cNvGrpSpPr/>
          <p:nvPr/>
        </p:nvGrpSpPr>
        <p:grpSpPr>
          <a:xfrm>
            <a:off x="4984670" y="3887370"/>
            <a:ext cx="3475762" cy="361708"/>
            <a:chOff x="4984670" y="3887370"/>
            <a:chExt cx="3475762" cy="361708"/>
          </a:xfrm>
        </p:grpSpPr>
        <p:sp>
          <p:nvSpPr>
            <p:cNvPr id="177" name="Common Team"/>
            <p:cNvSpPr txBox="1"/>
            <p:nvPr/>
          </p:nvSpPr>
          <p:spPr bwMode="auto">
            <a:xfrm>
              <a:off x="5666368" y="3887370"/>
              <a:ext cx="2794064" cy="361708"/>
            </a:xfrm>
            <a:prstGeom prst="rect">
              <a:avLst/>
            </a:prstGeom>
            <a:noFill/>
            <a:ln w="12700" cap="flat">
              <a:noFill/>
              <a:miter lim="400000"/>
            </a:ln>
            <a:effectLst/>
          </p:spPr>
          <p:txBody>
            <a:bodyPr wrap="squar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lang="en-AU" sz="1900" dirty="0"/>
                <a:t>Research collaborations</a:t>
              </a:r>
              <a:endParaRPr dirty="0"/>
            </a:p>
          </p:txBody>
        </p:sp>
        <p:grpSp>
          <p:nvGrpSpPr>
            <p:cNvPr id="62" name="Group 61">
              <a:extLst>
                <a:ext uri="{FF2B5EF4-FFF2-40B4-BE49-F238E27FC236}">
                  <a16:creationId xmlns:a16="http://schemas.microsoft.com/office/drawing/2014/main" id="{43AE8A72-8EF1-C54E-8711-F903EF52A8C5}"/>
                </a:ext>
              </a:extLst>
            </p:cNvPr>
            <p:cNvGrpSpPr/>
            <p:nvPr/>
          </p:nvGrpSpPr>
          <p:grpSpPr>
            <a:xfrm>
              <a:off x="4984670" y="3906366"/>
              <a:ext cx="429653" cy="328990"/>
              <a:chOff x="3456359" y="2856240"/>
              <a:chExt cx="590040" cy="451800"/>
            </a:xfrm>
          </p:grpSpPr>
          <p:sp>
            <p:nvSpPr>
              <p:cNvPr id="63" name="Straight Connector 62">
                <a:extLst>
                  <a:ext uri="{FF2B5EF4-FFF2-40B4-BE49-F238E27FC236}">
                    <a16:creationId xmlns:a16="http://schemas.microsoft.com/office/drawing/2014/main" id="{2FB02400-6A9F-9E4F-A167-94BC661E809E}"/>
                  </a:ext>
                </a:extLst>
              </p:cNvPr>
              <p:cNvSpPr/>
              <p:nvPr/>
            </p:nvSpPr>
            <p:spPr>
              <a:xfrm>
                <a:off x="3623400" y="29311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4" name="Freeform 63">
                <a:extLst>
                  <a:ext uri="{FF2B5EF4-FFF2-40B4-BE49-F238E27FC236}">
                    <a16:creationId xmlns:a16="http://schemas.microsoft.com/office/drawing/2014/main" id="{41322C23-6F8D-D041-B1AD-9C3FCC6DB15C}"/>
                  </a:ext>
                </a:extLst>
              </p:cNvPr>
              <p:cNvSpPr/>
              <p:nvPr/>
            </p:nvSpPr>
            <p:spPr>
              <a:xfrm>
                <a:off x="3571560" y="2931120"/>
                <a:ext cx="51480" cy="51840"/>
              </a:xfrm>
              <a:custGeom>
                <a:avLst/>
                <a:gdLst/>
                <a:ahLst/>
                <a:cxnLst>
                  <a:cxn ang="3cd4">
                    <a:pos x="hc" y="t"/>
                  </a:cxn>
                  <a:cxn ang="cd2">
                    <a:pos x="l" y="vc"/>
                  </a:cxn>
                  <a:cxn ang="cd4">
                    <a:pos x="hc" y="b"/>
                  </a:cxn>
                  <a:cxn ang="0">
                    <a:pos x="r" y="vc"/>
                  </a:cxn>
                </a:cxnLst>
                <a:rect l="l" t="t" r="r" b="b"/>
                <a:pathLst>
                  <a:path w="144" h="145">
                    <a:moveTo>
                      <a:pt x="144" y="0"/>
                    </a:moveTo>
                    <a:cubicBezTo>
                      <a:pt x="144" y="79"/>
                      <a:pt x="80" y="145"/>
                      <a:pt x="0" y="14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5" name="Freeform 64">
                <a:extLst>
                  <a:ext uri="{FF2B5EF4-FFF2-40B4-BE49-F238E27FC236}">
                    <a16:creationId xmlns:a16="http://schemas.microsoft.com/office/drawing/2014/main" id="{69A0CC3F-42DD-5840-A45B-7A87F0F0E6DE}"/>
                  </a:ext>
                </a:extLst>
              </p:cNvPr>
              <p:cNvSpPr/>
              <p:nvPr/>
            </p:nvSpPr>
            <p:spPr>
              <a:xfrm>
                <a:off x="3519360" y="2931120"/>
                <a:ext cx="51840" cy="51840"/>
              </a:xfrm>
              <a:custGeom>
                <a:avLst/>
                <a:gdLst/>
                <a:ahLst/>
                <a:cxnLst>
                  <a:cxn ang="3cd4">
                    <a:pos x="hc" y="t"/>
                  </a:cxn>
                  <a:cxn ang="cd2">
                    <a:pos x="l" y="vc"/>
                  </a:cxn>
                  <a:cxn ang="cd4">
                    <a:pos x="hc" y="b"/>
                  </a:cxn>
                  <a:cxn ang="0">
                    <a:pos x="r" y="vc"/>
                  </a:cxn>
                </a:cxnLst>
                <a:rect l="l" t="t" r="r" b="b"/>
                <a:pathLst>
                  <a:path w="145" h="145">
                    <a:moveTo>
                      <a:pt x="145" y="145"/>
                    </a:moveTo>
                    <a:cubicBezTo>
                      <a:pt x="64" y="145"/>
                      <a:pt x="0" y="79"/>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6" name="Freeform 65">
                <a:extLst>
                  <a:ext uri="{FF2B5EF4-FFF2-40B4-BE49-F238E27FC236}">
                    <a16:creationId xmlns:a16="http://schemas.microsoft.com/office/drawing/2014/main" id="{0C5463D5-6BFF-EE49-9BE3-FFF7041F2FF2}"/>
                  </a:ext>
                </a:extLst>
              </p:cNvPr>
              <p:cNvSpPr/>
              <p:nvPr/>
            </p:nvSpPr>
            <p:spPr>
              <a:xfrm>
                <a:off x="3519360" y="2878920"/>
                <a:ext cx="51840" cy="51840"/>
              </a:xfrm>
              <a:custGeom>
                <a:avLst/>
                <a:gdLst/>
                <a:ahLst/>
                <a:cxnLst>
                  <a:cxn ang="3cd4">
                    <a:pos x="hc" y="t"/>
                  </a:cxn>
                  <a:cxn ang="cd2">
                    <a:pos x="l" y="vc"/>
                  </a:cxn>
                  <a:cxn ang="cd4">
                    <a:pos x="hc" y="b"/>
                  </a:cxn>
                  <a:cxn ang="0">
                    <a:pos x="r" y="vc"/>
                  </a:cxn>
                </a:cxnLst>
                <a:rect l="l" t="t" r="r" b="b"/>
                <a:pathLst>
                  <a:path w="145" h="145">
                    <a:moveTo>
                      <a:pt x="0" y="145"/>
                    </a:moveTo>
                    <a:cubicBezTo>
                      <a:pt x="0" y="64"/>
                      <a:pt x="64" y="0"/>
                      <a:pt x="145"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7" name="Freeform 66">
                <a:extLst>
                  <a:ext uri="{FF2B5EF4-FFF2-40B4-BE49-F238E27FC236}">
                    <a16:creationId xmlns:a16="http://schemas.microsoft.com/office/drawing/2014/main" id="{323EB00F-D07B-3347-AC4A-FD8FC2203C4E}"/>
                  </a:ext>
                </a:extLst>
              </p:cNvPr>
              <p:cNvSpPr/>
              <p:nvPr/>
            </p:nvSpPr>
            <p:spPr>
              <a:xfrm>
                <a:off x="3571560" y="2878920"/>
                <a:ext cx="51480" cy="51840"/>
              </a:xfrm>
              <a:custGeom>
                <a:avLst/>
                <a:gdLst/>
                <a:ahLst/>
                <a:cxnLst>
                  <a:cxn ang="3cd4">
                    <a:pos x="hc" y="t"/>
                  </a:cxn>
                  <a:cxn ang="cd2">
                    <a:pos x="l" y="vc"/>
                  </a:cxn>
                  <a:cxn ang="cd4">
                    <a:pos x="hc" y="b"/>
                  </a:cxn>
                  <a:cxn ang="0">
                    <a:pos x="r" y="vc"/>
                  </a:cxn>
                </a:cxnLst>
                <a:rect l="l" t="t" r="r" b="b"/>
                <a:pathLst>
                  <a:path w="144" h="145">
                    <a:moveTo>
                      <a:pt x="0" y="0"/>
                    </a:moveTo>
                    <a:cubicBezTo>
                      <a:pt x="80" y="0"/>
                      <a:pt x="144" y="64"/>
                      <a:pt x="144" y="14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8" name="Straight Connector 67">
                <a:extLst>
                  <a:ext uri="{FF2B5EF4-FFF2-40B4-BE49-F238E27FC236}">
                    <a16:creationId xmlns:a16="http://schemas.microsoft.com/office/drawing/2014/main" id="{1F1578BD-D57F-C840-8B70-47DBB148D405}"/>
                  </a:ext>
                </a:extLst>
              </p:cNvPr>
              <p:cNvSpPr/>
              <p:nvPr/>
            </p:nvSpPr>
            <p:spPr>
              <a:xfrm>
                <a:off x="3610079" y="30445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9" name="Freeform 68">
                <a:extLst>
                  <a:ext uri="{FF2B5EF4-FFF2-40B4-BE49-F238E27FC236}">
                    <a16:creationId xmlns:a16="http://schemas.microsoft.com/office/drawing/2014/main" id="{AE6DB7BE-DE1D-2140-9C5D-B313090D3276}"/>
                  </a:ext>
                </a:extLst>
              </p:cNvPr>
              <p:cNvSpPr/>
              <p:nvPr/>
            </p:nvSpPr>
            <p:spPr>
              <a:xfrm>
                <a:off x="3566160" y="3035159"/>
                <a:ext cx="43560" cy="9000"/>
              </a:xfrm>
              <a:custGeom>
                <a:avLst/>
                <a:gdLst/>
                <a:ahLst/>
                <a:cxnLst>
                  <a:cxn ang="3cd4">
                    <a:pos x="hc" y="t"/>
                  </a:cxn>
                  <a:cxn ang="cd2">
                    <a:pos x="l" y="vc"/>
                  </a:cxn>
                  <a:cxn ang="cd4">
                    <a:pos x="hc" y="b"/>
                  </a:cxn>
                  <a:cxn ang="0">
                    <a:pos x="r" y="vc"/>
                  </a:cxn>
                </a:cxnLst>
                <a:rect l="l" t="t" r="r" b="b"/>
                <a:pathLst>
                  <a:path w="122" h="26">
                    <a:moveTo>
                      <a:pt x="122" y="26"/>
                    </a:moveTo>
                    <a:cubicBezTo>
                      <a:pt x="85" y="9"/>
                      <a:pt x="43"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0" name="Freeform 69">
                <a:extLst>
                  <a:ext uri="{FF2B5EF4-FFF2-40B4-BE49-F238E27FC236}">
                    <a16:creationId xmlns:a16="http://schemas.microsoft.com/office/drawing/2014/main" id="{6D2936BB-0E96-8C46-BA99-BF3AD137B4C9}"/>
                  </a:ext>
                </a:extLst>
              </p:cNvPr>
              <p:cNvSpPr/>
              <p:nvPr/>
            </p:nvSpPr>
            <p:spPr>
              <a:xfrm>
                <a:off x="3456359" y="3035159"/>
                <a:ext cx="109440" cy="109440"/>
              </a:xfrm>
              <a:custGeom>
                <a:avLst/>
                <a:gdLst/>
                <a:ahLst/>
                <a:cxnLst>
                  <a:cxn ang="3cd4">
                    <a:pos x="hc" y="t"/>
                  </a:cxn>
                  <a:cxn ang="cd2">
                    <a:pos x="l" y="vc"/>
                  </a:cxn>
                  <a:cxn ang="cd4">
                    <a:pos x="hc" y="b"/>
                  </a:cxn>
                  <a:cxn ang="0">
                    <a:pos x="r" y="vc"/>
                  </a:cxn>
                </a:cxnLst>
                <a:rect l="l" t="t" r="r" b="b"/>
                <a:pathLst>
                  <a:path w="305" h="305">
                    <a:moveTo>
                      <a:pt x="305" y="0"/>
                    </a:moveTo>
                    <a:cubicBezTo>
                      <a:pt x="137" y="0"/>
                      <a:pt x="0" y="137"/>
                      <a:pt x="0" y="30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1" name="Freeform 70">
                <a:extLst>
                  <a:ext uri="{FF2B5EF4-FFF2-40B4-BE49-F238E27FC236}">
                    <a16:creationId xmlns:a16="http://schemas.microsoft.com/office/drawing/2014/main" id="{AB52AF47-37BF-1747-B81E-431D584412E4}"/>
                  </a:ext>
                </a:extLst>
              </p:cNvPr>
              <p:cNvSpPr/>
              <p:nvPr/>
            </p:nvSpPr>
            <p:spPr>
              <a:xfrm>
                <a:off x="3456359" y="3144959"/>
                <a:ext cx="0" cy="110880"/>
              </a:xfrm>
              <a:custGeom>
                <a:avLst/>
                <a:gdLst/>
                <a:ahLst/>
                <a:cxnLst>
                  <a:cxn ang="3cd4">
                    <a:pos x="hc" y="t"/>
                  </a:cxn>
                  <a:cxn ang="cd2">
                    <a:pos x="l" y="vc"/>
                  </a:cxn>
                  <a:cxn ang="cd4">
                    <a:pos x="hc" y="b"/>
                  </a:cxn>
                  <a:cxn ang="0">
                    <a:pos x="r" y="vc"/>
                  </a:cxn>
                </a:cxnLst>
                <a:rect l="l" t="t" r="r" b="b"/>
                <a:pathLst>
                  <a:path h="309">
                    <a:moveTo>
                      <a:pt x="0" y="0"/>
                    </a:moveTo>
                    <a:cubicBezTo>
                      <a:pt x="0" y="309"/>
                      <a:pt x="0" y="309"/>
                      <a:pt x="0" y="309"/>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2" name="Freeform 71">
                <a:extLst>
                  <a:ext uri="{FF2B5EF4-FFF2-40B4-BE49-F238E27FC236}">
                    <a16:creationId xmlns:a16="http://schemas.microsoft.com/office/drawing/2014/main" id="{8A99EBC1-D403-3D45-AE56-6B1523CDCD3B}"/>
                  </a:ext>
                </a:extLst>
              </p:cNvPr>
              <p:cNvSpPr/>
              <p:nvPr/>
            </p:nvSpPr>
            <p:spPr>
              <a:xfrm>
                <a:off x="3456359" y="3256200"/>
                <a:ext cx="104040" cy="0"/>
              </a:xfrm>
              <a:custGeom>
                <a:avLst/>
                <a:gdLst/>
                <a:ahLst/>
                <a:cxnLst>
                  <a:cxn ang="3cd4">
                    <a:pos x="hc" y="t"/>
                  </a:cxn>
                  <a:cxn ang="cd2">
                    <a:pos x="l" y="vc"/>
                  </a:cxn>
                  <a:cxn ang="cd4">
                    <a:pos x="hc" y="b"/>
                  </a:cxn>
                  <a:cxn ang="0">
                    <a:pos x="r" y="vc"/>
                  </a:cxn>
                </a:cxnLst>
                <a:rect l="l" t="t" r="r" b="b"/>
                <a:pathLst>
                  <a:path w="290">
                    <a:moveTo>
                      <a:pt x="0" y="0"/>
                    </a:moveTo>
                    <a:cubicBezTo>
                      <a:pt x="290" y="0"/>
                      <a:pt x="290" y="0"/>
                      <a:pt x="29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3" name="Straight Connector 72">
                <a:extLst>
                  <a:ext uri="{FF2B5EF4-FFF2-40B4-BE49-F238E27FC236}">
                    <a16:creationId xmlns:a16="http://schemas.microsoft.com/office/drawing/2014/main" id="{050F7CDF-9D78-1545-8501-759100C796F0}"/>
                  </a:ext>
                </a:extLst>
              </p:cNvPr>
              <p:cNvSpPr/>
              <p:nvPr/>
            </p:nvSpPr>
            <p:spPr>
              <a:xfrm>
                <a:off x="3878639" y="29311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4" name="Freeform 73">
                <a:extLst>
                  <a:ext uri="{FF2B5EF4-FFF2-40B4-BE49-F238E27FC236}">
                    <a16:creationId xmlns:a16="http://schemas.microsoft.com/office/drawing/2014/main" id="{1A8DD01D-35AA-CC4C-A417-FC69963C349C}"/>
                  </a:ext>
                </a:extLst>
              </p:cNvPr>
              <p:cNvSpPr/>
              <p:nvPr/>
            </p:nvSpPr>
            <p:spPr>
              <a:xfrm>
                <a:off x="3878639" y="2931120"/>
                <a:ext cx="51840" cy="51840"/>
              </a:xfrm>
              <a:custGeom>
                <a:avLst/>
                <a:gdLst/>
                <a:ahLst/>
                <a:cxnLst>
                  <a:cxn ang="3cd4">
                    <a:pos x="hc" y="t"/>
                  </a:cxn>
                  <a:cxn ang="cd2">
                    <a:pos x="l" y="vc"/>
                  </a:cxn>
                  <a:cxn ang="cd4">
                    <a:pos x="hc" y="b"/>
                  </a:cxn>
                  <a:cxn ang="0">
                    <a:pos x="r" y="vc"/>
                  </a:cxn>
                </a:cxnLst>
                <a:rect l="l" t="t" r="r" b="b"/>
                <a:pathLst>
                  <a:path w="145" h="145">
                    <a:moveTo>
                      <a:pt x="0" y="0"/>
                    </a:moveTo>
                    <a:cubicBezTo>
                      <a:pt x="0" y="79"/>
                      <a:pt x="66" y="145"/>
                      <a:pt x="145" y="14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5" name="Freeform 74">
                <a:extLst>
                  <a:ext uri="{FF2B5EF4-FFF2-40B4-BE49-F238E27FC236}">
                    <a16:creationId xmlns:a16="http://schemas.microsoft.com/office/drawing/2014/main" id="{891C7315-AFCF-6043-A159-D88E66DAD52F}"/>
                  </a:ext>
                </a:extLst>
              </p:cNvPr>
              <p:cNvSpPr/>
              <p:nvPr/>
            </p:nvSpPr>
            <p:spPr>
              <a:xfrm>
                <a:off x="3930840" y="2931120"/>
                <a:ext cx="51840" cy="51840"/>
              </a:xfrm>
              <a:custGeom>
                <a:avLst/>
                <a:gdLst/>
                <a:ahLst/>
                <a:cxnLst>
                  <a:cxn ang="3cd4">
                    <a:pos x="hc" y="t"/>
                  </a:cxn>
                  <a:cxn ang="cd2">
                    <a:pos x="l" y="vc"/>
                  </a:cxn>
                  <a:cxn ang="cd4">
                    <a:pos x="hc" y="b"/>
                  </a:cxn>
                  <a:cxn ang="0">
                    <a:pos x="r" y="vc"/>
                  </a:cxn>
                </a:cxnLst>
                <a:rect l="l" t="t" r="r" b="b"/>
                <a:pathLst>
                  <a:path w="145" h="145">
                    <a:moveTo>
                      <a:pt x="0" y="145"/>
                    </a:moveTo>
                    <a:cubicBezTo>
                      <a:pt x="80" y="145"/>
                      <a:pt x="145" y="79"/>
                      <a:pt x="145"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6" name="Freeform 75">
                <a:extLst>
                  <a:ext uri="{FF2B5EF4-FFF2-40B4-BE49-F238E27FC236}">
                    <a16:creationId xmlns:a16="http://schemas.microsoft.com/office/drawing/2014/main" id="{1025DCFE-D518-164C-89BB-E4F3D55498E5}"/>
                  </a:ext>
                </a:extLst>
              </p:cNvPr>
              <p:cNvSpPr/>
              <p:nvPr/>
            </p:nvSpPr>
            <p:spPr>
              <a:xfrm>
                <a:off x="3930840" y="2878920"/>
                <a:ext cx="51840" cy="51840"/>
              </a:xfrm>
              <a:custGeom>
                <a:avLst/>
                <a:gdLst/>
                <a:ahLst/>
                <a:cxnLst>
                  <a:cxn ang="3cd4">
                    <a:pos x="hc" y="t"/>
                  </a:cxn>
                  <a:cxn ang="cd2">
                    <a:pos x="l" y="vc"/>
                  </a:cxn>
                  <a:cxn ang="cd4">
                    <a:pos x="hc" y="b"/>
                  </a:cxn>
                  <a:cxn ang="0">
                    <a:pos x="r" y="vc"/>
                  </a:cxn>
                </a:cxnLst>
                <a:rect l="l" t="t" r="r" b="b"/>
                <a:pathLst>
                  <a:path w="145" h="145">
                    <a:moveTo>
                      <a:pt x="145" y="145"/>
                    </a:moveTo>
                    <a:cubicBezTo>
                      <a:pt x="145" y="64"/>
                      <a:pt x="8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7" name="Freeform 76">
                <a:extLst>
                  <a:ext uri="{FF2B5EF4-FFF2-40B4-BE49-F238E27FC236}">
                    <a16:creationId xmlns:a16="http://schemas.microsoft.com/office/drawing/2014/main" id="{581ADC01-80CC-8245-BD67-CBF1A398E187}"/>
                  </a:ext>
                </a:extLst>
              </p:cNvPr>
              <p:cNvSpPr/>
              <p:nvPr/>
            </p:nvSpPr>
            <p:spPr>
              <a:xfrm>
                <a:off x="3878639" y="2878920"/>
                <a:ext cx="51840" cy="51840"/>
              </a:xfrm>
              <a:custGeom>
                <a:avLst/>
                <a:gdLst/>
                <a:ahLst/>
                <a:cxnLst>
                  <a:cxn ang="3cd4">
                    <a:pos x="hc" y="t"/>
                  </a:cxn>
                  <a:cxn ang="cd2">
                    <a:pos x="l" y="vc"/>
                  </a:cxn>
                  <a:cxn ang="cd4">
                    <a:pos x="hc" y="b"/>
                  </a:cxn>
                  <a:cxn ang="0">
                    <a:pos x="r" y="vc"/>
                  </a:cxn>
                </a:cxnLst>
                <a:rect l="l" t="t" r="r" b="b"/>
                <a:pathLst>
                  <a:path w="145" h="145">
                    <a:moveTo>
                      <a:pt x="145" y="0"/>
                    </a:moveTo>
                    <a:cubicBezTo>
                      <a:pt x="66" y="0"/>
                      <a:pt x="0" y="64"/>
                      <a:pt x="0" y="14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8" name="Straight Connector 77">
                <a:extLst>
                  <a:ext uri="{FF2B5EF4-FFF2-40B4-BE49-F238E27FC236}">
                    <a16:creationId xmlns:a16="http://schemas.microsoft.com/office/drawing/2014/main" id="{447E860B-1A00-1B4C-84FE-6C5D6E02B4FE}"/>
                  </a:ext>
                </a:extLst>
              </p:cNvPr>
              <p:cNvSpPr/>
              <p:nvPr/>
            </p:nvSpPr>
            <p:spPr>
              <a:xfrm>
                <a:off x="3892320" y="30445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9" name="Freeform 78">
                <a:extLst>
                  <a:ext uri="{FF2B5EF4-FFF2-40B4-BE49-F238E27FC236}">
                    <a16:creationId xmlns:a16="http://schemas.microsoft.com/office/drawing/2014/main" id="{B0113EAA-204E-0746-9EEE-3ABE28020827}"/>
                  </a:ext>
                </a:extLst>
              </p:cNvPr>
              <p:cNvSpPr/>
              <p:nvPr/>
            </p:nvSpPr>
            <p:spPr>
              <a:xfrm>
                <a:off x="3892320" y="3035159"/>
                <a:ext cx="43560" cy="9000"/>
              </a:xfrm>
              <a:custGeom>
                <a:avLst/>
                <a:gdLst/>
                <a:ahLst/>
                <a:cxnLst>
                  <a:cxn ang="3cd4">
                    <a:pos x="hc" y="t"/>
                  </a:cxn>
                  <a:cxn ang="cd2">
                    <a:pos x="l" y="vc"/>
                  </a:cxn>
                  <a:cxn ang="cd4">
                    <a:pos x="hc" y="b"/>
                  </a:cxn>
                  <a:cxn ang="0">
                    <a:pos x="r" y="vc"/>
                  </a:cxn>
                </a:cxnLst>
                <a:rect l="l" t="t" r="r" b="b"/>
                <a:pathLst>
                  <a:path w="122" h="26">
                    <a:moveTo>
                      <a:pt x="0" y="26"/>
                    </a:moveTo>
                    <a:cubicBezTo>
                      <a:pt x="37" y="9"/>
                      <a:pt x="79" y="0"/>
                      <a:pt x="122"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0" name="Freeform 79">
                <a:extLst>
                  <a:ext uri="{FF2B5EF4-FFF2-40B4-BE49-F238E27FC236}">
                    <a16:creationId xmlns:a16="http://schemas.microsoft.com/office/drawing/2014/main" id="{DCB26423-136B-844B-9A20-B29AEB2506B5}"/>
                  </a:ext>
                </a:extLst>
              </p:cNvPr>
              <p:cNvSpPr/>
              <p:nvPr/>
            </p:nvSpPr>
            <p:spPr>
              <a:xfrm>
                <a:off x="3936239" y="3035159"/>
                <a:ext cx="109800" cy="109440"/>
              </a:xfrm>
              <a:custGeom>
                <a:avLst/>
                <a:gdLst/>
                <a:ahLst/>
                <a:cxnLst>
                  <a:cxn ang="3cd4">
                    <a:pos x="hc" y="t"/>
                  </a:cxn>
                  <a:cxn ang="cd2">
                    <a:pos x="l" y="vc"/>
                  </a:cxn>
                  <a:cxn ang="cd4">
                    <a:pos x="hc" y="b"/>
                  </a:cxn>
                  <a:cxn ang="0">
                    <a:pos x="r" y="vc"/>
                  </a:cxn>
                </a:cxnLst>
                <a:rect l="l" t="t" r="r" b="b"/>
                <a:pathLst>
                  <a:path w="306" h="305">
                    <a:moveTo>
                      <a:pt x="0" y="0"/>
                    </a:moveTo>
                    <a:cubicBezTo>
                      <a:pt x="169" y="0"/>
                      <a:pt x="306" y="137"/>
                      <a:pt x="306" y="30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1" name="Freeform 80">
                <a:extLst>
                  <a:ext uri="{FF2B5EF4-FFF2-40B4-BE49-F238E27FC236}">
                    <a16:creationId xmlns:a16="http://schemas.microsoft.com/office/drawing/2014/main" id="{21B56E99-7555-9841-970A-08BE01D52FA9}"/>
                  </a:ext>
                </a:extLst>
              </p:cNvPr>
              <p:cNvSpPr/>
              <p:nvPr/>
            </p:nvSpPr>
            <p:spPr>
              <a:xfrm>
                <a:off x="4046399" y="3144959"/>
                <a:ext cx="0" cy="110880"/>
              </a:xfrm>
              <a:custGeom>
                <a:avLst/>
                <a:gdLst/>
                <a:ahLst/>
                <a:cxnLst>
                  <a:cxn ang="3cd4">
                    <a:pos x="hc" y="t"/>
                  </a:cxn>
                  <a:cxn ang="cd2">
                    <a:pos x="l" y="vc"/>
                  </a:cxn>
                  <a:cxn ang="cd4">
                    <a:pos x="hc" y="b"/>
                  </a:cxn>
                  <a:cxn ang="0">
                    <a:pos x="r" y="vc"/>
                  </a:cxn>
                </a:cxnLst>
                <a:rect l="l" t="t" r="r" b="b"/>
                <a:pathLst>
                  <a:path h="309">
                    <a:moveTo>
                      <a:pt x="0" y="0"/>
                    </a:moveTo>
                    <a:cubicBezTo>
                      <a:pt x="0" y="309"/>
                      <a:pt x="0" y="309"/>
                      <a:pt x="0" y="309"/>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2" name="Freeform 81">
                <a:extLst>
                  <a:ext uri="{FF2B5EF4-FFF2-40B4-BE49-F238E27FC236}">
                    <a16:creationId xmlns:a16="http://schemas.microsoft.com/office/drawing/2014/main" id="{CC78EF71-A70C-ED40-8A7F-CBA083ABBFF4}"/>
                  </a:ext>
                </a:extLst>
              </p:cNvPr>
              <p:cNvSpPr/>
              <p:nvPr/>
            </p:nvSpPr>
            <p:spPr>
              <a:xfrm>
                <a:off x="3941279" y="3256200"/>
                <a:ext cx="104760" cy="0"/>
              </a:xfrm>
              <a:custGeom>
                <a:avLst/>
                <a:gdLst/>
                <a:ahLst/>
                <a:cxnLst>
                  <a:cxn ang="3cd4">
                    <a:pos x="hc" y="t"/>
                  </a:cxn>
                  <a:cxn ang="cd2">
                    <a:pos x="l" y="vc"/>
                  </a:cxn>
                  <a:cxn ang="cd4">
                    <a:pos x="hc" y="b"/>
                  </a:cxn>
                  <a:cxn ang="0">
                    <a:pos x="r" y="vc"/>
                  </a:cxn>
                </a:cxnLst>
                <a:rect l="l" t="t" r="r" b="b"/>
                <a:pathLst>
                  <a:path w="292">
                    <a:moveTo>
                      <a:pt x="292"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3" name="Straight Connector 82">
                <a:extLst>
                  <a:ext uri="{FF2B5EF4-FFF2-40B4-BE49-F238E27FC236}">
                    <a16:creationId xmlns:a16="http://schemas.microsoft.com/office/drawing/2014/main" id="{831D5A21-9D67-C746-B94E-808FC5FF481E}"/>
                  </a:ext>
                </a:extLst>
              </p:cNvPr>
              <p:cNvSpPr/>
              <p:nvPr/>
            </p:nvSpPr>
            <p:spPr>
              <a:xfrm>
                <a:off x="3814560" y="29196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4" name="Freeform 83">
                <a:extLst>
                  <a:ext uri="{FF2B5EF4-FFF2-40B4-BE49-F238E27FC236}">
                    <a16:creationId xmlns:a16="http://schemas.microsoft.com/office/drawing/2014/main" id="{32B1D319-5724-7444-86D1-3E1DBE3E1643}"/>
                  </a:ext>
                </a:extLst>
              </p:cNvPr>
              <p:cNvSpPr/>
              <p:nvPr/>
            </p:nvSpPr>
            <p:spPr>
              <a:xfrm>
                <a:off x="3751200" y="2919600"/>
                <a:ext cx="63000" cy="63360"/>
              </a:xfrm>
              <a:custGeom>
                <a:avLst/>
                <a:gdLst/>
                <a:ahLst/>
                <a:cxnLst>
                  <a:cxn ang="3cd4">
                    <a:pos x="hc" y="t"/>
                  </a:cxn>
                  <a:cxn ang="cd2">
                    <a:pos x="l" y="vc"/>
                  </a:cxn>
                  <a:cxn ang="cd4">
                    <a:pos x="hc" y="b"/>
                  </a:cxn>
                  <a:cxn ang="0">
                    <a:pos x="r" y="vc"/>
                  </a:cxn>
                </a:cxnLst>
                <a:rect l="l" t="t" r="r" b="b"/>
                <a:pathLst>
                  <a:path w="176" h="177">
                    <a:moveTo>
                      <a:pt x="176" y="0"/>
                    </a:moveTo>
                    <a:cubicBezTo>
                      <a:pt x="176" y="97"/>
                      <a:pt x="97" y="177"/>
                      <a:pt x="0" y="17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5" name="Freeform 84">
                <a:extLst>
                  <a:ext uri="{FF2B5EF4-FFF2-40B4-BE49-F238E27FC236}">
                    <a16:creationId xmlns:a16="http://schemas.microsoft.com/office/drawing/2014/main" id="{1EED4CDD-693B-F342-8839-22F158AFB0C2}"/>
                  </a:ext>
                </a:extLst>
              </p:cNvPr>
              <p:cNvSpPr/>
              <p:nvPr/>
            </p:nvSpPr>
            <p:spPr>
              <a:xfrm>
                <a:off x="3687839" y="2919600"/>
                <a:ext cx="63000" cy="63360"/>
              </a:xfrm>
              <a:custGeom>
                <a:avLst/>
                <a:gdLst/>
                <a:ahLst/>
                <a:cxnLst>
                  <a:cxn ang="3cd4">
                    <a:pos x="hc" y="t"/>
                  </a:cxn>
                  <a:cxn ang="cd2">
                    <a:pos x="l" y="vc"/>
                  </a:cxn>
                  <a:cxn ang="cd4">
                    <a:pos x="hc" y="b"/>
                  </a:cxn>
                  <a:cxn ang="0">
                    <a:pos x="r" y="vc"/>
                  </a:cxn>
                </a:cxnLst>
                <a:rect l="l" t="t" r="r" b="b"/>
                <a:pathLst>
                  <a:path w="176" h="177">
                    <a:moveTo>
                      <a:pt x="176" y="177"/>
                    </a:moveTo>
                    <a:cubicBezTo>
                      <a:pt x="78" y="177"/>
                      <a:pt x="0" y="97"/>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6" name="Freeform 85">
                <a:extLst>
                  <a:ext uri="{FF2B5EF4-FFF2-40B4-BE49-F238E27FC236}">
                    <a16:creationId xmlns:a16="http://schemas.microsoft.com/office/drawing/2014/main" id="{D19C35E9-8C6A-314E-8D1B-5624EF52FAAF}"/>
                  </a:ext>
                </a:extLst>
              </p:cNvPr>
              <p:cNvSpPr/>
              <p:nvPr/>
            </p:nvSpPr>
            <p:spPr>
              <a:xfrm>
                <a:off x="3687839" y="2856240"/>
                <a:ext cx="63000" cy="63000"/>
              </a:xfrm>
              <a:custGeom>
                <a:avLst/>
                <a:gdLst/>
                <a:ahLst/>
                <a:cxnLst>
                  <a:cxn ang="3cd4">
                    <a:pos x="hc" y="t"/>
                  </a:cxn>
                  <a:cxn ang="cd2">
                    <a:pos x="l" y="vc"/>
                  </a:cxn>
                  <a:cxn ang="cd4">
                    <a:pos x="hc" y="b"/>
                  </a:cxn>
                  <a:cxn ang="0">
                    <a:pos x="r" y="vc"/>
                  </a:cxn>
                </a:cxnLst>
                <a:rect l="l" t="t" r="r" b="b"/>
                <a:pathLst>
                  <a:path w="176" h="176">
                    <a:moveTo>
                      <a:pt x="0" y="176"/>
                    </a:moveTo>
                    <a:cubicBezTo>
                      <a:pt x="0" y="79"/>
                      <a:pt x="78" y="0"/>
                      <a:pt x="176"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7" name="Freeform 86">
                <a:extLst>
                  <a:ext uri="{FF2B5EF4-FFF2-40B4-BE49-F238E27FC236}">
                    <a16:creationId xmlns:a16="http://schemas.microsoft.com/office/drawing/2014/main" id="{AD75CD22-E4A2-8447-878D-DA8BC78656DC}"/>
                  </a:ext>
                </a:extLst>
              </p:cNvPr>
              <p:cNvSpPr/>
              <p:nvPr/>
            </p:nvSpPr>
            <p:spPr>
              <a:xfrm>
                <a:off x="3751200" y="2856240"/>
                <a:ext cx="63000" cy="63000"/>
              </a:xfrm>
              <a:custGeom>
                <a:avLst/>
                <a:gdLst/>
                <a:ahLst/>
                <a:cxnLst>
                  <a:cxn ang="3cd4">
                    <a:pos x="hc" y="t"/>
                  </a:cxn>
                  <a:cxn ang="cd2">
                    <a:pos x="l" y="vc"/>
                  </a:cxn>
                  <a:cxn ang="cd4">
                    <a:pos x="hc" y="b"/>
                  </a:cxn>
                  <a:cxn ang="0">
                    <a:pos x="r" y="vc"/>
                  </a:cxn>
                </a:cxnLst>
                <a:rect l="l" t="t" r="r" b="b"/>
                <a:pathLst>
                  <a:path w="176" h="176">
                    <a:moveTo>
                      <a:pt x="0" y="0"/>
                    </a:moveTo>
                    <a:cubicBezTo>
                      <a:pt x="97" y="0"/>
                      <a:pt x="176" y="79"/>
                      <a:pt x="176" y="17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8" name="Straight Connector 87">
                <a:extLst>
                  <a:ext uri="{FF2B5EF4-FFF2-40B4-BE49-F238E27FC236}">
                    <a16:creationId xmlns:a16="http://schemas.microsoft.com/office/drawing/2014/main" id="{B846C78A-9895-0847-9E1D-0FC1D2D1893D}"/>
                  </a:ext>
                </a:extLst>
              </p:cNvPr>
              <p:cNvSpPr/>
              <p:nvPr/>
            </p:nvSpPr>
            <p:spPr>
              <a:xfrm>
                <a:off x="3751200" y="30337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9" name="Straight Connector 88">
                <a:extLst>
                  <a:ext uri="{FF2B5EF4-FFF2-40B4-BE49-F238E27FC236}">
                    <a16:creationId xmlns:a16="http://schemas.microsoft.com/office/drawing/2014/main" id="{869F91DC-1632-3841-8904-E89DCD889AC0}"/>
                  </a:ext>
                </a:extLst>
              </p:cNvPr>
              <p:cNvSpPr/>
              <p:nvPr/>
            </p:nvSpPr>
            <p:spPr>
              <a:xfrm>
                <a:off x="3751200" y="30337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0" name="Freeform 89">
                <a:extLst>
                  <a:ext uri="{FF2B5EF4-FFF2-40B4-BE49-F238E27FC236}">
                    <a16:creationId xmlns:a16="http://schemas.microsoft.com/office/drawing/2014/main" id="{D13DE339-BA0B-F544-AA33-A9AADFB2EF3B}"/>
                  </a:ext>
                </a:extLst>
              </p:cNvPr>
              <p:cNvSpPr/>
              <p:nvPr/>
            </p:nvSpPr>
            <p:spPr>
              <a:xfrm>
                <a:off x="3614040" y="3033720"/>
                <a:ext cx="136800" cy="136440"/>
              </a:xfrm>
              <a:custGeom>
                <a:avLst/>
                <a:gdLst/>
                <a:ahLst/>
                <a:cxnLst>
                  <a:cxn ang="3cd4">
                    <a:pos x="hc" y="t"/>
                  </a:cxn>
                  <a:cxn ang="cd2">
                    <a:pos x="l" y="vc"/>
                  </a:cxn>
                  <a:cxn ang="cd4">
                    <a:pos x="hc" y="b"/>
                  </a:cxn>
                  <a:cxn ang="0">
                    <a:pos x="r" y="vc"/>
                  </a:cxn>
                </a:cxnLst>
                <a:rect l="l" t="t" r="r" b="b"/>
                <a:pathLst>
                  <a:path w="381" h="380">
                    <a:moveTo>
                      <a:pt x="381" y="0"/>
                    </a:moveTo>
                    <a:cubicBezTo>
                      <a:pt x="171" y="0"/>
                      <a:pt x="0" y="171"/>
                      <a:pt x="0" y="38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1" name="Freeform 90">
                <a:extLst>
                  <a:ext uri="{FF2B5EF4-FFF2-40B4-BE49-F238E27FC236}">
                    <a16:creationId xmlns:a16="http://schemas.microsoft.com/office/drawing/2014/main" id="{CD9BC384-96D5-CD4E-8B44-61149C4562B2}"/>
                  </a:ext>
                </a:extLst>
              </p:cNvPr>
              <p:cNvSpPr/>
              <p:nvPr/>
            </p:nvSpPr>
            <p:spPr>
              <a:xfrm>
                <a:off x="3614040" y="3170520"/>
                <a:ext cx="0" cy="137160"/>
              </a:xfrm>
              <a:custGeom>
                <a:avLst/>
                <a:gdLst/>
                <a:ahLst/>
                <a:cxnLst>
                  <a:cxn ang="3cd4">
                    <a:pos x="hc" y="t"/>
                  </a:cxn>
                  <a:cxn ang="cd2">
                    <a:pos x="l" y="vc"/>
                  </a:cxn>
                  <a:cxn ang="cd4">
                    <a:pos x="hc" y="b"/>
                  </a:cxn>
                  <a:cxn ang="0">
                    <a:pos x="r" y="vc"/>
                  </a:cxn>
                </a:cxnLst>
                <a:rect l="l" t="t" r="r" b="b"/>
                <a:pathLst>
                  <a:path h="382">
                    <a:moveTo>
                      <a:pt x="0" y="0"/>
                    </a:moveTo>
                    <a:cubicBezTo>
                      <a:pt x="0" y="382"/>
                      <a:pt x="0" y="382"/>
                      <a:pt x="0" y="38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2" name="Freeform 91">
                <a:extLst>
                  <a:ext uri="{FF2B5EF4-FFF2-40B4-BE49-F238E27FC236}">
                    <a16:creationId xmlns:a16="http://schemas.microsoft.com/office/drawing/2014/main" id="{9671CFF6-CAFC-634F-AAA6-08DC1DA6CACA}"/>
                  </a:ext>
                </a:extLst>
              </p:cNvPr>
              <p:cNvSpPr/>
              <p:nvPr/>
            </p:nvSpPr>
            <p:spPr>
              <a:xfrm>
                <a:off x="3614040" y="3308040"/>
                <a:ext cx="273960" cy="0"/>
              </a:xfrm>
              <a:custGeom>
                <a:avLst/>
                <a:gdLst/>
                <a:ahLst/>
                <a:cxnLst>
                  <a:cxn ang="3cd4">
                    <a:pos x="hc" y="t"/>
                  </a:cxn>
                  <a:cxn ang="cd2">
                    <a:pos x="l" y="vc"/>
                  </a:cxn>
                  <a:cxn ang="cd4">
                    <a:pos x="hc" y="b"/>
                  </a:cxn>
                  <a:cxn ang="0">
                    <a:pos x="r" y="vc"/>
                  </a:cxn>
                </a:cxnLst>
                <a:rect l="l" t="t" r="r" b="b"/>
                <a:pathLst>
                  <a:path w="762">
                    <a:moveTo>
                      <a:pt x="0" y="0"/>
                    </a:moveTo>
                    <a:cubicBezTo>
                      <a:pt x="762" y="0"/>
                      <a:pt x="762" y="0"/>
                      <a:pt x="762"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3" name="Freeform 92">
                <a:extLst>
                  <a:ext uri="{FF2B5EF4-FFF2-40B4-BE49-F238E27FC236}">
                    <a16:creationId xmlns:a16="http://schemas.microsoft.com/office/drawing/2014/main" id="{7259E264-C07F-8E4C-93EA-5B0D227D1551}"/>
                  </a:ext>
                </a:extLst>
              </p:cNvPr>
              <p:cNvSpPr/>
              <p:nvPr/>
            </p:nvSpPr>
            <p:spPr>
              <a:xfrm>
                <a:off x="3888360" y="3170520"/>
                <a:ext cx="0" cy="137160"/>
              </a:xfrm>
              <a:custGeom>
                <a:avLst/>
                <a:gdLst/>
                <a:ahLst/>
                <a:cxnLst>
                  <a:cxn ang="3cd4">
                    <a:pos x="hc" y="t"/>
                  </a:cxn>
                  <a:cxn ang="cd2">
                    <a:pos x="l" y="vc"/>
                  </a:cxn>
                  <a:cxn ang="cd4">
                    <a:pos x="hc" y="b"/>
                  </a:cxn>
                  <a:cxn ang="0">
                    <a:pos x="r" y="vc"/>
                  </a:cxn>
                </a:cxnLst>
                <a:rect l="l" t="t" r="r" b="b"/>
                <a:pathLst>
                  <a:path h="382">
                    <a:moveTo>
                      <a:pt x="0" y="382"/>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4" name="Freeform 93">
                <a:extLst>
                  <a:ext uri="{FF2B5EF4-FFF2-40B4-BE49-F238E27FC236}">
                    <a16:creationId xmlns:a16="http://schemas.microsoft.com/office/drawing/2014/main" id="{F57F9D4A-4309-A842-B233-4E480385CE18}"/>
                  </a:ext>
                </a:extLst>
              </p:cNvPr>
              <p:cNvSpPr/>
              <p:nvPr/>
            </p:nvSpPr>
            <p:spPr>
              <a:xfrm>
                <a:off x="3751200" y="3033720"/>
                <a:ext cx="136800" cy="136440"/>
              </a:xfrm>
              <a:custGeom>
                <a:avLst/>
                <a:gdLst/>
                <a:ahLst/>
                <a:cxnLst>
                  <a:cxn ang="3cd4">
                    <a:pos x="hc" y="t"/>
                  </a:cxn>
                  <a:cxn ang="cd2">
                    <a:pos x="l" y="vc"/>
                  </a:cxn>
                  <a:cxn ang="cd4">
                    <a:pos x="hc" y="b"/>
                  </a:cxn>
                  <a:cxn ang="0">
                    <a:pos x="r" y="vc"/>
                  </a:cxn>
                </a:cxnLst>
                <a:rect l="l" t="t" r="r" b="b"/>
                <a:pathLst>
                  <a:path w="381" h="380">
                    <a:moveTo>
                      <a:pt x="381" y="380"/>
                    </a:moveTo>
                    <a:cubicBezTo>
                      <a:pt x="381" y="171"/>
                      <a:pt x="21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4" name="Group 3"/>
          <p:cNvGrpSpPr/>
          <p:nvPr/>
        </p:nvGrpSpPr>
        <p:grpSpPr>
          <a:xfrm>
            <a:off x="4951222" y="2392565"/>
            <a:ext cx="2750587" cy="361708"/>
            <a:chOff x="4932036" y="2404724"/>
            <a:chExt cx="2750587" cy="361708"/>
          </a:xfrm>
        </p:grpSpPr>
        <p:sp>
          <p:nvSpPr>
            <p:cNvPr id="171" name="Sector Focused"/>
            <p:cNvSpPr txBox="1"/>
            <p:nvPr/>
          </p:nvSpPr>
          <p:spPr bwMode="auto">
            <a:xfrm>
              <a:off x="5666367" y="2404724"/>
              <a:ext cx="2016256" cy="361708"/>
            </a:xfrm>
            <a:prstGeom prst="rect">
              <a:avLst/>
            </a:prstGeom>
            <a:noFill/>
            <a:ln w="12700" cap="flat">
              <a:noFill/>
              <a:miter lim="400000"/>
            </a:ln>
            <a:effectLst/>
          </p:spPr>
          <p:txBody>
            <a:bodyPr wrap="squar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lang="en-AU" sz="1900" dirty="0"/>
                <a:t>Big data transfers</a:t>
              </a:r>
              <a:endParaRPr lang="en-AU" dirty="0"/>
            </a:p>
          </p:txBody>
        </p:sp>
        <p:grpSp>
          <p:nvGrpSpPr>
            <p:cNvPr id="95" name="Group 94">
              <a:extLst>
                <a:ext uri="{FF2B5EF4-FFF2-40B4-BE49-F238E27FC236}">
                  <a16:creationId xmlns:a16="http://schemas.microsoft.com/office/drawing/2014/main" id="{119103B4-12C2-C844-8572-05D8BBB0C5E1}"/>
                </a:ext>
              </a:extLst>
            </p:cNvPr>
            <p:cNvGrpSpPr/>
            <p:nvPr/>
          </p:nvGrpSpPr>
          <p:grpSpPr>
            <a:xfrm>
              <a:off x="4932036" y="2405401"/>
              <a:ext cx="523257" cy="357989"/>
              <a:chOff x="1250640" y="5034240"/>
              <a:chExt cx="658799" cy="450720"/>
            </a:xfrm>
          </p:grpSpPr>
          <p:sp>
            <p:nvSpPr>
              <p:cNvPr id="96" name="Straight Connector 95">
                <a:extLst>
                  <a:ext uri="{FF2B5EF4-FFF2-40B4-BE49-F238E27FC236}">
                    <a16:creationId xmlns:a16="http://schemas.microsoft.com/office/drawing/2014/main" id="{8B2A0A6D-5888-4F4A-A530-B31055CF0D21}"/>
                  </a:ext>
                </a:extLst>
              </p:cNvPr>
              <p:cNvSpPr/>
              <p:nvPr/>
            </p:nvSpPr>
            <p:spPr>
              <a:xfrm>
                <a:off x="1701360" y="5147279"/>
                <a:ext cx="11052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7" name="Straight Connector 96">
                <a:extLst>
                  <a:ext uri="{FF2B5EF4-FFF2-40B4-BE49-F238E27FC236}">
                    <a16:creationId xmlns:a16="http://schemas.microsoft.com/office/drawing/2014/main" id="{06430C9D-692B-BF4E-A668-21E3CDCB2BC6}"/>
                  </a:ext>
                </a:extLst>
              </p:cNvPr>
              <p:cNvSpPr/>
              <p:nvPr/>
            </p:nvSpPr>
            <p:spPr>
              <a:xfrm flipV="1">
                <a:off x="1811880" y="5103360"/>
                <a:ext cx="0" cy="43919"/>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8" name="Straight Connector 97">
                <a:extLst>
                  <a:ext uri="{FF2B5EF4-FFF2-40B4-BE49-F238E27FC236}">
                    <a16:creationId xmlns:a16="http://schemas.microsoft.com/office/drawing/2014/main" id="{1A638224-C5E2-A749-8DDB-77D8E9954268}"/>
                  </a:ext>
                </a:extLst>
              </p:cNvPr>
              <p:cNvSpPr/>
              <p:nvPr/>
            </p:nvSpPr>
            <p:spPr>
              <a:xfrm>
                <a:off x="1811880" y="5103360"/>
                <a:ext cx="97559" cy="10332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9" name="Straight Connector 98">
                <a:extLst>
                  <a:ext uri="{FF2B5EF4-FFF2-40B4-BE49-F238E27FC236}">
                    <a16:creationId xmlns:a16="http://schemas.microsoft.com/office/drawing/2014/main" id="{D3073AC2-225A-2742-A541-D5C266635A8D}"/>
                  </a:ext>
                </a:extLst>
              </p:cNvPr>
              <p:cNvSpPr/>
              <p:nvPr/>
            </p:nvSpPr>
            <p:spPr>
              <a:xfrm flipH="1">
                <a:off x="1805400" y="5206680"/>
                <a:ext cx="104039" cy="10476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0" name="Straight Connector 99">
                <a:extLst>
                  <a:ext uri="{FF2B5EF4-FFF2-40B4-BE49-F238E27FC236}">
                    <a16:creationId xmlns:a16="http://schemas.microsoft.com/office/drawing/2014/main" id="{D8EFAA75-58E2-F945-BF48-070D14F95ED7}"/>
                  </a:ext>
                </a:extLst>
              </p:cNvPr>
              <p:cNvSpPr/>
              <p:nvPr/>
            </p:nvSpPr>
            <p:spPr>
              <a:xfrm flipV="1">
                <a:off x="1805400" y="5266440"/>
                <a:ext cx="0" cy="4500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1" name="Straight Connector 100">
                <a:extLst>
                  <a:ext uri="{FF2B5EF4-FFF2-40B4-BE49-F238E27FC236}">
                    <a16:creationId xmlns:a16="http://schemas.microsoft.com/office/drawing/2014/main" id="{FA9F9518-3044-DC4C-8197-BA134F23F092}"/>
                  </a:ext>
                </a:extLst>
              </p:cNvPr>
              <p:cNvSpPr/>
              <p:nvPr/>
            </p:nvSpPr>
            <p:spPr>
              <a:xfrm flipH="1">
                <a:off x="1722240" y="5266440"/>
                <a:ext cx="8316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2" name="Straight Connector 101">
                <a:extLst>
                  <a:ext uri="{FF2B5EF4-FFF2-40B4-BE49-F238E27FC236}">
                    <a16:creationId xmlns:a16="http://schemas.microsoft.com/office/drawing/2014/main" id="{CE7102AA-9209-9643-A74B-F8D6028134FB}"/>
                  </a:ext>
                </a:extLst>
              </p:cNvPr>
              <p:cNvSpPr/>
              <p:nvPr/>
            </p:nvSpPr>
            <p:spPr>
              <a:xfrm flipH="1">
                <a:off x="1359360" y="5322240"/>
                <a:ext cx="4752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3" name="Straight Connector 102">
                <a:extLst>
                  <a:ext uri="{FF2B5EF4-FFF2-40B4-BE49-F238E27FC236}">
                    <a16:creationId xmlns:a16="http://schemas.microsoft.com/office/drawing/2014/main" id="{3FEA95C5-869C-8141-BD75-2E053890DF7B}"/>
                  </a:ext>
                </a:extLst>
              </p:cNvPr>
              <p:cNvSpPr/>
              <p:nvPr/>
            </p:nvSpPr>
            <p:spPr>
              <a:xfrm>
                <a:off x="1359360" y="5322240"/>
                <a:ext cx="0" cy="4140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4" name="Straight Connector 103">
                <a:extLst>
                  <a:ext uri="{FF2B5EF4-FFF2-40B4-BE49-F238E27FC236}">
                    <a16:creationId xmlns:a16="http://schemas.microsoft.com/office/drawing/2014/main" id="{4A5E59BD-F512-4746-A70A-DB11CD7CF223}"/>
                  </a:ext>
                </a:extLst>
              </p:cNvPr>
              <p:cNvSpPr/>
              <p:nvPr/>
            </p:nvSpPr>
            <p:spPr>
              <a:xfrm flipH="1" flipV="1">
                <a:off x="1250640" y="5267520"/>
                <a:ext cx="108720" cy="9612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5" name="Straight Connector 104">
                <a:extLst>
                  <a:ext uri="{FF2B5EF4-FFF2-40B4-BE49-F238E27FC236}">
                    <a16:creationId xmlns:a16="http://schemas.microsoft.com/office/drawing/2014/main" id="{B3D49F03-5514-DE41-8ABA-EB0C170AB017}"/>
                  </a:ext>
                </a:extLst>
              </p:cNvPr>
              <p:cNvSpPr/>
              <p:nvPr/>
            </p:nvSpPr>
            <p:spPr>
              <a:xfrm flipV="1">
                <a:off x="1250640" y="5172840"/>
                <a:ext cx="108720" cy="9468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6" name="Straight Connector 105">
                <a:extLst>
                  <a:ext uri="{FF2B5EF4-FFF2-40B4-BE49-F238E27FC236}">
                    <a16:creationId xmlns:a16="http://schemas.microsoft.com/office/drawing/2014/main" id="{0C932754-251D-5D43-9F28-6BF4DFB4B841}"/>
                  </a:ext>
                </a:extLst>
              </p:cNvPr>
              <p:cNvSpPr/>
              <p:nvPr/>
            </p:nvSpPr>
            <p:spPr>
              <a:xfrm>
                <a:off x="1359360" y="5172840"/>
                <a:ext cx="0" cy="4032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7" name="Straight Connector 106">
                <a:extLst>
                  <a:ext uri="{FF2B5EF4-FFF2-40B4-BE49-F238E27FC236}">
                    <a16:creationId xmlns:a16="http://schemas.microsoft.com/office/drawing/2014/main" id="{93A43FF9-A6BF-714F-910D-FFBB2FFD3A4E}"/>
                  </a:ext>
                </a:extLst>
              </p:cNvPr>
              <p:cNvSpPr/>
              <p:nvPr/>
            </p:nvSpPr>
            <p:spPr>
              <a:xfrm>
                <a:off x="1359360" y="5213160"/>
                <a:ext cx="4752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8" name="Straight Connector 107">
                <a:extLst>
                  <a:ext uri="{FF2B5EF4-FFF2-40B4-BE49-F238E27FC236}">
                    <a16:creationId xmlns:a16="http://schemas.microsoft.com/office/drawing/2014/main" id="{4F7631D7-FEA0-5246-BE7C-BA3AA9EBA603}"/>
                  </a:ext>
                </a:extLst>
              </p:cNvPr>
              <p:cNvSpPr/>
              <p:nvPr/>
            </p:nvSpPr>
            <p:spPr>
              <a:xfrm flipH="1">
                <a:off x="1553760" y="5155560"/>
                <a:ext cx="86759"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9" name="Straight Connector 108">
                <a:extLst>
                  <a:ext uri="{FF2B5EF4-FFF2-40B4-BE49-F238E27FC236}">
                    <a16:creationId xmlns:a16="http://schemas.microsoft.com/office/drawing/2014/main" id="{100C980F-794A-614A-A282-321A62C63891}"/>
                  </a:ext>
                </a:extLst>
              </p:cNvPr>
              <p:cNvSpPr/>
              <p:nvPr/>
            </p:nvSpPr>
            <p:spPr>
              <a:xfrm flipH="1">
                <a:off x="1476360" y="5328720"/>
                <a:ext cx="10404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0" name="Straight Connector 109">
                <a:extLst>
                  <a:ext uri="{FF2B5EF4-FFF2-40B4-BE49-F238E27FC236}">
                    <a16:creationId xmlns:a16="http://schemas.microsoft.com/office/drawing/2014/main" id="{ABBFEAA4-310D-2649-A9B7-AF92C56CDBF1}"/>
                  </a:ext>
                </a:extLst>
              </p:cNvPr>
              <p:cNvSpPr/>
              <p:nvPr/>
            </p:nvSpPr>
            <p:spPr>
              <a:xfrm flipH="1">
                <a:off x="1476360" y="5207400"/>
                <a:ext cx="13356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1" name="Straight Connector 110">
                <a:extLst>
                  <a:ext uri="{FF2B5EF4-FFF2-40B4-BE49-F238E27FC236}">
                    <a16:creationId xmlns:a16="http://schemas.microsoft.com/office/drawing/2014/main" id="{27DC3D93-A024-A44F-93CD-557C31A03756}"/>
                  </a:ext>
                </a:extLst>
              </p:cNvPr>
              <p:cNvSpPr/>
              <p:nvPr/>
            </p:nvSpPr>
            <p:spPr>
              <a:xfrm flipH="1">
                <a:off x="1545120" y="5259600"/>
                <a:ext cx="133199"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2" name="Straight Connector 111">
                <a:extLst>
                  <a:ext uri="{FF2B5EF4-FFF2-40B4-BE49-F238E27FC236}">
                    <a16:creationId xmlns:a16="http://schemas.microsoft.com/office/drawing/2014/main" id="{EB4428E5-44CB-9543-BE40-E3A655727E7B}"/>
                  </a:ext>
                </a:extLst>
              </p:cNvPr>
              <p:cNvSpPr/>
              <p:nvPr/>
            </p:nvSpPr>
            <p:spPr>
              <a:xfrm>
                <a:off x="1891800" y="511668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3" name="Freeform 112">
                <a:extLst>
                  <a:ext uri="{FF2B5EF4-FFF2-40B4-BE49-F238E27FC236}">
                    <a16:creationId xmlns:a16="http://schemas.microsoft.com/office/drawing/2014/main" id="{605F7777-B1B2-1C44-8DFA-7338771097AB}"/>
                  </a:ext>
                </a:extLst>
              </p:cNvPr>
              <p:cNvSpPr/>
              <p:nvPr/>
            </p:nvSpPr>
            <p:spPr>
              <a:xfrm>
                <a:off x="1891800" y="5049000"/>
                <a:ext cx="0" cy="67320"/>
              </a:xfrm>
              <a:custGeom>
                <a:avLst/>
                <a:gdLst/>
                <a:ahLst/>
                <a:cxnLst>
                  <a:cxn ang="3cd4">
                    <a:pos x="hc" y="t"/>
                  </a:cxn>
                  <a:cxn ang="cd2">
                    <a:pos x="l" y="vc"/>
                  </a:cxn>
                  <a:cxn ang="cd4">
                    <a:pos x="hc" y="b"/>
                  </a:cxn>
                  <a:cxn ang="0">
                    <a:pos x="r" y="vc"/>
                  </a:cxn>
                </a:cxnLst>
                <a:rect l="l" t="t" r="r" b="b"/>
                <a:pathLst>
                  <a:path h="188">
                    <a:moveTo>
                      <a:pt x="0" y="188"/>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4" name="Freeform 113">
                <a:extLst>
                  <a:ext uri="{FF2B5EF4-FFF2-40B4-BE49-F238E27FC236}">
                    <a16:creationId xmlns:a16="http://schemas.microsoft.com/office/drawing/2014/main" id="{ABFE4A57-BD0E-FD42-B99B-CE158616AEB6}"/>
                  </a:ext>
                </a:extLst>
              </p:cNvPr>
              <p:cNvSpPr/>
              <p:nvPr/>
            </p:nvSpPr>
            <p:spPr>
              <a:xfrm>
                <a:off x="1878480" y="5034240"/>
                <a:ext cx="12960" cy="14400"/>
              </a:xfrm>
              <a:custGeom>
                <a:avLst/>
                <a:gdLst/>
                <a:ahLst/>
                <a:cxnLst>
                  <a:cxn ang="3cd4">
                    <a:pos x="hc" y="t"/>
                  </a:cxn>
                  <a:cxn ang="cd2">
                    <a:pos x="l" y="vc"/>
                  </a:cxn>
                  <a:cxn ang="cd4">
                    <a:pos x="hc" y="b"/>
                  </a:cxn>
                  <a:cxn ang="0">
                    <a:pos x="r" y="vc"/>
                  </a:cxn>
                </a:cxnLst>
                <a:rect l="l" t="t" r="r" b="b"/>
                <a:pathLst>
                  <a:path w="37" h="41">
                    <a:moveTo>
                      <a:pt x="37" y="41"/>
                    </a:moveTo>
                    <a:cubicBezTo>
                      <a:pt x="37" y="19"/>
                      <a:pt x="19"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5" name="Freeform 114">
                <a:extLst>
                  <a:ext uri="{FF2B5EF4-FFF2-40B4-BE49-F238E27FC236}">
                    <a16:creationId xmlns:a16="http://schemas.microsoft.com/office/drawing/2014/main" id="{B5CAAEC6-E44E-9D43-944F-096E4EC7CD13}"/>
                  </a:ext>
                </a:extLst>
              </p:cNvPr>
              <p:cNvSpPr/>
              <p:nvPr/>
            </p:nvSpPr>
            <p:spPr>
              <a:xfrm>
                <a:off x="1437840" y="5034240"/>
                <a:ext cx="440279" cy="0"/>
              </a:xfrm>
              <a:custGeom>
                <a:avLst/>
                <a:gdLst/>
                <a:ahLst/>
                <a:cxnLst>
                  <a:cxn ang="3cd4">
                    <a:pos x="hc" y="t"/>
                  </a:cxn>
                  <a:cxn ang="cd2">
                    <a:pos x="l" y="vc"/>
                  </a:cxn>
                  <a:cxn ang="cd4">
                    <a:pos x="hc" y="b"/>
                  </a:cxn>
                  <a:cxn ang="0">
                    <a:pos x="r" y="vc"/>
                  </a:cxn>
                </a:cxnLst>
                <a:rect l="l" t="t" r="r" b="b"/>
                <a:pathLst>
                  <a:path w="1224">
                    <a:moveTo>
                      <a:pt x="1224"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6" name="Freeform 115">
                <a:extLst>
                  <a:ext uri="{FF2B5EF4-FFF2-40B4-BE49-F238E27FC236}">
                    <a16:creationId xmlns:a16="http://schemas.microsoft.com/office/drawing/2014/main" id="{95CB8509-5D3D-3B42-ADD8-297631E87CBC}"/>
                  </a:ext>
                </a:extLst>
              </p:cNvPr>
              <p:cNvSpPr/>
              <p:nvPr/>
            </p:nvSpPr>
            <p:spPr>
              <a:xfrm>
                <a:off x="1424159" y="5034240"/>
                <a:ext cx="13320" cy="14400"/>
              </a:xfrm>
              <a:custGeom>
                <a:avLst/>
                <a:gdLst/>
                <a:ahLst/>
                <a:cxnLst>
                  <a:cxn ang="3cd4">
                    <a:pos x="hc" y="t"/>
                  </a:cxn>
                  <a:cxn ang="cd2">
                    <a:pos x="l" y="vc"/>
                  </a:cxn>
                  <a:cxn ang="cd4">
                    <a:pos x="hc" y="b"/>
                  </a:cxn>
                  <a:cxn ang="0">
                    <a:pos x="r" y="vc"/>
                  </a:cxn>
                </a:cxnLst>
                <a:rect l="l" t="t" r="r" b="b"/>
                <a:pathLst>
                  <a:path w="38" h="41">
                    <a:moveTo>
                      <a:pt x="38" y="0"/>
                    </a:moveTo>
                    <a:cubicBezTo>
                      <a:pt x="16" y="0"/>
                      <a:pt x="0" y="19"/>
                      <a:pt x="0" y="4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7" name="Freeform 116">
                <a:extLst>
                  <a:ext uri="{FF2B5EF4-FFF2-40B4-BE49-F238E27FC236}">
                    <a16:creationId xmlns:a16="http://schemas.microsoft.com/office/drawing/2014/main" id="{408D9D77-F380-EE44-8D57-7A0673CE68E5}"/>
                  </a:ext>
                </a:extLst>
              </p:cNvPr>
              <p:cNvSpPr/>
              <p:nvPr/>
            </p:nvSpPr>
            <p:spPr>
              <a:xfrm>
                <a:off x="1424159" y="5049000"/>
                <a:ext cx="0" cy="333360"/>
              </a:xfrm>
              <a:custGeom>
                <a:avLst/>
                <a:gdLst/>
                <a:ahLst/>
                <a:cxnLst>
                  <a:cxn ang="3cd4">
                    <a:pos x="hc" y="t"/>
                  </a:cxn>
                  <a:cxn ang="cd2">
                    <a:pos x="l" y="vc"/>
                  </a:cxn>
                  <a:cxn ang="cd4">
                    <a:pos x="hc" y="b"/>
                  </a:cxn>
                  <a:cxn ang="0">
                    <a:pos x="r" y="vc"/>
                  </a:cxn>
                </a:cxnLst>
                <a:rect l="l" t="t" r="r" b="b"/>
                <a:pathLst>
                  <a:path h="927">
                    <a:moveTo>
                      <a:pt x="0" y="0"/>
                    </a:moveTo>
                    <a:cubicBezTo>
                      <a:pt x="0" y="927"/>
                      <a:pt x="0" y="927"/>
                      <a:pt x="0" y="92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8" name="Freeform 117">
                <a:extLst>
                  <a:ext uri="{FF2B5EF4-FFF2-40B4-BE49-F238E27FC236}">
                    <a16:creationId xmlns:a16="http://schemas.microsoft.com/office/drawing/2014/main" id="{7D1EA6BE-CAC8-854A-8BB8-AC7EB8D5A568}"/>
                  </a:ext>
                </a:extLst>
              </p:cNvPr>
              <p:cNvSpPr/>
              <p:nvPr/>
            </p:nvSpPr>
            <p:spPr>
              <a:xfrm>
                <a:off x="1424159" y="5382720"/>
                <a:ext cx="13320" cy="15120"/>
              </a:xfrm>
              <a:custGeom>
                <a:avLst/>
                <a:gdLst/>
                <a:ahLst/>
                <a:cxnLst>
                  <a:cxn ang="3cd4">
                    <a:pos x="hc" y="t"/>
                  </a:cxn>
                  <a:cxn ang="cd2">
                    <a:pos x="l" y="vc"/>
                  </a:cxn>
                  <a:cxn ang="cd4">
                    <a:pos x="hc" y="b"/>
                  </a:cxn>
                  <a:cxn ang="0">
                    <a:pos x="r" y="vc"/>
                  </a:cxn>
                </a:cxnLst>
                <a:rect l="l" t="t" r="r" b="b"/>
                <a:pathLst>
                  <a:path w="38" h="43">
                    <a:moveTo>
                      <a:pt x="0" y="0"/>
                    </a:moveTo>
                    <a:cubicBezTo>
                      <a:pt x="0" y="23"/>
                      <a:pt x="16" y="43"/>
                      <a:pt x="38" y="4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9" name="Freeform 118">
                <a:extLst>
                  <a:ext uri="{FF2B5EF4-FFF2-40B4-BE49-F238E27FC236}">
                    <a16:creationId xmlns:a16="http://schemas.microsoft.com/office/drawing/2014/main" id="{842E4739-27EC-8543-BF79-2957B72EF0BD}"/>
                  </a:ext>
                </a:extLst>
              </p:cNvPr>
              <p:cNvSpPr/>
              <p:nvPr/>
            </p:nvSpPr>
            <p:spPr>
              <a:xfrm>
                <a:off x="1437840" y="5398200"/>
                <a:ext cx="440279" cy="0"/>
              </a:xfrm>
              <a:custGeom>
                <a:avLst/>
                <a:gdLst/>
                <a:ahLst/>
                <a:cxnLst>
                  <a:cxn ang="3cd4">
                    <a:pos x="hc" y="t"/>
                  </a:cxn>
                  <a:cxn ang="cd2">
                    <a:pos x="l" y="vc"/>
                  </a:cxn>
                  <a:cxn ang="cd4">
                    <a:pos x="hc" y="b"/>
                  </a:cxn>
                  <a:cxn ang="0">
                    <a:pos x="r" y="vc"/>
                  </a:cxn>
                </a:cxnLst>
                <a:rect l="l" t="t" r="r" b="b"/>
                <a:pathLst>
                  <a:path w="1224">
                    <a:moveTo>
                      <a:pt x="0" y="0"/>
                    </a:moveTo>
                    <a:cubicBezTo>
                      <a:pt x="1224" y="0"/>
                      <a:pt x="1224" y="0"/>
                      <a:pt x="1224"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0" name="Freeform 119">
                <a:extLst>
                  <a:ext uri="{FF2B5EF4-FFF2-40B4-BE49-F238E27FC236}">
                    <a16:creationId xmlns:a16="http://schemas.microsoft.com/office/drawing/2014/main" id="{8EFDCA93-0502-9141-AEE0-F478A7ABED08}"/>
                  </a:ext>
                </a:extLst>
              </p:cNvPr>
              <p:cNvSpPr/>
              <p:nvPr/>
            </p:nvSpPr>
            <p:spPr>
              <a:xfrm>
                <a:off x="1878480" y="5382720"/>
                <a:ext cx="12960" cy="15120"/>
              </a:xfrm>
              <a:custGeom>
                <a:avLst/>
                <a:gdLst/>
                <a:ahLst/>
                <a:cxnLst>
                  <a:cxn ang="3cd4">
                    <a:pos x="hc" y="t"/>
                  </a:cxn>
                  <a:cxn ang="cd2">
                    <a:pos x="l" y="vc"/>
                  </a:cxn>
                  <a:cxn ang="cd4">
                    <a:pos x="hc" y="b"/>
                  </a:cxn>
                  <a:cxn ang="0">
                    <a:pos x="r" y="vc"/>
                  </a:cxn>
                </a:cxnLst>
                <a:rect l="l" t="t" r="r" b="b"/>
                <a:pathLst>
                  <a:path w="37" h="43">
                    <a:moveTo>
                      <a:pt x="0" y="43"/>
                    </a:moveTo>
                    <a:cubicBezTo>
                      <a:pt x="19" y="43"/>
                      <a:pt x="37" y="23"/>
                      <a:pt x="37"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1" name="Freeform 120">
                <a:extLst>
                  <a:ext uri="{FF2B5EF4-FFF2-40B4-BE49-F238E27FC236}">
                    <a16:creationId xmlns:a16="http://schemas.microsoft.com/office/drawing/2014/main" id="{E7B0D666-8700-314C-A763-174C4E130EBB}"/>
                  </a:ext>
                </a:extLst>
              </p:cNvPr>
              <p:cNvSpPr/>
              <p:nvPr/>
            </p:nvSpPr>
            <p:spPr>
              <a:xfrm>
                <a:off x="1891800" y="5294879"/>
                <a:ext cx="0" cy="87480"/>
              </a:xfrm>
              <a:custGeom>
                <a:avLst/>
                <a:gdLst/>
                <a:ahLst/>
                <a:cxnLst>
                  <a:cxn ang="3cd4">
                    <a:pos x="hc" y="t"/>
                  </a:cxn>
                  <a:cxn ang="cd2">
                    <a:pos x="l" y="vc"/>
                  </a:cxn>
                  <a:cxn ang="cd4">
                    <a:pos x="hc" y="b"/>
                  </a:cxn>
                  <a:cxn ang="0">
                    <a:pos x="r" y="vc"/>
                  </a:cxn>
                </a:cxnLst>
                <a:rect l="l" t="t" r="r" b="b"/>
                <a:pathLst>
                  <a:path h="244">
                    <a:moveTo>
                      <a:pt x="0" y="244"/>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2" name="Straight Connector 121">
                <a:extLst>
                  <a:ext uri="{FF2B5EF4-FFF2-40B4-BE49-F238E27FC236}">
                    <a16:creationId xmlns:a16="http://schemas.microsoft.com/office/drawing/2014/main" id="{0AB7FF46-0216-0347-8210-42F27F7186B3}"/>
                  </a:ext>
                </a:extLst>
              </p:cNvPr>
              <p:cNvSpPr/>
              <p:nvPr/>
            </p:nvSpPr>
            <p:spPr>
              <a:xfrm flipV="1">
                <a:off x="1597320" y="5415120"/>
                <a:ext cx="0" cy="6984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3" name="Straight Connector 122">
                <a:extLst>
                  <a:ext uri="{FF2B5EF4-FFF2-40B4-BE49-F238E27FC236}">
                    <a16:creationId xmlns:a16="http://schemas.microsoft.com/office/drawing/2014/main" id="{D0AE05E8-F07F-EB48-A271-2A5120BA67E8}"/>
                  </a:ext>
                </a:extLst>
              </p:cNvPr>
              <p:cNvSpPr/>
              <p:nvPr/>
            </p:nvSpPr>
            <p:spPr>
              <a:xfrm>
                <a:off x="1735919" y="5415120"/>
                <a:ext cx="0" cy="6984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4" name="Straight Connector 123">
                <a:extLst>
                  <a:ext uri="{FF2B5EF4-FFF2-40B4-BE49-F238E27FC236}">
                    <a16:creationId xmlns:a16="http://schemas.microsoft.com/office/drawing/2014/main" id="{0B6D8FCB-603B-104C-A4B8-58C71FC02CF3}"/>
                  </a:ext>
                </a:extLst>
              </p:cNvPr>
              <p:cNvSpPr/>
              <p:nvPr/>
            </p:nvSpPr>
            <p:spPr>
              <a:xfrm flipH="1">
                <a:off x="1510919" y="5484960"/>
                <a:ext cx="311761"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5" name="Group 4"/>
          <p:cNvGrpSpPr/>
          <p:nvPr/>
        </p:nvGrpSpPr>
        <p:grpSpPr>
          <a:xfrm>
            <a:off x="5012091" y="3092254"/>
            <a:ext cx="2368221" cy="469413"/>
            <a:chOff x="5012091" y="3092254"/>
            <a:chExt cx="2368221" cy="469413"/>
          </a:xfrm>
        </p:grpSpPr>
        <p:sp>
          <p:nvSpPr>
            <p:cNvPr id="174" name="Transparent Security"/>
            <p:cNvSpPr txBox="1"/>
            <p:nvPr/>
          </p:nvSpPr>
          <p:spPr bwMode="auto">
            <a:xfrm>
              <a:off x="5666367" y="3146046"/>
              <a:ext cx="1713945" cy="361708"/>
            </a:xfrm>
            <a:prstGeom prst="rect">
              <a:avLst/>
            </a:prstGeom>
            <a:noFill/>
            <a:ln w="12700" cap="flat">
              <a:noFill/>
              <a:miter lim="400000"/>
            </a:ln>
            <a:effectLst/>
          </p:spPr>
          <p:txBody>
            <a:bodyPr wrap="squar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lang="en-AU" sz="1900" dirty="0"/>
                <a:t>Cyber security</a:t>
              </a:r>
              <a:endParaRPr dirty="0"/>
            </a:p>
          </p:txBody>
        </p:sp>
        <p:grpSp>
          <p:nvGrpSpPr>
            <p:cNvPr id="125" name="Group 124">
              <a:extLst>
                <a:ext uri="{FF2B5EF4-FFF2-40B4-BE49-F238E27FC236}">
                  <a16:creationId xmlns:a16="http://schemas.microsoft.com/office/drawing/2014/main" id="{F02A615C-1B1B-B244-AE93-92102DC754E4}"/>
                </a:ext>
              </a:extLst>
            </p:cNvPr>
            <p:cNvGrpSpPr/>
            <p:nvPr/>
          </p:nvGrpSpPr>
          <p:grpSpPr>
            <a:xfrm>
              <a:off x="5012091" y="3092254"/>
              <a:ext cx="369964" cy="469413"/>
              <a:chOff x="7139520" y="4956840"/>
              <a:chExt cx="459360" cy="582840"/>
            </a:xfrm>
          </p:grpSpPr>
          <p:sp>
            <p:nvSpPr>
              <p:cNvPr id="126" name="Straight Connector 125">
                <a:extLst>
                  <a:ext uri="{FF2B5EF4-FFF2-40B4-BE49-F238E27FC236}">
                    <a16:creationId xmlns:a16="http://schemas.microsoft.com/office/drawing/2014/main" id="{5AA7F371-6C84-6B4D-B93F-A9EFFE7E649D}"/>
                  </a:ext>
                </a:extLst>
              </p:cNvPr>
              <p:cNvSpPr/>
              <p:nvPr/>
            </p:nvSpPr>
            <p:spPr>
              <a:xfrm>
                <a:off x="7368479" y="495684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7" name="Freeform 126">
                <a:extLst>
                  <a:ext uri="{FF2B5EF4-FFF2-40B4-BE49-F238E27FC236}">
                    <a16:creationId xmlns:a16="http://schemas.microsoft.com/office/drawing/2014/main" id="{8BA175FD-2D1B-9F4A-81B8-3582F8287F32}"/>
                  </a:ext>
                </a:extLst>
              </p:cNvPr>
              <p:cNvSpPr/>
              <p:nvPr/>
            </p:nvSpPr>
            <p:spPr>
              <a:xfrm>
                <a:off x="7139520" y="4956840"/>
                <a:ext cx="228600" cy="101160"/>
              </a:xfrm>
              <a:custGeom>
                <a:avLst/>
                <a:gdLst/>
                <a:ahLst/>
                <a:cxnLst>
                  <a:cxn ang="3cd4">
                    <a:pos x="hc" y="t"/>
                  </a:cxn>
                  <a:cxn ang="cd2">
                    <a:pos x="l" y="vc"/>
                  </a:cxn>
                  <a:cxn ang="cd4">
                    <a:pos x="hc" y="b"/>
                  </a:cxn>
                  <a:cxn ang="0">
                    <a:pos x="r" y="vc"/>
                  </a:cxn>
                </a:cxnLst>
                <a:rect l="l" t="t" r="r" b="b"/>
                <a:pathLst>
                  <a:path w="636" h="282">
                    <a:moveTo>
                      <a:pt x="636" y="0"/>
                    </a:moveTo>
                    <a:cubicBezTo>
                      <a:pt x="575" y="91"/>
                      <a:pt x="161" y="282"/>
                      <a:pt x="0" y="28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8" name="Freeform 127">
                <a:extLst>
                  <a:ext uri="{FF2B5EF4-FFF2-40B4-BE49-F238E27FC236}">
                    <a16:creationId xmlns:a16="http://schemas.microsoft.com/office/drawing/2014/main" id="{6D09BA61-68E6-764E-B555-117540B0B9D6}"/>
                  </a:ext>
                </a:extLst>
              </p:cNvPr>
              <p:cNvSpPr/>
              <p:nvPr/>
            </p:nvSpPr>
            <p:spPr>
              <a:xfrm>
                <a:off x="7139520" y="5058360"/>
                <a:ext cx="0" cy="240120"/>
              </a:xfrm>
              <a:custGeom>
                <a:avLst/>
                <a:gdLst/>
                <a:ahLst/>
                <a:cxnLst>
                  <a:cxn ang="3cd4">
                    <a:pos x="hc" y="t"/>
                  </a:cxn>
                  <a:cxn ang="cd2">
                    <a:pos x="l" y="vc"/>
                  </a:cxn>
                  <a:cxn ang="cd4">
                    <a:pos x="hc" y="b"/>
                  </a:cxn>
                  <a:cxn ang="0">
                    <a:pos x="r" y="vc"/>
                  </a:cxn>
                </a:cxnLst>
                <a:rect l="l" t="t" r="r" b="b"/>
                <a:pathLst>
                  <a:path h="668">
                    <a:moveTo>
                      <a:pt x="0" y="0"/>
                    </a:moveTo>
                    <a:cubicBezTo>
                      <a:pt x="0" y="668"/>
                      <a:pt x="0" y="668"/>
                      <a:pt x="0" y="668"/>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9" name="Freeform 128">
                <a:extLst>
                  <a:ext uri="{FF2B5EF4-FFF2-40B4-BE49-F238E27FC236}">
                    <a16:creationId xmlns:a16="http://schemas.microsoft.com/office/drawing/2014/main" id="{28F87644-3D37-EE4C-9330-4AC2F2A3EAE7}"/>
                  </a:ext>
                </a:extLst>
              </p:cNvPr>
              <p:cNvSpPr/>
              <p:nvPr/>
            </p:nvSpPr>
            <p:spPr>
              <a:xfrm>
                <a:off x="7139520" y="5298840"/>
                <a:ext cx="228600" cy="240840"/>
              </a:xfrm>
              <a:custGeom>
                <a:avLst/>
                <a:gdLst/>
                <a:ahLst/>
                <a:cxnLst>
                  <a:cxn ang="3cd4">
                    <a:pos x="hc" y="t"/>
                  </a:cxn>
                  <a:cxn ang="cd2">
                    <a:pos x="l" y="vc"/>
                  </a:cxn>
                  <a:cxn ang="cd4">
                    <a:pos x="hc" y="b"/>
                  </a:cxn>
                  <a:cxn ang="0">
                    <a:pos x="r" y="vc"/>
                  </a:cxn>
                </a:cxnLst>
                <a:rect l="l" t="t" r="r" b="b"/>
                <a:pathLst>
                  <a:path w="636" h="670">
                    <a:moveTo>
                      <a:pt x="0" y="0"/>
                    </a:moveTo>
                    <a:cubicBezTo>
                      <a:pt x="0" y="315"/>
                      <a:pt x="601" y="659"/>
                      <a:pt x="636" y="67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0" name="Freeform 129">
                <a:extLst>
                  <a:ext uri="{FF2B5EF4-FFF2-40B4-BE49-F238E27FC236}">
                    <a16:creationId xmlns:a16="http://schemas.microsoft.com/office/drawing/2014/main" id="{1EA5488A-257C-8C40-902F-D4FA85FDD7CD}"/>
                  </a:ext>
                </a:extLst>
              </p:cNvPr>
              <p:cNvSpPr/>
              <p:nvPr/>
            </p:nvSpPr>
            <p:spPr>
              <a:xfrm>
                <a:off x="7368479" y="5311800"/>
                <a:ext cx="230040" cy="227880"/>
              </a:xfrm>
              <a:custGeom>
                <a:avLst/>
                <a:gdLst/>
                <a:ahLst/>
                <a:cxnLst>
                  <a:cxn ang="3cd4">
                    <a:pos x="hc" y="t"/>
                  </a:cxn>
                  <a:cxn ang="cd2">
                    <a:pos x="l" y="vc"/>
                  </a:cxn>
                  <a:cxn ang="cd4">
                    <a:pos x="hc" y="b"/>
                  </a:cxn>
                  <a:cxn ang="0">
                    <a:pos x="r" y="vc"/>
                  </a:cxn>
                </a:cxnLst>
                <a:rect l="l" t="t" r="r" b="b"/>
                <a:pathLst>
                  <a:path w="640" h="634">
                    <a:moveTo>
                      <a:pt x="0" y="634"/>
                    </a:moveTo>
                    <a:cubicBezTo>
                      <a:pt x="35" y="623"/>
                      <a:pt x="640" y="255"/>
                      <a:pt x="64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1" name="Freeform 130">
                <a:extLst>
                  <a:ext uri="{FF2B5EF4-FFF2-40B4-BE49-F238E27FC236}">
                    <a16:creationId xmlns:a16="http://schemas.microsoft.com/office/drawing/2014/main" id="{B821FE3A-C5BE-304F-BCCB-6830AE9C74CE}"/>
                  </a:ext>
                </a:extLst>
              </p:cNvPr>
              <p:cNvSpPr/>
              <p:nvPr/>
            </p:nvSpPr>
            <p:spPr>
              <a:xfrm>
                <a:off x="7598880" y="5058360"/>
                <a:ext cx="0" cy="253080"/>
              </a:xfrm>
              <a:custGeom>
                <a:avLst/>
                <a:gdLst/>
                <a:ahLst/>
                <a:cxnLst>
                  <a:cxn ang="3cd4">
                    <a:pos x="hc" y="t"/>
                  </a:cxn>
                  <a:cxn ang="cd2">
                    <a:pos x="l" y="vc"/>
                  </a:cxn>
                  <a:cxn ang="cd4">
                    <a:pos x="hc" y="b"/>
                  </a:cxn>
                  <a:cxn ang="0">
                    <a:pos x="r" y="vc"/>
                  </a:cxn>
                </a:cxnLst>
                <a:rect l="l" t="t" r="r" b="b"/>
                <a:pathLst>
                  <a:path h="704">
                    <a:moveTo>
                      <a:pt x="0" y="704"/>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2" name="Freeform 131">
                <a:extLst>
                  <a:ext uri="{FF2B5EF4-FFF2-40B4-BE49-F238E27FC236}">
                    <a16:creationId xmlns:a16="http://schemas.microsoft.com/office/drawing/2014/main" id="{060F956F-04FA-7B47-A4F9-EE91010E68A1}"/>
                  </a:ext>
                </a:extLst>
              </p:cNvPr>
              <p:cNvSpPr/>
              <p:nvPr/>
            </p:nvSpPr>
            <p:spPr>
              <a:xfrm>
                <a:off x="7368479" y="4956840"/>
                <a:ext cx="230040" cy="101160"/>
              </a:xfrm>
              <a:custGeom>
                <a:avLst/>
                <a:gdLst/>
                <a:ahLst/>
                <a:cxnLst>
                  <a:cxn ang="3cd4">
                    <a:pos x="hc" y="t"/>
                  </a:cxn>
                  <a:cxn ang="cd2">
                    <a:pos x="l" y="vc"/>
                  </a:cxn>
                  <a:cxn ang="cd4">
                    <a:pos x="hc" y="b"/>
                  </a:cxn>
                  <a:cxn ang="0">
                    <a:pos x="r" y="vc"/>
                  </a:cxn>
                </a:cxnLst>
                <a:rect l="l" t="t" r="r" b="b"/>
                <a:pathLst>
                  <a:path w="640" h="282">
                    <a:moveTo>
                      <a:pt x="640" y="282"/>
                    </a:moveTo>
                    <a:cubicBezTo>
                      <a:pt x="462" y="282"/>
                      <a:pt x="62" y="91"/>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3" name="Straight Connector 132">
                <a:extLst>
                  <a:ext uri="{FF2B5EF4-FFF2-40B4-BE49-F238E27FC236}">
                    <a16:creationId xmlns:a16="http://schemas.microsoft.com/office/drawing/2014/main" id="{E1C6DD49-2B2C-2F4E-B8D6-DFA0C6E162BA}"/>
                  </a:ext>
                </a:extLst>
              </p:cNvPr>
              <p:cNvSpPr/>
              <p:nvPr/>
            </p:nvSpPr>
            <p:spPr>
              <a:xfrm flipH="1">
                <a:off x="7326720" y="5115959"/>
                <a:ext cx="167040" cy="162361"/>
              </a:xfrm>
              <a:prstGeom prst="line">
                <a:avLst/>
              </a:prstGeom>
              <a:noFill/>
              <a:ln w="12700" cap="rnd">
                <a:solidFill>
                  <a:schemeClr val="bg1"/>
                </a:solidFill>
                <a:prstDash val="solid"/>
                <a:round/>
              </a:ln>
            </p:spPr>
            <p:txBody>
              <a:bodyPr vert="horz" wrap="none" lIns="74598" tIns="40813" rIns="74598" bIns="40813"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4" name="Straight Connector 133">
                <a:extLst>
                  <a:ext uri="{FF2B5EF4-FFF2-40B4-BE49-F238E27FC236}">
                    <a16:creationId xmlns:a16="http://schemas.microsoft.com/office/drawing/2014/main" id="{8A0D751F-1533-1841-8378-1EA8A1A0FB70}"/>
                  </a:ext>
                </a:extLst>
              </p:cNvPr>
              <p:cNvSpPr/>
              <p:nvPr/>
            </p:nvSpPr>
            <p:spPr>
              <a:xfrm flipH="1" flipV="1">
                <a:off x="7261560" y="5215680"/>
                <a:ext cx="65160" cy="62640"/>
              </a:xfrm>
              <a:prstGeom prst="line">
                <a:avLst/>
              </a:prstGeom>
              <a:noFill/>
              <a:ln w="12700" cap="rnd">
                <a:solidFill>
                  <a:schemeClr val="bg1"/>
                </a:solidFill>
                <a:prstDash val="solid"/>
                <a:round/>
              </a:ln>
            </p:spPr>
            <p:txBody>
              <a:bodyPr vert="horz" wrap="none" lIns="74598" tIns="40813" rIns="74598" bIns="40813"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5" name="Straight Connector 134">
                <a:extLst>
                  <a:ext uri="{FF2B5EF4-FFF2-40B4-BE49-F238E27FC236}">
                    <a16:creationId xmlns:a16="http://schemas.microsoft.com/office/drawing/2014/main" id="{2CD5B348-A5BF-6743-AB5C-6CA8649958A9}"/>
                  </a:ext>
                </a:extLst>
              </p:cNvPr>
              <p:cNvSpPr/>
              <p:nvPr/>
            </p:nvSpPr>
            <p:spPr>
              <a:xfrm flipH="1">
                <a:off x="7209720" y="5215680"/>
                <a:ext cx="51840" cy="50760"/>
              </a:xfrm>
              <a:prstGeom prst="line">
                <a:avLst/>
              </a:prstGeom>
              <a:noFill/>
              <a:ln w="12700" cap="rnd">
                <a:solidFill>
                  <a:schemeClr val="bg1"/>
                </a:solidFill>
                <a:prstDash val="solid"/>
                <a:round/>
              </a:ln>
            </p:spPr>
            <p:txBody>
              <a:bodyPr vert="horz" wrap="none" lIns="74598" tIns="40813" rIns="74598" bIns="40813"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6" name="Straight Connector 135">
                <a:extLst>
                  <a:ext uri="{FF2B5EF4-FFF2-40B4-BE49-F238E27FC236}">
                    <a16:creationId xmlns:a16="http://schemas.microsoft.com/office/drawing/2014/main" id="{2D65050A-19F9-8440-A8D4-7C5AAA1BAF25}"/>
                  </a:ext>
                </a:extLst>
              </p:cNvPr>
              <p:cNvSpPr/>
              <p:nvPr/>
            </p:nvSpPr>
            <p:spPr>
              <a:xfrm>
                <a:off x="7209720" y="5266440"/>
                <a:ext cx="114120" cy="114839"/>
              </a:xfrm>
              <a:prstGeom prst="line">
                <a:avLst/>
              </a:prstGeom>
              <a:noFill/>
              <a:ln w="12700" cap="rnd">
                <a:solidFill>
                  <a:schemeClr val="bg1"/>
                </a:solidFill>
                <a:prstDash val="solid"/>
                <a:round/>
              </a:ln>
            </p:spPr>
            <p:txBody>
              <a:bodyPr vert="horz" wrap="none" lIns="74598" tIns="40813" rIns="74598" bIns="40813"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7" name="Straight Connector 136">
                <a:extLst>
                  <a:ext uri="{FF2B5EF4-FFF2-40B4-BE49-F238E27FC236}">
                    <a16:creationId xmlns:a16="http://schemas.microsoft.com/office/drawing/2014/main" id="{1BE93875-1C1F-0C41-A8B0-613E5E37F29F}"/>
                  </a:ext>
                </a:extLst>
              </p:cNvPr>
              <p:cNvSpPr/>
              <p:nvPr/>
            </p:nvSpPr>
            <p:spPr>
              <a:xfrm flipV="1">
                <a:off x="7323840" y="5166360"/>
                <a:ext cx="221759" cy="214919"/>
              </a:xfrm>
              <a:prstGeom prst="line">
                <a:avLst/>
              </a:prstGeom>
              <a:noFill/>
              <a:ln w="12700" cap="rnd">
                <a:solidFill>
                  <a:schemeClr val="bg1"/>
                </a:solidFill>
                <a:prstDash val="solid"/>
                <a:round/>
              </a:ln>
            </p:spPr>
            <p:txBody>
              <a:bodyPr vert="horz" wrap="none" lIns="74598" tIns="40813" rIns="74598" bIns="40813"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8" name="Straight Connector 137">
                <a:extLst>
                  <a:ext uri="{FF2B5EF4-FFF2-40B4-BE49-F238E27FC236}">
                    <a16:creationId xmlns:a16="http://schemas.microsoft.com/office/drawing/2014/main" id="{C636A562-6506-A048-98A0-1AE3969BADBC}"/>
                  </a:ext>
                </a:extLst>
              </p:cNvPr>
              <p:cNvSpPr/>
              <p:nvPr/>
            </p:nvSpPr>
            <p:spPr>
              <a:xfrm flipH="1" flipV="1">
                <a:off x="7493760" y="5115959"/>
                <a:ext cx="51839" cy="50401"/>
              </a:xfrm>
              <a:prstGeom prst="line">
                <a:avLst/>
              </a:prstGeom>
              <a:noFill/>
              <a:ln w="12700" cap="rnd">
                <a:solidFill>
                  <a:schemeClr val="bg1"/>
                </a:solidFill>
                <a:prstDash val="solid"/>
                <a:round/>
              </a:ln>
            </p:spPr>
            <p:txBody>
              <a:bodyPr vert="horz" wrap="none" lIns="74598" tIns="40813" rIns="74598" bIns="40813"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3" name="Group 2"/>
          <p:cNvGrpSpPr/>
          <p:nvPr/>
        </p:nvGrpSpPr>
        <p:grpSpPr>
          <a:xfrm>
            <a:off x="5028373" y="1636506"/>
            <a:ext cx="2855995" cy="411904"/>
            <a:chOff x="5028373" y="1636506"/>
            <a:chExt cx="2855995" cy="411904"/>
          </a:xfrm>
        </p:grpSpPr>
        <p:sp>
          <p:nvSpPr>
            <p:cNvPr id="183" name="SOC + DDoS + ISP"/>
            <p:cNvSpPr txBox="1"/>
            <p:nvPr/>
          </p:nvSpPr>
          <p:spPr bwMode="auto">
            <a:xfrm>
              <a:off x="5666366" y="1663406"/>
              <a:ext cx="2218002" cy="361708"/>
            </a:xfrm>
            <a:prstGeom prst="rect">
              <a:avLst/>
            </a:prstGeom>
            <a:noFill/>
            <a:ln w="12700" cap="flat">
              <a:noFill/>
              <a:miter lim="400000"/>
            </a:ln>
            <a:effectLst/>
          </p:spPr>
          <p:txBody>
            <a:bodyPr wrap="squar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sz="1900" dirty="0"/>
                <a:t>CloudStor</a:t>
              </a:r>
              <a:r>
                <a:rPr lang="en-AU" sz="1900" dirty="0"/>
                <a:t> &amp; SWAN</a:t>
              </a:r>
              <a:endParaRPr dirty="0"/>
            </a:p>
          </p:txBody>
        </p:sp>
        <p:grpSp>
          <p:nvGrpSpPr>
            <p:cNvPr id="140" name="Group 65">
              <a:extLst>
                <a:ext uri="{FF2B5EF4-FFF2-40B4-BE49-F238E27FC236}">
                  <a16:creationId xmlns:a16="http://schemas.microsoft.com/office/drawing/2014/main" id="{0AE895DE-2060-43A3-B2C9-E256864E9340}"/>
                </a:ext>
              </a:extLst>
            </p:cNvPr>
            <p:cNvGrpSpPr/>
            <p:nvPr/>
          </p:nvGrpSpPr>
          <p:grpSpPr bwMode="auto">
            <a:xfrm>
              <a:off x="5028373" y="1636506"/>
              <a:ext cx="337464" cy="411904"/>
              <a:chOff x="7731371" y="2438398"/>
              <a:chExt cx="323847" cy="395283"/>
            </a:xfrm>
          </p:grpSpPr>
          <p:sp>
            <p:nvSpPr>
              <p:cNvPr id="143" name="Freeform 464">
                <a:extLst>
                  <a:ext uri="{FF2B5EF4-FFF2-40B4-BE49-F238E27FC236}">
                    <a16:creationId xmlns:a16="http://schemas.microsoft.com/office/drawing/2014/main" id="{885D354C-6BE9-4F91-86F8-B2EE54EF1D68}"/>
                  </a:ext>
                </a:extLst>
              </p:cNvPr>
              <p:cNvSpPr/>
              <p:nvPr/>
            </p:nvSpPr>
            <p:spPr bwMode="auto">
              <a:xfrm>
                <a:off x="7785346" y="2482848"/>
                <a:ext cx="215896" cy="44447"/>
              </a:xfrm>
              <a:custGeom>
                <a:avLst/>
                <a:gdLst>
                  <a:gd name="T0" fmla="*/ 0 w 300"/>
                  <a:gd name="T1" fmla="*/ 0 h 62"/>
                  <a:gd name="T2" fmla="*/ 150 w 300"/>
                  <a:gd name="T3" fmla="*/ 62 h 62"/>
                  <a:gd name="T4" fmla="*/ 300 w 300"/>
                  <a:gd name="T5" fmla="*/ 0 h 62"/>
                </a:gdLst>
                <a:ahLst/>
                <a:cxnLst>
                  <a:cxn ang="0">
                    <a:pos x="T0" y="T1"/>
                  </a:cxn>
                  <a:cxn ang="0">
                    <a:pos x="T2" y="T3"/>
                  </a:cxn>
                  <a:cxn ang="0">
                    <a:pos x="T4" y="T5"/>
                  </a:cxn>
                </a:cxnLst>
                <a:rect l="0" t="0" r="r" b="b"/>
                <a:pathLst>
                  <a:path w="300" h="62" extrusionOk="0">
                    <a:moveTo>
                      <a:pt x="0" y="0"/>
                    </a:moveTo>
                    <a:cubicBezTo>
                      <a:pt x="0" y="34"/>
                      <a:pt x="67" y="62"/>
                      <a:pt x="150" y="62"/>
                    </a:cubicBezTo>
                    <a:cubicBezTo>
                      <a:pt x="233" y="62"/>
                      <a:pt x="300" y="34"/>
                      <a:pt x="300" y="0"/>
                    </a:cubicBezTo>
                  </a:path>
                </a:pathLst>
              </a:cu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44" name="Freeform 465">
                <a:extLst>
                  <a:ext uri="{FF2B5EF4-FFF2-40B4-BE49-F238E27FC236}">
                    <a16:creationId xmlns:a16="http://schemas.microsoft.com/office/drawing/2014/main" id="{30105DB8-633C-4D5D-828A-9A36ACCBB046}"/>
                  </a:ext>
                </a:extLst>
              </p:cNvPr>
              <p:cNvSpPr/>
              <p:nvPr/>
            </p:nvSpPr>
            <p:spPr bwMode="auto">
              <a:xfrm>
                <a:off x="7785346" y="2438398"/>
                <a:ext cx="215896" cy="152397"/>
              </a:xfrm>
              <a:custGeom>
                <a:avLst/>
                <a:gdLst>
                  <a:gd name="T0" fmla="*/ 150 w 300"/>
                  <a:gd name="T1" fmla="*/ 0 h 213"/>
                  <a:gd name="T2" fmla="*/ 0 w 300"/>
                  <a:gd name="T3" fmla="*/ 63 h 213"/>
                  <a:gd name="T4" fmla="*/ 0 w 300"/>
                  <a:gd name="T5" fmla="*/ 150 h 213"/>
                  <a:gd name="T6" fmla="*/ 150 w 300"/>
                  <a:gd name="T7" fmla="*/ 213 h 213"/>
                  <a:gd name="T8" fmla="*/ 300 w 300"/>
                  <a:gd name="T9" fmla="*/ 150 h 213"/>
                  <a:gd name="T10" fmla="*/ 300 w 300"/>
                  <a:gd name="T11" fmla="*/ 63 h 213"/>
                  <a:gd name="T12" fmla="*/ 150 w 300"/>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300" h="213" extrusionOk="0">
                    <a:moveTo>
                      <a:pt x="150" y="0"/>
                    </a:moveTo>
                    <a:cubicBezTo>
                      <a:pt x="67" y="0"/>
                      <a:pt x="0" y="28"/>
                      <a:pt x="0" y="63"/>
                    </a:cubicBezTo>
                    <a:lnTo>
                      <a:pt x="0" y="150"/>
                    </a:lnTo>
                    <a:cubicBezTo>
                      <a:pt x="0" y="185"/>
                      <a:pt x="67" y="213"/>
                      <a:pt x="150" y="213"/>
                    </a:cubicBezTo>
                    <a:cubicBezTo>
                      <a:pt x="233" y="213"/>
                      <a:pt x="300" y="185"/>
                      <a:pt x="300" y="150"/>
                    </a:cubicBezTo>
                    <a:lnTo>
                      <a:pt x="300" y="63"/>
                    </a:lnTo>
                    <a:cubicBezTo>
                      <a:pt x="300" y="28"/>
                      <a:pt x="233" y="0"/>
                      <a:pt x="150" y="0"/>
                    </a:cubicBezTo>
                    <a:close/>
                  </a:path>
                </a:pathLst>
              </a:cu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45" name="Freeform 466">
                <a:extLst>
                  <a:ext uri="{FF2B5EF4-FFF2-40B4-BE49-F238E27FC236}">
                    <a16:creationId xmlns:a16="http://schemas.microsoft.com/office/drawing/2014/main" id="{3407FAA8-FDE2-4D71-96E0-37BF6A858748}"/>
                  </a:ext>
                </a:extLst>
              </p:cNvPr>
              <p:cNvSpPr/>
              <p:nvPr/>
            </p:nvSpPr>
            <p:spPr bwMode="auto">
              <a:xfrm>
                <a:off x="7785346" y="2546348"/>
                <a:ext cx="215896" cy="107946"/>
              </a:xfrm>
              <a:custGeom>
                <a:avLst/>
                <a:gdLst>
                  <a:gd name="T0" fmla="*/ 0 w 300"/>
                  <a:gd name="T1" fmla="*/ 0 h 150"/>
                  <a:gd name="T2" fmla="*/ 0 w 300"/>
                  <a:gd name="T3" fmla="*/ 88 h 150"/>
                  <a:gd name="T4" fmla="*/ 150 w 300"/>
                  <a:gd name="T5" fmla="*/ 150 h 150"/>
                  <a:gd name="T6" fmla="*/ 300 w 300"/>
                  <a:gd name="T7" fmla="*/ 88 h 150"/>
                  <a:gd name="T8" fmla="*/ 300 w 300"/>
                  <a:gd name="T9" fmla="*/ 0 h 150"/>
                </a:gdLst>
                <a:ahLst/>
                <a:cxnLst>
                  <a:cxn ang="0">
                    <a:pos x="T0" y="T1"/>
                  </a:cxn>
                  <a:cxn ang="0">
                    <a:pos x="T2" y="T3"/>
                  </a:cxn>
                  <a:cxn ang="0">
                    <a:pos x="T4" y="T5"/>
                  </a:cxn>
                  <a:cxn ang="0">
                    <a:pos x="T6" y="T7"/>
                  </a:cxn>
                  <a:cxn ang="0">
                    <a:pos x="T8" y="T9"/>
                  </a:cxn>
                </a:cxnLst>
                <a:rect l="0" t="0" r="r" b="b"/>
                <a:pathLst>
                  <a:path w="300" h="150" extrusionOk="0">
                    <a:moveTo>
                      <a:pt x="0" y="0"/>
                    </a:moveTo>
                    <a:lnTo>
                      <a:pt x="0" y="88"/>
                    </a:lnTo>
                    <a:cubicBezTo>
                      <a:pt x="0" y="122"/>
                      <a:pt x="67" y="150"/>
                      <a:pt x="150" y="150"/>
                    </a:cubicBezTo>
                    <a:cubicBezTo>
                      <a:pt x="233" y="150"/>
                      <a:pt x="300" y="122"/>
                      <a:pt x="300" y="88"/>
                    </a:cubicBezTo>
                    <a:lnTo>
                      <a:pt x="300" y="0"/>
                    </a:lnTo>
                  </a:path>
                </a:pathLst>
              </a:cu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46" name="Freeform 467">
                <a:extLst>
                  <a:ext uri="{FF2B5EF4-FFF2-40B4-BE49-F238E27FC236}">
                    <a16:creationId xmlns:a16="http://schemas.microsoft.com/office/drawing/2014/main" id="{6382921E-3902-4C63-A354-790E44D27131}"/>
                  </a:ext>
                </a:extLst>
              </p:cNvPr>
              <p:cNvSpPr/>
              <p:nvPr/>
            </p:nvSpPr>
            <p:spPr bwMode="auto">
              <a:xfrm>
                <a:off x="7785346" y="2609847"/>
                <a:ext cx="215896" cy="107946"/>
              </a:xfrm>
              <a:custGeom>
                <a:avLst/>
                <a:gdLst>
                  <a:gd name="T0" fmla="*/ 0 w 300"/>
                  <a:gd name="T1" fmla="*/ 0 h 150"/>
                  <a:gd name="T2" fmla="*/ 0 w 300"/>
                  <a:gd name="T3" fmla="*/ 87 h 150"/>
                  <a:gd name="T4" fmla="*/ 150 w 300"/>
                  <a:gd name="T5" fmla="*/ 150 h 150"/>
                  <a:gd name="T6" fmla="*/ 300 w 300"/>
                  <a:gd name="T7" fmla="*/ 87 h 150"/>
                  <a:gd name="T8" fmla="*/ 300 w 300"/>
                  <a:gd name="T9" fmla="*/ 0 h 150"/>
                </a:gdLst>
                <a:ahLst/>
                <a:cxnLst>
                  <a:cxn ang="0">
                    <a:pos x="T0" y="T1"/>
                  </a:cxn>
                  <a:cxn ang="0">
                    <a:pos x="T2" y="T3"/>
                  </a:cxn>
                  <a:cxn ang="0">
                    <a:pos x="T4" y="T5"/>
                  </a:cxn>
                  <a:cxn ang="0">
                    <a:pos x="T6" y="T7"/>
                  </a:cxn>
                  <a:cxn ang="0">
                    <a:pos x="T8" y="T9"/>
                  </a:cxn>
                </a:cxnLst>
                <a:rect l="0" t="0" r="r" b="b"/>
                <a:pathLst>
                  <a:path w="300" h="150" extrusionOk="0">
                    <a:moveTo>
                      <a:pt x="0" y="0"/>
                    </a:moveTo>
                    <a:lnTo>
                      <a:pt x="0" y="87"/>
                    </a:lnTo>
                    <a:cubicBezTo>
                      <a:pt x="0" y="122"/>
                      <a:pt x="67" y="150"/>
                      <a:pt x="150" y="150"/>
                    </a:cubicBezTo>
                    <a:cubicBezTo>
                      <a:pt x="233" y="150"/>
                      <a:pt x="300" y="122"/>
                      <a:pt x="300" y="87"/>
                    </a:cubicBezTo>
                    <a:lnTo>
                      <a:pt x="300" y="0"/>
                    </a:lnTo>
                  </a:path>
                </a:pathLst>
              </a:cu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47" name="Oval 468">
                <a:extLst>
                  <a:ext uri="{FF2B5EF4-FFF2-40B4-BE49-F238E27FC236}">
                    <a16:creationId xmlns:a16="http://schemas.microsoft.com/office/drawing/2014/main" id="{AB525325-A5E1-4EB8-957C-3882B6762944}"/>
                  </a:ext>
                </a:extLst>
              </p:cNvPr>
              <p:cNvSpPr>
                <a:spLocks noChangeArrowheads="1"/>
              </p:cNvSpPr>
              <p:nvPr/>
            </p:nvSpPr>
            <p:spPr bwMode="auto">
              <a:xfrm>
                <a:off x="7867899" y="2779713"/>
                <a:ext cx="53973" cy="53973"/>
              </a:xfrm>
              <a:prstGeom prst="ellipse">
                <a:avLst/>
              </a:pr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48" name="Line 469">
                <a:extLst>
                  <a:ext uri="{FF2B5EF4-FFF2-40B4-BE49-F238E27FC236}">
                    <a16:creationId xmlns:a16="http://schemas.microsoft.com/office/drawing/2014/main" id="{1D9B1D0E-A82A-49F2-8EC7-1061F453A5E1}"/>
                  </a:ext>
                </a:extLst>
              </p:cNvPr>
              <p:cNvSpPr>
                <a:spLocks noChangeShapeType="1"/>
              </p:cNvSpPr>
              <p:nvPr/>
            </p:nvSpPr>
            <p:spPr bwMode="auto">
              <a:xfrm>
                <a:off x="7893297" y="2717798"/>
                <a:ext cx="0" cy="53973"/>
              </a:xfrm>
              <a:prstGeom prst="line">
                <a:avLst/>
              </a:pr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49" name="Line 470">
                <a:extLst>
                  <a:ext uri="{FF2B5EF4-FFF2-40B4-BE49-F238E27FC236}">
                    <a16:creationId xmlns:a16="http://schemas.microsoft.com/office/drawing/2014/main" id="{AD301DC9-0873-40EC-BD0D-5CAB3B977928}"/>
                  </a:ext>
                </a:extLst>
              </p:cNvPr>
              <p:cNvSpPr>
                <a:spLocks noChangeShapeType="1"/>
              </p:cNvSpPr>
              <p:nvPr/>
            </p:nvSpPr>
            <p:spPr bwMode="auto">
              <a:xfrm>
                <a:off x="7921872" y="2806697"/>
                <a:ext cx="133347" cy="0"/>
              </a:xfrm>
              <a:prstGeom prst="line">
                <a:avLst/>
              </a:pr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sp>
            <p:nvSpPr>
              <p:cNvPr id="150" name="Line 471">
                <a:extLst>
                  <a:ext uri="{FF2B5EF4-FFF2-40B4-BE49-F238E27FC236}">
                    <a16:creationId xmlns:a16="http://schemas.microsoft.com/office/drawing/2014/main" id="{EFE719C1-079D-4C3F-9E9F-E309E794F51A}"/>
                  </a:ext>
                </a:extLst>
              </p:cNvPr>
              <p:cNvSpPr>
                <a:spLocks noChangeShapeType="1"/>
              </p:cNvSpPr>
              <p:nvPr/>
            </p:nvSpPr>
            <p:spPr bwMode="auto">
              <a:xfrm>
                <a:off x="7731371" y="2806697"/>
                <a:ext cx="136522" cy="0"/>
              </a:xfrm>
              <a:prstGeom prst="line">
                <a:avLst/>
              </a:prstGeom>
              <a:noFill/>
              <a:ln w="12700" cap="flat">
                <a:solidFill>
                  <a:schemeClr val="bg1"/>
                </a:solidFill>
                <a:prstDash val="solid"/>
                <a:miter/>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prstClr val="black"/>
                  </a:solidFill>
                  <a:effectLst/>
                  <a:uLnTx/>
                  <a:uFillTx/>
                  <a:latin typeface="Calibri"/>
                  <a:ea typeface="+mn-ea"/>
                  <a:cs typeface="+mn-cs"/>
                </a:endParaRPr>
              </a:p>
            </p:txBody>
          </p:sp>
        </p:grpSp>
      </p:grpSp>
    </p:spTree>
  </p:cSld>
  <p:clrMapOvr>
    <a:masterClrMapping/>
  </p:clrMapOvr>
  <p:transition>
    <p:fade/>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nodeType="afterEffect">
                                  <p:stCondLst>
                                    <p:cond delay="0"/>
                                  </p:stCondLst>
                                  <p:iterate>
                                    <p:tmAbs val="0"/>
                                  </p:iterate>
                                  <p:childTnLst>
                                    <p:set>
                                      <p:cBhvr>
                                        <p:cTn id="6" fill="hold"/>
                                        <p:tgtEl>
                                          <p:spTgt spid="170"/>
                                        </p:tgtEl>
                                        <p:attrNameLst>
                                          <p:attrName>style.visibility</p:attrName>
                                        </p:attrNameLst>
                                      </p:cBhvr>
                                      <p:to>
                                        <p:strVal val="visible"/>
                                      </p:to>
                                    </p:set>
                                    <p:animEffect transition="in" filter="fade">
                                      <p:cBhvr>
                                        <p:cTn id="7" dur="500"/>
                                        <p:tgtEl>
                                          <p:spTgt spid="170"/>
                                        </p:tgtEl>
                                      </p:cBhvr>
                                    </p:animEffect>
                                  </p:childTnLst>
                                </p:cTn>
                              </p:par>
                            </p:childTnLst>
                          </p:cTn>
                        </p:par>
                        <p:par>
                          <p:cTn id="8" fill="hold">
                            <p:stCondLst>
                              <p:cond delay="500"/>
                            </p:stCondLst>
                            <p:childTnLst>
                              <p:par>
                                <p:cTn id="9" presetID="10" presetClass="entr" fill="hold" nodeType="afterEffect">
                                  <p:stCondLst>
                                    <p:cond delay="0"/>
                                  </p:stCondLst>
                                  <p:iterate>
                                    <p:tmAbs val="0"/>
                                  </p:iterate>
                                  <p:childTnLst>
                                    <p:set>
                                      <p:cBhvr>
                                        <p:cTn id="10" fill="hold"/>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fill="hold" nodeType="afterEffect">
                                  <p:stCondLst>
                                    <p:cond delay="0"/>
                                  </p:stCondLst>
                                  <p:iterate>
                                    <p:tmAbs val="0"/>
                                  </p:iterate>
                                  <p:childTnLst>
                                    <p:set>
                                      <p:cBhvr>
                                        <p:cTn id="14" fill="hold"/>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fill="hold" nodeType="afterEffect">
                                  <p:stCondLst>
                                    <p:cond delay="0"/>
                                  </p:stCondLst>
                                  <p:iterate>
                                    <p:tmAbs val="0"/>
                                  </p:iterate>
                                  <p:childTnLst>
                                    <p:set>
                                      <p:cBhvr>
                                        <p:cTn id="18" fill="hold"/>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fill="hold" nodeType="afterEffect">
                                  <p:stCondLst>
                                    <p:cond delay="0"/>
                                  </p:stCondLst>
                                  <p:iterate>
                                    <p:tmAbs val="0"/>
                                  </p:iterate>
                                  <p:childTnLst>
                                    <p:set>
                                      <p:cBhvr>
                                        <p:cTn id="22" fill="hold"/>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fill="hold" nodeType="afterEffect">
                                  <p:stCondLst>
                                    <p:cond delay="0"/>
                                  </p:stCondLst>
                                  <p:iterate>
                                    <p:tmAbs val="0"/>
                                  </p:iterate>
                                  <p:childTnLst>
                                    <p:set>
                                      <p:cBhvr>
                                        <p:cTn id="26" fill="hold"/>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3" name="Image">
            <a:extLst>
              <a:ext uri="{FF2B5EF4-FFF2-40B4-BE49-F238E27FC236}">
                <a16:creationId xmlns:a16="http://schemas.microsoft.com/office/drawing/2014/main" id="{90D4DFA7-3581-7B4A-855C-F807A3E99696}"/>
              </a:ext>
            </a:extLst>
          </p:cNvPr>
          <p:cNvPicPr>
            <a:picLocks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67" y="-528"/>
            <a:ext cx="9156192" cy="515192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170" name="AARNet_logo_MONO_NO TAGLINE.ai" descr="AARNet_logo_MONO_NO TAGLINE.ai"/>
          <p:cNvPicPr>
            <a:picLocks noChangeAspect="1"/>
          </p:cNvPicPr>
          <p:nvPr/>
        </p:nvPicPr>
        <p:blipFill>
          <a:blip r:embed="rId4"/>
          <a:stretch/>
        </p:blipFill>
        <p:spPr bwMode="auto">
          <a:xfrm>
            <a:off x="1284973" y="2179299"/>
            <a:ext cx="1835768" cy="597698"/>
          </a:xfrm>
          <a:prstGeom prst="rect">
            <a:avLst/>
          </a:prstGeom>
          <a:ln w="12700">
            <a:miter lim="400000"/>
          </a:ln>
        </p:spPr>
      </p:pic>
      <p:sp>
        <p:nvSpPr>
          <p:cNvPr id="22" name="© AARNet Pty Ltd |"/>
          <p:cNvSpPr txBox="1"/>
          <p:nvPr/>
        </p:nvSpPr>
        <p:spPr bwMode="auto">
          <a:xfrm>
            <a:off x="128306" y="4853886"/>
            <a:ext cx="906869" cy="184666"/>
          </a:xfrm>
          <a:prstGeom prst="rect">
            <a:avLst/>
          </a:prstGeom>
          <a:ln w="12700">
            <a:miter lim="400000"/>
          </a:ln>
        </p:spPr>
        <p:txBody>
          <a:bodyPr lIns="34325" rIns="34325">
            <a:spAutoFit/>
          </a:bodyPr>
          <a:lstStyle>
            <a:lvl1pPr marL="0" indent="0" defTabSz="457200">
              <a:spcBef>
                <a:spcPts val="0"/>
              </a:spcBef>
              <a:buSzTx/>
              <a:buFontTx/>
              <a:buNone/>
              <a:defRPr sz="800">
                <a:latin typeface="Calibri"/>
                <a:ea typeface="Calibri"/>
                <a:cs typeface="Calibri"/>
              </a:defRPr>
            </a:lvl1pPr>
          </a:lstStyle>
          <a:p>
            <a:pPr>
              <a:defRPr/>
            </a:pPr>
            <a:r>
              <a:rPr sz="600" dirty="0"/>
              <a:t>© AARNet Pty Ltd |</a:t>
            </a:r>
            <a:r>
              <a:rPr lang="en-AU" sz="600" dirty="0"/>
              <a:t> </a:t>
            </a:r>
            <a:fld id="{9577AD48-F135-46B4-BE39-528B96AB6105}" type="slidenum">
              <a:rPr lang="en-AU" sz="600" smtClean="0"/>
              <a:t>3</a:t>
            </a:fld>
            <a:endParaRPr dirty="0"/>
          </a:p>
        </p:txBody>
      </p:sp>
      <p:grpSp>
        <p:nvGrpSpPr>
          <p:cNvPr id="2" name="Group 1"/>
          <p:cNvGrpSpPr/>
          <p:nvPr/>
        </p:nvGrpSpPr>
        <p:grpSpPr>
          <a:xfrm>
            <a:off x="4949111" y="912550"/>
            <a:ext cx="1992819" cy="358245"/>
            <a:chOff x="4949111" y="912550"/>
            <a:chExt cx="1992819" cy="358245"/>
          </a:xfrm>
        </p:grpSpPr>
        <p:sp>
          <p:nvSpPr>
            <p:cNvPr id="180" name="AARNet’s unique position"/>
            <p:cNvSpPr txBox="1"/>
            <p:nvPr/>
          </p:nvSpPr>
          <p:spPr bwMode="auto">
            <a:xfrm>
              <a:off x="5666365" y="912550"/>
              <a:ext cx="1275565" cy="358245"/>
            </a:xfrm>
            <a:prstGeom prst="rect">
              <a:avLst/>
            </a:prstGeom>
            <a:noFill/>
            <a:ln w="12700" cap="flat">
              <a:noFill/>
              <a:miter lim="400000"/>
            </a:ln>
            <a:effectLst/>
          </p:spPr>
          <p:txBody>
            <a:bodyPr wrap="non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sz="1900" dirty="0"/>
                <a:t>Workshops</a:t>
              </a:r>
              <a:endParaRPr dirty="0"/>
            </a:p>
          </p:txBody>
        </p:sp>
        <p:grpSp>
          <p:nvGrpSpPr>
            <p:cNvPr id="24" name="Group 23">
              <a:extLst>
                <a:ext uri="{FF2B5EF4-FFF2-40B4-BE49-F238E27FC236}">
                  <a16:creationId xmlns:a16="http://schemas.microsoft.com/office/drawing/2014/main" id="{1FB4E35E-D227-F74C-A3C2-FE53526D58F7}"/>
                </a:ext>
              </a:extLst>
            </p:cNvPr>
            <p:cNvGrpSpPr/>
            <p:nvPr/>
          </p:nvGrpSpPr>
          <p:grpSpPr>
            <a:xfrm>
              <a:off x="4949111" y="937413"/>
              <a:ext cx="504056" cy="313840"/>
              <a:chOff x="4896360" y="5049720"/>
              <a:chExt cx="607680" cy="378360"/>
            </a:xfrm>
          </p:grpSpPr>
          <p:sp>
            <p:nvSpPr>
              <p:cNvPr id="25" name="Straight Connector 24">
                <a:extLst>
                  <a:ext uri="{FF2B5EF4-FFF2-40B4-BE49-F238E27FC236}">
                    <a16:creationId xmlns:a16="http://schemas.microsoft.com/office/drawing/2014/main" id="{88C86283-861B-B04E-8DAE-59E52EBD7272}"/>
                  </a:ext>
                </a:extLst>
              </p:cNvPr>
              <p:cNvSpPr/>
              <p:nvPr/>
            </p:nvSpPr>
            <p:spPr>
              <a:xfrm>
                <a:off x="5458680" y="520596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6" name="Freeform 25">
                <a:extLst>
                  <a:ext uri="{FF2B5EF4-FFF2-40B4-BE49-F238E27FC236}">
                    <a16:creationId xmlns:a16="http://schemas.microsoft.com/office/drawing/2014/main" id="{D852DFA4-3FC7-6F43-A6D8-24F3B20B3D1E}"/>
                  </a:ext>
                </a:extLst>
              </p:cNvPr>
              <p:cNvSpPr/>
              <p:nvPr/>
            </p:nvSpPr>
            <p:spPr>
              <a:xfrm>
                <a:off x="5458680" y="5187240"/>
                <a:ext cx="45000" cy="18360"/>
              </a:xfrm>
              <a:custGeom>
                <a:avLst/>
                <a:gdLst/>
                <a:ahLst/>
                <a:cxnLst>
                  <a:cxn ang="3cd4">
                    <a:pos x="hc" y="t"/>
                  </a:cxn>
                  <a:cxn ang="cd2">
                    <a:pos x="l" y="vc"/>
                  </a:cxn>
                  <a:cxn ang="cd4">
                    <a:pos x="hc" y="b"/>
                  </a:cxn>
                  <a:cxn ang="0">
                    <a:pos x="r" y="vc"/>
                  </a:cxn>
                </a:cxnLst>
                <a:rect l="l" t="t" r="r" b="b"/>
                <a:pathLst>
                  <a:path w="126" h="52">
                    <a:moveTo>
                      <a:pt x="0" y="52"/>
                    </a:moveTo>
                    <a:cubicBezTo>
                      <a:pt x="126" y="0"/>
                      <a:pt x="126" y="0"/>
                      <a:pt x="126"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7" name="Freeform 26">
                <a:extLst>
                  <a:ext uri="{FF2B5EF4-FFF2-40B4-BE49-F238E27FC236}">
                    <a16:creationId xmlns:a16="http://schemas.microsoft.com/office/drawing/2014/main" id="{A4937AB2-66D4-954B-AE98-829DC2F42314}"/>
                  </a:ext>
                </a:extLst>
              </p:cNvPr>
              <p:cNvSpPr/>
              <p:nvPr/>
            </p:nvSpPr>
            <p:spPr>
              <a:xfrm>
                <a:off x="5504040" y="5152680"/>
                <a:ext cx="0" cy="34200"/>
              </a:xfrm>
              <a:custGeom>
                <a:avLst/>
                <a:gdLst/>
                <a:ahLst/>
                <a:cxnLst>
                  <a:cxn ang="3cd4">
                    <a:pos x="hc" y="t"/>
                  </a:cxn>
                  <a:cxn ang="cd2">
                    <a:pos x="l" y="vc"/>
                  </a:cxn>
                  <a:cxn ang="cd4">
                    <a:pos x="hc" y="b"/>
                  </a:cxn>
                  <a:cxn ang="0">
                    <a:pos x="r" y="vc"/>
                  </a:cxn>
                </a:cxnLst>
                <a:rect l="l" t="t" r="r" b="b"/>
                <a:pathLst>
                  <a:path h="96">
                    <a:moveTo>
                      <a:pt x="0" y="96"/>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8" name="Freeform 27">
                <a:extLst>
                  <a:ext uri="{FF2B5EF4-FFF2-40B4-BE49-F238E27FC236}">
                    <a16:creationId xmlns:a16="http://schemas.microsoft.com/office/drawing/2014/main" id="{4B8AF5D0-9DA6-5743-BCFC-CCC0C3ED43E5}"/>
                  </a:ext>
                </a:extLst>
              </p:cNvPr>
              <p:cNvSpPr/>
              <p:nvPr/>
            </p:nvSpPr>
            <p:spPr>
              <a:xfrm>
                <a:off x="5220000" y="5052960"/>
                <a:ext cx="283680" cy="99360"/>
              </a:xfrm>
              <a:custGeom>
                <a:avLst/>
                <a:gdLst/>
                <a:ahLst/>
                <a:cxnLst>
                  <a:cxn ang="3cd4">
                    <a:pos x="hc" y="t"/>
                  </a:cxn>
                  <a:cxn ang="cd2">
                    <a:pos x="l" y="vc"/>
                  </a:cxn>
                  <a:cxn ang="cd4">
                    <a:pos x="hc" y="b"/>
                  </a:cxn>
                  <a:cxn ang="0">
                    <a:pos x="r" y="vc"/>
                  </a:cxn>
                </a:cxnLst>
                <a:rect l="l" t="t" r="r" b="b"/>
                <a:pathLst>
                  <a:path w="789" h="277">
                    <a:moveTo>
                      <a:pt x="789" y="277"/>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9" name="Freeform 28">
                <a:extLst>
                  <a:ext uri="{FF2B5EF4-FFF2-40B4-BE49-F238E27FC236}">
                    <a16:creationId xmlns:a16="http://schemas.microsoft.com/office/drawing/2014/main" id="{C517E2FE-225E-F94E-81FD-1B9893F49EBE}"/>
                  </a:ext>
                </a:extLst>
              </p:cNvPr>
              <p:cNvSpPr/>
              <p:nvPr/>
            </p:nvSpPr>
            <p:spPr>
              <a:xfrm>
                <a:off x="5189400" y="5049720"/>
                <a:ext cx="30240" cy="2880"/>
              </a:xfrm>
              <a:custGeom>
                <a:avLst/>
                <a:gdLst/>
                <a:ahLst/>
                <a:cxnLst>
                  <a:cxn ang="3cd4">
                    <a:pos x="hc" y="t"/>
                  </a:cxn>
                  <a:cxn ang="cd2">
                    <a:pos x="l" y="vc"/>
                  </a:cxn>
                  <a:cxn ang="cd4">
                    <a:pos x="hc" y="b"/>
                  </a:cxn>
                  <a:cxn ang="0">
                    <a:pos x="r" y="vc"/>
                  </a:cxn>
                </a:cxnLst>
                <a:rect l="l" t="t" r="r" b="b"/>
                <a:pathLst>
                  <a:path w="85" h="9">
                    <a:moveTo>
                      <a:pt x="85" y="9"/>
                    </a:moveTo>
                    <a:cubicBezTo>
                      <a:pt x="59" y="-3"/>
                      <a:pt x="28" y="-3"/>
                      <a:pt x="0" y="9"/>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0" name="Freeform 29">
                <a:extLst>
                  <a:ext uri="{FF2B5EF4-FFF2-40B4-BE49-F238E27FC236}">
                    <a16:creationId xmlns:a16="http://schemas.microsoft.com/office/drawing/2014/main" id="{C64A577D-57C8-1D4E-B634-93D695AE9CC8}"/>
                  </a:ext>
                </a:extLst>
              </p:cNvPr>
              <p:cNvSpPr/>
              <p:nvPr/>
            </p:nvSpPr>
            <p:spPr>
              <a:xfrm>
                <a:off x="4896360" y="5052960"/>
                <a:ext cx="292680" cy="99360"/>
              </a:xfrm>
              <a:custGeom>
                <a:avLst/>
                <a:gdLst/>
                <a:ahLst/>
                <a:cxnLst>
                  <a:cxn ang="3cd4">
                    <a:pos x="hc" y="t"/>
                  </a:cxn>
                  <a:cxn ang="cd2">
                    <a:pos x="l" y="vc"/>
                  </a:cxn>
                  <a:cxn ang="cd4">
                    <a:pos x="hc" y="b"/>
                  </a:cxn>
                  <a:cxn ang="0">
                    <a:pos x="r" y="vc"/>
                  </a:cxn>
                </a:cxnLst>
                <a:rect l="l" t="t" r="r" b="b"/>
                <a:pathLst>
                  <a:path w="814" h="277">
                    <a:moveTo>
                      <a:pt x="814" y="0"/>
                    </a:moveTo>
                    <a:cubicBezTo>
                      <a:pt x="0" y="277"/>
                      <a:pt x="0" y="277"/>
                      <a:pt x="0" y="27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1" name="Freeform 30">
                <a:extLst>
                  <a:ext uri="{FF2B5EF4-FFF2-40B4-BE49-F238E27FC236}">
                    <a16:creationId xmlns:a16="http://schemas.microsoft.com/office/drawing/2014/main" id="{EE4EBD92-C9E1-F746-8AF6-E5BF77F44B00}"/>
                  </a:ext>
                </a:extLst>
              </p:cNvPr>
              <p:cNvSpPr/>
              <p:nvPr/>
            </p:nvSpPr>
            <p:spPr>
              <a:xfrm>
                <a:off x="4896360" y="5152680"/>
                <a:ext cx="0" cy="34200"/>
              </a:xfrm>
              <a:custGeom>
                <a:avLst/>
                <a:gdLst/>
                <a:ahLst/>
                <a:cxnLst>
                  <a:cxn ang="3cd4">
                    <a:pos x="hc" y="t"/>
                  </a:cxn>
                  <a:cxn ang="cd2">
                    <a:pos x="l" y="vc"/>
                  </a:cxn>
                  <a:cxn ang="cd4">
                    <a:pos x="hc" y="b"/>
                  </a:cxn>
                  <a:cxn ang="0">
                    <a:pos x="r" y="vc"/>
                  </a:cxn>
                </a:cxnLst>
                <a:rect l="l" t="t" r="r" b="b"/>
                <a:pathLst>
                  <a:path h="96">
                    <a:moveTo>
                      <a:pt x="0" y="0"/>
                    </a:moveTo>
                    <a:cubicBezTo>
                      <a:pt x="0" y="96"/>
                      <a:pt x="0" y="96"/>
                      <a:pt x="0" y="9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2" name="Freeform 31">
                <a:extLst>
                  <a:ext uri="{FF2B5EF4-FFF2-40B4-BE49-F238E27FC236}">
                    <a16:creationId xmlns:a16="http://schemas.microsoft.com/office/drawing/2014/main" id="{C6606C30-3012-0E4B-A693-544B4629026B}"/>
                  </a:ext>
                </a:extLst>
              </p:cNvPr>
              <p:cNvSpPr/>
              <p:nvPr/>
            </p:nvSpPr>
            <p:spPr>
              <a:xfrm>
                <a:off x="4896360" y="5187240"/>
                <a:ext cx="297360" cy="105480"/>
              </a:xfrm>
              <a:custGeom>
                <a:avLst/>
                <a:gdLst/>
                <a:ahLst/>
                <a:cxnLst>
                  <a:cxn ang="3cd4">
                    <a:pos x="hc" y="t"/>
                  </a:cxn>
                  <a:cxn ang="cd2">
                    <a:pos x="l" y="vc"/>
                  </a:cxn>
                  <a:cxn ang="cd4">
                    <a:pos x="hc" y="b"/>
                  </a:cxn>
                  <a:cxn ang="0">
                    <a:pos x="r" y="vc"/>
                  </a:cxn>
                </a:cxnLst>
                <a:rect l="l" t="t" r="r" b="b"/>
                <a:pathLst>
                  <a:path w="827" h="294">
                    <a:moveTo>
                      <a:pt x="0" y="0"/>
                    </a:moveTo>
                    <a:cubicBezTo>
                      <a:pt x="827" y="294"/>
                      <a:pt x="827" y="294"/>
                      <a:pt x="827" y="29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3" name="Freeform 32">
                <a:extLst>
                  <a:ext uri="{FF2B5EF4-FFF2-40B4-BE49-F238E27FC236}">
                    <a16:creationId xmlns:a16="http://schemas.microsoft.com/office/drawing/2014/main" id="{BE9A3930-8EF9-3540-B488-79BA1B5FD08F}"/>
                  </a:ext>
                </a:extLst>
              </p:cNvPr>
              <p:cNvSpPr/>
              <p:nvPr/>
            </p:nvSpPr>
            <p:spPr>
              <a:xfrm>
                <a:off x="5194080" y="5293080"/>
                <a:ext cx="25560" cy="1440"/>
              </a:xfrm>
              <a:custGeom>
                <a:avLst/>
                <a:gdLst/>
                <a:ahLst/>
                <a:cxnLst>
                  <a:cxn ang="3cd4">
                    <a:pos x="hc" y="t"/>
                  </a:cxn>
                  <a:cxn ang="cd2">
                    <a:pos x="l" y="vc"/>
                  </a:cxn>
                  <a:cxn ang="cd4">
                    <a:pos x="hc" y="b"/>
                  </a:cxn>
                  <a:cxn ang="0">
                    <a:pos x="r" y="vc"/>
                  </a:cxn>
                </a:cxnLst>
                <a:rect l="l" t="t" r="r" b="b"/>
                <a:pathLst>
                  <a:path w="72" h="5">
                    <a:moveTo>
                      <a:pt x="0" y="0"/>
                    </a:moveTo>
                    <a:cubicBezTo>
                      <a:pt x="23" y="7"/>
                      <a:pt x="49" y="7"/>
                      <a:pt x="72"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4" name="Freeform 33">
                <a:extLst>
                  <a:ext uri="{FF2B5EF4-FFF2-40B4-BE49-F238E27FC236}">
                    <a16:creationId xmlns:a16="http://schemas.microsoft.com/office/drawing/2014/main" id="{A231357A-BD20-1247-9B20-43789C7B6781}"/>
                  </a:ext>
                </a:extLst>
              </p:cNvPr>
              <p:cNvSpPr/>
              <p:nvPr/>
            </p:nvSpPr>
            <p:spPr>
              <a:xfrm>
                <a:off x="5220000" y="5223600"/>
                <a:ext cx="190440" cy="69120"/>
              </a:xfrm>
              <a:custGeom>
                <a:avLst/>
                <a:gdLst/>
                <a:ahLst/>
                <a:cxnLst>
                  <a:cxn ang="3cd4">
                    <a:pos x="hc" y="t"/>
                  </a:cxn>
                  <a:cxn ang="cd2">
                    <a:pos x="l" y="vc"/>
                  </a:cxn>
                  <a:cxn ang="cd4">
                    <a:pos x="hc" y="b"/>
                  </a:cxn>
                  <a:cxn ang="0">
                    <a:pos x="r" y="vc"/>
                  </a:cxn>
                </a:cxnLst>
                <a:rect l="l" t="t" r="r" b="b"/>
                <a:pathLst>
                  <a:path w="530" h="193">
                    <a:moveTo>
                      <a:pt x="0" y="193"/>
                    </a:moveTo>
                    <a:cubicBezTo>
                      <a:pt x="530" y="0"/>
                      <a:pt x="530" y="0"/>
                      <a:pt x="53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5" name="Straight Connector 34">
                <a:extLst>
                  <a:ext uri="{FF2B5EF4-FFF2-40B4-BE49-F238E27FC236}">
                    <a16:creationId xmlns:a16="http://schemas.microsoft.com/office/drawing/2014/main" id="{13D64473-0E05-5C4B-B7B9-4BEA8EB82E03}"/>
                  </a:ext>
                </a:extLst>
              </p:cNvPr>
              <p:cNvSpPr/>
              <p:nvPr/>
            </p:nvSpPr>
            <p:spPr>
              <a:xfrm>
                <a:off x="5218920" y="51624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6" name="Freeform 35">
                <a:extLst>
                  <a:ext uri="{FF2B5EF4-FFF2-40B4-BE49-F238E27FC236}">
                    <a16:creationId xmlns:a16="http://schemas.microsoft.com/office/drawing/2014/main" id="{D5E47E03-8DB2-1C4E-8FCC-45D50BE400F3}"/>
                  </a:ext>
                </a:extLst>
              </p:cNvPr>
              <p:cNvSpPr/>
              <p:nvPr/>
            </p:nvSpPr>
            <p:spPr>
              <a:xfrm>
                <a:off x="5218920" y="5162400"/>
                <a:ext cx="203400" cy="64800"/>
              </a:xfrm>
              <a:custGeom>
                <a:avLst/>
                <a:gdLst/>
                <a:ahLst/>
                <a:cxnLst>
                  <a:cxn ang="3cd4">
                    <a:pos x="hc" y="t"/>
                  </a:cxn>
                  <a:cxn ang="cd2">
                    <a:pos x="l" y="vc"/>
                  </a:cxn>
                  <a:cxn ang="cd4">
                    <a:pos x="hc" y="b"/>
                  </a:cxn>
                  <a:cxn ang="0">
                    <a:pos x="r" y="vc"/>
                  </a:cxn>
                </a:cxnLst>
                <a:rect l="l" t="t" r="r" b="b"/>
                <a:pathLst>
                  <a:path w="566" h="181">
                    <a:moveTo>
                      <a:pt x="0" y="0"/>
                    </a:moveTo>
                    <a:cubicBezTo>
                      <a:pt x="566" y="181"/>
                      <a:pt x="566" y="181"/>
                      <a:pt x="566" y="18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7" name="Freeform 36">
                <a:extLst>
                  <a:ext uri="{FF2B5EF4-FFF2-40B4-BE49-F238E27FC236}">
                    <a16:creationId xmlns:a16="http://schemas.microsoft.com/office/drawing/2014/main" id="{0250CC9F-E54C-6A4F-BB79-037C774576D9}"/>
                  </a:ext>
                </a:extLst>
              </p:cNvPr>
              <p:cNvSpPr/>
              <p:nvPr/>
            </p:nvSpPr>
            <p:spPr>
              <a:xfrm>
                <a:off x="5422680" y="5227560"/>
                <a:ext cx="24120" cy="41040"/>
              </a:xfrm>
              <a:custGeom>
                <a:avLst/>
                <a:gdLst/>
                <a:ahLst/>
                <a:cxnLst>
                  <a:cxn ang="3cd4">
                    <a:pos x="hc" y="t"/>
                  </a:cxn>
                  <a:cxn ang="cd2">
                    <a:pos x="l" y="vc"/>
                  </a:cxn>
                  <a:cxn ang="cd4">
                    <a:pos x="hc" y="b"/>
                  </a:cxn>
                  <a:cxn ang="0">
                    <a:pos x="r" y="vc"/>
                  </a:cxn>
                </a:cxnLst>
                <a:rect l="l" t="t" r="r" b="b"/>
                <a:pathLst>
                  <a:path w="68" h="115">
                    <a:moveTo>
                      <a:pt x="0" y="0"/>
                    </a:moveTo>
                    <a:cubicBezTo>
                      <a:pt x="38" y="11"/>
                      <a:pt x="68" y="41"/>
                      <a:pt x="68" y="11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8" name="Freeform 37">
                <a:extLst>
                  <a:ext uri="{FF2B5EF4-FFF2-40B4-BE49-F238E27FC236}">
                    <a16:creationId xmlns:a16="http://schemas.microsoft.com/office/drawing/2014/main" id="{E1C3812C-7A58-DD47-A400-46FA7B312486}"/>
                  </a:ext>
                </a:extLst>
              </p:cNvPr>
              <p:cNvSpPr/>
              <p:nvPr/>
            </p:nvSpPr>
            <p:spPr>
              <a:xfrm>
                <a:off x="5447159" y="5268960"/>
                <a:ext cx="0" cy="159120"/>
              </a:xfrm>
              <a:custGeom>
                <a:avLst/>
                <a:gdLst/>
                <a:ahLst/>
                <a:cxnLst>
                  <a:cxn ang="3cd4">
                    <a:pos x="hc" y="t"/>
                  </a:cxn>
                  <a:cxn ang="cd2">
                    <a:pos x="l" y="vc"/>
                  </a:cxn>
                  <a:cxn ang="cd4">
                    <a:pos x="hc" y="b"/>
                  </a:cxn>
                  <a:cxn ang="0">
                    <a:pos x="r" y="vc"/>
                  </a:cxn>
                </a:cxnLst>
                <a:rect l="l" t="t" r="r" b="b"/>
                <a:pathLst>
                  <a:path h="443">
                    <a:moveTo>
                      <a:pt x="0" y="0"/>
                    </a:moveTo>
                    <a:cubicBezTo>
                      <a:pt x="0" y="443"/>
                      <a:pt x="0" y="443"/>
                      <a:pt x="0" y="44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39" name="Straight Connector 38">
                <a:extLst>
                  <a:ext uri="{FF2B5EF4-FFF2-40B4-BE49-F238E27FC236}">
                    <a16:creationId xmlns:a16="http://schemas.microsoft.com/office/drawing/2014/main" id="{F19EB3EE-66C1-EE46-8E5B-A91CF015ADFA}"/>
                  </a:ext>
                </a:extLst>
              </p:cNvPr>
              <p:cNvSpPr/>
              <p:nvPr/>
            </p:nvSpPr>
            <p:spPr>
              <a:xfrm>
                <a:off x="5038560" y="524916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0" name="Freeform 39">
                <a:extLst>
                  <a:ext uri="{FF2B5EF4-FFF2-40B4-BE49-F238E27FC236}">
                    <a16:creationId xmlns:a16="http://schemas.microsoft.com/office/drawing/2014/main" id="{5FD4A663-6E3C-044E-83E8-53D1CF01FE69}"/>
                  </a:ext>
                </a:extLst>
              </p:cNvPr>
              <p:cNvSpPr/>
              <p:nvPr/>
            </p:nvSpPr>
            <p:spPr>
              <a:xfrm>
                <a:off x="5038560" y="5249160"/>
                <a:ext cx="0" cy="118080"/>
              </a:xfrm>
              <a:custGeom>
                <a:avLst/>
                <a:gdLst/>
                <a:ahLst/>
                <a:cxnLst>
                  <a:cxn ang="3cd4">
                    <a:pos x="hc" y="t"/>
                  </a:cxn>
                  <a:cxn ang="cd2">
                    <a:pos x="l" y="vc"/>
                  </a:cxn>
                  <a:cxn ang="cd4">
                    <a:pos x="hc" y="b"/>
                  </a:cxn>
                  <a:cxn ang="0">
                    <a:pos x="r" y="vc"/>
                  </a:cxn>
                </a:cxnLst>
                <a:rect l="l" t="t" r="r" b="b"/>
                <a:pathLst>
                  <a:path h="329">
                    <a:moveTo>
                      <a:pt x="0" y="0"/>
                    </a:moveTo>
                    <a:cubicBezTo>
                      <a:pt x="0" y="329"/>
                      <a:pt x="0" y="329"/>
                      <a:pt x="0" y="329"/>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1" name="Freeform 40">
                <a:extLst>
                  <a:ext uri="{FF2B5EF4-FFF2-40B4-BE49-F238E27FC236}">
                    <a16:creationId xmlns:a16="http://schemas.microsoft.com/office/drawing/2014/main" id="{03FE8F3F-D09C-3E4C-975F-DE287718C384}"/>
                  </a:ext>
                </a:extLst>
              </p:cNvPr>
              <p:cNvSpPr/>
              <p:nvPr/>
            </p:nvSpPr>
            <p:spPr>
              <a:xfrm>
                <a:off x="5038560" y="5367600"/>
                <a:ext cx="161280" cy="52200"/>
              </a:xfrm>
              <a:custGeom>
                <a:avLst/>
                <a:gdLst/>
                <a:ahLst/>
                <a:cxnLst>
                  <a:cxn ang="3cd4">
                    <a:pos x="hc" y="t"/>
                  </a:cxn>
                  <a:cxn ang="cd2">
                    <a:pos x="l" y="vc"/>
                  </a:cxn>
                  <a:cxn ang="cd4">
                    <a:pos x="hc" y="b"/>
                  </a:cxn>
                  <a:cxn ang="0">
                    <a:pos x="r" y="vc"/>
                  </a:cxn>
                </a:cxnLst>
                <a:rect l="l" t="t" r="r" b="b"/>
                <a:pathLst>
                  <a:path w="449" h="146">
                    <a:moveTo>
                      <a:pt x="0" y="0"/>
                    </a:moveTo>
                    <a:cubicBezTo>
                      <a:pt x="0" y="82"/>
                      <a:pt x="201" y="146"/>
                      <a:pt x="449" y="14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2" name="Freeform 41">
                <a:extLst>
                  <a:ext uri="{FF2B5EF4-FFF2-40B4-BE49-F238E27FC236}">
                    <a16:creationId xmlns:a16="http://schemas.microsoft.com/office/drawing/2014/main" id="{4C4222BD-7203-9D42-8993-3426F942EDD2}"/>
                  </a:ext>
                </a:extLst>
              </p:cNvPr>
              <p:cNvSpPr/>
              <p:nvPr/>
            </p:nvSpPr>
            <p:spPr>
              <a:xfrm>
                <a:off x="5200200" y="5367600"/>
                <a:ext cx="160920" cy="52200"/>
              </a:xfrm>
              <a:custGeom>
                <a:avLst/>
                <a:gdLst/>
                <a:ahLst/>
                <a:cxnLst>
                  <a:cxn ang="3cd4">
                    <a:pos x="hc" y="t"/>
                  </a:cxn>
                  <a:cxn ang="cd2">
                    <a:pos x="l" y="vc"/>
                  </a:cxn>
                  <a:cxn ang="cd4">
                    <a:pos x="hc" y="b"/>
                  </a:cxn>
                  <a:cxn ang="0">
                    <a:pos x="r" y="vc"/>
                  </a:cxn>
                </a:cxnLst>
                <a:rect l="l" t="t" r="r" b="b"/>
                <a:pathLst>
                  <a:path w="448" h="146">
                    <a:moveTo>
                      <a:pt x="0" y="146"/>
                    </a:moveTo>
                    <a:cubicBezTo>
                      <a:pt x="245" y="146"/>
                      <a:pt x="448" y="82"/>
                      <a:pt x="448"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3" name="Freeform 42">
                <a:extLst>
                  <a:ext uri="{FF2B5EF4-FFF2-40B4-BE49-F238E27FC236}">
                    <a16:creationId xmlns:a16="http://schemas.microsoft.com/office/drawing/2014/main" id="{6ECD05A5-97FE-944C-A1BE-705016F5758A}"/>
                  </a:ext>
                </a:extLst>
              </p:cNvPr>
              <p:cNvSpPr/>
              <p:nvPr/>
            </p:nvSpPr>
            <p:spPr>
              <a:xfrm>
                <a:off x="5361480" y="5249160"/>
                <a:ext cx="0" cy="118080"/>
              </a:xfrm>
              <a:custGeom>
                <a:avLst/>
                <a:gdLst/>
                <a:ahLst/>
                <a:cxnLst>
                  <a:cxn ang="3cd4">
                    <a:pos x="hc" y="t"/>
                  </a:cxn>
                  <a:cxn ang="cd2">
                    <a:pos x="l" y="vc"/>
                  </a:cxn>
                  <a:cxn ang="cd4">
                    <a:pos x="hc" y="b"/>
                  </a:cxn>
                  <a:cxn ang="0">
                    <a:pos x="r" y="vc"/>
                  </a:cxn>
                </a:cxnLst>
                <a:rect l="l" t="t" r="r" b="b"/>
                <a:pathLst>
                  <a:path h="329">
                    <a:moveTo>
                      <a:pt x="0" y="329"/>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6" name="Group 5"/>
          <p:cNvGrpSpPr/>
          <p:nvPr/>
        </p:nvGrpSpPr>
        <p:grpSpPr>
          <a:xfrm>
            <a:off x="5020563" y="3880121"/>
            <a:ext cx="2935813" cy="372741"/>
            <a:chOff x="5020563" y="3880121"/>
            <a:chExt cx="2935813" cy="372741"/>
          </a:xfrm>
        </p:grpSpPr>
        <p:sp>
          <p:nvSpPr>
            <p:cNvPr id="177" name="Common Team"/>
            <p:cNvSpPr txBox="1"/>
            <p:nvPr/>
          </p:nvSpPr>
          <p:spPr bwMode="auto">
            <a:xfrm>
              <a:off x="5666368" y="3887370"/>
              <a:ext cx="2290008" cy="358245"/>
            </a:xfrm>
            <a:prstGeom prst="rect">
              <a:avLst/>
            </a:prstGeom>
            <a:noFill/>
            <a:ln w="12700" cap="flat">
              <a:noFill/>
              <a:miter lim="400000"/>
            </a:ln>
            <a:effectLst/>
          </p:spPr>
          <p:txBody>
            <a:bodyPr wrap="squar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sz="1900" dirty="0"/>
                <a:t>SWAN online forum</a:t>
              </a:r>
              <a:endParaRPr dirty="0"/>
            </a:p>
          </p:txBody>
        </p:sp>
        <p:grpSp>
          <p:nvGrpSpPr>
            <p:cNvPr id="45" name="Group 44">
              <a:extLst>
                <a:ext uri="{FF2B5EF4-FFF2-40B4-BE49-F238E27FC236}">
                  <a16:creationId xmlns:a16="http://schemas.microsoft.com/office/drawing/2014/main" id="{F946DC35-63F6-C440-9B1B-0E8861F749B1}"/>
                </a:ext>
              </a:extLst>
            </p:cNvPr>
            <p:cNvGrpSpPr/>
            <p:nvPr/>
          </p:nvGrpSpPr>
          <p:grpSpPr>
            <a:xfrm>
              <a:off x="5020563" y="3880121"/>
              <a:ext cx="372741" cy="372741"/>
              <a:chOff x="5665679" y="4243679"/>
              <a:chExt cx="543241" cy="543241"/>
            </a:xfrm>
          </p:grpSpPr>
          <p:sp>
            <p:nvSpPr>
              <p:cNvPr id="46" name="Straight Connector 45">
                <a:extLst>
                  <a:ext uri="{FF2B5EF4-FFF2-40B4-BE49-F238E27FC236}">
                    <a16:creationId xmlns:a16="http://schemas.microsoft.com/office/drawing/2014/main" id="{DF858ECF-BB0C-E348-B2AB-D655C1F974CF}"/>
                  </a:ext>
                </a:extLst>
              </p:cNvPr>
              <p:cNvSpPr/>
              <p:nvPr/>
            </p:nvSpPr>
            <p:spPr>
              <a:xfrm>
                <a:off x="6056640" y="46170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7" name="Freeform 46">
                <a:extLst>
                  <a:ext uri="{FF2B5EF4-FFF2-40B4-BE49-F238E27FC236}">
                    <a16:creationId xmlns:a16="http://schemas.microsoft.com/office/drawing/2014/main" id="{FA5CA47E-5FAF-8549-94FE-91A03DCB73BE}"/>
                  </a:ext>
                </a:extLst>
              </p:cNvPr>
              <p:cNvSpPr/>
              <p:nvPr/>
            </p:nvSpPr>
            <p:spPr>
              <a:xfrm>
                <a:off x="5957279" y="4590720"/>
                <a:ext cx="99000" cy="25920"/>
              </a:xfrm>
              <a:custGeom>
                <a:avLst/>
                <a:gdLst/>
                <a:ahLst/>
                <a:cxnLst>
                  <a:cxn ang="3cd4">
                    <a:pos x="hc" y="t"/>
                  </a:cxn>
                  <a:cxn ang="cd2">
                    <a:pos x="l" y="vc"/>
                  </a:cxn>
                  <a:cxn ang="cd4">
                    <a:pos x="hc" y="b"/>
                  </a:cxn>
                  <a:cxn ang="0">
                    <a:pos x="r" y="vc"/>
                  </a:cxn>
                </a:cxnLst>
                <a:rect l="l" t="t" r="r" b="b"/>
                <a:pathLst>
                  <a:path w="276" h="73">
                    <a:moveTo>
                      <a:pt x="276" y="73"/>
                    </a:moveTo>
                    <a:cubicBezTo>
                      <a:pt x="240" y="55"/>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8" name="Freeform 47">
                <a:extLst>
                  <a:ext uri="{FF2B5EF4-FFF2-40B4-BE49-F238E27FC236}">
                    <a16:creationId xmlns:a16="http://schemas.microsoft.com/office/drawing/2014/main" id="{FC12F4F2-66DB-6743-9364-03DD691D1671}"/>
                  </a:ext>
                </a:extLst>
              </p:cNvPr>
              <p:cNvSpPr/>
              <p:nvPr/>
            </p:nvSpPr>
            <p:spPr>
              <a:xfrm>
                <a:off x="5957279" y="4485600"/>
                <a:ext cx="0" cy="104760"/>
              </a:xfrm>
              <a:custGeom>
                <a:avLst/>
                <a:gdLst/>
                <a:ahLst/>
                <a:cxnLst>
                  <a:cxn ang="3cd4">
                    <a:pos x="hc" y="t"/>
                  </a:cxn>
                  <a:cxn ang="cd2">
                    <a:pos x="l" y="vc"/>
                  </a:cxn>
                  <a:cxn ang="cd4">
                    <a:pos x="hc" y="b"/>
                  </a:cxn>
                  <a:cxn ang="0">
                    <a:pos x="r" y="vc"/>
                  </a:cxn>
                </a:cxnLst>
                <a:rect l="l" t="t" r="r" b="b"/>
                <a:pathLst>
                  <a:path h="292">
                    <a:moveTo>
                      <a:pt x="0" y="292"/>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49" name="Freeform 48">
                <a:extLst>
                  <a:ext uri="{FF2B5EF4-FFF2-40B4-BE49-F238E27FC236}">
                    <a16:creationId xmlns:a16="http://schemas.microsoft.com/office/drawing/2014/main" id="{865D3026-1BE7-5D46-B591-596F22C19F5D}"/>
                  </a:ext>
                </a:extLst>
              </p:cNvPr>
              <p:cNvSpPr/>
              <p:nvPr/>
            </p:nvSpPr>
            <p:spPr>
              <a:xfrm>
                <a:off x="5904360" y="4458600"/>
                <a:ext cx="52560" cy="26640"/>
              </a:xfrm>
              <a:custGeom>
                <a:avLst/>
                <a:gdLst/>
                <a:ahLst/>
                <a:cxnLst>
                  <a:cxn ang="3cd4">
                    <a:pos x="hc" y="t"/>
                  </a:cxn>
                  <a:cxn ang="cd2">
                    <a:pos x="l" y="vc"/>
                  </a:cxn>
                  <a:cxn ang="cd4">
                    <a:pos x="hc" y="b"/>
                  </a:cxn>
                  <a:cxn ang="0">
                    <a:pos x="r" y="vc"/>
                  </a:cxn>
                </a:cxnLst>
                <a:rect l="l" t="t" r="r" b="b"/>
                <a:pathLst>
                  <a:path w="147" h="75">
                    <a:moveTo>
                      <a:pt x="147" y="75"/>
                    </a:moveTo>
                    <a:cubicBezTo>
                      <a:pt x="147" y="-25"/>
                      <a:pt x="0" y="-25"/>
                      <a:pt x="0" y="75"/>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0" name="Freeform 49">
                <a:extLst>
                  <a:ext uri="{FF2B5EF4-FFF2-40B4-BE49-F238E27FC236}">
                    <a16:creationId xmlns:a16="http://schemas.microsoft.com/office/drawing/2014/main" id="{9544C16C-DB09-994C-B9F7-8463D349923A}"/>
                  </a:ext>
                </a:extLst>
              </p:cNvPr>
              <p:cNvSpPr/>
              <p:nvPr/>
            </p:nvSpPr>
            <p:spPr>
              <a:xfrm>
                <a:off x="5904360" y="4485600"/>
                <a:ext cx="0" cy="183600"/>
              </a:xfrm>
              <a:custGeom>
                <a:avLst/>
                <a:gdLst/>
                <a:ahLst/>
                <a:cxnLst>
                  <a:cxn ang="3cd4">
                    <a:pos x="hc" y="t"/>
                  </a:cxn>
                  <a:cxn ang="cd2">
                    <a:pos x="l" y="vc"/>
                  </a:cxn>
                  <a:cxn ang="cd4">
                    <a:pos x="hc" y="b"/>
                  </a:cxn>
                  <a:cxn ang="0">
                    <a:pos x="r" y="vc"/>
                  </a:cxn>
                </a:cxnLst>
                <a:rect l="l" t="t" r="r" b="b"/>
                <a:pathLst>
                  <a:path h="511">
                    <a:moveTo>
                      <a:pt x="0" y="0"/>
                    </a:moveTo>
                    <a:cubicBezTo>
                      <a:pt x="0" y="511"/>
                      <a:pt x="0" y="511"/>
                      <a:pt x="0" y="51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1" name="Freeform 50">
                <a:extLst>
                  <a:ext uri="{FF2B5EF4-FFF2-40B4-BE49-F238E27FC236}">
                    <a16:creationId xmlns:a16="http://schemas.microsoft.com/office/drawing/2014/main" id="{C81EED7E-AE3A-6249-80EF-D18C1B86AE6B}"/>
                  </a:ext>
                </a:extLst>
              </p:cNvPr>
              <p:cNvSpPr/>
              <p:nvPr/>
            </p:nvSpPr>
            <p:spPr>
              <a:xfrm>
                <a:off x="5891399" y="4669560"/>
                <a:ext cx="12600" cy="0"/>
              </a:xfrm>
              <a:custGeom>
                <a:avLst/>
                <a:gdLst/>
                <a:ahLst/>
                <a:cxnLst>
                  <a:cxn ang="3cd4">
                    <a:pos x="hc" y="t"/>
                  </a:cxn>
                  <a:cxn ang="cd2">
                    <a:pos x="l" y="vc"/>
                  </a:cxn>
                  <a:cxn ang="cd4">
                    <a:pos x="hc" y="b"/>
                  </a:cxn>
                  <a:cxn ang="0">
                    <a:pos x="r" y="vc"/>
                  </a:cxn>
                </a:cxnLst>
                <a:rect l="l" t="t" r="r" b="b"/>
                <a:pathLst>
                  <a:path w="36">
                    <a:moveTo>
                      <a:pt x="36"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2" name="Freeform 51">
                <a:extLst>
                  <a:ext uri="{FF2B5EF4-FFF2-40B4-BE49-F238E27FC236}">
                    <a16:creationId xmlns:a16="http://schemas.microsoft.com/office/drawing/2014/main" id="{F84B88F9-31BF-3040-B528-9AAB031ED4B3}"/>
                  </a:ext>
                </a:extLst>
              </p:cNvPr>
              <p:cNvSpPr/>
              <p:nvPr/>
            </p:nvSpPr>
            <p:spPr>
              <a:xfrm>
                <a:off x="5838120" y="4629600"/>
                <a:ext cx="52920" cy="39600"/>
              </a:xfrm>
              <a:custGeom>
                <a:avLst/>
                <a:gdLst/>
                <a:ahLst/>
                <a:cxnLst>
                  <a:cxn ang="3cd4">
                    <a:pos x="hc" y="t"/>
                  </a:cxn>
                  <a:cxn ang="cd2">
                    <a:pos x="l" y="vc"/>
                  </a:cxn>
                  <a:cxn ang="cd4">
                    <a:pos x="hc" y="b"/>
                  </a:cxn>
                  <a:cxn ang="0">
                    <a:pos x="r" y="vc"/>
                  </a:cxn>
                </a:cxnLst>
                <a:rect l="l" t="t" r="r" b="b"/>
                <a:pathLst>
                  <a:path w="148" h="111">
                    <a:moveTo>
                      <a:pt x="148" y="111"/>
                    </a:moveTo>
                    <a:cubicBezTo>
                      <a:pt x="148" y="111"/>
                      <a:pt x="48" y="6"/>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3" name="Freeform 52">
                <a:extLst>
                  <a:ext uri="{FF2B5EF4-FFF2-40B4-BE49-F238E27FC236}">
                    <a16:creationId xmlns:a16="http://schemas.microsoft.com/office/drawing/2014/main" id="{D706D2BA-D312-5A42-A3F1-89A70FF6223C}"/>
                  </a:ext>
                </a:extLst>
              </p:cNvPr>
              <p:cNvSpPr/>
              <p:nvPr/>
            </p:nvSpPr>
            <p:spPr>
              <a:xfrm>
                <a:off x="5812200" y="4629600"/>
                <a:ext cx="25920" cy="52200"/>
              </a:xfrm>
              <a:custGeom>
                <a:avLst/>
                <a:gdLst/>
                <a:ahLst/>
                <a:cxnLst>
                  <a:cxn ang="3cd4">
                    <a:pos x="hc" y="t"/>
                  </a:cxn>
                  <a:cxn ang="cd2">
                    <a:pos x="l" y="vc"/>
                  </a:cxn>
                  <a:cxn ang="cd4">
                    <a:pos x="hc" y="b"/>
                  </a:cxn>
                  <a:cxn ang="0">
                    <a:pos x="r" y="vc"/>
                  </a:cxn>
                </a:cxnLst>
                <a:rect l="l" t="t" r="r" b="b"/>
                <a:pathLst>
                  <a:path w="73" h="146">
                    <a:moveTo>
                      <a:pt x="73" y="1"/>
                    </a:moveTo>
                    <a:cubicBezTo>
                      <a:pt x="26" y="-6"/>
                      <a:pt x="-42" y="48"/>
                      <a:pt x="35" y="14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4" name="Freeform 53">
                <a:extLst>
                  <a:ext uri="{FF2B5EF4-FFF2-40B4-BE49-F238E27FC236}">
                    <a16:creationId xmlns:a16="http://schemas.microsoft.com/office/drawing/2014/main" id="{9A535D0F-9EA5-514F-8758-405CCAE09606}"/>
                  </a:ext>
                </a:extLst>
              </p:cNvPr>
              <p:cNvSpPr/>
              <p:nvPr/>
            </p:nvSpPr>
            <p:spPr>
              <a:xfrm>
                <a:off x="5824440" y="4681800"/>
                <a:ext cx="79560" cy="104760"/>
              </a:xfrm>
              <a:custGeom>
                <a:avLst/>
                <a:gdLst/>
                <a:ahLst/>
                <a:cxnLst>
                  <a:cxn ang="3cd4">
                    <a:pos x="hc" y="t"/>
                  </a:cxn>
                  <a:cxn ang="cd2">
                    <a:pos x="l" y="vc"/>
                  </a:cxn>
                  <a:cxn ang="cd4">
                    <a:pos x="hc" y="b"/>
                  </a:cxn>
                  <a:cxn ang="0">
                    <a:pos x="r" y="vc"/>
                  </a:cxn>
                </a:cxnLst>
                <a:rect l="l" t="t" r="r" b="b"/>
                <a:pathLst>
                  <a:path w="222" h="292">
                    <a:moveTo>
                      <a:pt x="0" y="0"/>
                    </a:moveTo>
                    <a:cubicBezTo>
                      <a:pt x="20" y="26"/>
                      <a:pt x="211" y="273"/>
                      <a:pt x="222" y="29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5" name="Freeform 54">
                <a:extLst>
                  <a:ext uri="{FF2B5EF4-FFF2-40B4-BE49-F238E27FC236}">
                    <a16:creationId xmlns:a16="http://schemas.microsoft.com/office/drawing/2014/main" id="{57624E85-5EAB-2C4B-AD51-4A8E33955A92}"/>
                  </a:ext>
                </a:extLst>
              </p:cNvPr>
              <p:cNvSpPr/>
              <p:nvPr/>
            </p:nvSpPr>
            <p:spPr>
              <a:xfrm>
                <a:off x="5904360" y="4786920"/>
                <a:ext cx="159120" cy="0"/>
              </a:xfrm>
              <a:custGeom>
                <a:avLst/>
                <a:gdLst/>
                <a:ahLst/>
                <a:cxnLst>
                  <a:cxn ang="3cd4">
                    <a:pos x="hc" y="t"/>
                  </a:cxn>
                  <a:cxn ang="cd2">
                    <a:pos x="l" y="vc"/>
                  </a:cxn>
                  <a:cxn ang="cd4">
                    <a:pos x="hc" y="b"/>
                  </a:cxn>
                  <a:cxn ang="0">
                    <a:pos x="r" y="vc"/>
                  </a:cxn>
                </a:cxnLst>
                <a:rect l="l" t="t" r="r" b="b"/>
                <a:pathLst>
                  <a:path w="443">
                    <a:moveTo>
                      <a:pt x="0" y="0"/>
                    </a:moveTo>
                    <a:cubicBezTo>
                      <a:pt x="443" y="0"/>
                      <a:pt x="443" y="0"/>
                      <a:pt x="44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6" name="Freeform 55">
                <a:extLst>
                  <a:ext uri="{FF2B5EF4-FFF2-40B4-BE49-F238E27FC236}">
                    <a16:creationId xmlns:a16="http://schemas.microsoft.com/office/drawing/2014/main" id="{5C7E354F-F517-2046-9ED6-DA8B7E0F8BA4}"/>
                  </a:ext>
                </a:extLst>
              </p:cNvPr>
              <p:cNvSpPr/>
              <p:nvPr/>
            </p:nvSpPr>
            <p:spPr>
              <a:xfrm>
                <a:off x="6063840" y="4734720"/>
                <a:ext cx="13320" cy="51840"/>
              </a:xfrm>
              <a:custGeom>
                <a:avLst/>
                <a:gdLst/>
                <a:ahLst/>
                <a:cxnLst>
                  <a:cxn ang="3cd4">
                    <a:pos x="hc" y="t"/>
                  </a:cxn>
                  <a:cxn ang="cd2">
                    <a:pos x="l" y="vc"/>
                  </a:cxn>
                  <a:cxn ang="cd4">
                    <a:pos x="hc" y="b"/>
                  </a:cxn>
                  <a:cxn ang="0">
                    <a:pos x="r" y="vc"/>
                  </a:cxn>
                </a:cxnLst>
                <a:rect l="l" t="t" r="r" b="b"/>
                <a:pathLst>
                  <a:path w="38" h="145">
                    <a:moveTo>
                      <a:pt x="0" y="145"/>
                    </a:moveTo>
                    <a:cubicBezTo>
                      <a:pt x="23" y="98"/>
                      <a:pt x="36" y="49"/>
                      <a:pt x="38"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7" name="Freeform 56">
                <a:extLst>
                  <a:ext uri="{FF2B5EF4-FFF2-40B4-BE49-F238E27FC236}">
                    <a16:creationId xmlns:a16="http://schemas.microsoft.com/office/drawing/2014/main" id="{E5E94A0C-12AF-4F43-A797-C08A92A0A49F}"/>
                  </a:ext>
                </a:extLst>
              </p:cNvPr>
              <p:cNvSpPr/>
              <p:nvPr/>
            </p:nvSpPr>
            <p:spPr>
              <a:xfrm>
                <a:off x="6077519" y="4642920"/>
                <a:ext cx="0" cy="91440"/>
              </a:xfrm>
              <a:custGeom>
                <a:avLst/>
                <a:gdLst/>
                <a:ahLst/>
                <a:cxnLst>
                  <a:cxn ang="3cd4">
                    <a:pos x="hc" y="t"/>
                  </a:cxn>
                  <a:cxn ang="cd2">
                    <a:pos x="l" y="vc"/>
                  </a:cxn>
                  <a:cxn ang="cd4">
                    <a:pos x="hc" y="b"/>
                  </a:cxn>
                  <a:cxn ang="0">
                    <a:pos x="r" y="vc"/>
                  </a:cxn>
                </a:cxnLst>
                <a:rect l="l" t="t" r="r" b="b"/>
                <a:pathLst>
                  <a:path h="255">
                    <a:moveTo>
                      <a:pt x="0" y="255"/>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8" name="Freeform 57">
                <a:extLst>
                  <a:ext uri="{FF2B5EF4-FFF2-40B4-BE49-F238E27FC236}">
                    <a16:creationId xmlns:a16="http://schemas.microsoft.com/office/drawing/2014/main" id="{69EE85BD-F580-954C-9C33-3DDC6BA2E46A}"/>
                  </a:ext>
                </a:extLst>
              </p:cNvPr>
              <p:cNvSpPr/>
              <p:nvPr/>
            </p:nvSpPr>
            <p:spPr>
              <a:xfrm>
                <a:off x="6056640" y="4617000"/>
                <a:ext cx="20520" cy="25560"/>
              </a:xfrm>
              <a:custGeom>
                <a:avLst/>
                <a:gdLst/>
                <a:ahLst/>
                <a:cxnLst>
                  <a:cxn ang="3cd4">
                    <a:pos x="hc" y="t"/>
                  </a:cxn>
                  <a:cxn ang="cd2">
                    <a:pos x="l" y="vc"/>
                  </a:cxn>
                  <a:cxn ang="cd4">
                    <a:pos x="hc" y="b"/>
                  </a:cxn>
                  <a:cxn ang="0">
                    <a:pos x="r" y="vc"/>
                  </a:cxn>
                </a:cxnLst>
                <a:rect l="l" t="t" r="r" b="b"/>
                <a:pathLst>
                  <a:path w="58" h="72">
                    <a:moveTo>
                      <a:pt x="58" y="72"/>
                    </a:moveTo>
                    <a:cubicBezTo>
                      <a:pt x="58" y="38"/>
                      <a:pt x="35" y="5"/>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59" name="Straight Connector 58">
                <a:extLst>
                  <a:ext uri="{FF2B5EF4-FFF2-40B4-BE49-F238E27FC236}">
                    <a16:creationId xmlns:a16="http://schemas.microsoft.com/office/drawing/2014/main" id="{0D7BB0BB-A1D3-A548-BCF3-C90EEF95D406}"/>
                  </a:ext>
                </a:extLst>
              </p:cNvPr>
              <p:cNvSpPr/>
              <p:nvPr/>
            </p:nvSpPr>
            <p:spPr>
              <a:xfrm>
                <a:off x="5824800" y="47869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0" name="Freeform 59">
                <a:extLst>
                  <a:ext uri="{FF2B5EF4-FFF2-40B4-BE49-F238E27FC236}">
                    <a16:creationId xmlns:a16="http://schemas.microsoft.com/office/drawing/2014/main" id="{EAB736A8-253C-9140-AF4E-8BEE620F07B1}"/>
                  </a:ext>
                </a:extLst>
              </p:cNvPr>
              <p:cNvSpPr/>
              <p:nvPr/>
            </p:nvSpPr>
            <p:spPr>
              <a:xfrm>
                <a:off x="5679360" y="4786920"/>
                <a:ext cx="145080" cy="0"/>
              </a:xfrm>
              <a:custGeom>
                <a:avLst/>
                <a:gdLst/>
                <a:ahLst/>
                <a:cxnLst>
                  <a:cxn ang="3cd4">
                    <a:pos x="hc" y="t"/>
                  </a:cxn>
                  <a:cxn ang="cd2">
                    <a:pos x="l" y="vc"/>
                  </a:cxn>
                  <a:cxn ang="cd4">
                    <a:pos x="hc" y="b"/>
                  </a:cxn>
                  <a:cxn ang="0">
                    <a:pos x="r" y="vc"/>
                  </a:cxn>
                </a:cxnLst>
                <a:rect l="l" t="t" r="r" b="b"/>
                <a:pathLst>
                  <a:path w="404">
                    <a:moveTo>
                      <a:pt x="404"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1" name="Freeform 60">
                <a:extLst>
                  <a:ext uri="{FF2B5EF4-FFF2-40B4-BE49-F238E27FC236}">
                    <a16:creationId xmlns:a16="http://schemas.microsoft.com/office/drawing/2014/main" id="{94232113-96DA-4E4A-AB89-CB44C390F7BE}"/>
                  </a:ext>
                </a:extLst>
              </p:cNvPr>
              <p:cNvSpPr/>
              <p:nvPr/>
            </p:nvSpPr>
            <p:spPr>
              <a:xfrm>
                <a:off x="5665679" y="4774680"/>
                <a:ext cx="13320" cy="11880"/>
              </a:xfrm>
              <a:custGeom>
                <a:avLst/>
                <a:gdLst/>
                <a:ahLst/>
                <a:cxnLst>
                  <a:cxn ang="3cd4">
                    <a:pos x="hc" y="t"/>
                  </a:cxn>
                  <a:cxn ang="cd2">
                    <a:pos x="l" y="vc"/>
                  </a:cxn>
                  <a:cxn ang="cd4">
                    <a:pos x="hc" y="b"/>
                  </a:cxn>
                  <a:cxn ang="0">
                    <a:pos x="r" y="vc"/>
                  </a:cxn>
                </a:cxnLst>
                <a:rect l="l" t="t" r="r" b="b"/>
                <a:pathLst>
                  <a:path w="38" h="34">
                    <a:moveTo>
                      <a:pt x="38" y="34"/>
                    </a:moveTo>
                    <a:cubicBezTo>
                      <a:pt x="18" y="34"/>
                      <a:pt x="0" y="17"/>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2" name="Freeform 61">
                <a:extLst>
                  <a:ext uri="{FF2B5EF4-FFF2-40B4-BE49-F238E27FC236}">
                    <a16:creationId xmlns:a16="http://schemas.microsoft.com/office/drawing/2014/main" id="{E94EC52E-FB91-484A-A320-266F1A533DD6}"/>
                  </a:ext>
                </a:extLst>
              </p:cNvPr>
              <p:cNvSpPr/>
              <p:nvPr/>
            </p:nvSpPr>
            <p:spPr>
              <a:xfrm>
                <a:off x="5665679" y="4257000"/>
                <a:ext cx="0" cy="517319"/>
              </a:xfrm>
              <a:custGeom>
                <a:avLst/>
                <a:gdLst/>
                <a:ahLst/>
                <a:cxnLst>
                  <a:cxn ang="3cd4">
                    <a:pos x="hc" y="t"/>
                  </a:cxn>
                  <a:cxn ang="cd2">
                    <a:pos x="l" y="vc"/>
                  </a:cxn>
                  <a:cxn ang="cd4">
                    <a:pos x="hc" y="b"/>
                  </a:cxn>
                  <a:cxn ang="0">
                    <a:pos x="r" y="vc"/>
                  </a:cxn>
                </a:cxnLst>
                <a:rect l="l" t="t" r="r" b="b"/>
                <a:pathLst>
                  <a:path h="1438">
                    <a:moveTo>
                      <a:pt x="0" y="1438"/>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3" name="Freeform 62">
                <a:extLst>
                  <a:ext uri="{FF2B5EF4-FFF2-40B4-BE49-F238E27FC236}">
                    <a16:creationId xmlns:a16="http://schemas.microsoft.com/office/drawing/2014/main" id="{069E0B52-42FD-564B-B446-8237F06B5DAA}"/>
                  </a:ext>
                </a:extLst>
              </p:cNvPr>
              <p:cNvSpPr/>
              <p:nvPr/>
            </p:nvSpPr>
            <p:spPr>
              <a:xfrm>
                <a:off x="5665679" y="4243679"/>
                <a:ext cx="13320" cy="12960"/>
              </a:xfrm>
              <a:custGeom>
                <a:avLst/>
                <a:gdLst/>
                <a:ahLst/>
                <a:cxnLst>
                  <a:cxn ang="3cd4">
                    <a:pos x="hc" y="t"/>
                  </a:cxn>
                  <a:cxn ang="cd2">
                    <a:pos x="l" y="vc"/>
                  </a:cxn>
                  <a:cxn ang="cd4">
                    <a:pos x="hc" y="b"/>
                  </a:cxn>
                  <a:cxn ang="0">
                    <a:pos x="r" y="vc"/>
                  </a:cxn>
                </a:cxnLst>
                <a:rect l="l" t="t" r="r" b="b"/>
                <a:pathLst>
                  <a:path w="38" h="37">
                    <a:moveTo>
                      <a:pt x="0" y="37"/>
                    </a:moveTo>
                    <a:cubicBezTo>
                      <a:pt x="0" y="18"/>
                      <a:pt x="18" y="0"/>
                      <a:pt x="38"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4" name="Freeform 63">
                <a:extLst>
                  <a:ext uri="{FF2B5EF4-FFF2-40B4-BE49-F238E27FC236}">
                    <a16:creationId xmlns:a16="http://schemas.microsoft.com/office/drawing/2014/main" id="{8B42CD3D-4557-4946-AF56-7533C76906E5}"/>
                  </a:ext>
                </a:extLst>
              </p:cNvPr>
              <p:cNvSpPr/>
              <p:nvPr/>
            </p:nvSpPr>
            <p:spPr>
              <a:xfrm>
                <a:off x="5679360" y="4243679"/>
                <a:ext cx="515159" cy="0"/>
              </a:xfrm>
              <a:custGeom>
                <a:avLst/>
                <a:gdLst/>
                <a:ahLst/>
                <a:cxnLst>
                  <a:cxn ang="3cd4">
                    <a:pos x="hc" y="t"/>
                  </a:cxn>
                  <a:cxn ang="cd2">
                    <a:pos x="l" y="vc"/>
                  </a:cxn>
                  <a:cxn ang="cd4">
                    <a:pos x="hc" y="b"/>
                  </a:cxn>
                  <a:cxn ang="0">
                    <a:pos x="r" y="vc"/>
                  </a:cxn>
                </a:cxnLst>
                <a:rect l="l" t="t" r="r" b="b"/>
                <a:pathLst>
                  <a:path w="1432">
                    <a:moveTo>
                      <a:pt x="0" y="0"/>
                    </a:moveTo>
                    <a:cubicBezTo>
                      <a:pt x="1432" y="0"/>
                      <a:pt x="1432" y="0"/>
                      <a:pt x="1432"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5" name="Freeform 64">
                <a:extLst>
                  <a:ext uri="{FF2B5EF4-FFF2-40B4-BE49-F238E27FC236}">
                    <a16:creationId xmlns:a16="http://schemas.microsoft.com/office/drawing/2014/main" id="{DF328FF6-4C28-B24A-9957-485E891C8036}"/>
                  </a:ext>
                </a:extLst>
              </p:cNvPr>
              <p:cNvSpPr/>
              <p:nvPr/>
            </p:nvSpPr>
            <p:spPr>
              <a:xfrm>
                <a:off x="6194879" y="4243679"/>
                <a:ext cx="13680" cy="12960"/>
              </a:xfrm>
              <a:custGeom>
                <a:avLst/>
                <a:gdLst/>
                <a:ahLst/>
                <a:cxnLst>
                  <a:cxn ang="3cd4">
                    <a:pos x="hc" y="t"/>
                  </a:cxn>
                  <a:cxn ang="cd2">
                    <a:pos x="l" y="vc"/>
                  </a:cxn>
                  <a:cxn ang="cd4">
                    <a:pos x="hc" y="b"/>
                  </a:cxn>
                  <a:cxn ang="0">
                    <a:pos x="r" y="vc"/>
                  </a:cxn>
                </a:cxnLst>
                <a:rect l="l" t="t" r="r" b="b"/>
                <a:pathLst>
                  <a:path w="39" h="37">
                    <a:moveTo>
                      <a:pt x="0" y="0"/>
                    </a:moveTo>
                    <a:cubicBezTo>
                      <a:pt x="21" y="0"/>
                      <a:pt x="39" y="18"/>
                      <a:pt x="39" y="3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6" name="Freeform 65">
                <a:extLst>
                  <a:ext uri="{FF2B5EF4-FFF2-40B4-BE49-F238E27FC236}">
                    <a16:creationId xmlns:a16="http://schemas.microsoft.com/office/drawing/2014/main" id="{E6977CDC-FD5C-1D4C-891D-A4AD45A70726}"/>
                  </a:ext>
                </a:extLst>
              </p:cNvPr>
              <p:cNvSpPr/>
              <p:nvPr/>
            </p:nvSpPr>
            <p:spPr>
              <a:xfrm>
                <a:off x="6208920" y="4257000"/>
                <a:ext cx="0" cy="517319"/>
              </a:xfrm>
              <a:custGeom>
                <a:avLst/>
                <a:gdLst/>
                <a:ahLst/>
                <a:cxnLst>
                  <a:cxn ang="3cd4">
                    <a:pos x="hc" y="t"/>
                  </a:cxn>
                  <a:cxn ang="cd2">
                    <a:pos x="l" y="vc"/>
                  </a:cxn>
                  <a:cxn ang="cd4">
                    <a:pos x="hc" y="b"/>
                  </a:cxn>
                  <a:cxn ang="0">
                    <a:pos x="r" y="vc"/>
                  </a:cxn>
                </a:cxnLst>
                <a:rect l="l" t="t" r="r" b="b"/>
                <a:pathLst>
                  <a:path h="1438">
                    <a:moveTo>
                      <a:pt x="0" y="0"/>
                    </a:moveTo>
                    <a:cubicBezTo>
                      <a:pt x="0" y="1438"/>
                      <a:pt x="0" y="1438"/>
                      <a:pt x="0" y="1438"/>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7" name="Freeform 66">
                <a:extLst>
                  <a:ext uri="{FF2B5EF4-FFF2-40B4-BE49-F238E27FC236}">
                    <a16:creationId xmlns:a16="http://schemas.microsoft.com/office/drawing/2014/main" id="{57684057-8E19-D54C-994D-73AB14FB670C}"/>
                  </a:ext>
                </a:extLst>
              </p:cNvPr>
              <p:cNvSpPr/>
              <p:nvPr/>
            </p:nvSpPr>
            <p:spPr>
              <a:xfrm>
                <a:off x="6194879" y="4774680"/>
                <a:ext cx="13680" cy="11880"/>
              </a:xfrm>
              <a:custGeom>
                <a:avLst/>
                <a:gdLst/>
                <a:ahLst/>
                <a:cxnLst>
                  <a:cxn ang="3cd4">
                    <a:pos x="hc" y="t"/>
                  </a:cxn>
                  <a:cxn ang="cd2">
                    <a:pos x="l" y="vc"/>
                  </a:cxn>
                  <a:cxn ang="cd4">
                    <a:pos x="hc" y="b"/>
                  </a:cxn>
                  <a:cxn ang="0">
                    <a:pos x="r" y="vc"/>
                  </a:cxn>
                </a:cxnLst>
                <a:rect l="l" t="t" r="r" b="b"/>
                <a:pathLst>
                  <a:path w="39" h="34">
                    <a:moveTo>
                      <a:pt x="39" y="0"/>
                    </a:moveTo>
                    <a:cubicBezTo>
                      <a:pt x="39" y="17"/>
                      <a:pt x="21" y="34"/>
                      <a:pt x="0" y="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8" name="Freeform 67">
                <a:extLst>
                  <a:ext uri="{FF2B5EF4-FFF2-40B4-BE49-F238E27FC236}">
                    <a16:creationId xmlns:a16="http://schemas.microsoft.com/office/drawing/2014/main" id="{64B434D4-B1EB-5240-9EB5-D8F18F44AE83}"/>
                  </a:ext>
                </a:extLst>
              </p:cNvPr>
              <p:cNvSpPr/>
              <p:nvPr/>
            </p:nvSpPr>
            <p:spPr>
              <a:xfrm>
                <a:off x="6122520" y="4786920"/>
                <a:ext cx="72000" cy="0"/>
              </a:xfrm>
              <a:custGeom>
                <a:avLst/>
                <a:gdLst/>
                <a:ahLst/>
                <a:cxnLst>
                  <a:cxn ang="3cd4">
                    <a:pos x="hc" y="t"/>
                  </a:cxn>
                  <a:cxn ang="cd2">
                    <a:pos x="l" y="vc"/>
                  </a:cxn>
                  <a:cxn ang="cd4">
                    <a:pos x="hc" y="b"/>
                  </a:cxn>
                  <a:cxn ang="0">
                    <a:pos x="r" y="vc"/>
                  </a:cxn>
                </a:cxnLst>
                <a:rect l="l" t="t" r="r" b="b"/>
                <a:pathLst>
                  <a:path w="201">
                    <a:moveTo>
                      <a:pt x="201"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69" name="Straight Connector 68">
                <a:extLst>
                  <a:ext uri="{FF2B5EF4-FFF2-40B4-BE49-F238E27FC236}">
                    <a16:creationId xmlns:a16="http://schemas.microsoft.com/office/drawing/2014/main" id="{636649DE-48EE-BC49-BA7C-B8D1B134DE1C}"/>
                  </a:ext>
                </a:extLst>
              </p:cNvPr>
              <p:cNvSpPr/>
              <p:nvPr/>
            </p:nvSpPr>
            <p:spPr>
              <a:xfrm>
                <a:off x="5665679" y="4335480"/>
                <a:ext cx="543241"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0" name="Straight Connector 69">
                <a:extLst>
                  <a:ext uri="{FF2B5EF4-FFF2-40B4-BE49-F238E27FC236}">
                    <a16:creationId xmlns:a16="http://schemas.microsoft.com/office/drawing/2014/main" id="{5EBEA3DD-E0FE-634B-9718-203E25472617}"/>
                  </a:ext>
                </a:extLst>
              </p:cNvPr>
              <p:cNvSpPr/>
              <p:nvPr/>
            </p:nvSpPr>
            <p:spPr>
              <a:xfrm>
                <a:off x="5703120" y="4286520"/>
                <a:ext cx="1872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1" name="Straight Connector 70">
                <a:extLst>
                  <a:ext uri="{FF2B5EF4-FFF2-40B4-BE49-F238E27FC236}">
                    <a16:creationId xmlns:a16="http://schemas.microsoft.com/office/drawing/2014/main" id="{80FEDADA-B430-1E4F-9531-5683BC6503D2}"/>
                  </a:ext>
                </a:extLst>
              </p:cNvPr>
              <p:cNvSpPr/>
              <p:nvPr/>
            </p:nvSpPr>
            <p:spPr>
              <a:xfrm>
                <a:off x="5759280" y="4286520"/>
                <a:ext cx="1872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2" name="Straight Connector 71">
                <a:extLst>
                  <a:ext uri="{FF2B5EF4-FFF2-40B4-BE49-F238E27FC236}">
                    <a16:creationId xmlns:a16="http://schemas.microsoft.com/office/drawing/2014/main" id="{0700B5F4-5F2F-EF45-8B4C-97656D565378}"/>
                  </a:ext>
                </a:extLst>
              </p:cNvPr>
              <p:cNvSpPr/>
              <p:nvPr/>
            </p:nvSpPr>
            <p:spPr>
              <a:xfrm>
                <a:off x="5864760" y="4514759"/>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3" name="Freeform 72">
                <a:extLst>
                  <a:ext uri="{FF2B5EF4-FFF2-40B4-BE49-F238E27FC236}">
                    <a16:creationId xmlns:a16="http://schemas.microsoft.com/office/drawing/2014/main" id="{12973CF4-E660-8E43-9E92-8620C1168529}"/>
                  </a:ext>
                </a:extLst>
              </p:cNvPr>
              <p:cNvSpPr/>
              <p:nvPr/>
            </p:nvSpPr>
            <p:spPr>
              <a:xfrm>
                <a:off x="5851080" y="4402440"/>
                <a:ext cx="80280" cy="111960"/>
              </a:xfrm>
              <a:custGeom>
                <a:avLst/>
                <a:gdLst/>
                <a:ahLst/>
                <a:cxnLst>
                  <a:cxn ang="3cd4">
                    <a:pos x="hc" y="t"/>
                  </a:cxn>
                  <a:cxn ang="cd2">
                    <a:pos x="l" y="vc"/>
                  </a:cxn>
                  <a:cxn ang="cd4">
                    <a:pos x="hc" y="b"/>
                  </a:cxn>
                  <a:cxn ang="0">
                    <a:pos x="r" y="vc"/>
                  </a:cxn>
                </a:cxnLst>
                <a:rect l="l" t="t" r="r" b="b"/>
                <a:pathLst>
                  <a:path w="224" h="312">
                    <a:moveTo>
                      <a:pt x="39" y="312"/>
                    </a:moveTo>
                    <a:cubicBezTo>
                      <a:pt x="-62" y="178"/>
                      <a:pt x="46" y="0"/>
                      <a:pt x="224"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4" name="Freeform 73">
                <a:extLst>
                  <a:ext uri="{FF2B5EF4-FFF2-40B4-BE49-F238E27FC236}">
                    <a16:creationId xmlns:a16="http://schemas.microsoft.com/office/drawing/2014/main" id="{AF671386-A323-EF4C-B596-31C6BD70929F}"/>
                  </a:ext>
                </a:extLst>
              </p:cNvPr>
              <p:cNvSpPr/>
              <p:nvPr/>
            </p:nvSpPr>
            <p:spPr>
              <a:xfrm>
                <a:off x="5931360" y="4402440"/>
                <a:ext cx="80640" cy="111960"/>
              </a:xfrm>
              <a:custGeom>
                <a:avLst/>
                <a:gdLst/>
                <a:ahLst/>
                <a:cxnLst>
                  <a:cxn ang="3cd4">
                    <a:pos x="hc" y="t"/>
                  </a:cxn>
                  <a:cxn ang="cd2">
                    <a:pos x="l" y="vc"/>
                  </a:cxn>
                  <a:cxn ang="cd4">
                    <a:pos x="hc" y="b"/>
                  </a:cxn>
                  <a:cxn ang="0">
                    <a:pos x="r" y="vc"/>
                  </a:cxn>
                </a:cxnLst>
                <a:rect l="l" t="t" r="r" b="b"/>
                <a:pathLst>
                  <a:path w="225" h="312">
                    <a:moveTo>
                      <a:pt x="0" y="0"/>
                    </a:moveTo>
                    <a:cubicBezTo>
                      <a:pt x="179" y="0"/>
                      <a:pt x="286" y="178"/>
                      <a:pt x="187" y="31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3" name="Group 2"/>
          <p:cNvGrpSpPr/>
          <p:nvPr/>
        </p:nvGrpSpPr>
        <p:grpSpPr>
          <a:xfrm>
            <a:off x="4963970" y="1663406"/>
            <a:ext cx="2501088" cy="358245"/>
            <a:chOff x="4963970" y="1663406"/>
            <a:chExt cx="2501088" cy="358245"/>
          </a:xfrm>
        </p:grpSpPr>
        <p:sp>
          <p:nvSpPr>
            <p:cNvPr id="183" name="SOC + DDoS + ISP"/>
            <p:cNvSpPr txBox="1"/>
            <p:nvPr/>
          </p:nvSpPr>
          <p:spPr bwMode="auto">
            <a:xfrm>
              <a:off x="5666366" y="1663406"/>
              <a:ext cx="1798692" cy="358245"/>
            </a:xfrm>
            <a:prstGeom prst="rect">
              <a:avLst/>
            </a:prstGeom>
            <a:noFill/>
            <a:ln w="12700" cap="flat">
              <a:noFill/>
              <a:miter lim="400000"/>
            </a:ln>
            <a:effectLst/>
          </p:spPr>
          <p:txBody>
            <a:bodyPr wrap="non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sz="1900" dirty="0"/>
                <a:t>CloudStor Clinic</a:t>
              </a:r>
              <a:endParaRPr dirty="0"/>
            </a:p>
          </p:txBody>
        </p:sp>
        <p:grpSp>
          <p:nvGrpSpPr>
            <p:cNvPr id="75" name="Group 74">
              <a:extLst>
                <a:ext uri="{FF2B5EF4-FFF2-40B4-BE49-F238E27FC236}">
                  <a16:creationId xmlns:a16="http://schemas.microsoft.com/office/drawing/2014/main" id="{645A8F82-AE77-CC40-A679-3090B9DA90FE}"/>
                </a:ext>
              </a:extLst>
            </p:cNvPr>
            <p:cNvGrpSpPr/>
            <p:nvPr/>
          </p:nvGrpSpPr>
          <p:grpSpPr>
            <a:xfrm>
              <a:off x="4963970" y="1699450"/>
              <a:ext cx="470235" cy="286155"/>
              <a:chOff x="567720" y="4346280"/>
              <a:chExt cx="590400" cy="359280"/>
            </a:xfrm>
          </p:grpSpPr>
          <p:sp>
            <p:nvSpPr>
              <p:cNvPr id="76" name="Straight Connector 75">
                <a:extLst>
                  <a:ext uri="{FF2B5EF4-FFF2-40B4-BE49-F238E27FC236}">
                    <a16:creationId xmlns:a16="http://schemas.microsoft.com/office/drawing/2014/main" id="{1C378DC4-1C66-8141-B6C6-103FE28EBEA7}"/>
                  </a:ext>
                </a:extLst>
              </p:cNvPr>
              <p:cNvSpPr/>
              <p:nvPr/>
            </p:nvSpPr>
            <p:spPr>
              <a:xfrm>
                <a:off x="1109880" y="447840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7" name="Freeform 76">
                <a:extLst>
                  <a:ext uri="{FF2B5EF4-FFF2-40B4-BE49-F238E27FC236}">
                    <a16:creationId xmlns:a16="http://schemas.microsoft.com/office/drawing/2014/main" id="{975BC39F-8A12-5F44-9004-58F72EAAD8F2}"/>
                  </a:ext>
                </a:extLst>
              </p:cNvPr>
              <p:cNvSpPr/>
              <p:nvPr/>
            </p:nvSpPr>
            <p:spPr>
              <a:xfrm>
                <a:off x="1067760" y="4478400"/>
                <a:ext cx="41760" cy="25200"/>
              </a:xfrm>
              <a:custGeom>
                <a:avLst/>
                <a:gdLst/>
                <a:ahLst/>
                <a:cxnLst>
                  <a:cxn ang="3cd4">
                    <a:pos x="hc" y="t"/>
                  </a:cxn>
                  <a:cxn ang="cd2">
                    <a:pos x="l" y="vc"/>
                  </a:cxn>
                  <a:cxn ang="cd4">
                    <a:pos x="hc" y="b"/>
                  </a:cxn>
                  <a:cxn ang="0">
                    <a:pos x="r" y="vc"/>
                  </a:cxn>
                </a:cxnLst>
                <a:rect l="l" t="t" r="r" b="b"/>
                <a:pathLst>
                  <a:path w="117" h="71">
                    <a:moveTo>
                      <a:pt x="117" y="0"/>
                    </a:moveTo>
                    <a:cubicBezTo>
                      <a:pt x="67" y="0"/>
                      <a:pt x="22" y="29"/>
                      <a:pt x="0" y="7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8" name="Freeform 77">
                <a:extLst>
                  <a:ext uri="{FF2B5EF4-FFF2-40B4-BE49-F238E27FC236}">
                    <a16:creationId xmlns:a16="http://schemas.microsoft.com/office/drawing/2014/main" id="{BE3F1D0C-B6AE-7748-AB83-99617216FD91}"/>
                  </a:ext>
                </a:extLst>
              </p:cNvPr>
              <p:cNvSpPr/>
              <p:nvPr/>
            </p:nvSpPr>
            <p:spPr>
              <a:xfrm>
                <a:off x="1067760" y="4346280"/>
                <a:ext cx="0" cy="157320"/>
              </a:xfrm>
              <a:custGeom>
                <a:avLst/>
                <a:gdLst/>
                <a:ahLst/>
                <a:cxnLst>
                  <a:cxn ang="3cd4">
                    <a:pos x="hc" y="t"/>
                  </a:cxn>
                  <a:cxn ang="cd2">
                    <a:pos x="l" y="vc"/>
                  </a:cxn>
                  <a:cxn ang="cd4">
                    <a:pos x="hc" y="b"/>
                  </a:cxn>
                  <a:cxn ang="0">
                    <a:pos x="r" y="vc"/>
                  </a:cxn>
                </a:cxnLst>
                <a:rect l="l" t="t" r="r" b="b"/>
                <a:pathLst>
                  <a:path h="438">
                    <a:moveTo>
                      <a:pt x="0" y="438"/>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79" name="Freeform 78">
                <a:extLst>
                  <a:ext uri="{FF2B5EF4-FFF2-40B4-BE49-F238E27FC236}">
                    <a16:creationId xmlns:a16="http://schemas.microsoft.com/office/drawing/2014/main" id="{25FBF4BD-A88D-994F-89AB-1AD6D96C227B}"/>
                  </a:ext>
                </a:extLst>
              </p:cNvPr>
              <p:cNvSpPr/>
              <p:nvPr/>
            </p:nvSpPr>
            <p:spPr>
              <a:xfrm>
                <a:off x="893519" y="4346280"/>
                <a:ext cx="173880" cy="0"/>
              </a:xfrm>
              <a:custGeom>
                <a:avLst/>
                <a:gdLst/>
                <a:ahLst/>
                <a:cxnLst>
                  <a:cxn ang="3cd4">
                    <a:pos x="hc" y="t"/>
                  </a:cxn>
                  <a:cxn ang="cd2">
                    <a:pos x="l" y="vc"/>
                  </a:cxn>
                  <a:cxn ang="cd4">
                    <a:pos x="hc" y="b"/>
                  </a:cxn>
                  <a:cxn ang="0">
                    <a:pos x="r" y="vc"/>
                  </a:cxn>
                </a:cxnLst>
                <a:rect l="l" t="t" r="r" b="b"/>
                <a:pathLst>
                  <a:path w="484">
                    <a:moveTo>
                      <a:pt x="484"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0" name="Freeform 79">
                <a:extLst>
                  <a:ext uri="{FF2B5EF4-FFF2-40B4-BE49-F238E27FC236}">
                    <a16:creationId xmlns:a16="http://schemas.microsoft.com/office/drawing/2014/main" id="{C1236056-C32A-5748-8EA5-07FA7755F54C}"/>
                  </a:ext>
                </a:extLst>
              </p:cNvPr>
              <p:cNvSpPr/>
              <p:nvPr/>
            </p:nvSpPr>
            <p:spPr>
              <a:xfrm>
                <a:off x="893519" y="4346280"/>
                <a:ext cx="21960" cy="39960"/>
              </a:xfrm>
              <a:custGeom>
                <a:avLst/>
                <a:gdLst/>
                <a:ahLst/>
                <a:cxnLst>
                  <a:cxn ang="3cd4">
                    <a:pos x="hc" y="t"/>
                  </a:cxn>
                  <a:cxn ang="cd2">
                    <a:pos x="l" y="vc"/>
                  </a:cxn>
                  <a:cxn ang="cd4">
                    <a:pos x="hc" y="b"/>
                  </a:cxn>
                  <a:cxn ang="0">
                    <a:pos x="r" y="vc"/>
                  </a:cxn>
                </a:cxnLst>
                <a:rect l="l" t="t" r="r" b="b"/>
                <a:pathLst>
                  <a:path w="62" h="112">
                    <a:moveTo>
                      <a:pt x="0" y="0"/>
                    </a:moveTo>
                    <a:cubicBezTo>
                      <a:pt x="37" y="23"/>
                      <a:pt x="62" y="64"/>
                      <a:pt x="62" y="11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1" name="Freeform 80">
                <a:extLst>
                  <a:ext uri="{FF2B5EF4-FFF2-40B4-BE49-F238E27FC236}">
                    <a16:creationId xmlns:a16="http://schemas.microsoft.com/office/drawing/2014/main" id="{8BB1810F-3FD0-8345-9791-70F4878D233F}"/>
                  </a:ext>
                </a:extLst>
              </p:cNvPr>
              <p:cNvSpPr/>
              <p:nvPr/>
            </p:nvSpPr>
            <p:spPr>
              <a:xfrm>
                <a:off x="867599" y="4386600"/>
                <a:ext cx="47880" cy="47880"/>
              </a:xfrm>
              <a:custGeom>
                <a:avLst/>
                <a:gdLst/>
                <a:ahLst/>
                <a:cxnLst>
                  <a:cxn ang="3cd4">
                    <a:pos x="hc" y="t"/>
                  </a:cxn>
                  <a:cxn ang="cd2">
                    <a:pos x="l" y="vc"/>
                  </a:cxn>
                  <a:cxn ang="cd4">
                    <a:pos x="hc" y="b"/>
                  </a:cxn>
                  <a:cxn ang="0">
                    <a:pos x="r" y="vc"/>
                  </a:cxn>
                </a:cxnLst>
                <a:rect l="l" t="t" r="r" b="b"/>
                <a:pathLst>
                  <a:path w="134" h="134">
                    <a:moveTo>
                      <a:pt x="134" y="0"/>
                    </a:moveTo>
                    <a:cubicBezTo>
                      <a:pt x="134" y="74"/>
                      <a:pt x="74" y="134"/>
                      <a:pt x="0" y="1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2" name="Freeform 81">
                <a:extLst>
                  <a:ext uri="{FF2B5EF4-FFF2-40B4-BE49-F238E27FC236}">
                    <a16:creationId xmlns:a16="http://schemas.microsoft.com/office/drawing/2014/main" id="{4E0891F3-5600-A145-9566-81E80A006E55}"/>
                  </a:ext>
                </a:extLst>
              </p:cNvPr>
              <p:cNvSpPr/>
              <p:nvPr/>
            </p:nvSpPr>
            <p:spPr>
              <a:xfrm>
                <a:off x="819720" y="4386600"/>
                <a:ext cx="47520" cy="47880"/>
              </a:xfrm>
              <a:custGeom>
                <a:avLst/>
                <a:gdLst/>
                <a:ahLst/>
                <a:cxnLst>
                  <a:cxn ang="3cd4">
                    <a:pos x="hc" y="t"/>
                  </a:cxn>
                  <a:cxn ang="cd2">
                    <a:pos x="l" y="vc"/>
                  </a:cxn>
                  <a:cxn ang="cd4">
                    <a:pos x="hc" y="b"/>
                  </a:cxn>
                  <a:cxn ang="0">
                    <a:pos x="r" y="vc"/>
                  </a:cxn>
                </a:cxnLst>
                <a:rect l="l" t="t" r="r" b="b"/>
                <a:pathLst>
                  <a:path w="133" h="134">
                    <a:moveTo>
                      <a:pt x="133" y="134"/>
                    </a:moveTo>
                    <a:cubicBezTo>
                      <a:pt x="59" y="134"/>
                      <a:pt x="0" y="74"/>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3" name="Freeform 82">
                <a:extLst>
                  <a:ext uri="{FF2B5EF4-FFF2-40B4-BE49-F238E27FC236}">
                    <a16:creationId xmlns:a16="http://schemas.microsoft.com/office/drawing/2014/main" id="{74BA3D77-3185-5C44-975A-732DC34F1DD3}"/>
                  </a:ext>
                </a:extLst>
              </p:cNvPr>
              <p:cNvSpPr/>
              <p:nvPr/>
            </p:nvSpPr>
            <p:spPr>
              <a:xfrm>
                <a:off x="819720" y="4346280"/>
                <a:ext cx="21960" cy="39960"/>
              </a:xfrm>
              <a:custGeom>
                <a:avLst/>
                <a:gdLst/>
                <a:ahLst/>
                <a:cxnLst>
                  <a:cxn ang="3cd4">
                    <a:pos x="hc" y="t"/>
                  </a:cxn>
                  <a:cxn ang="cd2">
                    <a:pos x="l" y="vc"/>
                  </a:cxn>
                  <a:cxn ang="cd4">
                    <a:pos x="hc" y="b"/>
                  </a:cxn>
                  <a:cxn ang="0">
                    <a:pos x="r" y="vc"/>
                  </a:cxn>
                </a:cxnLst>
                <a:rect l="l" t="t" r="r" b="b"/>
                <a:pathLst>
                  <a:path w="62" h="112">
                    <a:moveTo>
                      <a:pt x="0" y="112"/>
                    </a:moveTo>
                    <a:cubicBezTo>
                      <a:pt x="0" y="64"/>
                      <a:pt x="25" y="23"/>
                      <a:pt x="62"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4" name="Freeform 83">
                <a:extLst>
                  <a:ext uri="{FF2B5EF4-FFF2-40B4-BE49-F238E27FC236}">
                    <a16:creationId xmlns:a16="http://schemas.microsoft.com/office/drawing/2014/main" id="{08581732-838A-1A43-A04D-2043A6611B10}"/>
                  </a:ext>
                </a:extLst>
              </p:cNvPr>
              <p:cNvSpPr/>
              <p:nvPr/>
            </p:nvSpPr>
            <p:spPr>
              <a:xfrm>
                <a:off x="658440" y="4346280"/>
                <a:ext cx="183240" cy="0"/>
              </a:xfrm>
              <a:custGeom>
                <a:avLst/>
                <a:gdLst/>
                <a:ahLst/>
                <a:cxnLst>
                  <a:cxn ang="3cd4">
                    <a:pos x="hc" y="t"/>
                  </a:cxn>
                  <a:cxn ang="cd2">
                    <a:pos x="l" y="vc"/>
                  </a:cxn>
                  <a:cxn ang="cd4">
                    <a:pos x="hc" y="b"/>
                  </a:cxn>
                  <a:cxn ang="0">
                    <a:pos x="r" y="vc"/>
                  </a:cxn>
                </a:cxnLst>
                <a:rect l="l" t="t" r="r" b="b"/>
                <a:pathLst>
                  <a:path w="510">
                    <a:moveTo>
                      <a:pt x="510"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5" name="Freeform 84">
                <a:extLst>
                  <a:ext uri="{FF2B5EF4-FFF2-40B4-BE49-F238E27FC236}">
                    <a16:creationId xmlns:a16="http://schemas.microsoft.com/office/drawing/2014/main" id="{8EA3145A-1F07-4049-A3A0-F466B9BC706B}"/>
                  </a:ext>
                </a:extLst>
              </p:cNvPr>
              <p:cNvSpPr/>
              <p:nvPr/>
            </p:nvSpPr>
            <p:spPr>
              <a:xfrm>
                <a:off x="658440" y="4346280"/>
                <a:ext cx="0" cy="157320"/>
              </a:xfrm>
              <a:custGeom>
                <a:avLst/>
                <a:gdLst/>
                <a:ahLst/>
                <a:cxnLst>
                  <a:cxn ang="3cd4">
                    <a:pos x="hc" y="t"/>
                  </a:cxn>
                  <a:cxn ang="cd2">
                    <a:pos x="l" y="vc"/>
                  </a:cxn>
                  <a:cxn ang="cd4">
                    <a:pos x="hc" y="b"/>
                  </a:cxn>
                  <a:cxn ang="0">
                    <a:pos x="r" y="vc"/>
                  </a:cxn>
                </a:cxnLst>
                <a:rect l="l" t="t" r="r" b="b"/>
                <a:pathLst>
                  <a:path h="438">
                    <a:moveTo>
                      <a:pt x="0" y="0"/>
                    </a:moveTo>
                    <a:cubicBezTo>
                      <a:pt x="0" y="438"/>
                      <a:pt x="0" y="438"/>
                      <a:pt x="0" y="438"/>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6" name="Freeform 85">
                <a:extLst>
                  <a:ext uri="{FF2B5EF4-FFF2-40B4-BE49-F238E27FC236}">
                    <a16:creationId xmlns:a16="http://schemas.microsoft.com/office/drawing/2014/main" id="{325DDA43-49F4-0246-A5C2-74CA9B801BAE}"/>
                  </a:ext>
                </a:extLst>
              </p:cNvPr>
              <p:cNvSpPr/>
              <p:nvPr/>
            </p:nvSpPr>
            <p:spPr>
              <a:xfrm>
                <a:off x="615600" y="4478400"/>
                <a:ext cx="42480" cy="25200"/>
              </a:xfrm>
              <a:custGeom>
                <a:avLst/>
                <a:gdLst/>
                <a:ahLst/>
                <a:cxnLst>
                  <a:cxn ang="3cd4">
                    <a:pos x="hc" y="t"/>
                  </a:cxn>
                  <a:cxn ang="cd2">
                    <a:pos x="l" y="vc"/>
                  </a:cxn>
                  <a:cxn ang="cd4">
                    <a:pos x="hc" y="b"/>
                  </a:cxn>
                  <a:cxn ang="0">
                    <a:pos x="r" y="vc"/>
                  </a:cxn>
                </a:cxnLst>
                <a:rect l="l" t="t" r="r" b="b"/>
                <a:pathLst>
                  <a:path w="119" h="71">
                    <a:moveTo>
                      <a:pt x="119" y="71"/>
                    </a:moveTo>
                    <a:cubicBezTo>
                      <a:pt x="96" y="29"/>
                      <a:pt x="52"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7" name="Freeform 86">
                <a:extLst>
                  <a:ext uri="{FF2B5EF4-FFF2-40B4-BE49-F238E27FC236}">
                    <a16:creationId xmlns:a16="http://schemas.microsoft.com/office/drawing/2014/main" id="{E1D94509-EB14-104B-973E-088878616C1B}"/>
                  </a:ext>
                </a:extLst>
              </p:cNvPr>
              <p:cNvSpPr/>
              <p:nvPr/>
            </p:nvSpPr>
            <p:spPr>
              <a:xfrm>
                <a:off x="567720" y="4478400"/>
                <a:ext cx="47520" cy="47880"/>
              </a:xfrm>
              <a:custGeom>
                <a:avLst/>
                <a:gdLst/>
                <a:ahLst/>
                <a:cxnLst>
                  <a:cxn ang="3cd4">
                    <a:pos x="hc" y="t"/>
                  </a:cxn>
                  <a:cxn ang="cd2">
                    <a:pos x="l" y="vc"/>
                  </a:cxn>
                  <a:cxn ang="cd4">
                    <a:pos x="hc" y="b"/>
                  </a:cxn>
                  <a:cxn ang="0">
                    <a:pos x="r" y="vc"/>
                  </a:cxn>
                </a:cxnLst>
                <a:rect l="l" t="t" r="r" b="b"/>
                <a:pathLst>
                  <a:path w="133" h="134">
                    <a:moveTo>
                      <a:pt x="133" y="0"/>
                    </a:moveTo>
                    <a:cubicBezTo>
                      <a:pt x="60" y="0"/>
                      <a:pt x="0" y="60"/>
                      <a:pt x="0" y="1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8" name="Freeform 87">
                <a:extLst>
                  <a:ext uri="{FF2B5EF4-FFF2-40B4-BE49-F238E27FC236}">
                    <a16:creationId xmlns:a16="http://schemas.microsoft.com/office/drawing/2014/main" id="{C2270315-F6E0-654E-AA09-AFC7F10E6F9B}"/>
                  </a:ext>
                </a:extLst>
              </p:cNvPr>
              <p:cNvSpPr/>
              <p:nvPr/>
            </p:nvSpPr>
            <p:spPr>
              <a:xfrm>
                <a:off x="567720" y="4526640"/>
                <a:ext cx="47520" cy="47880"/>
              </a:xfrm>
              <a:custGeom>
                <a:avLst/>
                <a:gdLst/>
                <a:ahLst/>
                <a:cxnLst>
                  <a:cxn ang="3cd4">
                    <a:pos x="hc" y="t"/>
                  </a:cxn>
                  <a:cxn ang="cd2">
                    <a:pos x="l" y="vc"/>
                  </a:cxn>
                  <a:cxn ang="cd4">
                    <a:pos x="hc" y="b"/>
                  </a:cxn>
                  <a:cxn ang="0">
                    <a:pos x="r" y="vc"/>
                  </a:cxn>
                </a:cxnLst>
                <a:rect l="l" t="t" r="r" b="b"/>
                <a:pathLst>
                  <a:path w="133" h="134">
                    <a:moveTo>
                      <a:pt x="0" y="0"/>
                    </a:moveTo>
                    <a:cubicBezTo>
                      <a:pt x="0" y="74"/>
                      <a:pt x="60" y="134"/>
                      <a:pt x="133" y="1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89" name="Freeform 88">
                <a:extLst>
                  <a:ext uri="{FF2B5EF4-FFF2-40B4-BE49-F238E27FC236}">
                    <a16:creationId xmlns:a16="http://schemas.microsoft.com/office/drawing/2014/main" id="{235AC165-F0D0-6D47-8D44-9A7294AFD71C}"/>
                  </a:ext>
                </a:extLst>
              </p:cNvPr>
              <p:cNvSpPr/>
              <p:nvPr/>
            </p:nvSpPr>
            <p:spPr>
              <a:xfrm>
                <a:off x="615600" y="4549319"/>
                <a:ext cx="42480" cy="25200"/>
              </a:xfrm>
              <a:custGeom>
                <a:avLst/>
                <a:gdLst/>
                <a:ahLst/>
                <a:cxnLst>
                  <a:cxn ang="3cd4">
                    <a:pos x="hc" y="t"/>
                  </a:cxn>
                  <a:cxn ang="cd2">
                    <a:pos x="l" y="vc"/>
                  </a:cxn>
                  <a:cxn ang="cd4">
                    <a:pos x="hc" y="b"/>
                  </a:cxn>
                  <a:cxn ang="0">
                    <a:pos x="r" y="vc"/>
                  </a:cxn>
                </a:cxnLst>
                <a:rect l="l" t="t" r="r" b="b"/>
                <a:pathLst>
                  <a:path w="119" h="71">
                    <a:moveTo>
                      <a:pt x="0" y="71"/>
                    </a:moveTo>
                    <a:cubicBezTo>
                      <a:pt x="52" y="71"/>
                      <a:pt x="96" y="41"/>
                      <a:pt x="119"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0" name="Freeform 89">
                <a:extLst>
                  <a:ext uri="{FF2B5EF4-FFF2-40B4-BE49-F238E27FC236}">
                    <a16:creationId xmlns:a16="http://schemas.microsoft.com/office/drawing/2014/main" id="{3EA689B8-973B-144D-B224-9828A6BC0266}"/>
                  </a:ext>
                </a:extLst>
              </p:cNvPr>
              <p:cNvSpPr/>
              <p:nvPr/>
            </p:nvSpPr>
            <p:spPr>
              <a:xfrm>
                <a:off x="658440" y="4549319"/>
                <a:ext cx="0" cy="155880"/>
              </a:xfrm>
              <a:custGeom>
                <a:avLst/>
                <a:gdLst/>
                <a:ahLst/>
                <a:cxnLst>
                  <a:cxn ang="3cd4">
                    <a:pos x="hc" y="t"/>
                  </a:cxn>
                  <a:cxn ang="cd2">
                    <a:pos x="l" y="vc"/>
                  </a:cxn>
                  <a:cxn ang="cd4">
                    <a:pos x="hc" y="b"/>
                  </a:cxn>
                  <a:cxn ang="0">
                    <a:pos x="r" y="vc"/>
                  </a:cxn>
                </a:cxnLst>
                <a:rect l="l" t="t" r="r" b="b"/>
                <a:pathLst>
                  <a:path h="434">
                    <a:moveTo>
                      <a:pt x="0" y="0"/>
                    </a:moveTo>
                    <a:cubicBezTo>
                      <a:pt x="0" y="434"/>
                      <a:pt x="0" y="434"/>
                      <a:pt x="0" y="4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1" name="Freeform 90">
                <a:extLst>
                  <a:ext uri="{FF2B5EF4-FFF2-40B4-BE49-F238E27FC236}">
                    <a16:creationId xmlns:a16="http://schemas.microsoft.com/office/drawing/2014/main" id="{E13EB96B-60DA-0A47-825F-0A123F23CF03}"/>
                  </a:ext>
                </a:extLst>
              </p:cNvPr>
              <p:cNvSpPr/>
              <p:nvPr/>
            </p:nvSpPr>
            <p:spPr>
              <a:xfrm>
                <a:off x="658440" y="4705560"/>
                <a:ext cx="180720" cy="0"/>
              </a:xfrm>
              <a:custGeom>
                <a:avLst/>
                <a:gdLst/>
                <a:ahLst/>
                <a:cxnLst>
                  <a:cxn ang="3cd4">
                    <a:pos x="hc" y="t"/>
                  </a:cxn>
                  <a:cxn ang="cd2">
                    <a:pos x="l" y="vc"/>
                  </a:cxn>
                  <a:cxn ang="cd4">
                    <a:pos x="hc" y="b"/>
                  </a:cxn>
                  <a:cxn ang="0">
                    <a:pos x="r" y="vc"/>
                  </a:cxn>
                </a:cxnLst>
                <a:rect l="l" t="t" r="r" b="b"/>
                <a:pathLst>
                  <a:path w="503">
                    <a:moveTo>
                      <a:pt x="0" y="0"/>
                    </a:moveTo>
                    <a:cubicBezTo>
                      <a:pt x="503" y="0"/>
                      <a:pt x="503" y="0"/>
                      <a:pt x="50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2" name="Freeform 91">
                <a:extLst>
                  <a:ext uri="{FF2B5EF4-FFF2-40B4-BE49-F238E27FC236}">
                    <a16:creationId xmlns:a16="http://schemas.microsoft.com/office/drawing/2014/main" id="{D9B23BFA-7FD5-574A-A9FD-CF6CEF53FC83}"/>
                  </a:ext>
                </a:extLst>
              </p:cNvPr>
              <p:cNvSpPr/>
              <p:nvPr/>
            </p:nvSpPr>
            <p:spPr>
              <a:xfrm>
                <a:off x="819720" y="4666680"/>
                <a:ext cx="19440" cy="38520"/>
              </a:xfrm>
              <a:custGeom>
                <a:avLst/>
                <a:gdLst/>
                <a:ahLst/>
                <a:cxnLst>
                  <a:cxn ang="3cd4">
                    <a:pos x="hc" y="t"/>
                  </a:cxn>
                  <a:cxn ang="cd2">
                    <a:pos x="l" y="vc"/>
                  </a:cxn>
                  <a:cxn ang="cd4">
                    <a:pos x="hc" y="b"/>
                  </a:cxn>
                  <a:cxn ang="0">
                    <a:pos x="r" y="vc"/>
                  </a:cxn>
                </a:cxnLst>
                <a:rect l="l" t="t" r="r" b="b"/>
                <a:pathLst>
                  <a:path w="55" h="108">
                    <a:moveTo>
                      <a:pt x="55" y="108"/>
                    </a:moveTo>
                    <a:cubicBezTo>
                      <a:pt x="20" y="83"/>
                      <a:pt x="0" y="44"/>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3" name="Freeform 92">
                <a:extLst>
                  <a:ext uri="{FF2B5EF4-FFF2-40B4-BE49-F238E27FC236}">
                    <a16:creationId xmlns:a16="http://schemas.microsoft.com/office/drawing/2014/main" id="{EB814E05-30FB-3746-BC0D-69640F257319}"/>
                  </a:ext>
                </a:extLst>
              </p:cNvPr>
              <p:cNvSpPr/>
              <p:nvPr/>
            </p:nvSpPr>
            <p:spPr>
              <a:xfrm>
                <a:off x="819720" y="4618440"/>
                <a:ext cx="47520" cy="47880"/>
              </a:xfrm>
              <a:custGeom>
                <a:avLst/>
                <a:gdLst/>
                <a:ahLst/>
                <a:cxnLst>
                  <a:cxn ang="3cd4">
                    <a:pos x="hc" y="t"/>
                  </a:cxn>
                  <a:cxn ang="cd2">
                    <a:pos x="l" y="vc"/>
                  </a:cxn>
                  <a:cxn ang="cd4">
                    <a:pos x="hc" y="b"/>
                  </a:cxn>
                  <a:cxn ang="0">
                    <a:pos x="r" y="vc"/>
                  </a:cxn>
                </a:cxnLst>
                <a:rect l="l" t="t" r="r" b="b"/>
                <a:pathLst>
                  <a:path w="133" h="134">
                    <a:moveTo>
                      <a:pt x="0" y="134"/>
                    </a:moveTo>
                    <a:cubicBezTo>
                      <a:pt x="0" y="60"/>
                      <a:pt x="59" y="0"/>
                      <a:pt x="13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4" name="Freeform 93">
                <a:extLst>
                  <a:ext uri="{FF2B5EF4-FFF2-40B4-BE49-F238E27FC236}">
                    <a16:creationId xmlns:a16="http://schemas.microsoft.com/office/drawing/2014/main" id="{05DE6761-2E83-8548-B917-7BB0BF47198D}"/>
                  </a:ext>
                </a:extLst>
              </p:cNvPr>
              <p:cNvSpPr/>
              <p:nvPr/>
            </p:nvSpPr>
            <p:spPr>
              <a:xfrm>
                <a:off x="867599" y="4618440"/>
                <a:ext cx="47880" cy="47880"/>
              </a:xfrm>
              <a:custGeom>
                <a:avLst/>
                <a:gdLst/>
                <a:ahLst/>
                <a:cxnLst>
                  <a:cxn ang="3cd4">
                    <a:pos x="hc" y="t"/>
                  </a:cxn>
                  <a:cxn ang="cd2">
                    <a:pos x="l" y="vc"/>
                  </a:cxn>
                  <a:cxn ang="cd4">
                    <a:pos x="hc" y="b"/>
                  </a:cxn>
                  <a:cxn ang="0">
                    <a:pos x="r" y="vc"/>
                  </a:cxn>
                </a:cxnLst>
                <a:rect l="l" t="t" r="r" b="b"/>
                <a:pathLst>
                  <a:path w="134" h="134">
                    <a:moveTo>
                      <a:pt x="0" y="0"/>
                    </a:moveTo>
                    <a:cubicBezTo>
                      <a:pt x="74" y="0"/>
                      <a:pt x="134" y="60"/>
                      <a:pt x="134" y="13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5" name="Freeform 94">
                <a:extLst>
                  <a:ext uri="{FF2B5EF4-FFF2-40B4-BE49-F238E27FC236}">
                    <a16:creationId xmlns:a16="http://schemas.microsoft.com/office/drawing/2014/main" id="{6AE2F0CA-C939-2F46-A639-3648ECF5188B}"/>
                  </a:ext>
                </a:extLst>
              </p:cNvPr>
              <p:cNvSpPr/>
              <p:nvPr/>
            </p:nvSpPr>
            <p:spPr>
              <a:xfrm>
                <a:off x="896040" y="4666680"/>
                <a:ext cx="19440" cy="38520"/>
              </a:xfrm>
              <a:custGeom>
                <a:avLst/>
                <a:gdLst/>
                <a:ahLst/>
                <a:cxnLst>
                  <a:cxn ang="3cd4">
                    <a:pos x="hc" y="t"/>
                  </a:cxn>
                  <a:cxn ang="cd2">
                    <a:pos x="l" y="vc"/>
                  </a:cxn>
                  <a:cxn ang="cd4">
                    <a:pos x="hc" y="b"/>
                  </a:cxn>
                  <a:cxn ang="0">
                    <a:pos x="r" y="vc"/>
                  </a:cxn>
                </a:cxnLst>
                <a:rect l="l" t="t" r="r" b="b"/>
                <a:pathLst>
                  <a:path w="55" h="108">
                    <a:moveTo>
                      <a:pt x="55" y="0"/>
                    </a:moveTo>
                    <a:cubicBezTo>
                      <a:pt x="55" y="44"/>
                      <a:pt x="33" y="83"/>
                      <a:pt x="0" y="108"/>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6" name="Freeform 95">
                <a:extLst>
                  <a:ext uri="{FF2B5EF4-FFF2-40B4-BE49-F238E27FC236}">
                    <a16:creationId xmlns:a16="http://schemas.microsoft.com/office/drawing/2014/main" id="{38D8CEEB-9E5C-3C46-B15A-2BDF973F760E}"/>
                  </a:ext>
                </a:extLst>
              </p:cNvPr>
              <p:cNvSpPr/>
              <p:nvPr/>
            </p:nvSpPr>
            <p:spPr>
              <a:xfrm>
                <a:off x="896040" y="4705560"/>
                <a:ext cx="171360" cy="0"/>
              </a:xfrm>
              <a:custGeom>
                <a:avLst/>
                <a:gdLst/>
                <a:ahLst/>
                <a:cxnLst>
                  <a:cxn ang="3cd4">
                    <a:pos x="hc" y="t"/>
                  </a:cxn>
                  <a:cxn ang="cd2">
                    <a:pos x="l" y="vc"/>
                  </a:cxn>
                  <a:cxn ang="cd4">
                    <a:pos x="hc" y="b"/>
                  </a:cxn>
                  <a:cxn ang="0">
                    <a:pos x="r" y="vc"/>
                  </a:cxn>
                </a:cxnLst>
                <a:rect l="l" t="t" r="r" b="b"/>
                <a:pathLst>
                  <a:path w="477">
                    <a:moveTo>
                      <a:pt x="0" y="0"/>
                    </a:moveTo>
                    <a:cubicBezTo>
                      <a:pt x="477" y="0"/>
                      <a:pt x="477" y="0"/>
                      <a:pt x="477"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7" name="Freeform 96">
                <a:extLst>
                  <a:ext uri="{FF2B5EF4-FFF2-40B4-BE49-F238E27FC236}">
                    <a16:creationId xmlns:a16="http://schemas.microsoft.com/office/drawing/2014/main" id="{0EA3B5E2-D826-814B-A6F5-347818F2F6F9}"/>
                  </a:ext>
                </a:extLst>
              </p:cNvPr>
              <p:cNvSpPr/>
              <p:nvPr/>
            </p:nvSpPr>
            <p:spPr>
              <a:xfrm>
                <a:off x="1067760" y="4549319"/>
                <a:ext cx="0" cy="155880"/>
              </a:xfrm>
              <a:custGeom>
                <a:avLst/>
                <a:gdLst/>
                <a:ahLst/>
                <a:cxnLst>
                  <a:cxn ang="3cd4">
                    <a:pos x="hc" y="t"/>
                  </a:cxn>
                  <a:cxn ang="cd2">
                    <a:pos x="l" y="vc"/>
                  </a:cxn>
                  <a:cxn ang="cd4">
                    <a:pos x="hc" y="b"/>
                  </a:cxn>
                  <a:cxn ang="0">
                    <a:pos x="r" y="vc"/>
                  </a:cxn>
                </a:cxnLst>
                <a:rect l="l" t="t" r="r" b="b"/>
                <a:pathLst>
                  <a:path h="434">
                    <a:moveTo>
                      <a:pt x="0" y="434"/>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8" name="Freeform 97">
                <a:extLst>
                  <a:ext uri="{FF2B5EF4-FFF2-40B4-BE49-F238E27FC236}">
                    <a16:creationId xmlns:a16="http://schemas.microsoft.com/office/drawing/2014/main" id="{7B8C11B4-C312-3B41-A86B-6217BF51BB55}"/>
                  </a:ext>
                </a:extLst>
              </p:cNvPr>
              <p:cNvSpPr/>
              <p:nvPr/>
            </p:nvSpPr>
            <p:spPr>
              <a:xfrm>
                <a:off x="1067760" y="4549319"/>
                <a:ext cx="41760" cy="25200"/>
              </a:xfrm>
              <a:custGeom>
                <a:avLst/>
                <a:gdLst/>
                <a:ahLst/>
                <a:cxnLst>
                  <a:cxn ang="3cd4">
                    <a:pos x="hc" y="t"/>
                  </a:cxn>
                  <a:cxn ang="cd2">
                    <a:pos x="l" y="vc"/>
                  </a:cxn>
                  <a:cxn ang="cd4">
                    <a:pos x="hc" y="b"/>
                  </a:cxn>
                  <a:cxn ang="0">
                    <a:pos x="r" y="vc"/>
                  </a:cxn>
                </a:cxnLst>
                <a:rect l="l" t="t" r="r" b="b"/>
                <a:pathLst>
                  <a:path w="117" h="71">
                    <a:moveTo>
                      <a:pt x="0" y="0"/>
                    </a:moveTo>
                    <a:cubicBezTo>
                      <a:pt x="22" y="41"/>
                      <a:pt x="67" y="71"/>
                      <a:pt x="117" y="7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99" name="Freeform 98">
                <a:extLst>
                  <a:ext uri="{FF2B5EF4-FFF2-40B4-BE49-F238E27FC236}">
                    <a16:creationId xmlns:a16="http://schemas.microsoft.com/office/drawing/2014/main" id="{CB3317D8-2F47-7349-89B0-83DBA4A8275A}"/>
                  </a:ext>
                </a:extLst>
              </p:cNvPr>
              <p:cNvSpPr/>
              <p:nvPr/>
            </p:nvSpPr>
            <p:spPr>
              <a:xfrm>
                <a:off x="1109880" y="4526640"/>
                <a:ext cx="48240" cy="47880"/>
              </a:xfrm>
              <a:custGeom>
                <a:avLst/>
                <a:gdLst/>
                <a:ahLst/>
                <a:cxnLst>
                  <a:cxn ang="3cd4">
                    <a:pos x="hc" y="t"/>
                  </a:cxn>
                  <a:cxn ang="cd2">
                    <a:pos x="l" y="vc"/>
                  </a:cxn>
                  <a:cxn ang="cd4">
                    <a:pos x="hc" y="b"/>
                  </a:cxn>
                  <a:cxn ang="0">
                    <a:pos x="r" y="vc"/>
                  </a:cxn>
                </a:cxnLst>
                <a:rect l="l" t="t" r="r" b="b"/>
                <a:pathLst>
                  <a:path w="135" h="134">
                    <a:moveTo>
                      <a:pt x="0" y="134"/>
                    </a:moveTo>
                    <a:cubicBezTo>
                      <a:pt x="74" y="134"/>
                      <a:pt x="135" y="74"/>
                      <a:pt x="135"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0" name="Freeform 99">
                <a:extLst>
                  <a:ext uri="{FF2B5EF4-FFF2-40B4-BE49-F238E27FC236}">
                    <a16:creationId xmlns:a16="http://schemas.microsoft.com/office/drawing/2014/main" id="{73581050-34E0-6C49-8E55-E3C559753675}"/>
                  </a:ext>
                </a:extLst>
              </p:cNvPr>
              <p:cNvSpPr/>
              <p:nvPr/>
            </p:nvSpPr>
            <p:spPr>
              <a:xfrm>
                <a:off x="1109880" y="4478400"/>
                <a:ext cx="48240" cy="47880"/>
              </a:xfrm>
              <a:custGeom>
                <a:avLst/>
                <a:gdLst/>
                <a:ahLst/>
                <a:cxnLst>
                  <a:cxn ang="3cd4">
                    <a:pos x="hc" y="t"/>
                  </a:cxn>
                  <a:cxn ang="cd2">
                    <a:pos x="l" y="vc"/>
                  </a:cxn>
                  <a:cxn ang="cd4">
                    <a:pos x="hc" y="b"/>
                  </a:cxn>
                  <a:cxn ang="0">
                    <a:pos x="r" y="vc"/>
                  </a:cxn>
                </a:cxnLst>
                <a:rect l="l" t="t" r="r" b="b"/>
                <a:pathLst>
                  <a:path w="135" h="134">
                    <a:moveTo>
                      <a:pt x="135" y="134"/>
                    </a:moveTo>
                    <a:cubicBezTo>
                      <a:pt x="135" y="60"/>
                      <a:pt x="74"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4" name="Group 3"/>
          <p:cNvGrpSpPr/>
          <p:nvPr/>
        </p:nvGrpSpPr>
        <p:grpSpPr>
          <a:xfrm>
            <a:off x="5052675" y="2391712"/>
            <a:ext cx="2573444" cy="395492"/>
            <a:chOff x="5052675" y="2391712"/>
            <a:chExt cx="2573444" cy="395492"/>
          </a:xfrm>
        </p:grpSpPr>
        <p:sp>
          <p:nvSpPr>
            <p:cNvPr id="171" name="Sector Focused"/>
            <p:cNvSpPr txBox="1"/>
            <p:nvPr/>
          </p:nvSpPr>
          <p:spPr bwMode="auto">
            <a:xfrm>
              <a:off x="5666367" y="2404724"/>
              <a:ext cx="1959752" cy="358245"/>
            </a:xfrm>
            <a:prstGeom prst="rect">
              <a:avLst/>
            </a:prstGeom>
            <a:noFill/>
            <a:ln w="12700" cap="flat">
              <a:noFill/>
              <a:miter lim="400000"/>
            </a:ln>
            <a:effectLst/>
          </p:spPr>
          <p:txBody>
            <a:bodyPr wrap="non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sz="1900" dirty="0"/>
                <a:t>Support materials</a:t>
              </a:r>
              <a:endParaRPr dirty="0"/>
            </a:p>
          </p:txBody>
        </p:sp>
        <p:grpSp>
          <p:nvGrpSpPr>
            <p:cNvPr id="101" name="Group 100">
              <a:extLst>
                <a:ext uri="{FF2B5EF4-FFF2-40B4-BE49-F238E27FC236}">
                  <a16:creationId xmlns:a16="http://schemas.microsoft.com/office/drawing/2014/main" id="{99473E6C-0112-2042-BA7B-33D76B448B42}"/>
                </a:ext>
              </a:extLst>
            </p:cNvPr>
            <p:cNvGrpSpPr/>
            <p:nvPr/>
          </p:nvGrpSpPr>
          <p:grpSpPr>
            <a:xfrm>
              <a:off x="5052675" y="2391712"/>
              <a:ext cx="309685" cy="395492"/>
              <a:chOff x="3519000" y="1320480"/>
              <a:chExt cx="482039" cy="615600"/>
            </a:xfrm>
          </p:grpSpPr>
          <p:sp>
            <p:nvSpPr>
              <p:cNvPr id="102" name="Straight Connector 101">
                <a:extLst>
                  <a:ext uri="{FF2B5EF4-FFF2-40B4-BE49-F238E27FC236}">
                    <a16:creationId xmlns:a16="http://schemas.microsoft.com/office/drawing/2014/main" id="{930AF16F-7736-4B46-B1AC-A6925BA1B487}"/>
                  </a:ext>
                </a:extLst>
              </p:cNvPr>
              <p:cNvSpPr/>
              <p:nvPr/>
            </p:nvSpPr>
            <p:spPr>
              <a:xfrm>
                <a:off x="3909240" y="193608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3" name="Freeform 102">
                <a:extLst>
                  <a:ext uri="{FF2B5EF4-FFF2-40B4-BE49-F238E27FC236}">
                    <a16:creationId xmlns:a16="http://schemas.microsoft.com/office/drawing/2014/main" id="{CBA902E1-9EC0-254B-8DCE-EB0150336855}"/>
                  </a:ext>
                </a:extLst>
              </p:cNvPr>
              <p:cNvSpPr/>
              <p:nvPr/>
            </p:nvSpPr>
            <p:spPr>
              <a:xfrm>
                <a:off x="3531600" y="1936080"/>
                <a:ext cx="377280" cy="0"/>
              </a:xfrm>
              <a:custGeom>
                <a:avLst/>
                <a:gdLst/>
                <a:ahLst/>
                <a:cxnLst>
                  <a:cxn ang="3cd4">
                    <a:pos x="hc" y="t"/>
                  </a:cxn>
                  <a:cxn ang="cd2">
                    <a:pos x="l" y="vc"/>
                  </a:cxn>
                  <a:cxn ang="cd4">
                    <a:pos x="hc" y="b"/>
                  </a:cxn>
                  <a:cxn ang="0">
                    <a:pos x="r" y="vc"/>
                  </a:cxn>
                </a:cxnLst>
                <a:rect l="l" t="t" r="r" b="b"/>
                <a:pathLst>
                  <a:path w="1049">
                    <a:moveTo>
                      <a:pt x="1049"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4" name="Freeform 103">
                <a:extLst>
                  <a:ext uri="{FF2B5EF4-FFF2-40B4-BE49-F238E27FC236}">
                    <a16:creationId xmlns:a16="http://schemas.microsoft.com/office/drawing/2014/main" id="{0AD906C1-AB3C-5743-B8EB-9E2F582C3707}"/>
                  </a:ext>
                </a:extLst>
              </p:cNvPr>
              <p:cNvSpPr/>
              <p:nvPr/>
            </p:nvSpPr>
            <p:spPr>
              <a:xfrm>
                <a:off x="3519000" y="1922760"/>
                <a:ext cx="12240" cy="12960"/>
              </a:xfrm>
              <a:custGeom>
                <a:avLst/>
                <a:gdLst/>
                <a:ahLst/>
                <a:cxnLst>
                  <a:cxn ang="3cd4">
                    <a:pos x="hc" y="t"/>
                  </a:cxn>
                  <a:cxn ang="cd2">
                    <a:pos x="l" y="vc"/>
                  </a:cxn>
                  <a:cxn ang="cd4">
                    <a:pos x="hc" y="b"/>
                  </a:cxn>
                  <a:cxn ang="0">
                    <a:pos x="r" y="vc"/>
                  </a:cxn>
                </a:cxnLst>
                <a:rect l="l" t="t" r="r" b="b"/>
                <a:pathLst>
                  <a:path w="35" h="37">
                    <a:moveTo>
                      <a:pt x="35" y="37"/>
                    </a:moveTo>
                    <a:cubicBezTo>
                      <a:pt x="16" y="37"/>
                      <a:pt x="0" y="2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5" name="Freeform 104">
                <a:extLst>
                  <a:ext uri="{FF2B5EF4-FFF2-40B4-BE49-F238E27FC236}">
                    <a16:creationId xmlns:a16="http://schemas.microsoft.com/office/drawing/2014/main" id="{B279DDBC-8F38-8241-B0A0-EEDD1CC95E32}"/>
                  </a:ext>
                </a:extLst>
              </p:cNvPr>
              <p:cNvSpPr/>
              <p:nvPr/>
            </p:nvSpPr>
            <p:spPr>
              <a:xfrm>
                <a:off x="3519000" y="1409040"/>
                <a:ext cx="0" cy="513360"/>
              </a:xfrm>
              <a:custGeom>
                <a:avLst/>
                <a:gdLst/>
                <a:ahLst/>
                <a:cxnLst>
                  <a:cxn ang="3cd4">
                    <a:pos x="hc" y="t"/>
                  </a:cxn>
                  <a:cxn ang="cd2">
                    <a:pos x="l" y="vc"/>
                  </a:cxn>
                  <a:cxn ang="cd4">
                    <a:pos x="hc" y="b"/>
                  </a:cxn>
                  <a:cxn ang="0">
                    <a:pos x="r" y="vc"/>
                  </a:cxn>
                </a:cxnLst>
                <a:rect l="l" t="t" r="r" b="b"/>
                <a:pathLst>
                  <a:path h="1427">
                    <a:moveTo>
                      <a:pt x="0" y="1427"/>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6" name="Freeform 105">
                <a:extLst>
                  <a:ext uri="{FF2B5EF4-FFF2-40B4-BE49-F238E27FC236}">
                    <a16:creationId xmlns:a16="http://schemas.microsoft.com/office/drawing/2014/main" id="{BDFF630B-245B-5047-87F0-2DF889EBEE9D}"/>
                  </a:ext>
                </a:extLst>
              </p:cNvPr>
              <p:cNvSpPr/>
              <p:nvPr/>
            </p:nvSpPr>
            <p:spPr>
              <a:xfrm>
                <a:off x="3519000" y="1395720"/>
                <a:ext cx="12240" cy="12960"/>
              </a:xfrm>
              <a:custGeom>
                <a:avLst/>
                <a:gdLst/>
                <a:ahLst/>
                <a:cxnLst>
                  <a:cxn ang="3cd4">
                    <a:pos x="hc" y="t"/>
                  </a:cxn>
                  <a:cxn ang="cd2">
                    <a:pos x="l" y="vc"/>
                  </a:cxn>
                  <a:cxn ang="cd4">
                    <a:pos x="hc" y="b"/>
                  </a:cxn>
                  <a:cxn ang="0">
                    <a:pos x="r" y="vc"/>
                  </a:cxn>
                </a:cxnLst>
                <a:rect l="l" t="t" r="r" b="b"/>
                <a:pathLst>
                  <a:path w="35" h="37">
                    <a:moveTo>
                      <a:pt x="0" y="37"/>
                    </a:moveTo>
                    <a:cubicBezTo>
                      <a:pt x="0" y="16"/>
                      <a:pt x="16" y="0"/>
                      <a:pt x="35"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7" name="Freeform 106">
                <a:extLst>
                  <a:ext uri="{FF2B5EF4-FFF2-40B4-BE49-F238E27FC236}">
                    <a16:creationId xmlns:a16="http://schemas.microsoft.com/office/drawing/2014/main" id="{6710E992-41F2-BD46-B1E9-13A318367B0B}"/>
                  </a:ext>
                </a:extLst>
              </p:cNvPr>
              <p:cNvSpPr/>
              <p:nvPr/>
            </p:nvSpPr>
            <p:spPr>
              <a:xfrm>
                <a:off x="3531600" y="1395720"/>
                <a:ext cx="245520" cy="0"/>
              </a:xfrm>
              <a:custGeom>
                <a:avLst/>
                <a:gdLst/>
                <a:ahLst/>
                <a:cxnLst>
                  <a:cxn ang="3cd4">
                    <a:pos x="hc" y="t"/>
                  </a:cxn>
                  <a:cxn ang="cd2">
                    <a:pos x="l" y="vc"/>
                  </a:cxn>
                  <a:cxn ang="cd4">
                    <a:pos x="hc" y="b"/>
                  </a:cxn>
                  <a:cxn ang="0">
                    <a:pos x="r" y="vc"/>
                  </a:cxn>
                </a:cxnLst>
                <a:rect l="l" t="t" r="r" b="b"/>
                <a:pathLst>
                  <a:path w="683">
                    <a:moveTo>
                      <a:pt x="0" y="0"/>
                    </a:moveTo>
                    <a:cubicBezTo>
                      <a:pt x="683" y="0"/>
                      <a:pt x="683" y="0"/>
                      <a:pt x="68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8" name="Freeform 107">
                <a:extLst>
                  <a:ext uri="{FF2B5EF4-FFF2-40B4-BE49-F238E27FC236}">
                    <a16:creationId xmlns:a16="http://schemas.microsoft.com/office/drawing/2014/main" id="{8E4BFFA4-EA9A-0746-8261-C9E672E53FBD}"/>
                  </a:ext>
                </a:extLst>
              </p:cNvPr>
              <p:cNvSpPr/>
              <p:nvPr/>
            </p:nvSpPr>
            <p:spPr>
              <a:xfrm>
                <a:off x="3777480" y="1395720"/>
                <a:ext cx="144720" cy="144720"/>
              </a:xfrm>
              <a:custGeom>
                <a:avLst/>
                <a:gdLst/>
                <a:ahLst/>
                <a:cxnLst>
                  <a:cxn ang="3cd4">
                    <a:pos x="hc" y="t"/>
                  </a:cxn>
                  <a:cxn ang="cd2">
                    <a:pos x="l" y="vc"/>
                  </a:cxn>
                  <a:cxn ang="cd4">
                    <a:pos x="hc" y="b"/>
                  </a:cxn>
                  <a:cxn ang="0">
                    <a:pos x="r" y="vc"/>
                  </a:cxn>
                </a:cxnLst>
                <a:rect l="l" t="t" r="r" b="b"/>
                <a:pathLst>
                  <a:path w="403" h="403">
                    <a:moveTo>
                      <a:pt x="0" y="0"/>
                    </a:moveTo>
                    <a:cubicBezTo>
                      <a:pt x="403" y="403"/>
                      <a:pt x="403" y="403"/>
                      <a:pt x="403" y="40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09" name="Freeform 108">
                <a:extLst>
                  <a:ext uri="{FF2B5EF4-FFF2-40B4-BE49-F238E27FC236}">
                    <a16:creationId xmlns:a16="http://schemas.microsoft.com/office/drawing/2014/main" id="{B5989DE1-66EA-C04A-9096-AA8ACBDF57E3}"/>
                  </a:ext>
                </a:extLst>
              </p:cNvPr>
              <p:cNvSpPr/>
              <p:nvPr/>
            </p:nvSpPr>
            <p:spPr>
              <a:xfrm>
                <a:off x="3922560" y="1540800"/>
                <a:ext cx="0" cy="381600"/>
              </a:xfrm>
              <a:custGeom>
                <a:avLst/>
                <a:gdLst/>
                <a:ahLst/>
                <a:cxnLst>
                  <a:cxn ang="3cd4">
                    <a:pos x="hc" y="t"/>
                  </a:cxn>
                  <a:cxn ang="cd2">
                    <a:pos x="l" y="vc"/>
                  </a:cxn>
                  <a:cxn ang="cd4">
                    <a:pos x="hc" y="b"/>
                  </a:cxn>
                  <a:cxn ang="0">
                    <a:pos x="r" y="vc"/>
                  </a:cxn>
                </a:cxnLst>
                <a:rect l="l" t="t" r="r" b="b"/>
                <a:pathLst>
                  <a:path h="1061">
                    <a:moveTo>
                      <a:pt x="0" y="0"/>
                    </a:moveTo>
                    <a:cubicBezTo>
                      <a:pt x="0" y="1061"/>
                      <a:pt x="0" y="1061"/>
                      <a:pt x="0" y="1061"/>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0" name="Freeform 109">
                <a:extLst>
                  <a:ext uri="{FF2B5EF4-FFF2-40B4-BE49-F238E27FC236}">
                    <a16:creationId xmlns:a16="http://schemas.microsoft.com/office/drawing/2014/main" id="{0D558F11-F46A-4B49-80FA-63D94CD0BD8D}"/>
                  </a:ext>
                </a:extLst>
              </p:cNvPr>
              <p:cNvSpPr/>
              <p:nvPr/>
            </p:nvSpPr>
            <p:spPr>
              <a:xfrm>
                <a:off x="3909240" y="1922760"/>
                <a:ext cx="12960" cy="12960"/>
              </a:xfrm>
              <a:custGeom>
                <a:avLst/>
                <a:gdLst/>
                <a:ahLst/>
                <a:cxnLst>
                  <a:cxn ang="3cd4">
                    <a:pos x="hc" y="t"/>
                  </a:cxn>
                  <a:cxn ang="cd2">
                    <a:pos x="l" y="vc"/>
                  </a:cxn>
                  <a:cxn ang="cd4">
                    <a:pos x="hc" y="b"/>
                  </a:cxn>
                  <a:cxn ang="0">
                    <a:pos x="r" y="vc"/>
                  </a:cxn>
                </a:cxnLst>
                <a:rect l="l" t="t" r="r" b="b"/>
                <a:pathLst>
                  <a:path w="37" h="37">
                    <a:moveTo>
                      <a:pt x="37" y="0"/>
                    </a:moveTo>
                    <a:cubicBezTo>
                      <a:pt x="37" y="20"/>
                      <a:pt x="21" y="37"/>
                      <a:pt x="0" y="3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1" name="Straight Connector 110">
                <a:extLst>
                  <a:ext uri="{FF2B5EF4-FFF2-40B4-BE49-F238E27FC236}">
                    <a16:creationId xmlns:a16="http://schemas.microsoft.com/office/drawing/2014/main" id="{AFA594C1-09A7-514F-8D80-BC6F42B1AEDF}"/>
                  </a:ext>
                </a:extLst>
              </p:cNvPr>
              <p:cNvSpPr/>
              <p:nvPr/>
            </p:nvSpPr>
            <p:spPr>
              <a:xfrm>
                <a:off x="3593160" y="1320480"/>
                <a:ext cx="21636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2" name="Straight Connector 111">
                <a:extLst>
                  <a:ext uri="{FF2B5EF4-FFF2-40B4-BE49-F238E27FC236}">
                    <a16:creationId xmlns:a16="http://schemas.microsoft.com/office/drawing/2014/main" id="{1AF8430C-B562-384A-B878-7023568A3BE3}"/>
                  </a:ext>
                </a:extLst>
              </p:cNvPr>
              <p:cNvSpPr/>
              <p:nvPr/>
            </p:nvSpPr>
            <p:spPr>
              <a:xfrm>
                <a:off x="3809520" y="1320480"/>
                <a:ext cx="191519" cy="19116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3" name="Straight Connector 112">
                <a:extLst>
                  <a:ext uri="{FF2B5EF4-FFF2-40B4-BE49-F238E27FC236}">
                    <a16:creationId xmlns:a16="http://schemas.microsoft.com/office/drawing/2014/main" id="{F7D0392A-F256-5A45-8055-BA31E15F4DD4}"/>
                  </a:ext>
                </a:extLst>
              </p:cNvPr>
              <p:cNvSpPr/>
              <p:nvPr/>
            </p:nvSpPr>
            <p:spPr>
              <a:xfrm>
                <a:off x="4001039" y="1511640"/>
                <a:ext cx="0" cy="35316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4" name="Straight Connector 113">
                <a:extLst>
                  <a:ext uri="{FF2B5EF4-FFF2-40B4-BE49-F238E27FC236}">
                    <a16:creationId xmlns:a16="http://schemas.microsoft.com/office/drawing/2014/main" id="{B68E21AC-EBEF-D54A-99A6-6C8771087814}"/>
                  </a:ext>
                </a:extLst>
              </p:cNvPr>
              <p:cNvSpPr/>
              <p:nvPr/>
            </p:nvSpPr>
            <p:spPr>
              <a:xfrm>
                <a:off x="3593160" y="1474919"/>
                <a:ext cx="13680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5" name="Straight Connector 114">
                <a:extLst>
                  <a:ext uri="{FF2B5EF4-FFF2-40B4-BE49-F238E27FC236}">
                    <a16:creationId xmlns:a16="http://schemas.microsoft.com/office/drawing/2014/main" id="{EDCAC3B2-F145-6144-A8C7-79D4D1CC6D0F}"/>
                  </a:ext>
                </a:extLst>
              </p:cNvPr>
              <p:cNvSpPr/>
              <p:nvPr/>
            </p:nvSpPr>
            <p:spPr>
              <a:xfrm>
                <a:off x="3593160" y="1629719"/>
                <a:ext cx="254519"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6" name="Straight Connector 115">
                <a:extLst>
                  <a:ext uri="{FF2B5EF4-FFF2-40B4-BE49-F238E27FC236}">
                    <a16:creationId xmlns:a16="http://schemas.microsoft.com/office/drawing/2014/main" id="{E4803814-9700-E04F-A53B-744725845229}"/>
                  </a:ext>
                </a:extLst>
              </p:cNvPr>
              <p:cNvSpPr/>
              <p:nvPr/>
            </p:nvSpPr>
            <p:spPr>
              <a:xfrm>
                <a:off x="3593160" y="1707120"/>
                <a:ext cx="254519"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7" name="Straight Connector 116">
                <a:extLst>
                  <a:ext uri="{FF2B5EF4-FFF2-40B4-BE49-F238E27FC236}">
                    <a16:creationId xmlns:a16="http://schemas.microsoft.com/office/drawing/2014/main" id="{FAD03901-1E02-D540-9C56-237672E8226F}"/>
                  </a:ext>
                </a:extLst>
              </p:cNvPr>
              <p:cNvSpPr/>
              <p:nvPr/>
            </p:nvSpPr>
            <p:spPr>
              <a:xfrm>
                <a:off x="3593160" y="1785240"/>
                <a:ext cx="254519"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18" name="Straight Connector 117">
                <a:extLst>
                  <a:ext uri="{FF2B5EF4-FFF2-40B4-BE49-F238E27FC236}">
                    <a16:creationId xmlns:a16="http://schemas.microsoft.com/office/drawing/2014/main" id="{9A76179E-D019-954F-97C9-FCD5177F48F5}"/>
                  </a:ext>
                </a:extLst>
              </p:cNvPr>
              <p:cNvSpPr/>
              <p:nvPr/>
            </p:nvSpPr>
            <p:spPr>
              <a:xfrm>
                <a:off x="3593160" y="1862639"/>
                <a:ext cx="254519"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grpSp>
        <p:nvGrpSpPr>
          <p:cNvPr id="5" name="Group 4"/>
          <p:cNvGrpSpPr/>
          <p:nvPr/>
        </p:nvGrpSpPr>
        <p:grpSpPr>
          <a:xfrm>
            <a:off x="5036253" y="3137754"/>
            <a:ext cx="2488075" cy="383957"/>
            <a:chOff x="5036253" y="3137754"/>
            <a:chExt cx="2488075" cy="383957"/>
          </a:xfrm>
        </p:grpSpPr>
        <p:sp>
          <p:nvSpPr>
            <p:cNvPr id="174" name="Transparent Security"/>
            <p:cNvSpPr txBox="1"/>
            <p:nvPr/>
          </p:nvSpPr>
          <p:spPr bwMode="auto">
            <a:xfrm>
              <a:off x="5666367" y="3146046"/>
              <a:ext cx="1857961" cy="358245"/>
            </a:xfrm>
            <a:prstGeom prst="rect">
              <a:avLst/>
            </a:prstGeom>
            <a:noFill/>
            <a:ln w="12700" cap="flat">
              <a:noFill/>
              <a:miter lim="400000"/>
            </a:ln>
            <a:effectLst/>
          </p:spPr>
          <p:txBody>
            <a:bodyPr wrap="square" lIns="34325" tIns="34325" rIns="34325" bIns="34325" numCol="1" anchor="t">
              <a:spAutoFit/>
            </a:bodyPr>
            <a:lstStyle>
              <a:lvl1pPr marL="0" indent="0">
                <a:spcBef>
                  <a:spcPts val="0"/>
                </a:spcBef>
                <a:buSzTx/>
                <a:buFontTx/>
                <a:buNone/>
                <a:defRPr sz="2500">
                  <a:solidFill>
                    <a:srgbClr val="FFFFFF"/>
                  </a:solidFill>
                  <a:latin typeface="Museo Sans 300"/>
                  <a:ea typeface="Museo Sans 300"/>
                  <a:cs typeface="Museo Sans 300"/>
                </a:defRPr>
              </a:lvl1pPr>
            </a:lstStyle>
            <a:p>
              <a:pPr>
                <a:defRPr/>
              </a:pPr>
              <a:r>
                <a:rPr sz="1900" dirty="0"/>
                <a:t>Demonstrations</a:t>
              </a:r>
              <a:endParaRPr dirty="0"/>
            </a:p>
          </p:txBody>
        </p:sp>
        <p:grpSp>
          <p:nvGrpSpPr>
            <p:cNvPr id="119" name="Group 118">
              <a:extLst>
                <a:ext uri="{FF2B5EF4-FFF2-40B4-BE49-F238E27FC236}">
                  <a16:creationId xmlns:a16="http://schemas.microsoft.com/office/drawing/2014/main" id="{BE1C6A7B-D5A2-424E-B1E7-0F37DAC08B4D}"/>
                </a:ext>
              </a:extLst>
            </p:cNvPr>
            <p:cNvGrpSpPr/>
            <p:nvPr/>
          </p:nvGrpSpPr>
          <p:grpSpPr>
            <a:xfrm>
              <a:off x="5036253" y="3137754"/>
              <a:ext cx="334936" cy="383957"/>
              <a:chOff x="5681520" y="3524040"/>
              <a:chExt cx="484560" cy="555480"/>
            </a:xfrm>
          </p:grpSpPr>
          <p:sp>
            <p:nvSpPr>
              <p:cNvPr id="120" name="Straight Connector 119">
                <a:extLst>
                  <a:ext uri="{FF2B5EF4-FFF2-40B4-BE49-F238E27FC236}">
                    <a16:creationId xmlns:a16="http://schemas.microsoft.com/office/drawing/2014/main" id="{BE20D8E0-7901-2140-A9FE-8056938D141E}"/>
                  </a:ext>
                </a:extLst>
              </p:cNvPr>
              <p:cNvSpPr/>
              <p:nvPr/>
            </p:nvSpPr>
            <p:spPr>
              <a:xfrm>
                <a:off x="6098760" y="389736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1" name="Freeform 120">
                <a:extLst>
                  <a:ext uri="{FF2B5EF4-FFF2-40B4-BE49-F238E27FC236}">
                    <a16:creationId xmlns:a16="http://schemas.microsoft.com/office/drawing/2014/main" id="{A54CC058-476C-F54E-A8AF-B0025152B271}"/>
                  </a:ext>
                </a:extLst>
              </p:cNvPr>
              <p:cNvSpPr/>
              <p:nvPr/>
            </p:nvSpPr>
            <p:spPr>
              <a:xfrm>
                <a:off x="6095880" y="3897360"/>
                <a:ext cx="2520" cy="2520"/>
              </a:xfrm>
              <a:custGeom>
                <a:avLst/>
                <a:gdLst/>
                <a:ahLst/>
                <a:cxnLst>
                  <a:cxn ang="3cd4">
                    <a:pos x="hc" y="t"/>
                  </a:cxn>
                  <a:cxn ang="cd2">
                    <a:pos x="l" y="vc"/>
                  </a:cxn>
                  <a:cxn ang="cd4">
                    <a:pos x="hc" y="b"/>
                  </a:cxn>
                  <a:cxn ang="0">
                    <a:pos x="r" y="vc"/>
                  </a:cxn>
                </a:cxnLst>
                <a:rect l="l" t="t" r="r" b="b"/>
                <a:pathLst>
                  <a:path w="8" h="8">
                    <a:moveTo>
                      <a:pt x="8" y="0"/>
                    </a:moveTo>
                    <a:cubicBezTo>
                      <a:pt x="0" y="8"/>
                      <a:pt x="0" y="8"/>
                      <a:pt x="0" y="8"/>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2" name="Freeform 121">
                <a:extLst>
                  <a:ext uri="{FF2B5EF4-FFF2-40B4-BE49-F238E27FC236}">
                    <a16:creationId xmlns:a16="http://schemas.microsoft.com/office/drawing/2014/main" id="{F94F9589-E3E5-1740-AF78-70FDE90F676D}"/>
                  </a:ext>
                </a:extLst>
              </p:cNvPr>
              <p:cNvSpPr/>
              <p:nvPr/>
            </p:nvSpPr>
            <p:spPr>
              <a:xfrm>
                <a:off x="6062400" y="3900240"/>
                <a:ext cx="33120" cy="45000"/>
              </a:xfrm>
              <a:custGeom>
                <a:avLst/>
                <a:gdLst/>
                <a:ahLst/>
                <a:cxnLst>
                  <a:cxn ang="3cd4">
                    <a:pos x="hc" y="t"/>
                  </a:cxn>
                  <a:cxn ang="cd2">
                    <a:pos x="l" y="vc"/>
                  </a:cxn>
                  <a:cxn ang="cd4">
                    <a:pos x="hc" y="b"/>
                  </a:cxn>
                  <a:cxn ang="0">
                    <a:pos x="r" y="vc"/>
                  </a:cxn>
                </a:cxnLst>
                <a:rect l="l" t="t" r="r" b="b"/>
                <a:pathLst>
                  <a:path w="93" h="126">
                    <a:moveTo>
                      <a:pt x="93" y="0"/>
                    </a:moveTo>
                    <a:cubicBezTo>
                      <a:pt x="70" y="23"/>
                      <a:pt x="30" y="63"/>
                      <a:pt x="0" y="12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3" name="Freeform 122">
                <a:extLst>
                  <a:ext uri="{FF2B5EF4-FFF2-40B4-BE49-F238E27FC236}">
                    <a16:creationId xmlns:a16="http://schemas.microsoft.com/office/drawing/2014/main" id="{2DE20B20-1614-1B41-8388-DD7889F3A6B2}"/>
                  </a:ext>
                </a:extLst>
              </p:cNvPr>
              <p:cNvSpPr/>
              <p:nvPr/>
            </p:nvSpPr>
            <p:spPr>
              <a:xfrm>
                <a:off x="6051960" y="3945600"/>
                <a:ext cx="12600" cy="133560"/>
              </a:xfrm>
              <a:custGeom>
                <a:avLst/>
                <a:gdLst/>
                <a:ahLst/>
                <a:cxnLst>
                  <a:cxn ang="3cd4">
                    <a:pos x="hc" y="t"/>
                  </a:cxn>
                  <a:cxn ang="cd2">
                    <a:pos x="l" y="vc"/>
                  </a:cxn>
                  <a:cxn ang="cd4">
                    <a:pos x="hc" y="b"/>
                  </a:cxn>
                  <a:cxn ang="0">
                    <a:pos x="r" y="vc"/>
                  </a:cxn>
                </a:cxnLst>
                <a:rect l="l" t="t" r="r" b="b"/>
                <a:pathLst>
                  <a:path w="36" h="372">
                    <a:moveTo>
                      <a:pt x="29" y="0"/>
                    </a:moveTo>
                    <a:cubicBezTo>
                      <a:pt x="-11" y="111"/>
                      <a:pt x="-11" y="230"/>
                      <a:pt x="36" y="37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4" name="Freeform 123">
                <a:extLst>
                  <a:ext uri="{FF2B5EF4-FFF2-40B4-BE49-F238E27FC236}">
                    <a16:creationId xmlns:a16="http://schemas.microsoft.com/office/drawing/2014/main" id="{612ED431-159A-5849-A1D7-89C209370579}"/>
                  </a:ext>
                </a:extLst>
              </p:cNvPr>
              <p:cNvSpPr/>
              <p:nvPr/>
            </p:nvSpPr>
            <p:spPr>
              <a:xfrm>
                <a:off x="5844960" y="4079520"/>
                <a:ext cx="219600" cy="0"/>
              </a:xfrm>
              <a:custGeom>
                <a:avLst/>
                <a:gdLst/>
                <a:ahLst/>
                <a:cxnLst>
                  <a:cxn ang="3cd4">
                    <a:pos x="hc" y="t"/>
                  </a:cxn>
                  <a:cxn ang="cd2">
                    <a:pos x="l" y="vc"/>
                  </a:cxn>
                  <a:cxn ang="cd4">
                    <a:pos x="hc" y="b"/>
                  </a:cxn>
                  <a:cxn ang="0">
                    <a:pos x="r" y="vc"/>
                  </a:cxn>
                </a:cxnLst>
                <a:rect l="l" t="t" r="r" b="b"/>
                <a:pathLst>
                  <a:path w="611">
                    <a:moveTo>
                      <a:pt x="611"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5" name="Freeform 124">
                <a:extLst>
                  <a:ext uri="{FF2B5EF4-FFF2-40B4-BE49-F238E27FC236}">
                    <a16:creationId xmlns:a16="http://schemas.microsoft.com/office/drawing/2014/main" id="{28891834-F612-3E4C-B6FC-1B1BE2C36F4A}"/>
                  </a:ext>
                </a:extLst>
              </p:cNvPr>
              <p:cNvSpPr/>
              <p:nvPr/>
            </p:nvSpPr>
            <p:spPr>
              <a:xfrm>
                <a:off x="5844960" y="4056840"/>
                <a:ext cx="0" cy="22320"/>
              </a:xfrm>
              <a:custGeom>
                <a:avLst/>
                <a:gdLst/>
                <a:ahLst/>
                <a:cxnLst>
                  <a:cxn ang="3cd4">
                    <a:pos x="hc" y="t"/>
                  </a:cxn>
                  <a:cxn ang="cd2">
                    <a:pos x="l" y="vc"/>
                  </a:cxn>
                  <a:cxn ang="cd4">
                    <a:pos x="hc" y="b"/>
                  </a:cxn>
                  <a:cxn ang="0">
                    <a:pos x="r" y="vc"/>
                  </a:cxn>
                </a:cxnLst>
                <a:rect l="l" t="t" r="r" b="b"/>
                <a:pathLst>
                  <a:path h="63">
                    <a:moveTo>
                      <a:pt x="0" y="63"/>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6" name="Freeform 125">
                <a:extLst>
                  <a:ext uri="{FF2B5EF4-FFF2-40B4-BE49-F238E27FC236}">
                    <a16:creationId xmlns:a16="http://schemas.microsoft.com/office/drawing/2014/main" id="{FB4EC0E0-71AA-584B-A181-05F6D053BBC3}"/>
                  </a:ext>
                </a:extLst>
              </p:cNvPr>
              <p:cNvSpPr/>
              <p:nvPr/>
            </p:nvSpPr>
            <p:spPr>
              <a:xfrm>
                <a:off x="5808600" y="4019400"/>
                <a:ext cx="36000" cy="37080"/>
              </a:xfrm>
              <a:custGeom>
                <a:avLst/>
                <a:gdLst/>
                <a:ahLst/>
                <a:cxnLst>
                  <a:cxn ang="3cd4">
                    <a:pos x="hc" y="t"/>
                  </a:cxn>
                  <a:cxn ang="cd2">
                    <a:pos x="l" y="vc"/>
                  </a:cxn>
                  <a:cxn ang="cd4">
                    <a:pos x="hc" y="b"/>
                  </a:cxn>
                  <a:cxn ang="0">
                    <a:pos x="r" y="vc"/>
                  </a:cxn>
                </a:cxnLst>
                <a:rect l="l" t="t" r="r" b="b"/>
                <a:pathLst>
                  <a:path w="101" h="104">
                    <a:moveTo>
                      <a:pt x="101" y="104"/>
                    </a:moveTo>
                    <a:cubicBezTo>
                      <a:pt x="101" y="48"/>
                      <a:pt x="55"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7" name="Freeform 126">
                <a:extLst>
                  <a:ext uri="{FF2B5EF4-FFF2-40B4-BE49-F238E27FC236}">
                    <a16:creationId xmlns:a16="http://schemas.microsoft.com/office/drawing/2014/main" id="{3187F915-DF99-9943-8099-BEA3D2AAB60D}"/>
                  </a:ext>
                </a:extLst>
              </p:cNvPr>
              <p:cNvSpPr/>
              <p:nvPr/>
            </p:nvSpPr>
            <p:spPr>
              <a:xfrm>
                <a:off x="5738040" y="4019400"/>
                <a:ext cx="70200" cy="0"/>
              </a:xfrm>
              <a:custGeom>
                <a:avLst/>
                <a:gdLst/>
                <a:ahLst/>
                <a:cxnLst>
                  <a:cxn ang="3cd4">
                    <a:pos x="hc" y="t"/>
                  </a:cxn>
                  <a:cxn ang="cd2">
                    <a:pos x="l" y="vc"/>
                  </a:cxn>
                  <a:cxn ang="cd4">
                    <a:pos x="hc" y="b"/>
                  </a:cxn>
                  <a:cxn ang="0">
                    <a:pos x="r" y="vc"/>
                  </a:cxn>
                </a:cxnLst>
                <a:rect l="l" t="t" r="r" b="b"/>
                <a:pathLst>
                  <a:path w="196">
                    <a:moveTo>
                      <a:pt x="196"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8" name="Freeform 127">
                <a:extLst>
                  <a:ext uri="{FF2B5EF4-FFF2-40B4-BE49-F238E27FC236}">
                    <a16:creationId xmlns:a16="http://schemas.microsoft.com/office/drawing/2014/main" id="{C7586D08-8A62-A147-8278-B74777E9FC29}"/>
                  </a:ext>
                </a:extLst>
              </p:cNvPr>
              <p:cNvSpPr/>
              <p:nvPr/>
            </p:nvSpPr>
            <p:spPr>
              <a:xfrm>
                <a:off x="5729760" y="4011120"/>
                <a:ext cx="7920" cy="7920"/>
              </a:xfrm>
              <a:custGeom>
                <a:avLst/>
                <a:gdLst/>
                <a:ahLst/>
                <a:cxnLst>
                  <a:cxn ang="3cd4">
                    <a:pos x="hc" y="t"/>
                  </a:cxn>
                  <a:cxn ang="cd2">
                    <a:pos x="l" y="vc"/>
                  </a:cxn>
                  <a:cxn ang="cd4">
                    <a:pos x="hc" y="b"/>
                  </a:cxn>
                  <a:cxn ang="0">
                    <a:pos x="r" y="vc"/>
                  </a:cxn>
                </a:cxnLst>
                <a:rect l="l" t="t" r="r" b="b"/>
                <a:pathLst>
                  <a:path w="23" h="23">
                    <a:moveTo>
                      <a:pt x="23" y="23"/>
                    </a:moveTo>
                    <a:cubicBezTo>
                      <a:pt x="7" y="23"/>
                      <a:pt x="0" y="8"/>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29" name="Freeform 128">
                <a:extLst>
                  <a:ext uri="{FF2B5EF4-FFF2-40B4-BE49-F238E27FC236}">
                    <a16:creationId xmlns:a16="http://schemas.microsoft.com/office/drawing/2014/main" id="{6AF5C9C5-38FE-6940-87A9-EA82AB28D19B}"/>
                  </a:ext>
                </a:extLst>
              </p:cNvPr>
              <p:cNvSpPr/>
              <p:nvPr/>
            </p:nvSpPr>
            <p:spPr>
              <a:xfrm>
                <a:off x="5729760" y="3885839"/>
                <a:ext cx="0" cy="124920"/>
              </a:xfrm>
              <a:custGeom>
                <a:avLst/>
                <a:gdLst/>
                <a:ahLst/>
                <a:cxnLst>
                  <a:cxn ang="3cd4">
                    <a:pos x="hc" y="t"/>
                  </a:cxn>
                  <a:cxn ang="cd2">
                    <a:pos x="l" y="vc"/>
                  </a:cxn>
                  <a:cxn ang="cd4">
                    <a:pos x="hc" y="b"/>
                  </a:cxn>
                  <a:cxn ang="0">
                    <a:pos x="r" y="vc"/>
                  </a:cxn>
                </a:cxnLst>
                <a:rect l="l" t="t" r="r" b="b"/>
                <a:pathLst>
                  <a:path h="348">
                    <a:moveTo>
                      <a:pt x="0" y="348"/>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0" name="Freeform 129">
                <a:extLst>
                  <a:ext uri="{FF2B5EF4-FFF2-40B4-BE49-F238E27FC236}">
                    <a16:creationId xmlns:a16="http://schemas.microsoft.com/office/drawing/2014/main" id="{49CEF22A-6858-1742-8863-12F4F76299AA}"/>
                  </a:ext>
                </a:extLst>
              </p:cNvPr>
              <p:cNvSpPr/>
              <p:nvPr/>
            </p:nvSpPr>
            <p:spPr>
              <a:xfrm>
                <a:off x="5712480" y="3865679"/>
                <a:ext cx="16920" cy="19800"/>
              </a:xfrm>
              <a:custGeom>
                <a:avLst/>
                <a:gdLst/>
                <a:ahLst/>
                <a:cxnLst>
                  <a:cxn ang="3cd4">
                    <a:pos x="hc" y="t"/>
                  </a:cxn>
                  <a:cxn ang="cd2">
                    <a:pos x="l" y="vc"/>
                  </a:cxn>
                  <a:cxn ang="cd4">
                    <a:pos x="hc" y="b"/>
                  </a:cxn>
                  <a:cxn ang="0">
                    <a:pos x="r" y="vc"/>
                  </a:cxn>
                </a:cxnLst>
                <a:rect l="l" t="t" r="r" b="b"/>
                <a:pathLst>
                  <a:path w="48" h="56">
                    <a:moveTo>
                      <a:pt x="48" y="56"/>
                    </a:moveTo>
                    <a:cubicBezTo>
                      <a:pt x="48" y="25"/>
                      <a:pt x="23"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1" name="Freeform 130">
                <a:extLst>
                  <a:ext uri="{FF2B5EF4-FFF2-40B4-BE49-F238E27FC236}">
                    <a16:creationId xmlns:a16="http://schemas.microsoft.com/office/drawing/2014/main" id="{62ECFD49-A658-CC42-A86E-DA17C47C78F8}"/>
                  </a:ext>
                </a:extLst>
              </p:cNvPr>
              <p:cNvSpPr/>
              <p:nvPr/>
            </p:nvSpPr>
            <p:spPr>
              <a:xfrm>
                <a:off x="5684400" y="3865679"/>
                <a:ext cx="27720" cy="0"/>
              </a:xfrm>
              <a:custGeom>
                <a:avLst/>
                <a:gdLst/>
                <a:ahLst/>
                <a:cxnLst>
                  <a:cxn ang="3cd4">
                    <a:pos x="hc" y="t"/>
                  </a:cxn>
                  <a:cxn ang="cd2">
                    <a:pos x="l" y="vc"/>
                  </a:cxn>
                  <a:cxn ang="cd4">
                    <a:pos x="hc" y="b"/>
                  </a:cxn>
                  <a:cxn ang="0">
                    <a:pos x="r" y="vc"/>
                  </a:cxn>
                </a:cxnLst>
                <a:rect l="l" t="t" r="r" b="b"/>
                <a:pathLst>
                  <a:path w="78">
                    <a:moveTo>
                      <a:pt x="78"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2" name="Freeform 131">
                <a:extLst>
                  <a:ext uri="{FF2B5EF4-FFF2-40B4-BE49-F238E27FC236}">
                    <a16:creationId xmlns:a16="http://schemas.microsoft.com/office/drawing/2014/main" id="{CFA7CA00-2B1E-734B-9A57-A8F22653AC0D}"/>
                  </a:ext>
                </a:extLst>
              </p:cNvPr>
              <p:cNvSpPr/>
              <p:nvPr/>
            </p:nvSpPr>
            <p:spPr>
              <a:xfrm>
                <a:off x="5681520" y="3865679"/>
                <a:ext cx="2520" cy="0"/>
              </a:xfrm>
              <a:custGeom>
                <a:avLst/>
                <a:gdLst/>
                <a:ahLst/>
                <a:cxnLst>
                  <a:cxn ang="3cd4">
                    <a:pos x="hc" y="t"/>
                  </a:cxn>
                  <a:cxn ang="cd2">
                    <a:pos x="l" y="vc"/>
                  </a:cxn>
                  <a:cxn ang="cd4">
                    <a:pos x="hc" y="b"/>
                  </a:cxn>
                  <a:cxn ang="0">
                    <a:pos x="r" y="vc"/>
                  </a:cxn>
                </a:cxnLst>
                <a:rect l="l" t="t" r="r" b="b"/>
                <a:pathLst>
                  <a:path w="8">
                    <a:moveTo>
                      <a:pt x="8" y="0"/>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3" name="Freeform 132">
                <a:extLst>
                  <a:ext uri="{FF2B5EF4-FFF2-40B4-BE49-F238E27FC236}">
                    <a16:creationId xmlns:a16="http://schemas.microsoft.com/office/drawing/2014/main" id="{84876F8E-DBE0-C840-ABBF-B70E27299927}"/>
                  </a:ext>
                </a:extLst>
              </p:cNvPr>
              <p:cNvSpPr/>
              <p:nvPr/>
            </p:nvSpPr>
            <p:spPr>
              <a:xfrm>
                <a:off x="5681520" y="3862799"/>
                <a:ext cx="0" cy="2520"/>
              </a:xfrm>
              <a:custGeom>
                <a:avLst/>
                <a:gdLst/>
                <a:ahLst/>
                <a:cxnLst>
                  <a:cxn ang="3cd4">
                    <a:pos x="hc" y="t"/>
                  </a:cxn>
                  <a:cxn ang="cd2">
                    <a:pos x="l" y="vc"/>
                  </a:cxn>
                  <a:cxn ang="cd4">
                    <a:pos x="hc" y="b"/>
                  </a:cxn>
                  <a:cxn ang="0">
                    <a:pos x="r" y="vc"/>
                  </a:cxn>
                </a:cxnLst>
                <a:rect l="l" t="t" r="r" b="b"/>
                <a:pathLst>
                  <a:path h="8">
                    <a:moveTo>
                      <a:pt x="0" y="8"/>
                    </a:moveTo>
                    <a:cubicBezTo>
                      <a:pt x="0" y="0"/>
                      <a:pt x="0" y="0"/>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4" name="Freeform 133">
                <a:extLst>
                  <a:ext uri="{FF2B5EF4-FFF2-40B4-BE49-F238E27FC236}">
                    <a16:creationId xmlns:a16="http://schemas.microsoft.com/office/drawing/2014/main" id="{20D1E0C3-69B6-FA41-884B-4660FD4F80A5}"/>
                  </a:ext>
                </a:extLst>
              </p:cNvPr>
              <p:cNvSpPr/>
              <p:nvPr/>
            </p:nvSpPr>
            <p:spPr>
              <a:xfrm>
                <a:off x="5681520" y="3769560"/>
                <a:ext cx="41760" cy="93240"/>
              </a:xfrm>
              <a:custGeom>
                <a:avLst/>
                <a:gdLst/>
                <a:ahLst/>
                <a:cxnLst>
                  <a:cxn ang="3cd4">
                    <a:pos x="hc" y="t"/>
                  </a:cxn>
                  <a:cxn ang="cd2">
                    <a:pos x="l" y="vc"/>
                  </a:cxn>
                  <a:cxn ang="cd4">
                    <a:pos x="hc" y="b"/>
                  </a:cxn>
                  <a:cxn ang="0">
                    <a:pos x="r" y="vc"/>
                  </a:cxn>
                </a:cxnLst>
                <a:rect l="l" t="t" r="r" b="b"/>
                <a:pathLst>
                  <a:path w="117" h="260">
                    <a:moveTo>
                      <a:pt x="0" y="260"/>
                    </a:moveTo>
                    <a:cubicBezTo>
                      <a:pt x="117" y="0"/>
                      <a:pt x="117" y="0"/>
                      <a:pt x="117"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5" name="Freeform 134">
                <a:extLst>
                  <a:ext uri="{FF2B5EF4-FFF2-40B4-BE49-F238E27FC236}">
                    <a16:creationId xmlns:a16="http://schemas.microsoft.com/office/drawing/2014/main" id="{2137EDF9-175C-CF43-8B88-28C558C5DEC0}"/>
                  </a:ext>
                </a:extLst>
              </p:cNvPr>
              <p:cNvSpPr/>
              <p:nvPr/>
            </p:nvSpPr>
            <p:spPr>
              <a:xfrm>
                <a:off x="5723640" y="3737880"/>
                <a:ext cx="8280" cy="31320"/>
              </a:xfrm>
              <a:custGeom>
                <a:avLst/>
                <a:gdLst/>
                <a:ahLst/>
                <a:cxnLst>
                  <a:cxn ang="3cd4">
                    <a:pos x="hc" y="t"/>
                  </a:cxn>
                  <a:cxn ang="cd2">
                    <a:pos x="l" y="vc"/>
                  </a:cxn>
                  <a:cxn ang="cd4">
                    <a:pos x="hc" y="b"/>
                  </a:cxn>
                  <a:cxn ang="0">
                    <a:pos x="r" y="vc"/>
                  </a:cxn>
                </a:cxnLst>
                <a:rect l="l" t="t" r="r" b="b"/>
                <a:pathLst>
                  <a:path w="24" h="88">
                    <a:moveTo>
                      <a:pt x="0" y="88"/>
                    </a:moveTo>
                    <a:cubicBezTo>
                      <a:pt x="17" y="63"/>
                      <a:pt x="24" y="32"/>
                      <a:pt x="24"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6" name="Freeform 135">
                <a:extLst>
                  <a:ext uri="{FF2B5EF4-FFF2-40B4-BE49-F238E27FC236}">
                    <a16:creationId xmlns:a16="http://schemas.microsoft.com/office/drawing/2014/main" id="{4DEDC9B9-EFE5-D846-9B4B-FC21004EA6E3}"/>
                  </a:ext>
                </a:extLst>
              </p:cNvPr>
              <p:cNvSpPr/>
              <p:nvPr/>
            </p:nvSpPr>
            <p:spPr>
              <a:xfrm>
                <a:off x="5730120" y="3696840"/>
                <a:ext cx="1800" cy="40680"/>
              </a:xfrm>
              <a:custGeom>
                <a:avLst/>
                <a:gdLst/>
                <a:ahLst/>
                <a:cxnLst>
                  <a:cxn ang="3cd4">
                    <a:pos x="hc" y="t"/>
                  </a:cxn>
                  <a:cxn ang="cd2">
                    <a:pos x="l" y="vc"/>
                  </a:cxn>
                  <a:cxn ang="cd4">
                    <a:pos x="hc" y="b"/>
                  </a:cxn>
                  <a:cxn ang="0">
                    <a:pos x="r" y="vc"/>
                  </a:cxn>
                </a:cxnLst>
                <a:rect l="l" t="t" r="r" b="b"/>
                <a:pathLst>
                  <a:path w="6" h="114">
                    <a:moveTo>
                      <a:pt x="6" y="114"/>
                    </a:moveTo>
                    <a:cubicBezTo>
                      <a:pt x="6" y="76"/>
                      <a:pt x="-1" y="39"/>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7" name="Freeform 136">
                <a:extLst>
                  <a:ext uri="{FF2B5EF4-FFF2-40B4-BE49-F238E27FC236}">
                    <a16:creationId xmlns:a16="http://schemas.microsoft.com/office/drawing/2014/main" id="{621290C1-ABEF-DA4C-B3B7-6CC3BAFCB611}"/>
                  </a:ext>
                </a:extLst>
              </p:cNvPr>
              <p:cNvSpPr/>
              <p:nvPr/>
            </p:nvSpPr>
            <p:spPr>
              <a:xfrm>
                <a:off x="5730120" y="3572640"/>
                <a:ext cx="59400" cy="123840"/>
              </a:xfrm>
              <a:custGeom>
                <a:avLst/>
                <a:gdLst/>
                <a:ahLst/>
                <a:cxnLst>
                  <a:cxn ang="3cd4">
                    <a:pos x="hc" y="t"/>
                  </a:cxn>
                  <a:cxn ang="cd2">
                    <a:pos x="l" y="vc"/>
                  </a:cxn>
                  <a:cxn ang="cd4">
                    <a:pos x="hc" y="b"/>
                  </a:cxn>
                  <a:cxn ang="0">
                    <a:pos x="r" y="vc"/>
                  </a:cxn>
                </a:cxnLst>
                <a:rect l="l" t="t" r="r" b="b"/>
                <a:pathLst>
                  <a:path w="166" h="345">
                    <a:moveTo>
                      <a:pt x="0" y="345"/>
                    </a:moveTo>
                    <a:cubicBezTo>
                      <a:pt x="6" y="214"/>
                      <a:pt x="66" y="87"/>
                      <a:pt x="166"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8" name="Freeform 137">
                <a:extLst>
                  <a:ext uri="{FF2B5EF4-FFF2-40B4-BE49-F238E27FC236}">
                    <a16:creationId xmlns:a16="http://schemas.microsoft.com/office/drawing/2014/main" id="{1821C1FC-ED20-1B4A-975D-167F398BA5F9}"/>
                  </a:ext>
                </a:extLst>
              </p:cNvPr>
              <p:cNvSpPr/>
              <p:nvPr/>
            </p:nvSpPr>
            <p:spPr>
              <a:xfrm>
                <a:off x="5789879" y="3526919"/>
                <a:ext cx="108360" cy="45360"/>
              </a:xfrm>
              <a:custGeom>
                <a:avLst/>
                <a:gdLst/>
                <a:ahLst/>
                <a:cxnLst>
                  <a:cxn ang="3cd4">
                    <a:pos x="hc" y="t"/>
                  </a:cxn>
                  <a:cxn ang="cd2">
                    <a:pos x="l" y="vc"/>
                  </a:cxn>
                  <a:cxn ang="cd4">
                    <a:pos x="hc" y="b"/>
                  </a:cxn>
                  <a:cxn ang="0">
                    <a:pos x="r" y="vc"/>
                  </a:cxn>
                </a:cxnLst>
                <a:rect l="l" t="t" r="r" b="b"/>
                <a:pathLst>
                  <a:path w="302" h="127">
                    <a:moveTo>
                      <a:pt x="0" y="127"/>
                    </a:moveTo>
                    <a:cubicBezTo>
                      <a:pt x="85" y="55"/>
                      <a:pt x="192" y="14"/>
                      <a:pt x="302"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39" name="Freeform 138">
                <a:extLst>
                  <a:ext uri="{FF2B5EF4-FFF2-40B4-BE49-F238E27FC236}">
                    <a16:creationId xmlns:a16="http://schemas.microsoft.com/office/drawing/2014/main" id="{1287B260-0B3E-2D46-93E0-54B4A94F4175}"/>
                  </a:ext>
                </a:extLst>
              </p:cNvPr>
              <p:cNvSpPr/>
              <p:nvPr/>
            </p:nvSpPr>
            <p:spPr>
              <a:xfrm>
                <a:off x="5898599" y="3524040"/>
                <a:ext cx="133920" cy="16200"/>
              </a:xfrm>
              <a:custGeom>
                <a:avLst/>
                <a:gdLst/>
                <a:ahLst/>
                <a:cxnLst>
                  <a:cxn ang="3cd4">
                    <a:pos x="hc" y="t"/>
                  </a:cxn>
                  <a:cxn ang="cd2">
                    <a:pos x="l" y="vc"/>
                  </a:cxn>
                  <a:cxn ang="cd4">
                    <a:pos x="hc" y="b"/>
                  </a:cxn>
                  <a:cxn ang="0">
                    <a:pos x="r" y="vc"/>
                  </a:cxn>
                </a:cxnLst>
                <a:rect l="l" t="t" r="r" b="b"/>
                <a:pathLst>
                  <a:path w="373" h="46">
                    <a:moveTo>
                      <a:pt x="0" y="8"/>
                    </a:moveTo>
                    <a:cubicBezTo>
                      <a:pt x="128" y="-8"/>
                      <a:pt x="252" y="-2"/>
                      <a:pt x="373" y="4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0" name="Freeform 139">
                <a:extLst>
                  <a:ext uri="{FF2B5EF4-FFF2-40B4-BE49-F238E27FC236}">
                    <a16:creationId xmlns:a16="http://schemas.microsoft.com/office/drawing/2014/main" id="{29ABF919-906F-E045-86E3-DD98A6F12703}"/>
                  </a:ext>
                </a:extLst>
              </p:cNvPr>
              <p:cNvSpPr/>
              <p:nvPr/>
            </p:nvSpPr>
            <p:spPr>
              <a:xfrm>
                <a:off x="6032880" y="3540600"/>
                <a:ext cx="107640" cy="90360"/>
              </a:xfrm>
              <a:custGeom>
                <a:avLst/>
                <a:gdLst/>
                <a:ahLst/>
                <a:cxnLst>
                  <a:cxn ang="3cd4">
                    <a:pos x="hc" y="t"/>
                  </a:cxn>
                  <a:cxn ang="cd2">
                    <a:pos x="l" y="vc"/>
                  </a:cxn>
                  <a:cxn ang="cd4">
                    <a:pos x="hc" y="b"/>
                  </a:cxn>
                  <a:cxn ang="0">
                    <a:pos x="r" y="vc"/>
                  </a:cxn>
                </a:cxnLst>
                <a:rect l="l" t="t" r="r" b="b"/>
                <a:pathLst>
                  <a:path w="300" h="252">
                    <a:moveTo>
                      <a:pt x="0" y="0"/>
                    </a:moveTo>
                    <a:cubicBezTo>
                      <a:pt x="124" y="50"/>
                      <a:pt x="233" y="136"/>
                      <a:pt x="300" y="252"/>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1" name="Freeform 140">
                <a:extLst>
                  <a:ext uri="{FF2B5EF4-FFF2-40B4-BE49-F238E27FC236}">
                    <a16:creationId xmlns:a16="http://schemas.microsoft.com/office/drawing/2014/main" id="{1F7D9A9D-146B-3445-805F-80882C6D555E}"/>
                  </a:ext>
                </a:extLst>
              </p:cNvPr>
              <p:cNvSpPr/>
              <p:nvPr/>
            </p:nvSpPr>
            <p:spPr>
              <a:xfrm>
                <a:off x="6140880" y="3631320"/>
                <a:ext cx="24840" cy="92520"/>
              </a:xfrm>
              <a:custGeom>
                <a:avLst/>
                <a:gdLst/>
                <a:ahLst/>
                <a:cxnLst>
                  <a:cxn ang="3cd4">
                    <a:pos x="hc" y="t"/>
                  </a:cxn>
                  <a:cxn ang="cd2">
                    <a:pos x="l" y="vc"/>
                  </a:cxn>
                  <a:cxn ang="cd4">
                    <a:pos x="hc" y="b"/>
                  </a:cxn>
                  <a:cxn ang="0">
                    <a:pos x="r" y="vc"/>
                  </a:cxn>
                </a:cxnLst>
                <a:rect l="l" t="t" r="r" b="b"/>
                <a:pathLst>
                  <a:path w="70" h="258">
                    <a:moveTo>
                      <a:pt x="0" y="0"/>
                    </a:moveTo>
                    <a:cubicBezTo>
                      <a:pt x="44" y="80"/>
                      <a:pt x="61" y="170"/>
                      <a:pt x="70" y="258"/>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2" name="Freeform 141">
                <a:extLst>
                  <a:ext uri="{FF2B5EF4-FFF2-40B4-BE49-F238E27FC236}">
                    <a16:creationId xmlns:a16="http://schemas.microsoft.com/office/drawing/2014/main" id="{01BF653C-B407-964C-A49C-4B7FA9E57211}"/>
                  </a:ext>
                </a:extLst>
              </p:cNvPr>
              <p:cNvSpPr/>
              <p:nvPr/>
            </p:nvSpPr>
            <p:spPr>
              <a:xfrm>
                <a:off x="6165360" y="3724200"/>
                <a:ext cx="720" cy="41760"/>
              </a:xfrm>
              <a:custGeom>
                <a:avLst/>
                <a:gdLst/>
                <a:ahLst/>
                <a:cxnLst>
                  <a:cxn ang="3cd4">
                    <a:pos x="hc" y="t"/>
                  </a:cxn>
                  <a:cxn ang="cd2">
                    <a:pos x="l" y="vc"/>
                  </a:cxn>
                  <a:cxn ang="cd4">
                    <a:pos x="hc" y="b"/>
                  </a:cxn>
                  <a:cxn ang="0">
                    <a:pos x="r" y="vc"/>
                  </a:cxn>
                </a:cxnLst>
                <a:rect l="l" t="t" r="r" b="b"/>
                <a:pathLst>
                  <a:path w="3" h="117">
                    <a:moveTo>
                      <a:pt x="2" y="0"/>
                    </a:moveTo>
                    <a:cubicBezTo>
                      <a:pt x="4" y="39"/>
                      <a:pt x="4" y="78"/>
                      <a:pt x="0" y="11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3" name="Freeform 142">
                <a:extLst>
                  <a:ext uri="{FF2B5EF4-FFF2-40B4-BE49-F238E27FC236}">
                    <a16:creationId xmlns:a16="http://schemas.microsoft.com/office/drawing/2014/main" id="{F1106358-9DE9-8747-BB13-E58936EC29AF}"/>
                  </a:ext>
                </a:extLst>
              </p:cNvPr>
              <p:cNvSpPr/>
              <p:nvPr/>
            </p:nvSpPr>
            <p:spPr>
              <a:xfrm>
                <a:off x="6138360" y="3766320"/>
                <a:ext cx="26640" cy="78480"/>
              </a:xfrm>
              <a:custGeom>
                <a:avLst/>
                <a:gdLst/>
                <a:ahLst/>
                <a:cxnLst>
                  <a:cxn ang="3cd4">
                    <a:pos x="hc" y="t"/>
                  </a:cxn>
                  <a:cxn ang="cd2">
                    <a:pos x="l" y="vc"/>
                  </a:cxn>
                  <a:cxn ang="cd4">
                    <a:pos x="hc" y="b"/>
                  </a:cxn>
                  <a:cxn ang="0">
                    <a:pos x="r" y="vc"/>
                  </a:cxn>
                </a:cxnLst>
                <a:rect l="l" t="t" r="r" b="b"/>
                <a:pathLst>
                  <a:path w="75" h="219">
                    <a:moveTo>
                      <a:pt x="75" y="0"/>
                    </a:moveTo>
                    <a:cubicBezTo>
                      <a:pt x="66" y="77"/>
                      <a:pt x="40" y="151"/>
                      <a:pt x="0" y="219"/>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4" name="Freeform 143">
                <a:extLst>
                  <a:ext uri="{FF2B5EF4-FFF2-40B4-BE49-F238E27FC236}">
                    <a16:creationId xmlns:a16="http://schemas.microsoft.com/office/drawing/2014/main" id="{1E6633F7-A522-9342-B3A3-437D69AB6C08}"/>
                  </a:ext>
                </a:extLst>
              </p:cNvPr>
              <p:cNvSpPr/>
              <p:nvPr/>
            </p:nvSpPr>
            <p:spPr>
              <a:xfrm>
                <a:off x="6098760" y="3844800"/>
                <a:ext cx="39240" cy="52200"/>
              </a:xfrm>
              <a:custGeom>
                <a:avLst/>
                <a:gdLst/>
                <a:ahLst/>
                <a:cxnLst>
                  <a:cxn ang="3cd4">
                    <a:pos x="hc" y="t"/>
                  </a:cxn>
                  <a:cxn ang="cd2">
                    <a:pos x="l" y="vc"/>
                  </a:cxn>
                  <a:cxn ang="cd4">
                    <a:pos x="hc" y="b"/>
                  </a:cxn>
                  <a:cxn ang="0">
                    <a:pos x="r" y="vc"/>
                  </a:cxn>
                </a:cxnLst>
                <a:rect l="l" t="t" r="r" b="b"/>
                <a:pathLst>
                  <a:path w="110" h="146">
                    <a:moveTo>
                      <a:pt x="110" y="0"/>
                    </a:moveTo>
                    <a:cubicBezTo>
                      <a:pt x="80" y="53"/>
                      <a:pt x="43" y="100"/>
                      <a:pt x="0" y="14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5" name="Straight Connector 144">
                <a:extLst>
                  <a:ext uri="{FF2B5EF4-FFF2-40B4-BE49-F238E27FC236}">
                    <a16:creationId xmlns:a16="http://schemas.microsoft.com/office/drawing/2014/main" id="{D7DDB083-1817-1C48-BDC3-52B9D4C29487}"/>
                  </a:ext>
                </a:extLst>
              </p:cNvPr>
              <p:cNvSpPr/>
              <p:nvPr/>
            </p:nvSpPr>
            <p:spPr>
              <a:xfrm>
                <a:off x="5813640" y="366444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6" name="Freeform 145">
                <a:extLst>
                  <a:ext uri="{FF2B5EF4-FFF2-40B4-BE49-F238E27FC236}">
                    <a16:creationId xmlns:a16="http://schemas.microsoft.com/office/drawing/2014/main" id="{BB20B8E5-D87C-2448-A6FE-F8B5C2BCFD6C}"/>
                  </a:ext>
                </a:extLst>
              </p:cNvPr>
              <p:cNvSpPr/>
              <p:nvPr/>
            </p:nvSpPr>
            <p:spPr>
              <a:xfrm>
                <a:off x="5805000" y="3664440"/>
                <a:ext cx="8280" cy="7920"/>
              </a:xfrm>
              <a:custGeom>
                <a:avLst/>
                <a:gdLst/>
                <a:ahLst/>
                <a:cxnLst>
                  <a:cxn ang="3cd4">
                    <a:pos x="hc" y="t"/>
                  </a:cxn>
                  <a:cxn ang="cd2">
                    <a:pos x="l" y="vc"/>
                  </a:cxn>
                  <a:cxn ang="cd4">
                    <a:pos x="hc" y="b"/>
                  </a:cxn>
                  <a:cxn ang="0">
                    <a:pos x="r" y="vc"/>
                  </a:cxn>
                </a:cxnLst>
                <a:rect l="l" t="t" r="r" b="b"/>
                <a:pathLst>
                  <a:path w="24" h="23">
                    <a:moveTo>
                      <a:pt x="24" y="0"/>
                    </a:moveTo>
                    <a:cubicBezTo>
                      <a:pt x="24" y="14"/>
                      <a:pt x="14" y="23"/>
                      <a:pt x="0"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7" name="Freeform 146">
                <a:extLst>
                  <a:ext uri="{FF2B5EF4-FFF2-40B4-BE49-F238E27FC236}">
                    <a16:creationId xmlns:a16="http://schemas.microsoft.com/office/drawing/2014/main" id="{241E511B-4E50-F640-84B3-80993E6DB809}"/>
                  </a:ext>
                </a:extLst>
              </p:cNvPr>
              <p:cNvSpPr/>
              <p:nvPr/>
            </p:nvSpPr>
            <p:spPr>
              <a:xfrm>
                <a:off x="5796720" y="3664440"/>
                <a:ext cx="7920" cy="7920"/>
              </a:xfrm>
              <a:custGeom>
                <a:avLst/>
                <a:gdLst/>
                <a:ahLst/>
                <a:cxnLst>
                  <a:cxn ang="3cd4">
                    <a:pos x="hc" y="t"/>
                  </a:cxn>
                  <a:cxn ang="cd2">
                    <a:pos x="l" y="vc"/>
                  </a:cxn>
                  <a:cxn ang="cd4">
                    <a:pos x="hc" y="b"/>
                  </a:cxn>
                  <a:cxn ang="0">
                    <a:pos x="r" y="vc"/>
                  </a:cxn>
                </a:cxnLst>
                <a:rect l="l" t="t" r="r" b="b"/>
                <a:pathLst>
                  <a:path w="23" h="23">
                    <a:moveTo>
                      <a:pt x="23" y="23"/>
                    </a:moveTo>
                    <a:cubicBezTo>
                      <a:pt x="11" y="23"/>
                      <a:pt x="0" y="14"/>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8" name="Freeform 147">
                <a:extLst>
                  <a:ext uri="{FF2B5EF4-FFF2-40B4-BE49-F238E27FC236}">
                    <a16:creationId xmlns:a16="http://schemas.microsoft.com/office/drawing/2014/main" id="{4A06DE9F-167E-D040-8442-2A18BE55F0C6}"/>
                  </a:ext>
                </a:extLst>
              </p:cNvPr>
              <p:cNvSpPr/>
              <p:nvPr/>
            </p:nvSpPr>
            <p:spPr>
              <a:xfrm>
                <a:off x="5796720" y="3656160"/>
                <a:ext cx="7920" cy="7920"/>
              </a:xfrm>
              <a:custGeom>
                <a:avLst/>
                <a:gdLst/>
                <a:ahLst/>
                <a:cxnLst>
                  <a:cxn ang="3cd4">
                    <a:pos x="hc" y="t"/>
                  </a:cxn>
                  <a:cxn ang="cd2">
                    <a:pos x="l" y="vc"/>
                  </a:cxn>
                  <a:cxn ang="cd4">
                    <a:pos x="hc" y="b"/>
                  </a:cxn>
                  <a:cxn ang="0">
                    <a:pos x="r" y="vc"/>
                  </a:cxn>
                </a:cxnLst>
                <a:rect l="l" t="t" r="r" b="b"/>
                <a:pathLst>
                  <a:path w="23" h="23">
                    <a:moveTo>
                      <a:pt x="0" y="23"/>
                    </a:moveTo>
                    <a:cubicBezTo>
                      <a:pt x="0" y="11"/>
                      <a:pt x="11" y="0"/>
                      <a:pt x="2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49" name="Freeform 148">
                <a:extLst>
                  <a:ext uri="{FF2B5EF4-FFF2-40B4-BE49-F238E27FC236}">
                    <a16:creationId xmlns:a16="http://schemas.microsoft.com/office/drawing/2014/main" id="{270E035F-11DB-F745-B36E-4169230DFD64}"/>
                  </a:ext>
                </a:extLst>
              </p:cNvPr>
              <p:cNvSpPr/>
              <p:nvPr/>
            </p:nvSpPr>
            <p:spPr>
              <a:xfrm>
                <a:off x="5805000" y="3656160"/>
                <a:ext cx="8280" cy="7920"/>
              </a:xfrm>
              <a:custGeom>
                <a:avLst/>
                <a:gdLst/>
                <a:ahLst/>
                <a:cxnLst>
                  <a:cxn ang="3cd4">
                    <a:pos x="hc" y="t"/>
                  </a:cxn>
                  <a:cxn ang="cd2">
                    <a:pos x="l" y="vc"/>
                  </a:cxn>
                  <a:cxn ang="cd4">
                    <a:pos x="hc" y="b"/>
                  </a:cxn>
                  <a:cxn ang="0">
                    <a:pos x="r" y="vc"/>
                  </a:cxn>
                </a:cxnLst>
                <a:rect l="l" t="t" r="r" b="b"/>
                <a:pathLst>
                  <a:path w="24" h="23">
                    <a:moveTo>
                      <a:pt x="0" y="0"/>
                    </a:moveTo>
                    <a:cubicBezTo>
                      <a:pt x="14" y="0"/>
                      <a:pt x="24" y="11"/>
                      <a:pt x="24"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0" name="Straight Connector 149">
                <a:extLst>
                  <a:ext uri="{FF2B5EF4-FFF2-40B4-BE49-F238E27FC236}">
                    <a16:creationId xmlns:a16="http://schemas.microsoft.com/office/drawing/2014/main" id="{81DE8088-A914-9C4F-834C-438CC7F89FF3}"/>
                  </a:ext>
                </a:extLst>
              </p:cNvPr>
              <p:cNvSpPr/>
              <p:nvPr/>
            </p:nvSpPr>
            <p:spPr>
              <a:xfrm>
                <a:off x="5963399" y="37141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1" name="Freeform 150">
                <a:extLst>
                  <a:ext uri="{FF2B5EF4-FFF2-40B4-BE49-F238E27FC236}">
                    <a16:creationId xmlns:a16="http://schemas.microsoft.com/office/drawing/2014/main" id="{11251D00-AAAC-984F-ABA3-C0437A1BD9CA}"/>
                  </a:ext>
                </a:extLst>
              </p:cNvPr>
              <p:cNvSpPr/>
              <p:nvPr/>
            </p:nvSpPr>
            <p:spPr>
              <a:xfrm>
                <a:off x="5950440" y="3714120"/>
                <a:ext cx="12600" cy="12600"/>
              </a:xfrm>
              <a:custGeom>
                <a:avLst/>
                <a:gdLst/>
                <a:ahLst/>
                <a:cxnLst>
                  <a:cxn ang="3cd4">
                    <a:pos x="hc" y="t"/>
                  </a:cxn>
                  <a:cxn ang="cd2">
                    <a:pos x="l" y="vc"/>
                  </a:cxn>
                  <a:cxn ang="cd4">
                    <a:pos x="hc" y="b"/>
                  </a:cxn>
                  <a:cxn ang="0">
                    <a:pos x="r" y="vc"/>
                  </a:cxn>
                </a:cxnLst>
                <a:rect l="l" t="t" r="r" b="b"/>
                <a:pathLst>
                  <a:path w="36" h="36">
                    <a:moveTo>
                      <a:pt x="36" y="0"/>
                    </a:moveTo>
                    <a:cubicBezTo>
                      <a:pt x="36" y="19"/>
                      <a:pt x="19" y="36"/>
                      <a:pt x="0" y="36"/>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2" name="Freeform 151">
                <a:extLst>
                  <a:ext uri="{FF2B5EF4-FFF2-40B4-BE49-F238E27FC236}">
                    <a16:creationId xmlns:a16="http://schemas.microsoft.com/office/drawing/2014/main" id="{F5E92689-6470-3943-9580-1FE19A480E52}"/>
                  </a:ext>
                </a:extLst>
              </p:cNvPr>
              <p:cNvSpPr/>
              <p:nvPr/>
            </p:nvSpPr>
            <p:spPr>
              <a:xfrm>
                <a:off x="5937119" y="3714120"/>
                <a:ext cx="12960" cy="12600"/>
              </a:xfrm>
              <a:custGeom>
                <a:avLst/>
                <a:gdLst/>
                <a:ahLst/>
                <a:cxnLst>
                  <a:cxn ang="3cd4">
                    <a:pos x="hc" y="t"/>
                  </a:cxn>
                  <a:cxn ang="cd2">
                    <a:pos x="l" y="vc"/>
                  </a:cxn>
                  <a:cxn ang="cd4">
                    <a:pos x="hc" y="b"/>
                  </a:cxn>
                  <a:cxn ang="0">
                    <a:pos x="r" y="vc"/>
                  </a:cxn>
                </a:cxnLst>
                <a:rect l="l" t="t" r="r" b="b"/>
                <a:pathLst>
                  <a:path w="37" h="36">
                    <a:moveTo>
                      <a:pt x="37" y="36"/>
                    </a:moveTo>
                    <a:cubicBezTo>
                      <a:pt x="17" y="36"/>
                      <a:pt x="0" y="19"/>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3" name="Freeform 152">
                <a:extLst>
                  <a:ext uri="{FF2B5EF4-FFF2-40B4-BE49-F238E27FC236}">
                    <a16:creationId xmlns:a16="http://schemas.microsoft.com/office/drawing/2014/main" id="{B315AF0A-5652-1D4C-AFF7-39075D065060}"/>
                  </a:ext>
                </a:extLst>
              </p:cNvPr>
              <p:cNvSpPr/>
              <p:nvPr/>
            </p:nvSpPr>
            <p:spPr>
              <a:xfrm>
                <a:off x="5937119" y="3700800"/>
                <a:ext cx="12960" cy="12960"/>
              </a:xfrm>
              <a:custGeom>
                <a:avLst/>
                <a:gdLst/>
                <a:ahLst/>
                <a:cxnLst>
                  <a:cxn ang="3cd4">
                    <a:pos x="hc" y="t"/>
                  </a:cxn>
                  <a:cxn ang="cd2">
                    <a:pos x="l" y="vc"/>
                  </a:cxn>
                  <a:cxn ang="cd4">
                    <a:pos x="hc" y="b"/>
                  </a:cxn>
                  <a:cxn ang="0">
                    <a:pos x="r" y="vc"/>
                  </a:cxn>
                </a:cxnLst>
                <a:rect l="l" t="t" r="r" b="b"/>
                <a:pathLst>
                  <a:path w="37" h="37">
                    <a:moveTo>
                      <a:pt x="0" y="37"/>
                    </a:moveTo>
                    <a:cubicBezTo>
                      <a:pt x="0" y="17"/>
                      <a:pt x="17" y="0"/>
                      <a:pt x="37"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4" name="Freeform 153">
                <a:extLst>
                  <a:ext uri="{FF2B5EF4-FFF2-40B4-BE49-F238E27FC236}">
                    <a16:creationId xmlns:a16="http://schemas.microsoft.com/office/drawing/2014/main" id="{DCF8964D-3D34-964D-A945-7CAC69C482C8}"/>
                  </a:ext>
                </a:extLst>
              </p:cNvPr>
              <p:cNvSpPr/>
              <p:nvPr/>
            </p:nvSpPr>
            <p:spPr>
              <a:xfrm>
                <a:off x="5950440" y="3700800"/>
                <a:ext cx="12600" cy="12960"/>
              </a:xfrm>
              <a:custGeom>
                <a:avLst/>
                <a:gdLst/>
                <a:ahLst/>
                <a:cxnLst>
                  <a:cxn ang="3cd4">
                    <a:pos x="hc" y="t"/>
                  </a:cxn>
                  <a:cxn ang="cd2">
                    <a:pos x="l" y="vc"/>
                  </a:cxn>
                  <a:cxn ang="cd4">
                    <a:pos x="hc" y="b"/>
                  </a:cxn>
                  <a:cxn ang="0">
                    <a:pos x="r" y="vc"/>
                  </a:cxn>
                </a:cxnLst>
                <a:rect l="l" t="t" r="r" b="b"/>
                <a:pathLst>
                  <a:path w="36" h="37">
                    <a:moveTo>
                      <a:pt x="0" y="0"/>
                    </a:moveTo>
                    <a:cubicBezTo>
                      <a:pt x="19" y="0"/>
                      <a:pt x="36" y="17"/>
                      <a:pt x="36" y="37"/>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5" name="Straight Connector 154">
                <a:extLst>
                  <a:ext uri="{FF2B5EF4-FFF2-40B4-BE49-F238E27FC236}">
                    <a16:creationId xmlns:a16="http://schemas.microsoft.com/office/drawing/2014/main" id="{36A1EDB2-6F91-1147-8054-C0292F1E004B}"/>
                  </a:ext>
                </a:extLst>
              </p:cNvPr>
              <p:cNvSpPr/>
              <p:nvPr/>
            </p:nvSpPr>
            <p:spPr>
              <a:xfrm>
                <a:off x="5924520" y="358812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6" name="Freeform 155">
                <a:extLst>
                  <a:ext uri="{FF2B5EF4-FFF2-40B4-BE49-F238E27FC236}">
                    <a16:creationId xmlns:a16="http://schemas.microsoft.com/office/drawing/2014/main" id="{28BCCC1F-FDDF-BC40-AA08-1ADA321C7FC8}"/>
                  </a:ext>
                </a:extLst>
              </p:cNvPr>
              <p:cNvSpPr/>
              <p:nvPr/>
            </p:nvSpPr>
            <p:spPr>
              <a:xfrm>
                <a:off x="5915880" y="3588120"/>
                <a:ext cx="8280" cy="7920"/>
              </a:xfrm>
              <a:custGeom>
                <a:avLst/>
                <a:gdLst/>
                <a:ahLst/>
                <a:cxnLst>
                  <a:cxn ang="3cd4">
                    <a:pos x="hc" y="t"/>
                  </a:cxn>
                  <a:cxn ang="cd2">
                    <a:pos x="l" y="vc"/>
                  </a:cxn>
                  <a:cxn ang="cd4">
                    <a:pos x="hc" y="b"/>
                  </a:cxn>
                  <a:cxn ang="0">
                    <a:pos x="r" y="vc"/>
                  </a:cxn>
                </a:cxnLst>
                <a:rect l="l" t="t" r="r" b="b"/>
                <a:pathLst>
                  <a:path w="24" h="23">
                    <a:moveTo>
                      <a:pt x="24" y="0"/>
                    </a:moveTo>
                    <a:cubicBezTo>
                      <a:pt x="24" y="12"/>
                      <a:pt x="13" y="23"/>
                      <a:pt x="0"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7" name="Freeform 156">
                <a:extLst>
                  <a:ext uri="{FF2B5EF4-FFF2-40B4-BE49-F238E27FC236}">
                    <a16:creationId xmlns:a16="http://schemas.microsoft.com/office/drawing/2014/main" id="{BB370FA2-88F5-0C44-8748-9D25F273962B}"/>
                  </a:ext>
                </a:extLst>
              </p:cNvPr>
              <p:cNvSpPr/>
              <p:nvPr/>
            </p:nvSpPr>
            <p:spPr>
              <a:xfrm>
                <a:off x="5907600" y="3588120"/>
                <a:ext cx="7920" cy="7920"/>
              </a:xfrm>
              <a:custGeom>
                <a:avLst/>
                <a:gdLst/>
                <a:ahLst/>
                <a:cxnLst>
                  <a:cxn ang="3cd4">
                    <a:pos x="hc" y="t"/>
                  </a:cxn>
                  <a:cxn ang="cd2">
                    <a:pos x="l" y="vc"/>
                  </a:cxn>
                  <a:cxn ang="cd4">
                    <a:pos x="hc" y="b"/>
                  </a:cxn>
                  <a:cxn ang="0">
                    <a:pos x="r" y="vc"/>
                  </a:cxn>
                </a:cxnLst>
                <a:rect l="l" t="t" r="r" b="b"/>
                <a:pathLst>
                  <a:path w="23" h="23">
                    <a:moveTo>
                      <a:pt x="23" y="23"/>
                    </a:moveTo>
                    <a:cubicBezTo>
                      <a:pt x="11" y="23"/>
                      <a:pt x="0" y="12"/>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8" name="Freeform 157">
                <a:extLst>
                  <a:ext uri="{FF2B5EF4-FFF2-40B4-BE49-F238E27FC236}">
                    <a16:creationId xmlns:a16="http://schemas.microsoft.com/office/drawing/2014/main" id="{85FB5C71-9B65-A640-97FA-96D5176D74E4}"/>
                  </a:ext>
                </a:extLst>
              </p:cNvPr>
              <p:cNvSpPr/>
              <p:nvPr/>
            </p:nvSpPr>
            <p:spPr>
              <a:xfrm>
                <a:off x="5907600" y="3579839"/>
                <a:ext cx="7920" cy="7920"/>
              </a:xfrm>
              <a:custGeom>
                <a:avLst/>
                <a:gdLst/>
                <a:ahLst/>
                <a:cxnLst>
                  <a:cxn ang="3cd4">
                    <a:pos x="hc" y="t"/>
                  </a:cxn>
                  <a:cxn ang="cd2">
                    <a:pos x="l" y="vc"/>
                  </a:cxn>
                  <a:cxn ang="cd4">
                    <a:pos x="hc" y="b"/>
                  </a:cxn>
                  <a:cxn ang="0">
                    <a:pos x="r" y="vc"/>
                  </a:cxn>
                </a:cxnLst>
                <a:rect l="l" t="t" r="r" b="b"/>
                <a:pathLst>
                  <a:path w="23" h="23">
                    <a:moveTo>
                      <a:pt x="0" y="23"/>
                    </a:moveTo>
                    <a:cubicBezTo>
                      <a:pt x="0" y="10"/>
                      <a:pt x="11" y="0"/>
                      <a:pt x="2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59" name="Freeform 158">
                <a:extLst>
                  <a:ext uri="{FF2B5EF4-FFF2-40B4-BE49-F238E27FC236}">
                    <a16:creationId xmlns:a16="http://schemas.microsoft.com/office/drawing/2014/main" id="{678AD10F-4AA8-784D-A0D5-EDA78838D636}"/>
                  </a:ext>
                </a:extLst>
              </p:cNvPr>
              <p:cNvSpPr/>
              <p:nvPr/>
            </p:nvSpPr>
            <p:spPr>
              <a:xfrm>
                <a:off x="5915880" y="3579839"/>
                <a:ext cx="8280" cy="7920"/>
              </a:xfrm>
              <a:custGeom>
                <a:avLst/>
                <a:gdLst/>
                <a:ahLst/>
                <a:cxnLst>
                  <a:cxn ang="3cd4">
                    <a:pos x="hc" y="t"/>
                  </a:cxn>
                  <a:cxn ang="cd2">
                    <a:pos x="l" y="vc"/>
                  </a:cxn>
                  <a:cxn ang="cd4">
                    <a:pos x="hc" y="b"/>
                  </a:cxn>
                  <a:cxn ang="0">
                    <a:pos x="r" y="vc"/>
                  </a:cxn>
                </a:cxnLst>
                <a:rect l="l" t="t" r="r" b="b"/>
                <a:pathLst>
                  <a:path w="24" h="23">
                    <a:moveTo>
                      <a:pt x="0" y="0"/>
                    </a:moveTo>
                    <a:cubicBezTo>
                      <a:pt x="13" y="0"/>
                      <a:pt x="24" y="10"/>
                      <a:pt x="24"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0" name="Straight Connector 159">
                <a:extLst>
                  <a:ext uri="{FF2B5EF4-FFF2-40B4-BE49-F238E27FC236}">
                    <a16:creationId xmlns:a16="http://schemas.microsoft.com/office/drawing/2014/main" id="{F1201BB1-2EFB-1846-B491-869E7B25B442}"/>
                  </a:ext>
                </a:extLst>
              </p:cNvPr>
              <p:cNvSpPr/>
              <p:nvPr/>
            </p:nvSpPr>
            <p:spPr>
              <a:xfrm>
                <a:off x="6044039" y="362808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1" name="Freeform 160">
                <a:extLst>
                  <a:ext uri="{FF2B5EF4-FFF2-40B4-BE49-F238E27FC236}">
                    <a16:creationId xmlns:a16="http://schemas.microsoft.com/office/drawing/2014/main" id="{313B91A0-FA97-8645-AFC5-0CA806946FEB}"/>
                  </a:ext>
                </a:extLst>
              </p:cNvPr>
              <p:cNvSpPr/>
              <p:nvPr/>
            </p:nvSpPr>
            <p:spPr>
              <a:xfrm>
                <a:off x="6035759" y="3628080"/>
                <a:ext cx="7920" cy="7920"/>
              </a:xfrm>
              <a:custGeom>
                <a:avLst/>
                <a:gdLst/>
                <a:ahLst/>
                <a:cxnLst>
                  <a:cxn ang="3cd4">
                    <a:pos x="hc" y="t"/>
                  </a:cxn>
                  <a:cxn ang="cd2">
                    <a:pos x="l" y="vc"/>
                  </a:cxn>
                  <a:cxn ang="cd4">
                    <a:pos x="hc" y="b"/>
                  </a:cxn>
                  <a:cxn ang="0">
                    <a:pos x="r" y="vc"/>
                  </a:cxn>
                </a:cxnLst>
                <a:rect l="l" t="t" r="r" b="b"/>
                <a:pathLst>
                  <a:path w="23" h="23">
                    <a:moveTo>
                      <a:pt x="23" y="0"/>
                    </a:moveTo>
                    <a:cubicBezTo>
                      <a:pt x="23" y="12"/>
                      <a:pt x="12" y="23"/>
                      <a:pt x="0"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2" name="Freeform 161">
                <a:extLst>
                  <a:ext uri="{FF2B5EF4-FFF2-40B4-BE49-F238E27FC236}">
                    <a16:creationId xmlns:a16="http://schemas.microsoft.com/office/drawing/2014/main" id="{1E573657-F876-5043-A57B-B09A19089A07}"/>
                  </a:ext>
                </a:extLst>
              </p:cNvPr>
              <p:cNvSpPr/>
              <p:nvPr/>
            </p:nvSpPr>
            <p:spPr>
              <a:xfrm>
                <a:off x="6027479" y="3628080"/>
                <a:ext cx="7920" cy="7920"/>
              </a:xfrm>
              <a:custGeom>
                <a:avLst/>
                <a:gdLst/>
                <a:ahLst/>
                <a:cxnLst>
                  <a:cxn ang="3cd4">
                    <a:pos x="hc" y="t"/>
                  </a:cxn>
                  <a:cxn ang="cd2">
                    <a:pos x="l" y="vc"/>
                  </a:cxn>
                  <a:cxn ang="cd4">
                    <a:pos x="hc" y="b"/>
                  </a:cxn>
                  <a:cxn ang="0">
                    <a:pos x="r" y="vc"/>
                  </a:cxn>
                </a:cxnLst>
                <a:rect l="l" t="t" r="r" b="b"/>
                <a:pathLst>
                  <a:path w="23" h="23">
                    <a:moveTo>
                      <a:pt x="23" y="23"/>
                    </a:moveTo>
                    <a:cubicBezTo>
                      <a:pt x="11" y="23"/>
                      <a:pt x="0" y="12"/>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3" name="Freeform 162">
                <a:extLst>
                  <a:ext uri="{FF2B5EF4-FFF2-40B4-BE49-F238E27FC236}">
                    <a16:creationId xmlns:a16="http://schemas.microsoft.com/office/drawing/2014/main" id="{22192DA5-F20F-214B-9528-7B2CEC6963E0}"/>
                  </a:ext>
                </a:extLst>
              </p:cNvPr>
              <p:cNvSpPr/>
              <p:nvPr/>
            </p:nvSpPr>
            <p:spPr>
              <a:xfrm>
                <a:off x="6027479" y="3619440"/>
                <a:ext cx="7920" cy="8280"/>
              </a:xfrm>
              <a:custGeom>
                <a:avLst/>
                <a:gdLst/>
                <a:ahLst/>
                <a:cxnLst>
                  <a:cxn ang="3cd4">
                    <a:pos x="hc" y="t"/>
                  </a:cxn>
                  <a:cxn ang="cd2">
                    <a:pos x="l" y="vc"/>
                  </a:cxn>
                  <a:cxn ang="cd4">
                    <a:pos x="hc" y="b"/>
                  </a:cxn>
                  <a:cxn ang="0">
                    <a:pos x="r" y="vc"/>
                  </a:cxn>
                </a:cxnLst>
                <a:rect l="l" t="t" r="r" b="b"/>
                <a:pathLst>
                  <a:path w="23" h="24">
                    <a:moveTo>
                      <a:pt x="0" y="24"/>
                    </a:moveTo>
                    <a:cubicBezTo>
                      <a:pt x="0" y="10"/>
                      <a:pt x="11" y="0"/>
                      <a:pt x="2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4" name="Freeform 163">
                <a:extLst>
                  <a:ext uri="{FF2B5EF4-FFF2-40B4-BE49-F238E27FC236}">
                    <a16:creationId xmlns:a16="http://schemas.microsoft.com/office/drawing/2014/main" id="{0F32F3B8-7A05-E84D-9FD6-7CE0ACD7BCDD}"/>
                  </a:ext>
                </a:extLst>
              </p:cNvPr>
              <p:cNvSpPr/>
              <p:nvPr/>
            </p:nvSpPr>
            <p:spPr>
              <a:xfrm>
                <a:off x="6035759" y="3619440"/>
                <a:ext cx="7920" cy="8280"/>
              </a:xfrm>
              <a:custGeom>
                <a:avLst/>
                <a:gdLst/>
                <a:ahLst/>
                <a:cxnLst>
                  <a:cxn ang="3cd4">
                    <a:pos x="hc" y="t"/>
                  </a:cxn>
                  <a:cxn ang="cd2">
                    <a:pos x="l" y="vc"/>
                  </a:cxn>
                  <a:cxn ang="cd4">
                    <a:pos x="hc" y="b"/>
                  </a:cxn>
                  <a:cxn ang="0">
                    <a:pos x="r" y="vc"/>
                  </a:cxn>
                </a:cxnLst>
                <a:rect l="l" t="t" r="r" b="b"/>
                <a:pathLst>
                  <a:path w="23" h="24">
                    <a:moveTo>
                      <a:pt x="0" y="0"/>
                    </a:moveTo>
                    <a:cubicBezTo>
                      <a:pt x="12" y="0"/>
                      <a:pt x="23" y="10"/>
                      <a:pt x="23" y="24"/>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5" name="Straight Connector 164">
                <a:extLst>
                  <a:ext uri="{FF2B5EF4-FFF2-40B4-BE49-F238E27FC236}">
                    <a16:creationId xmlns:a16="http://schemas.microsoft.com/office/drawing/2014/main" id="{4EB531FE-2497-B54A-BA32-2DFC8C48FD17}"/>
                  </a:ext>
                </a:extLst>
              </p:cNvPr>
              <p:cNvSpPr/>
              <p:nvPr/>
            </p:nvSpPr>
            <p:spPr>
              <a:xfrm>
                <a:off x="6111720" y="3727080"/>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66" name="Freeform 165">
                <a:extLst>
                  <a:ext uri="{FF2B5EF4-FFF2-40B4-BE49-F238E27FC236}">
                    <a16:creationId xmlns:a16="http://schemas.microsoft.com/office/drawing/2014/main" id="{73D46D88-B004-6244-A83D-C5BB71DE146E}"/>
                  </a:ext>
                </a:extLst>
              </p:cNvPr>
              <p:cNvSpPr/>
              <p:nvPr/>
            </p:nvSpPr>
            <p:spPr>
              <a:xfrm>
                <a:off x="6103440" y="3727080"/>
                <a:ext cx="7920" cy="7920"/>
              </a:xfrm>
              <a:custGeom>
                <a:avLst/>
                <a:gdLst/>
                <a:ahLst/>
                <a:cxnLst>
                  <a:cxn ang="3cd4">
                    <a:pos x="hc" y="t"/>
                  </a:cxn>
                  <a:cxn ang="cd2">
                    <a:pos x="l" y="vc"/>
                  </a:cxn>
                  <a:cxn ang="cd4">
                    <a:pos x="hc" y="b"/>
                  </a:cxn>
                  <a:cxn ang="0">
                    <a:pos x="r" y="vc"/>
                  </a:cxn>
                </a:cxnLst>
                <a:rect l="l" t="t" r="r" b="b"/>
                <a:pathLst>
                  <a:path w="23" h="23">
                    <a:moveTo>
                      <a:pt x="23" y="0"/>
                    </a:moveTo>
                    <a:cubicBezTo>
                      <a:pt x="23" y="12"/>
                      <a:pt x="12" y="23"/>
                      <a:pt x="0"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86" name="Freeform 185">
                <a:extLst>
                  <a:ext uri="{FF2B5EF4-FFF2-40B4-BE49-F238E27FC236}">
                    <a16:creationId xmlns:a16="http://schemas.microsoft.com/office/drawing/2014/main" id="{9C3E6CEC-033D-3F4A-AE00-C777D7854EA5}"/>
                  </a:ext>
                </a:extLst>
              </p:cNvPr>
              <p:cNvSpPr/>
              <p:nvPr/>
            </p:nvSpPr>
            <p:spPr>
              <a:xfrm>
                <a:off x="6094800" y="3727080"/>
                <a:ext cx="8280" cy="7920"/>
              </a:xfrm>
              <a:custGeom>
                <a:avLst/>
                <a:gdLst/>
                <a:ahLst/>
                <a:cxnLst>
                  <a:cxn ang="3cd4">
                    <a:pos x="hc" y="t"/>
                  </a:cxn>
                  <a:cxn ang="cd2">
                    <a:pos x="l" y="vc"/>
                  </a:cxn>
                  <a:cxn ang="cd4">
                    <a:pos x="hc" y="b"/>
                  </a:cxn>
                  <a:cxn ang="0">
                    <a:pos x="r" y="vc"/>
                  </a:cxn>
                </a:cxnLst>
                <a:rect l="l" t="t" r="r" b="b"/>
                <a:pathLst>
                  <a:path w="24" h="23">
                    <a:moveTo>
                      <a:pt x="24" y="23"/>
                    </a:moveTo>
                    <a:cubicBezTo>
                      <a:pt x="10" y="23"/>
                      <a:pt x="0" y="12"/>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87" name="Freeform 186">
                <a:extLst>
                  <a:ext uri="{FF2B5EF4-FFF2-40B4-BE49-F238E27FC236}">
                    <a16:creationId xmlns:a16="http://schemas.microsoft.com/office/drawing/2014/main" id="{269F5B6D-86FA-0045-8F28-E8AB83714DE4}"/>
                  </a:ext>
                </a:extLst>
              </p:cNvPr>
              <p:cNvSpPr/>
              <p:nvPr/>
            </p:nvSpPr>
            <p:spPr>
              <a:xfrm>
                <a:off x="6094800" y="3718800"/>
                <a:ext cx="8280" cy="7920"/>
              </a:xfrm>
              <a:custGeom>
                <a:avLst/>
                <a:gdLst/>
                <a:ahLst/>
                <a:cxnLst>
                  <a:cxn ang="3cd4">
                    <a:pos x="hc" y="t"/>
                  </a:cxn>
                  <a:cxn ang="cd2">
                    <a:pos x="l" y="vc"/>
                  </a:cxn>
                  <a:cxn ang="cd4">
                    <a:pos x="hc" y="b"/>
                  </a:cxn>
                  <a:cxn ang="0">
                    <a:pos x="r" y="vc"/>
                  </a:cxn>
                </a:cxnLst>
                <a:rect l="l" t="t" r="r" b="b"/>
                <a:pathLst>
                  <a:path w="24" h="23">
                    <a:moveTo>
                      <a:pt x="0" y="23"/>
                    </a:moveTo>
                    <a:cubicBezTo>
                      <a:pt x="0" y="11"/>
                      <a:pt x="10" y="0"/>
                      <a:pt x="24"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88" name="Freeform 187">
                <a:extLst>
                  <a:ext uri="{FF2B5EF4-FFF2-40B4-BE49-F238E27FC236}">
                    <a16:creationId xmlns:a16="http://schemas.microsoft.com/office/drawing/2014/main" id="{279576A9-818B-264B-9F44-F47E9F76F3D3}"/>
                  </a:ext>
                </a:extLst>
              </p:cNvPr>
              <p:cNvSpPr/>
              <p:nvPr/>
            </p:nvSpPr>
            <p:spPr>
              <a:xfrm>
                <a:off x="6103440" y="3718800"/>
                <a:ext cx="7920" cy="7920"/>
              </a:xfrm>
              <a:custGeom>
                <a:avLst/>
                <a:gdLst/>
                <a:ahLst/>
                <a:cxnLst>
                  <a:cxn ang="3cd4">
                    <a:pos x="hc" y="t"/>
                  </a:cxn>
                  <a:cxn ang="cd2">
                    <a:pos x="l" y="vc"/>
                  </a:cxn>
                  <a:cxn ang="cd4">
                    <a:pos x="hc" y="b"/>
                  </a:cxn>
                  <a:cxn ang="0">
                    <a:pos x="r" y="vc"/>
                  </a:cxn>
                </a:cxnLst>
                <a:rect l="l" t="t" r="r" b="b"/>
                <a:pathLst>
                  <a:path w="23" h="23">
                    <a:moveTo>
                      <a:pt x="0" y="0"/>
                    </a:moveTo>
                    <a:cubicBezTo>
                      <a:pt x="12" y="0"/>
                      <a:pt x="23" y="11"/>
                      <a:pt x="23"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89" name="Straight Connector 188">
                <a:extLst>
                  <a:ext uri="{FF2B5EF4-FFF2-40B4-BE49-F238E27FC236}">
                    <a16:creationId xmlns:a16="http://schemas.microsoft.com/office/drawing/2014/main" id="{1EC934C3-FCD3-3D43-868E-AEFA59E457B9}"/>
                  </a:ext>
                </a:extLst>
              </p:cNvPr>
              <p:cNvSpPr/>
              <p:nvPr/>
            </p:nvSpPr>
            <p:spPr>
              <a:xfrm>
                <a:off x="6059880" y="3826799"/>
                <a:ext cx="0" cy="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0" name="Freeform 189">
                <a:extLst>
                  <a:ext uri="{FF2B5EF4-FFF2-40B4-BE49-F238E27FC236}">
                    <a16:creationId xmlns:a16="http://schemas.microsoft.com/office/drawing/2014/main" id="{FCF660D2-296E-3040-9FDD-6CBE2F91789C}"/>
                  </a:ext>
                </a:extLst>
              </p:cNvPr>
              <p:cNvSpPr/>
              <p:nvPr/>
            </p:nvSpPr>
            <p:spPr>
              <a:xfrm>
                <a:off x="6051600" y="3826799"/>
                <a:ext cx="7920" cy="7920"/>
              </a:xfrm>
              <a:custGeom>
                <a:avLst/>
                <a:gdLst/>
                <a:ahLst/>
                <a:cxnLst>
                  <a:cxn ang="3cd4">
                    <a:pos x="hc" y="t"/>
                  </a:cxn>
                  <a:cxn ang="cd2">
                    <a:pos x="l" y="vc"/>
                  </a:cxn>
                  <a:cxn ang="cd4">
                    <a:pos x="hc" y="b"/>
                  </a:cxn>
                  <a:cxn ang="0">
                    <a:pos x="r" y="vc"/>
                  </a:cxn>
                </a:cxnLst>
                <a:rect l="l" t="t" r="r" b="b"/>
                <a:pathLst>
                  <a:path w="23" h="23">
                    <a:moveTo>
                      <a:pt x="23" y="0"/>
                    </a:moveTo>
                    <a:cubicBezTo>
                      <a:pt x="23" y="12"/>
                      <a:pt x="12" y="23"/>
                      <a:pt x="0"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1" name="Freeform 190">
                <a:extLst>
                  <a:ext uri="{FF2B5EF4-FFF2-40B4-BE49-F238E27FC236}">
                    <a16:creationId xmlns:a16="http://schemas.microsoft.com/office/drawing/2014/main" id="{F878A48C-4F42-0249-AC7E-D72D7F762DDE}"/>
                  </a:ext>
                </a:extLst>
              </p:cNvPr>
              <p:cNvSpPr/>
              <p:nvPr/>
            </p:nvSpPr>
            <p:spPr>
              <a:xfrm>
                <a:off x="6043320" y="3826799"/>
                <a:ext cx="7920" cy="7920"/>
              </a:xfrm>
              <a:custGeom>
                <a:avLst/>
                <a:gdLst/>
                <a:ahLst/>
                <a:cxnLst>
                  <a:cxn ang="3cd4">
                    <a:pos x="hc" y="t"/>
                  </a:cxn>
                  <a:cxn ang="cd2">
                    <a:pos x="l" y="vc"/>
                  </a:cxn>
                  <a:cxn ang="cd4">
                    <a:pos x="hc" y="b"/>
                  </a:cxn>
                  <a:cxn ang="0">
                    <a:pos x="r" y="vc"/>
                  </a:cxn>
                </a:cxnLst>
                <a:rect l="l" t="t" r="r" b="b"/>
                <a:pathLst>
                  <a:path w="23" h="23">
                    <a:moveTo>
                      <a:pt x="23" y="23"/>
                    </a:moveTo>
                    <a:cubicBezTo>
                      <a:pt x="11" y="23"/>
                      <a:pt x="0" y="12"/>
                      <a:pt x="0"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2" name="Freeform 191">
                <a:extLst>
                  <a:ext uri="{FF2B5EF4-FFF2-40B4-BE49-F238E27FC236}">
                    <a16:creationId xmlns:a16="http://schemas.microsoft.com/office/drawing/2014/main" id="{64E6FCE6-8834-424F-B897-B96ECBEA2088}"/>
                  </a:ext>
                </a:extLst>
              </p:cNvPr>
              <p:cNvSpPr/>
              <p:nvPr/>
            </p:nvSpPr>
            <p:spPr>
              <a:xfrm>
                <a:off x="6043320" y="3818519"/>
                <a:ext cx="7920" cy="7920"/>
              </a:xfrm>
              <a:custGeom>
                <a:avLst/>
                <a:gdLst/>
                <a:ahLst/>
                <a:cxnLst>
                  <a:cxn ang="3cd4">
                    <a:pos x="hc" y="t"/>
                  </a:cxn>
                  <a:cxn ang="cd2">
                    <a:pos x="l" y="vc"/>
                  </a:cxn>
                  <a:cxn ang="cd4">
                    <a:pos x="hc" y="b"/>
                  </a:cxn>
                  <a:cxn ang="0">
                    <a:pos x="r" y="vc"/>
                  </a:cxn>
                </a:cxnLst>
                <a:rect l="l" t="t" r="r" b="b"/>
                <a:pathLst>
                  <a:path w="23" h="23">
                    <a:moveTo>
                      <a:pt x="0" y="23"/>
                    </a:moveTo>
                    <a:cubicBezTo>
                      <a:pt x="0" y="10"/>
                      <a:pt x="11" y="0"/>
                      <a:pt x="23" y="0"/>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3" name="Freeform 192">
                <a:extLst>
                  <a:ext uri="{FF2B5EF4-FFF2-40B4-BE49-F238E27FC236}">
                    <a16:creationId xmlns:a16="http://schemas.microsoft.com/office/drawing/2014/main" id="{7B11F003-6D4B-4B4D-BFB3-F783E9C9E58F}"/>
                  </a:ext>
                </a:extLst>
              </p:cNvPr>
              <p:cNvSpPr/>
              <p:nvPr/>
            </p:nvSpPr>
            <p:spPr>
              <a:xfrm>
                <a:off x="6051600" y="3818519"/>
                <a:ext cx="7920" cy="7920"/>
              </a:xfrm>
              <a:custGeom>
                <a:avLst/>
                <a:gdLst/>
                <a:ahLst/>
                <a:cxnLst>
                  <a:cxn ang="3cd4">
                    <a:pos x="hc" y="t"/>
                  </a:cxn>
                  <a:cxn ang="cd2">
                    <a:pos x="l" y="vc"/>
                  </a:cxn>
                  <a:cxn ang="cd4">
                    <a:pos x="hc" y="b"/>
                  </a:cxn>
                  <a:cxn ang="0">
                    <a:pos x="r" y="vc"/>
                  </a:cxn>
                </a:cxnLst>
                <a:rect l="l" t="t" r="r" b="b"/>
                <a:pathLst>
                  <a:path w="23" h="23">
                    <a:moveTo>
                      <a:pt x="0" y="0"/>
                    </a:moveTo>
                    <a:cubicBezTo>
                      <a:pt x="12" y="0"/>
                      <a:pt x="23" y="10"/>
                      <a:pt x="23" y="23"/>
                    </a:cubicBezTo>
                  </a:path>
                </a:pathLst>
              </a:cu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4" name="Straight Connector 193">
                <a:extLst>
                  <a:ext uri="{FF2B5EF4-FFF2-40B4-BE49-F238E27FC236}">
                    <a16:creationId xmlns:a16="http://schemas.microsoft.com/office/drawing/2014/main" id="{64B15E2C-E326-4546-9E72-71FE86F6A06E}"/>
                  </a:ext>
                </a:extLst>
              </p:cNvPr>
              <p:cNvSpPr/>
              <p:nvPr/>
            </p:nvSpPr>
            <p:spPr>
              <a:xfrm flipH="1" flipV="1">
                <a:off x="5805000" y="3664440"/>
                <a:ext cx="145440" cy="4968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5" name="Straight Connector 194">
                <a:extLst>
                  <a:ext uri="{FF2B5EF4-FFF2-40B4-BE49-F238E27FC236}">
                    <a16:creationId xmlns:a16="http://schemas.microsoft.com/office/drawing/2014/main" id="{464EE626-D356-5A47-85A6-8D02D66CFBCD}"/>
                  </a:ext>
                </a:extLst>
              </p:cNvPr>
              <p:cNvSpPr/>
              <p:nvPr/>
            </p:nvSpPr>
            <p:spPr>
              <a:xfrm flipV="1">
                <a:off x="5805000" y="3588120"/>
                <a:ext cx="110880" cy="7632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6" name="Straight Connector 195">
                <a:extLst>
                  <a:ext uri="{FF2B5EF4-FFF2-40B4-BE49-F238E27FC236}">
                    <a16:creationId xmlns:a16="http://schemas.microsoft.com/office/drawing/2014/main" id="{DAFAF65F-6044-C644-846A-69FEEFCB6EE8}"/>
                  </a:ext>
                </a:extLst>
              </p:cNvPr>
              <p:cNvSpPr/>
              <p:nvPr/>
            </p:nvSpPr>
            <p:spPr>
              <a:xfrm>
                <a:off x="5915880" y="3588120"/>
                <a:ext cx="34560" cy="12600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7" name="Straight Connector 196">
                <a:extLst>
                  <a:ext uri="{FF2B5EF4-FFF2-40B4-BE49-F238E27FC236}">
                    <a16:creationId xmlns:a16="http://schemas.microsoft.com/office/drawing/2014/main" id="{36757105-8847-BF43-AB79-EC7DA7CED9A7}"/>
                  </a:ext>
                </a:extLst>
              </p:cNvPr>
              <p:cNvSpPr/>
              <p:nvPr/>
            </p:nvSpPr>
            <p:spPr>
              <a:xfrm>
                <a:off x="5950440" y="3714120"/>
                <a:ext cx="153000" cy="1296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8" name="Straight Connector 197">
                <a:extLst>
                  <a:ext uri="{FF2B5EF4-FFF2-40B4-BE49-F238E27FC236}">
                    <a16:creationId xmlns:a16="http://schemas.microsoft.com/office/drawing/2014/main" id="{BE2F5686-A44D-CB4A-9C53-D2A609CA5B39}"/>
                  </a:ext>
                </a:extLst>
              </p:cNvPr>
              <p:cNvSpPr/>
              <p:nvPr/>
            </p:nvSpPr>
            <p:spPr>
              <a:xfrm flipH="1" flipV="1">
                <a:off x="6035759" y="3628080"/>
                <a:ext cx="67681" cy="9900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199" name="Straight Connector 198">
                <a:extLst>
                  <a:ext uri="{FF2B5EF4-FFF2-40B4-BE49-F238E27FC236}">
                    <a16:creationId xmlns:a16="http://schemas.microsoft.com/office/drawing/2014/main" id="{7C38F58D-3458-5B49-B2C8-1BA77E8F2065}"/>
                  </a:ext>
                </a:extLst>
              </p:cNvPr>
              <p:cNvSpPr/>
              <p:nvPr/>
            </p:nvSpPr>
            <p:spPr>
              <a:xfrm flipH="1">
                <a:off x="5950440" y="3628080"/>
                <a:ext cx="85319" cy="8604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00" name="Straight Connector 199">
                <a:extLst>
                  <a:ext uri="{FF2B5EF4-FFF2-40B4-BE49-F238E27FC236}">
                    <a16:creationId xmlns:a16="http://schemas.microsoft.com/office/drawing/2014/main" id="{E0755325-E4B6-214A-B6A0-4430F1B83418}"/>
                  </a:ext>
                </a:extLst>
              </p:cNvPr>
              <p:cNvSpPr/>
              <p:nvPr/>
            </p:nvSpPr>
            <p:spPr>
              <a:xfrm>
                <a:off x="5950440" y="3714120"/>
                <a:ext cx="101160" cy="113039"/>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01" name="Straight Connector 200">
                <a:extLst>
                  <a:ext uri="{FF2B5EF4-FFF2-40B4-BE49-F238E27FC236}">
                    <a16:creationId xmlns:a16="http://schemas.microsoft.com/office/drawing/2014/main" id="{658E4FB8-4A87-A540-B855-710440815B5C}"/>
                  </a:ext>
                </a:extLst>
              </p:cNvPr>
              <p:cNvSpPr/>
              <p:nvPr/>
            </p:nvSpPr>
            <p:spPr>
              <a:xfrm flipV="1">
                <a:off x="6051600" y="3727080"/>
                <a:ext cx="51840" cy="100079"/>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sp>
            <p:nvSpPr>
              <p:cNvPr id="202" name="Straight Connector 201">
                <a:extLst>
                  <a:ext uri="{FF2B5EF4-FFF2-40B4-BE49-F238E27FC236}">
                    <a16:creationId xmlns:a16="http://schemas.microsoft.com/office/drawing/2014/main" id="{6F426C72-42D6-E749-BD9A-6861FCBF7A4D}"/>
                  </a:ext>
                </a:extLst>
              </p:cNvPr>
              <p:cNvSpPr/>
              <p:nvPr/>
            </p:nvSpPr>
            <p:spPr>
              <a:xfrm>
                <a:off x="5915880" y="3588120"/>
                <a:ext cx="119879" cy="39960"/>
              </a:xfrm>
              <a:prstGeom prst="line">
                <a:avLst/>
              </a:prstGeom>
              <a:noFill/>
              <a:ln w="12700" cap="rnd">
                <a:solidFill>
                  <a:schemeClr val="bg1"/>
                </a:solidFill>
                <a:prstDash val="solid"/>
                <a:round/>
              </a:ln>
            </p:spPr>
            <p:txBody>
              <a:bodyPr vert="horz" wrap="none" lIns="7298" tIns="7298" rIns="7298" bIns="7298" anchor="ctr" anchorCtr="1" compatLnSpc="0"/>
              <a:lstStyle/>
              <a:p>
                <a:pPr marL="0" indent="0">
                  <a:spcBef>
                    <a:spcPts val="0"/>
                  </a:spcBef>
                  <a:buNone/>
                </a:pPr>
                <a:endParaRPr lang="en-AU" sz="1352" kern="1200">
                  <a:latin typeface="Arial" pitchFamily="18"/>
                  <a:ea typeface="SimSun" pitchFamily="2"/>
                  <a:cs typeface="Lucida Sans" pitchFamily="2"/>
                </a:endParaRPr>
              </a:p>
            </p:txBody>
          </p:sp>
        </p:grpSp>
      </p:grpSp>
    </p:spTree>
  </p:cSld>
  <p:clrMapOvr>
    <a:masterClrMapping/>
  </p:clrMapOvr>
  <p:transition>
    <p:fade/>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nodeType="afterEffect">
                                  <p:stCondLst>
                                    <p:cond delay="0"/>
                                  </p:stCondLst>
                                  <p:iterate>
                                    <p:tmAbs val="0"/>
                                  </p:iterate>
                                  <p:childTnLst>
                                    <p:set>
                                      <p:cBhvr>
                                        <p:cTn id="6" fill="hold"/>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fill="hold" nodeType="afterEffect">
                                  <p:stCondLst>
                                    <p:cond delay="0"/>
                                  </p:stCondLst>
                                  <p:iterate>
                                    <p:tmAbs val="0"/>
                                  </p:iterate>
                                  <p:childTnLst>
                                    <p:set>
                                      <p:cBhvr>
                                        <p:cTn id="10" fill="hold"/>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fill="hold" nodeType="afterEffect">
                                  <p:stCondLst>
                                    <p:cond delay="0"/>
                                  </p:stCondLst>
                                  <p:iterate>
                                    <p:tmAbs val="0"/>
                                  </p:iterate>
                                  <p:childTnLst>
                                    <p:set>
                                      <p:cBhvr>
                                        <p:cTn id="14" fill="hold"/>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fill="hold" nodeType="afterEffect">
                                  <p:stCondLst>
                                    <p:cond delay="0"/>
                                  </p:stCondLst>
                                  <p:iterate>
                                    <p:tmAbs val="0"/>
                                  </p:iterate>
                                  <p:childTnLst>
                                    <p:set>
                                      <p:cBhvr>
                                        <p:cTn id="18" fill="hold"/>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fill="hold" nodeType="afterEffect">
                                  <p:stCondLst>
                                    <p:cond delay="0"/>
                                  </p:stCondLst>
                                  <p:iterate>
                                    <p:tmAbs val="0"/>
                                  </p:iterate>
                                  <p:childTnLst>
                                    <p:set>
                                      <p:cBhvr>
                                        <p:cTn id="22" fill="hold"/>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4" name="Enter Text here"/>
          <p:cNvSpPr txBox="1">
            <a:spLocks noGrp="1"/>
          </p:cNvSpPr>
          <p:nvPr>
            <p:ph type="body" sz="half" idx="1"/>
          </p:nvPr>
        </p:nvSpPr>
        <p:spPr bwMode="auto">
          <a:xfrm>
            <a:off x="288049" y="1200521"/>
            <a:ext cx="8236037" cy="3395521"/>
          </a:xfrm>
          <a:prstGeom prst="rect">
            <a:avLst/>
          </a:prstGeom>
        </p:spPr>
        <p:txBody>
          <a:bodyPr/>
          <a:lstStyle/>
          <a:p>
            <a:pPr>
              <a:defRPr/>
            </a:pPr>
            <a:r>
              <a:rPr lang="en-US" dirty="0">
                <a:latin typeface="Museo Sans 500" panose="02000000000000000000" pitchFamily="50" charset="0"/>
              </a:rPr>
              <a:t>Who are the workshops for?</a:t>
            </a:r>
            <a:endParaRPr dirty="0">
              <a:latin typeface="Museo Sans 500" panose="02000000000000000000" pitchFamily="50" charset="0"/>
            </a:endParaRPr>
          </a:p>
          <a:p>
            <a:pPr>
              <a:defRPr/>
            </a:pPr>
            <a:r>
              <a:rPr lang="en-US" dirty="0"/>
              <a:t>These workshops are targeted to research support staff in a train-the-trainer style so participants such as librarians, eResearch analysts or faculty research support staff can reuse the content to train researchers.</a:t>
            </a:r>
            <a:endParaRPr dirty="0"/>
          </a:p>
          <a:p>
            <a:pPr>
              <a:defRPr/>
            </a:pPr>
            <a:endParaRPr lang="en-US" dirty="0"/>
          </a:p>
          <a:p>
            <a:pPr>
              <a:defRPr/>
            </a:pPr>
            <a:r>
              <a:rPr lang="en-US" dirty="0">
                <a:latin typeface="Museo Sans 500" panose="02000000000000000000" pitchFamily="50" charset="0"/>
              </a:rPr>
              <a:t>Workshop topics</a:t>
            </a:r>
            <a:endParaRPr dirty="0">
              <a:latin typeface="Museo Sans 500" panose="02000000000000000000" pitchFamily="50" charset="0"/>
            </a:endParaRPr>
          </a:p>
          <a:p>
            <a:pPr marL="285750" indent="-285750">
              <a:buFont typeface="Arial"/>
              <a:buChar char="•"/>
              <a:defRPr/>
            </a:pPr>
            <a:r>
              <a:rPr lang="en-US" dirty="0"/>
              <a:t>Introduction to </a:t>
            </a:r>
            <a:r>
              <a:rPr lang="en-US" dirty="0" err="1"/>
              <a:t>Jupyter</a:t>
            </a:r>
            <a:r>
              <a:rPr lang="en-US" dirty="0"/>
              <a:t> Notebooks</a:t>
            </a:r>
            <a:endParaRPr dirty="0"/>
          </a:p>
          <a:p>
            <a:pPr marL="285750" indent="-285750">
              <a:buFont typeface="Arial"/>
              <a:buChar char="•"/>
              <a:defRPr/>
            </a:pPr>
            <a:r>
              <a:rPr lang="en-AU" dirty="0"/>
              <a:t>Network Know-how &amp; Data Handling</a:t>
            </a:r>
            <a:endParaRPr dirty="0"/>
          </a:p>
          <a:p>
            <a:pPr marL="285750" indent="-285750">
              <a:buFont typeface="Arial"/>
              <a:buChar char="•"/>
              <a:defRPr/>
            </a:pPr>
            <a:r>
              <a:rPr lang="en-US" dirty="0"/>
              <a:t>Active Data Management with CloudStor</a:t>
            </a:r>
          </a:p>
          <a:p>
            <a:pPr>
              <a:defRPr/>
            </a:pPr>
            <a:endParaRPr lang="en-US" dirty="0"/>
          </a:p>
          <a:p>
            <a:pPr>
              <a:defRPr/>
            </a:pPr>
            <a:r>
              <a:rPr lang="en-US" dirty="0"/>
              <a:t>More information and bookings: </a:t>
            </a:r>
            <a:r>
              <a:rPr lang="en-AU" dirty="0">
                <a:hlinkClick r:id="rId3"/>
              </a:rPr>
              <a:t>news.aarnet.edu.au/</a:t>
            </a:r>
            <a:r>
              <a:rPr lang="en-AU" dirty="0" err="1">
                <a:hlinkClick r:id="rId3"/>
              </a:rPr>
              <a:t>aarnet</a:t>
            </a:r>
            <a:r>
              <a:rPr lang="en-AU" dirty="0">
                <a:hlinkClick r:id="rId3"/>
              </a:rPr>
              <a:t>-train-the-trainer-workshops/</a:t>
            </a:r>
            <a:endParaRPr lang="en-AU" dirty="0"/>
          </a:p>
        </p:txBody>
      </p:sp>
      <p:sp>
        <p:nvSpPr>
          <p:cNvPr id="196" name="Title Slide"/>
          <p:cNvSpPr txBox="1">
            <a:spLocks noGrp="1"/>
          </p:cNvSpPr>
          <p:nvPr>
            <p:ph type="body" idx="21"/>
          </p:nvPr>
        </p:nvSpPr>
        <p:spPr bwMode="auto">
          <a:prstGeom prst="rect">
            <a:avLst/>
          </a:prstGeom>
        </p:spPr>
        <p:txBody>
          <a:bodyPr>
            <a:normAutofit lnSpcReduction="10000"/>
          </a:bodyPr>
          <a:lstStyle/>
          <a:p>
            <a:pPr>
              <a:defRPr/>
            </a:pPr>
            <a:r>
              <a:rPr lang="en-AU" dirty="0"/>
              <a:t>Train-the-trainer workshops</a:t>
            </a:r>
            <a:endParaRPr dirty="0"/>
          </a:p>
        </p:txBody>
      </p:sp>
      <p:sp>
        <p:nvSpPr>
          <p:cNvPr id="197" name="SUB TITLE"/>
          <p:cNvSpPr txBox="1">
            <a:spLocks noGrp="1"/>
          </p:cNvSpPr>
          <p:nvPr>
            <p:ph type="body" idx="22"/>
          </p:nvPr>
        </p:nvSpPr>
        <p:spPr bwMode="auto">
          <a:prstGeom prst="rect">
            <a:avLst/>
          </a:prstGeom>
        </p:spPr>
        <p:txBody>
          <a:bodyPr>
            <a:normAutofit fontScale="92500" lnSpcReduction="10000"/>
          </a:bodyPr>
          <a:lstStyle/>
          <a:p>
            <a:pPr>
              <a:defRPr/>
            </a:pPr>
            <a:r>
              <a:rPr lang="en-AU"/>
              <a:t>Empowering users</a:t>
            </a:r>
            <a:endParaRPr/>
          </a:p>
        </p:txBody>
      </p:sp>
    </p:spTree>
  </p:cSld>
  <p:clrMapOvr>
    <a:masterClrMapping/>
  </p:clrMapOvr>
  <mc:AlternateContent xmlns:mc="http://schemas.openxmlformats.org/markup-compatibility/2006" xmlns:p14="http://schemas.microsoft.com/office/powerpoint/2010/main">
    <mc:Choice Requires="p14">
      <p:transition>
        <p:fade/>
      </p:transition>
    </mc:Choice>
    <mc:Fallback xmlns:w="http://schemas.openxmlformats.org/wordprocessingml/2006/main" xmlns:m="http://schemas.openxmlformats.org/officeDocument/2006/math" xmlns="">
      <p:transition spd="med" advClick="1">
        <p:fade thruBlk="0"/>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4">
                                            <p:txEl>
                                              <p:pRg st="0" end="0"/>
                                            </p:txEl>
                                          </p:spTgt>
                                        </p:tgtEl>
                                        <p:attrNameLst>
                                          <p:attrName>style.visibility</p:attrName>
                                        </p:attrNameLst>
                                      </p:cBhvr>
                                      <p:to>
                                        <p:strVal val="visible"/>
                                      </p:to>
                                    </p:set>
                                    <p:animEffect transition="in" filter="wipe(up)">
                                      <p:cBhvr>
                                        <p:cTn id="7" dur="500"/>
                                        <p:tgtEl>
                                          <p:spTgt spid="194">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94">
                                            <p:txEl>
                                              <p:pRg st="1" end="1"/>
                                            </p:txEl>
                                          </p:spTgt>
                                        </p:tgtEl>
                                        <p:attrNameLst>
                                          <p:attrName>style.visibility</p:attrName>
                                        </p:attrNameLst>
                                      </p:cBhvr>
                                      <p:to>
                                        <p:strVal val="visible"/>
                                      </p:to>
                                    </p:set>
                                    <p:animEffect transition="in" filter="wipe(up)">
                                      <p:cBhvr>
                                        <p:cTn id="11" dur="500"/>
                                        <p:tgtEl>
                                          <p:spTgt spid="194">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94">
                                            <p:txEl>
                                              <p:pRg st="3" end="3"/>
                                            </p:txEl>
                                          </p:spTgt>
                                        </p:tgtEl>
                                        <p:attrNameLst>
                                          <p:attrName>style.visibility</p:attrName>
                                        </p:attrNameLst>
                                      </p:cBhvr>
                                      <p:to>
                                        <p:strVal val="visible"/>
                                      </p:to>
                                    </p:set>
                                    <p:animEffect transition="in" filter="wipe(up)">
                                      <p:cBhvr>
                                        <p:cTn id="15" dur="500"/>
                                        <p:tgtEl>
                                          <p:spTgt spid="194">
                                            <p:txEl>
                                              <p:pRg st="3" end="3"/>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94">
                                            <p:txEl>
                                              <p:pRg st="4" end="4"/>
                                            </p:txEl>
                                          </p:spTgt>
                                        </p:tgtEl>
                                        <p:attrNameLst>
                                          <p:attrName>style.visibility</p:attrName>
                                        </p:attrNameLst>
                                      </p:cBhvr>
                                      <p:to>
                                        <p:strVal val="visible"/>
                                      </p:to>
                                    </p:set>
                                    <p:animEffect transition="in" filter="wipe(up)">
                                      <p:cBhvr>
                                        <p:cTn id="19" dur="500"/>
                                        <p:tgtEl>
                                          <p:spTgt spid="194">
                                            <p:txEl>
                                              <p:pRg st="4" end="4"/>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4">
                                            <p:txEl>
                                              <p:pRg st="5" end="5"/>
                                            </p:txEl>
                                          </p:spTgt>
                                        </p:tgtEl>
                                        <p:attrNameLst>
                                          <p:attrName>style.visibility</p:attrName>
                                        </p:attrNameLst>
                                      </p:cBhvr>
                                      <p:to>
                                        <p:strVal val="visible"/>
                                      </p:to>
                                    </p:set>
                                    <p:animEffect transition="in" filter="wipe(up)">
                                      <p:cBhvr>
                                        <p:cTn id="23" dur="500"/>
                                        <p:tgtEl>
                                          <p:spTgt spid="194">
                                            <p:txEl>
                                              <p:pRg st="5" end="5"/>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94">
                                            <p:txEl>
                                              <p:pRg st="6" end="6"/>
                                            </p:txEl>
                                          </p:spTgt>
                                        </p:tgtEl>
                                        <p:attrNameLst>
                                          <p:attrName>style.visibility</p:attrName>
                                        </p:attrNameLst>
                                      </p:cBhvr>
                                      <p:to>
                                        <p:strVal val="visible"/>
                                      </p:to>
                                    </p:set>
                                    <p:animEffect transition="in" filter="wipe(up)">
                                      <p:cBhvr>
                                        <p:cTn id="27" dur="500"/>
                                        <p:tgtEl>
                                          <p:spTgt spid="194">
                                            <p:txEl>
                                              <p:pRg st="6" end="6"/>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94">
                                            <p:txEl>
                                              <p:pRg st="8" end="8"/>
                                            </p:txEl>
                                          </p:spTgt>
                                        </p:tgtEl>
                                        <p:attrNameLst>
                                          <p:attrName>style.visibility</p:attrName>
                                        </p:attrNameLst>
                                      </p:cBhvr>
                                      <p:to>
                                        <p:strVal val="visible"/>
                                      </p:to>
                                    </p:set>
                                    <p:animEffect transition="in" filter="wipe(up)">
                                      <p:cBhvr>
                                        <p:cTn id="31" dur="500"/>
                                        <p:tgtEl>
                                          <p:spTgt spid="19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9" name="Title Slide Image Only"/>
          <p:cNvSpPr txBox="1">
            <a:spLocks noGrp="1"/>
          </p:cNvSpPr>
          <p:nvPr>
            <p:ph type="body" idx="21"/>
          </p:nvPr>
        </p:nvSpPr>
        <p:spPr bwMode="auto">
          <a:xfrm>
            <a:off x="297585" y="205157"/>
            <a:ext cx="8236036" cy="419058"/>
          </a:xfrm>
          <a:prstGeom prst="rect">
            <a:avLst/>
          </a:prstGeom>
        </p:spPr>
        <p:txBody>
          <a:bodyPr>
            <a:normAutofit lnSpcReduction="10000"/>
          </a:bodyPr>
          <a:lstStyle/>
          <a:p>
            <a:pPr>
              <a:defRPr/>
            </a:pPr>
            <a:r>
              <a:t>CloudStor Clinics</a:t>
            </a:r>
          </a:p>
        </p:txBody>
      </p:sp>
      <p:sp>
        <p:nvSpPr>
          <p:cNvPr id="201" name="SUB TITLE"/>
          <p:cNvSpPr txBox="1">
            <a:spLocks noGrp="1"/>
          </p:cNvSpPr>
          <p:nvPr>
            <p:ph type="body" idx="22"/>
          </p:nvPr>
        </p:nvSpPr>
        <p:spPr bwMode="auto">
          <a:prstGeom prst="rect">
            <a:avLst/>
          </a:prstGeom>
        </p:spPr>
        <p:txBody>
          <a:bodyPr>
            <a:normAutofit fontScale="92500" lnSpcReduction="10000"/>
          </a:bodyPr>
          <a:lstStyle/>
          <a:p>
            <a:pPr>
              <a:defRPr/>
            </a:pPr>
            <a:r>
              <a:t>Fortnightly drop-in sessions</a:t>
            </a:r>
          </a:p>
        </p:txBody>
      </p:sp>
      <p:sp>
        <p:nvSpPr>
          <p:cNvPr id="1610314378" name=" 1610314377"/>
          <p:cNvSpPr/>
          <p:nvPr/>
        </p:nvSpPr>
        <p:spPr bwMode="auto">
          <a:xfrm>
            <a:off x="-2933728" y="-1094293"/>
            <a:ext cx="188031" cy="113383"/>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pic>
        <p:nvPicPr>
          <p:cNvPr id="908954603" name="Picture 908954602"/>
          <p:cNvPicPr>
            <a:picLocks noChangeAspect="1"/>
          </p:cNvPicPr>
          <p:nvPr/>
        </p:nvPicPr>
        <p:blipFill>
          <a:blip r:embed="rId3"/>
          <a:srcRect l="31" b="14998"/>
          <a:stretch/>
        </p:blipFill>
        <p:spPr bwMode="auto">
          <a:xfrm>
            <a:off x="1104218" y="900015"/>
            <a:ext cx="6752543" cy="341159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08954603"/>
                                        </p:tgtEl>
                                        <p:attrNameLst>
                                          <p:attrName>style.visibility</p:attrName>
                                        </p:attrNameLst>
                                      </p:cBhvr>
                                      <p:to>
                                        <p:strVal val="visible"/>
                                      </p:to>
                                    </p:set>
                                    <p:animEffect transition="in" filter="wipe(up)">
                                      <p:cBhvr>
                                        <p:cTn id="7" dur="500"/>
                                        <p:tgtEl>
                                          <p:spTgt spid="908954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 Placeholder 1"/>
          <p:cNvSpPr>
            <a:spLocks noGrp="1"/>
          </p:cNvSpPr>
          <p:nvPr>
            <p:ph type="body" sz="quarter" idx="21"/>
          </p:nvPr>
        </p:nvSpPr>
        <p:spPr bwMode="auto"/>
        <p:txBody>
          <a:bodyPr/>
          <a:lstStyle/>
          <a:p>
            <a:pPr>
              <a:defRPr/>
            </a:pPr>
            <a:r>
              <a:rPr lang="en-AU"/>
              <a:t>SWAN forum</a:t>
            </a:r>
            <a:endParaRPr/>
          </a:p>
        </p:txBody>
      </p:sp>
      <p:sp>
        <p:nvSpPr>
          <p:cNvPr id="3" name="Text Placeholder 2"/>
          <p:cNvSpPr>
            <a:spLocks noGrp="1"/>
          </p:cNvSpPr>
          <p:nvPr>
            <p:ph type="body" sz="quarter" idx="22"/>
          </p:nvPr>
        </p:nvSpPr>
        <p:spPr bwMode="auto"/>
        <p:txBody>
          <a:bodyPr/>
          <a:lstStyle/>
          <a:p>
            <a:pPr>
              <a:defRPr/>
            </a:pPr>
            <a:r>
              <a:rPr lang="en-AU"/>
              <a:t>SIGnet – the SWAN Special Interest Group</a:t>
            </a:r>
            <a:endParaRPr/>
          </a:p>
        </p:txBody>
      </p:sp>
      <p:pic>
        <p:nvPicPr>
          <p:cNvPr id="5" name="Picture 4"/>
          <p:cNvPicPr>
            <a:picLocks noChangeAspect="1"/>
          </p:cNvPicPr>
          <p:nvPr/>
        </p:nvPicPr>
        <p:blipFill>
          <a:blip r:embed="rId3"/>
          <a:srcRect b="27879"/>
          <a:stretch/>
        </p:blipFill>
        <p:spPr bwMode="auto">
          <a:xfrm>
            <a:off x="297585" y="1022115"/>
            <a:ext cx="8590060" cy="371066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4" name="Enter Text here"/>
          <p:cNvSpPr txBox="1">
            <a:spLocks noGrp="1"/>
          </p:cNvSpPr>
          <p:nvPr>
            <p:ph type="body" sz="half" idx="1"/>
          </p:nvPr>
        </p:nvSpPr>
        <p:spPr bwMode="auto">
          <a:xfrm>
            <a:off x="288050" y="1200521"/>
            <a:ext cx="7596318" cy="3395521"/>
          </a:xfrm>
          <a:prstGeom prst="rect">
            <a:avLst/>
          </a:prstGeom>
        </p:spPr>
        <p:txBody>
          <a:bodyPr/>
          <a:lstStyle/>
          <a:p>
            <a:pPr marL="285750" indent="-285750">
              <a:buFont typeface="Arial"/>
              <a:buChar char="•"/>
              <a:defRPr/>
            </a:pPr>
            <a:r>
              <a:rPr lang="en-AU" dirty="0"/>
              <a:t>Researcher demos – live and recorded</a:t>
            </a:r>
            <a:endParaRPr dirty="0"/>
          </a:p>
          <a:p>
            <a:pPr marL="285750" indent="-285750">
              <a:buFont typeface="Arial"/>
              <a:buChar char="•"/>
              <a:defRPr/>
            </a:pPr>
            <a:r>
              <a:rPr lang="en-AU" dirty="0"/>
              <a:t>Conversion of workshop materials to ARDC workshop template</a:t>
            </a:r>
            <a:endParaRPr dirty="0"/>
          </a:p>
          <a:p>
            <a:pPr marL="285750" indent="-285750">
              <a:buFont typeface="Arial"/>
              <a:buChar char="•"/>
              <a:defRPr/>
            </a:pPr>
            <a:r>
              <a:rPr lang="en-AU" dirty="0"/>
              <a:t>Inclusion of workshop materials to OER Commons; </a:t>
            </a:r>
            <a:r>
              <a:rPr lang="en-AU" dirty="0" err="1"/>
              <a:t>DReSA</a:t>
            </a:r>
            <a:endParaRPr lang="en-AU" dirty="0"/>
          </a:p>
          <a:p>
            <a:pPr marL="285750" indent="-285750">
              <a:buFont typeface="Arial"/>
              <a:buChar char="•"/>
              <a:defRPr/>
            </a:pPr>
            <a:r>
              <a:rPr lang="en-AU" dirty="0"/>
              <a:t>Redevelopment of CloudStor Knowledge Base</a:t>
            </a:r>
            <a:endParaRPr dirty="0"/>
          </a:p>
          <a:p>
            <a:pPr marL="285750" indent="-285750">
              <a:buFont typeface="Arial"/>
              <a:buChar char="•"/>
              <a:defRPr/>
            </a:pPr>
            <a:r>
              <a:rPr lang="en-US" dirty="0"/>
              <a:t>Sample workflows, self-guided tutorials and instructional videos</a:t>
            </a:r>
            <a:endParaRPr dirty="0"/>
          </a:p>
          <a:p>
            <a:pPr>
              <a:defRPr/>
            </a:pPr>
            <a:endParaRPr lang="en-US" dirty="0"/>
          </a:p>
          <a:p>
            <a:pPr>
              <a:defRPr/>
            </a:pPr>
            <a:r>
              <a:rPr lang="en-US" dirty="0">
                <a:latin typeface="Museo Sans 500" panose="02000000000000000000" pitchFamily="50" charset="0"/>
              </a:rPr>
              <a:t>Stay in touch: </a:t>
            </a:r>
            <a:endParaRPr dirty="0">
              <a:latin typeface="Museo Sans 500" panose="02000000000000000000" pitchFamily="50" charset="0"/>
            </a:endParaRPr>
          </a:p>
          <a:p>
            <a:pPr>
              <a:defRPr/>
            </a:pPr>
            <a:r>
              <a:rPr lang="en-US" dirty="0"/>
              <a:t>AARNet News </a:t>
            </a:r>
            <a:r>
              <a:rPr lang="en-AU" u="sng" dirty="0">
                <a:hlinkClick r:id="rId3" action="ppaction://hlinkfile" tooltip="https://news.aarnet.edu.au/subscribe/"/>
              </a:rPr>
              <a:t>news.aarnet.edu.au/subscribe/</a:t>
            </a:r>
            <a:endParaRPr lang="en-AU" dirty="0"/>
          </a:p>
          <a:p>
            <a:pPr>
              <a:defRPr/>
            </a:pPr>
            <a:r>
              <a:rPr lang="en-AU" dirty="0"/>
              <a:t>Twitter </a:t>
            </a:r>
            <a:r>
              <a:rPr lang="en-AU" u="sng" dirty="0">
                <a:hlinkClick r:id="rId4" tooltip="https://twitter.com/aarnet"/>
              </a:rPr>
              <a:t>@AARNet</a:t>
            </a:r>
            <a:endParaRPr lang="en-AU" dirty="0"/>
          </a:p>
          <a:p>
            <a:pPr>
              <a:defRPr/>
            </a:pPr>
            <a:r>
              <a:rPr lang="en-AU" dirty="0"/>
              <a:t>YouTube </a:t>
            </a:r>
            <a:r>
              <a:rPr lang="en-AU" u="sng" dirty="0">
                <a:hlinkClick r:id="rId5" tooltip="https://www.youtube.com/user/aarnetvideo"/>
              </a:rPr>
              <a:t>@</a:t>
            </a:r>
            <a:r>
              <a:rPr lang="en-AU" u="sng" dirty="0" err="1">
                <a:hlinkClick r:id="rId5" tooltip="https://www.youtube.com/user/aarnetvideo"/>
              </a:rPr>
              <a:t>AARNEtvideo</a:t>
            </a:r>
            <a:endParaRPr lang="en-AU" dirty="0"/>
          </a:p>
          <a:p>
            <a:pPr>
              <a:defRPr/>
            </a:pPr>
            <a:r>
              <a:rPr lang="en-AU" dirty="0"/>
              <a:t>LinkedIn </a:t>
            </a:r>
            <a:r>
              <a:rPr lang="en-AU" u="sng" dirty="0">
                <a:hlinkClick r:id="rId6" tooltip="https://www.linkedin.com/company/aarnet/mycompany/"/>
              </a:rPr>
              <a:t>linkedin.com/company/</a:t>
            </a:r>
            <a:r>
              <a:rPr lang="en-AU" u="sng" dirty="0" err="1">
                <a:hlinkClick r:id="rId6" tooltip="https://www.linkedin.com/company/aarnet/mycompany/"/>
              </a:rPr>
              <a:t>aarnet</a:t>
            </a:r>
            <a:endParaRPr dirty="0"/>
          </a:p>
          <a:p>
            <a:pPr>
              <a:defRPr/>
            </a:pPr>
            <a:endParaRPr dirty="0"/>
          </a:p>
        </p:txBody>
      </p:sp>
      <p:sp>
        <p:nvSpPr>
          <p:cNvPr id="196" name="Title Slide"/>
          <p:cNvSpPr txBox="1">
            <a:spLocks noGrp="1"/>
          </p:cNvSpPr>
          <p:nvPr>
            <p:ph type="body" idx="21"/>
          </p:nvPr>
        </p:nvSpPr>
        <p:spPr bwMode="auto">
          <a:prstGeom prst="rect">
            <a:avLst/>
          </a:prstGeom>
        </p:spPr>
        <p:txBody>
          <a:bodyPr>
            <a:normAutofit lnSpcReduction="10000"/>
          </a:bodyPr>
          <a:lstStyle/>
          <a:p>
            <a:pPr>
              <a:defRPr/>
            </a:pPr>
            <a:r>
              <a:rPr lang="en-AU"/>
              <a:t>Plans for 2022</a:t>
            </a:r>
            <a:endParaRPr/>
          </a:p>
        </p:txBody>
      </p:sp>
      <p:sp>
        <p:nvSpPr>
          <p:cNvPr id="197" name="SUB TITLE"/>
          <p:cNvSpPr txBox="1">
            <a:spLocks noGrp="1"/>
          </p:cNvSpPr>
          <p:nvPr>
            <p:ph type="body" idx="22"/>
          </p:nvPr>
        </p:nvSpPr>
        <p:spPr bwMode="auto">
          <a:prstGeom prst="rect">
            <a:avLst/>
          </a:prstGeom>
        </p:spPr>
        <p:txBody>
          <a:bodyPr>
            <a:normAutofit fontScale="92500" lnSpcReduction="10000"/>
          </a:bodyPr>
          <a:lstStyle/>
          <a:p>
            <a:pPr>
              <a:defRPr/>
            </a:pPr>
            <a:r>
              <a:rPr lang="en-AU"/>
              <a:t>Suggestions welcome!</a:t>
            </a:r>
            <a:endParaRPr/>
          </a:p>
        </p:txBody>
      </p:sp>
    </p:spTree>
  </p:cSld>
  <p:clrMapOvr>
    <a:masterClrMapping/>
  </p:clrMapOvr>
  <p:transition>
    <p:fade/>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wipe(up)">
                                      <p:cBhvr>
                                        <p:cTn id="7"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Image">
            <a:extLst>
              <a:ext uri="{FF2B5EF4-FFF2-40B4-BE49-F238E27FC236}">
                <a16:creationId xmlns:a16="http://schemas.microsoft.com/office/drawing/2014/main" id="{18809F76-3D91-6A48-8C3F-263A48C7EB62}"/>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tretch>
            <a:fillRect/>
          </a:stretch>
        </p:blipFill>
        <p:spPr bwMode="auto">
          <a:xfrm>
            <a:off x="0" y="26"/>
            <a:ext cx="9144000" cy="514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676" name="AARNet_logo_MONO_NO TAGLINE.ai" descr="AARNet_logo_MONO_NO TAGLINE.ai"/>
          <p:cNvPicPr>
            <a:picLocks noChangeAspect="1"/>
          </p:cNvPicPr>
          <p:nvPr/>
        </p:nvPicPr>
        <p:blipFill>
          <a:blip r:embed="rId4"/>
          <a:stretch/>
        </p:blipFill>
        <p:spPr bwMode="auto">
          <a:xfrm>
            <a:off x="3654116" y="2273695"/>
            <a:ext cx="1835768" cy="597698"/>
          </a:xfrm>
          <a:prstGeom prst="rect">
            <a:avLst/>
          </a:prstGeom>
          <a:ln w="12700">
            <a:miter lim="400000"/>
          </a:ln>
        </p:spPr>
      </p:pic>
      <p:sp>
        <p:nvSpPr>
          <p:cNvPr id="677" name="Thank you"/>
          <p:cNvSpPr txBox="1"/>
          <p:nvPr/>
        </p:nvSpPr>
        <p:spPr bwMode="auto">
          <a:xfrm>
            <a:off x="453982" y="3619645"/>
            <a:ext cx="8236037" cy="1113139"/>
          </a:xfrm>
          <a:prstGeom prst="rect">
            <a:avLst/>
          </a:prstGeom>
          <a:ln w="12700">
            <a:miter lim="400000"/>
          </a:ln>
        </p:spPr>
        <p:txBody>
          <a:bodyPr lIns="45759" tIns="45759" rIns="45759" bIns="45759" anchor="ctr">
            <a:normAutofit/>
          </a:bodyPr>
          <a:lstStyle>
            <a:lvl1pPr marL="0" indent="0" algn="ctr" defTabSz="1072708">
              <a:spcBef>
                <a:spcPts val="0"/>
              </a:spcBef>
              <a:buSzTx/>
              <a:buFontTx/>
              <a:buNone/>
              <a:defRPr sz="2900">
                <a:latin typeface="Museo Sans 300"/>
                <a:ea typeface="Museo Sans 300"/>
                <a:cs typeface="Museo Sans 300"/>
              </a:defRPr>
            </a:lvl1pPr>
          </a:lstStyle>
          <a:p>
            <a:pPr>
              <a:defRPr/>
            </a:pPr>
            <a:r>
              <a:rPr sz="2200" dirty="0"/>
              <a:t>Thank you</a:t>
            </a:r>
            <a:endParaRPr lang="en-AU" sz="2200" dirty="0"/>
          </a:p>
          <a:p>
            <a:pPr>
              <a:defRPr/>
            </a:pPr>
            <a:endParaRPr lang="en-AU" sz="2200" dirty="0"/>
          </a:p>
          <a:p>
            <a:pPr>
              <a:defRPr/>
            </a:pPr>
            <a:r>
              <a:rPr lang="en-AU" sz="2200" dirty="0"/>
              <a:t>sara.king@aarnet.edu.au</a:t>
            </a:r>
            <a:endParaRPr dirty="0"/>
          </a:p>
        </p:txBody>
      </p:sp>
    </p:spTree>
  </p:cSld>
  <p:clrMapOvr>
    <a:masterClrMapping/>
  </p:clrMapOvr>
  <p:transition>
    <p:fade/>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nodeType="afterEffect">
                                  <p:stCondLst>
                                    <p:cond delay="0"/>
                                  </p:stCondLst>
                                  <p:iterate>
                                    <p:tmAbs val="0"/>
                                  </p:iterate>
                                  <p:childTnLst>
                                    <p:set>
                                      <p:cBhvr>
                                        <p:cTn id="6" fill="hold"/>
                                        <p:tgtEl>
                                          <p:spTgt spid="676"/>
                                        </p:tgtEl>
                                        <p:attrNameLst>
                                          <p:attrName>style.visibility</p:attrName>
                                        </p:attrNameLst>
                                      </p:cBhvr>
                                      <p:to>
                                        <p:strVal val="visible"/>
                                      </p:to>
                                    </p:set>
                                    <p:animEffect transition="in" filter="fade">
                                      <p:cBhvr>
                                        <p:cTn id="7" dur="500"/>
                                        <p:tgtEl>
                                          <p:spTgt spid="676"/>
                                        </p:tgtEl>
                                      </p:cBhvr>
                                    </p:animEffect>
                                  </p:childTnLst>
                                </p:cTn>
                              </p:par>
                            </p:childTnLst>
                          </p:cTn>
                        </p:par>
                        <p:par>
                          <p:cTn id="8" fill="hold">
                            <p:stCondLst>
                              <p:cond delay="500"/>
                            </p:stCondLst>
                            <p:childTnLst>
                              <p:par>
                                <p:cTn id="9" presetID="10" presetClass="entr" fill="hold" nodeType="afterEffect">
                                  <p:stCondLst>
                                    <p:cond delay="0"/>
                                  </p:stCondLst>
                                  <p:iterate>
                                    <p:tmAbs val="0"/>
                                  </p:iterate>
                                  <p:childTnLst>
                                    <p:set>
                                      <p:cBhvr>
                                        <p:cTn id="10" fill="hold"/>
                                        <p:tgtEl>
                                          <p:spTgt spid="677"/>
                                        </p:tgtEl>
                                        <p:attrNameLst>
                                          <p:attrName>style.visibility</p:attrName>
                                        </p:attrNameLst>
                                      </p:cBhvr>
                                      <p:to>
                                        <p:strVal val="visible"/>
                                      </p:to>
                                    </p:set>
                                    <p:animEffect transition="in" filter="fade">
                                      <p:cBhvr>
                                        <p:cTn id="11" dur="500"/>
                                        <p:tgtEl>
                                          <p:spTgt spid="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AARNet Colours">
      <a:dk1>
        <a:srgbClr val="000000"/>
      </a:dk1>
      <a:lt1>
        <a:srgbClr val="FFFFFF"/>
      </a:lt1>
      <a:dk2>
        <a:srgbClr val="A7A7A7"/>
      </a:dk2>
      <a:lt2>
        <a:srgbClr val="535353"/>
      </a:lt2>
      <a:accent1>
        <a:srgbClr val="F7941D"/>
      </a:accent1>
      <a:accent2>
        <a:srgbClr val="887EBB"/>
      </a:accent2>
      <a:accent3>
        <a:srgbClr val="71D0F6"/>
      </a:accent3>
      <a:accent4>
        <a:srgbClr val="7BAE92"/>
      </a:accent4>
      <a:accent5>
        <a:srgbClr val="57595B"/>
      </a:accent5>
      <a:accent6>
        <a:srgbClr val="C1C2CA"/>
      </a:accent6>
      <a:hlink>
        <a:srgbClr val="0000FF"/>
      </a:hlink>
      <a:folHlink>
        <a:srgbClr val="FF00FF"/>
      </a:folHlink>
    </a:clrScheme>
    <a:fontScheme name="Office Theme">
      <a:majorFont>
        <a:latin typeface="Helvetica"/>
        <a:ea typeface="Helvetica"/>
        <a:cs typeface="Helvetica"/>
      </a:majorFont>
      <a:minorFont>
        <a:latin typeface="Helvetica Neue"/>
        <a:ea typeface="Helvetica Neue"/>
        <a:cs typeface="Helvetica Neue"/>
      </a:minorFont>
    </a:fontScheme>
    <a:fmtScheme name="Office Them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AARNet Colours">
      <a:dk1>
        <a:srgbClr val="000000"/>
      </a:dk1>
      <a:lt1>
        <a:srgbClr val="FFFFFF"/>
      </a:lt1>
      <a:dk2>
        <a:srgbClr val="A7A7A7"/>
      </a:dk2>
      <a:lt2>
        <a:srgbClr val="535353"/>
      </a:lt2>
      <a:accent1>
        <a:srgbClr val="F7941D"/>
      </a:accent1>
      <a:accent2>
        <a:srgbClr val="887EBB"/>
      </a:accent2>
      <a:accent3>
        <a:srgbClr val="71D0F6"/>
      </a:accent3>
      <a:accent4>
        <a:srgbClr val="7BAE92"/>
      </a:accent4>
      <a:accent5>
        <a:srgbClr val="57595B"/>
      </a:accent5>
      <a:accent6>
        <a:srgbClr val="C1C2CA"/>
      </a:accent6>
      <a:hlink>
        <a:srgbClr val="0000FF"/>
      </a:hlink>
      <a:folHlink>
        <a:srgbClr val="FF00FF"/>
      </a:folHlink>
    </a:clrScheme>
    <a:fontScheme name="">
      <a:majorFont>
        <a:latin typeface="Helvetica"/>
        <a:ea typeface="Helvetica"/>
        <a:cs typeface="Helvetica"/>
      </a:majorFont>
      <a:minorFont>
        <a:latin typeface="Helvetica Neue"/>
        <a:ea typeface="Helvetica Neue"/>
        <a:cs typeface="Helvetica Neue"/>
      </a:minorFont>
    </a:fontScheme>
    <a:fmtScheme name="Office Them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2489</TotalTime>
  <Words>861</Words>
  <Application>Microsoft Office PowerPoint</Application>
  <DocSecurity>0</DocSecurity>
  <PresentationFormat>Custom</PresentationFormat>
  <Paragraphs>76</Paragraphs>
  <Slides>8</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Arial</vt:lpstr>
      <vt:lpstr>Calibri</vt:lpstr>
      <vt:lpstr>Helvetica Neue</vt:lpstr>
      <vt:lpstr>Museo Sans 100</vt:lpstr>
      <vt:lpstr>Museo Sans 300</vt:lpstr>
      <vt:lpstr>Museo Sans 500</vt:lpstr>
      <vt:lpstr>Museo Sans 700</vt:lpstr>
      <vt:lpstr>museo-sans</vt:lpstr>
      <vt:lpstr>proxima-nova</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Sara King</cp:lastModifiedBy>
  <cp:revision>55</cp:revision>
  <dcterms:modified xsi:type="dcterms:W3CDTF">2022-03-17T04:40:23Z</dcterms:modified>
  <cp:category/>
  <dc:identifier/>
  <cp:contentStatus/>
  <dc:language/>
  <cp:version/>
</cp:coreProperties>
</file>