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65" r:id="rId6"/>
    <p:sldId id="283" r:id="rId7"/>
    <p:sldId id="294" r:id="rId8"/>
    <p:sldId id="296" r:id="rId9"/>
    <p:sldId id="284" r:id="rId10"/>
    <p:sldId id="298" r:id="rId11"/>
    <p:sldId id="295" r:id="rId12"/>
  </p:sldIdLst>
  <p:sldSz cx="9144000" cy="5143500" type="screen16x9"/>
  <p:notesSz cx="6858000" cy="9144000"/>
  <p:defaultTextStyle>
    <a:defPPr>
      <a:defRPr lang="en-US"/>
    </a:defPPr>
    <a:lvl1pPr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1pPr>
    <a:lvl2pPr marL="4556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2pPr>
    <a:lvl3pPr marL="9128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3pPr>
    <a:lvl4pPr marL="13700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4pPr>
    <a:lvl5pPr marL="1827213" indent="1588" algn="l" defTabSz="45561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ndar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1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BAFF"/>
    <a:srgbClr val="E2EFD4"/>
    <a:srgbClr val="006778"/>
    <a:srgbClr val="B1006E"/>
    <a:srgbClr val="EA1D77"/>
    <a:srgbClr val="CCD5FE"/>
    <a:srgbClr val="D0DCED"/>
    <a:srgbClr val="475056"/>
    <a:srgbClr val="002F5F"/>
    <a:srgbClr val="00BA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27"/>
    <p:restoredTop sz="86397"/>
  </p:normalViewPr>
  <p:slideViewPr>
    <p:cSldViewPr snapToGrid="0" snapToObjects="1">
      <p:cViewPr varScale="1">
        <p:scale>
          <a:sx n="151" d="100"/>
          <a:sy n="151" d="100"/>
        </p:scale>
        <p:origin x="992" y="184"/>
      </p:cViewPr>
      <p:guideLst>
        <p:guide orient="horz" pos="1619"/>
        <p:guide pos="2880"/>
      </p:guideLst>
    </p:cSldViewPr>
  </p:slideViewPr>
  <p:outlineViewPr>
    <p:cViewPr>
      <p:scale>
        <a:sx n="33" d="100"/>
        <a:sy n="33" d="100"/>
      </p:scale>
      <p:origin x="0" y="-19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ouianov/Documents/My%20Documents/My%20Documents/1_TRAINING/1_CSC/1_CSC%20STATS/2021/_basic/JAN-DEC%202021_Kurssitilasto_%20DRAFT_v2.1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1774837480757945E-2"/>
          <c:y val="1.9023689682181245E-2"/>
          <c:w val="0.91796612844280556"/>
          <c:h val="0.844676366825717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'2021'!$F$187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BD5DFB04-6C1E-CB48-BE79-BF2CCF54D506}" type="VALUE">
                      <a:rPr lang="en-US" sz="1800">
                        <a:solidFill>
                          <a:srgbClr val="006778"/>
                        </a:solidFill>
                      </a:rPr>
                      <a:pPr/>
                      <a:t>[VALUE]</a:t>
                    </a:fld>
                    <a:endParaRPr lang="en-FI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FF1-CD4E-81DD-2FD99210FC5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FF1-CD4E-81DD-2FD99210FC5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171-2448-B52B-41DED9E30A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006778"/>
                    </a:solidFill>
                    <a:latin typeface="+mn-lt"/>
                    <a:ea typeface="+mn-ea"/>
                    <a:cs typeface="+mn-cs"/>
                  </a:defRPr>
                </a:pPr>
                <a:endParaRPr lang="en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'2021'!$E$188:$E$192</c:f>
              <c:strCache>
                <c:ptCount val="4"/>
                <c:pt idx="0">
                  <c:v>total courses and events</c:v>
                </c:pt>
                <c:pt idx="1">
                  <c:v>training days</c:v>
                </c:pt>
                <c:pt idx="2">
                  <c:v>participants</c:v>
                </c:pt>
                <c:pt idx="3">
                  <c:v>feedback score</c:v>
                </c:pt>
              </c:strCache>
            </c:strRef>
          </c:cat>
          <c:val>
            <c:numRef>
              <c:f>'2021'!$F$188:$F$192</c:f>
              <c:numCache>
                <c:formatCode>General</c:formatCode>
                <c:ptCount val="5"/>
                <c:pt idx="0">
                  <c:v>109</c:v>
                </c:pt>
                <c:pt idx="1">
                  <c:v>172</c:v>
                </c:pt>
                <c:pt idx="2">
                  <c:v>197.7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F1-CD4E-81DD-2FD99210FC59}"/>
            </c:ext>
          </c:extLst>
        </c:ser>
        <c:ser>
          <c:idx val="1"/>
          <c:order val="1"/>
          <c:tx>
            <c:strRef>
              <c:f>'2021'!$G$187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elete val="1"/>
          </c:dLbls>
          <c:cat>
            <c:strRef>
              <c:f>'2021'!$E$188:$E$192</c:f>
              <c:strCache>
                <c:ptCount val="4"/>
                <c:pt idx="0">
                  <c:v>total courses and events</c:v>
                </c:pt>
                <c:pt idx="1">
                  <c:v>training days</c:v>
                </c:pt>
                <c:pt idx="2">
                  <c:v>participants</c:v>
                </c:pt>
                <c:pt idx="3">
                  <c:v>feedback score</c:v>
                </c:pt>
              </c:strCache>
            </c:strRef>
          </c:cat>
          <c:val>
            <c:numRef>
              <c:f>'2021'!$G$188:$G$192</c:f>
              <c:numCache>
                <c:formatCode>General</c:formatCode>
                <c:ptCount val="5"/>
                <c:pt idx="0" formatCode="0">
                  <c:v>100</c:v>
                </c:pt>
                <c:pt idx="1">
                  <c:v>225</c:v>
                </c:pt>
                <c:pt idx="2">
                  <c:v>648.20000000000005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F1-CD4E-81DD-2FD99210FC59}"/>
            </c:ext>
          </c:extLst>
        </c:ser>
        <c:ser>
          <c:idx val="2"/>
          <c:order val="2"/>
          <c:tx>
            <c:strRef>
              <c:f>'2021'!$H$187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92D050">
                <a:alpha val="85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dLbl>
              <c:idx val="2"/>
              <c:delete val="1"/>
              <c:extLst>
                <c:ext xmlns:c15="http://schemas.microsoft.com/office/drawing/2012/chart" uri="{CE6537A1-D6FC-4f65-9D91-7224C49458BB}">
                  <c15:layout>
                    <c:manualLayout>
                      <c:w val="9.9596241163285248E-2"/>
                      <c:h val="9.409962951673515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1FF1-CD4E-81DD-2FD99210FC5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171-2448-B52B-41DED9E30A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en-F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'2021'!$E$188:$E$192</c:f>
              <c:strCache>
                <c:ptCount val="4"/>
                <c:pt idx="0">
                  <c:v>total courses and events</c:v>
                </c:pt>
                <c:pt idx="1">
                  <c:v>training days</c:v>
                </c:pt>
                <c:pt idx="2">
                  <c:v>participants</c:v>
                </c:pt>
                <c:pt idx="3">
                  <c:v>feedback score</c:v>
                </c:pt>
              </c:strCache>
            </c:strRef>
          </c:cat>
          <c:val>
            <c:numRef>
              <c:f>'2021'!$H$188:$H$192</c:f>
              <c:numCache>
                <c:formatCode>General</c:formatCode>
                <c:ptCount val="5"/>
                <c:pt idx="0">
                  <c:v>121</c:v>
                </c:pt>
                <c:pt idx="1">
                  <c:v>234</c:v>
                </c:pt>
                <c:pt idx="2">
                  <c:v>725.3</c:v>
                </c:pt>
                <c:pt idx="3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F1-CD4E-81DD-2FD99210FC5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501317264"/>
        <c:axId val="497967712"/>
      </c:barChart>
      <c:catAx>
        <c:axId val="501317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rgbClr val="006778"/>
                </a:solidFill>
                <a:latin typeface="+mn-lt"/>
                <a:ea typeface="+mn-ea"/>
                <a:cs typeface="+mn-cs"/>
              </a:defRPr>
            </a:pPr>
            <a:endParaRPr lang="en-FI"/>
          </a:p>
        </c:txPr>
        <c:crossAx val="497967712"/>
        <c:crosses val="autoZero"/>
        <c:auto val="1"/>
        <c:lblAlgn val="ctr"/>
        <c:lblOffset val="100"/>
        <c:noMultiLvlLbl val="0"/>
      </c:catAx>
      <c:valAx>
        <c:axId val="4979677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01317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14698578025848"/>
          <c:y val="0.1218200049424583"/>
          <c:w val="0.10548329401862742"/>
          <c:h val="0.4599415862551183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rgbClr val="006778"/>
              </a:solidFill>
              <a:latin typeface="+mn-lt"/>
              <a:ea typeface="+mn-ea"/>
              <a:cs typeface="+mn-cs"/>
            </a:defRPr>
          </a:pPr>
          <a:endParaRPr lang="en-F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noFill/>
      <a:round/>
    </a:ln>
    <a:effectLst/>
  </c:spPr>
  <c:txPr>
    <a:bodyPr/>
    <a:lstStyle/>
    <a:p>
      <a:pPr>
        <a:defRPr/>
      </a:pPr>
      <a:endParaRPr lang="en-FI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0.51946</cdr:x>
      <cdr:y>0</cdr:y>
    </cdr:from>
    <cdr:to>
      <cdr:x>0.60219</cdr:x>
      <cdr:y>0.12393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6CBBB590-0438-7047-A4AD-C3EF5B75DF52}"/>
            </a:ext>
          </a:extLst>
        </cdr:cNvPr>
        <cdr:cNvSpPr txBox="1"/>
      </cdr:nvSpPr>
      <cdr:spPr>
        <a:xfrm xmlns:a="http://schemas.openxmlformats.org/drawingml/2006/main">
          <a:off x="3904487" y="0"/>
          <a:ext cx="621792" cy="484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FI" sz="1800">
              <a:solidFill>
                <a:srgbClr val="00B050"/>
              </a:solidFill>
            </a:rPr>
            <a:t>7253</a:t>
          </a:r>
        </a:p>
      </cdr:txBody>
    </cdr:sp>
  </cdr:relSizeAnchor>
  <cdr:relSizeAnchor xmlns:cdr="http://schemas.openxmlformats.org/drawingml/2006/chartDrawing">
    <cdr:from>
      <cdr:x>0.39362</cdr:x>
      <cdr:y>0.5</cdr:y>
    </cdr:from>
    <cdr:to>
      <cdr:x>0.47634</cdr:x>
      <cdr:y>0.62393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712A15BB-3D51-1C44-957C-DE4CAA658EAE}"/>
            </a:ext>
          </a:extLst>
        </cdr:cNvPr>
        <cdr:cNvSpPr txBox="1"/>
      </cdr:nvSpPr>
      <cdr:spPr>
        <a:xfrm xmlns:a="http://schemas.openxmlformats.org/drawingml/2006/main">
          <a:off x="2958582" y="1955284"/>
          <a:ext cx="621792" cy="484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FI" sz="1800">
              <a:solidFill>
                <a:srgbClr val="006778"/>
              </a:solidFill>
            </a:rPr>
            <a:t>1977</a:t>
          </a:r>
        </a:p>
      </cdr:txBody>
    </cdr:sp>
  </cdr:relSizeAnchor>
  <cdr:relSizeAnchor xmlns:cdr="http://schemas.openxmlformats.org/drawingml/2006/chartDrawing">
    <cdr:from>
      <cdr:x>0.43674</cdr:x>
      <cdr:y>0.06443</cdr:y>
    </cdr:from>
    <cdr:to>
      <cdr:x>0.51946</cdr:x>
      <cdr:y>0.18836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712A15BB-3D51-1C44-957C-DE4CAA658EAE}"/>
            </a:ext>
          </a:extLst>
        </cdr:cNvPr>
        <cdr:cNvSpPr txBox="1"/>
      </cdr:nvSpPr>
      <cdr:spPr>
        <a:xfrm xmlns:a="http://schemas.openxmlformats.org/drawingml/2006/main">
          <a:off x="3282696" y="251968"/>
          <a:ext cx="621792" cy="4846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FI" sz="1800">
              <a:solidFill>
                <a:srgbClr val="7030A0"/>
              </a:solidFill>
            </a:rPr>
            <a:t>6482</a:t>
          </a:r>
        </a:p>
      </cdr:txBody>
    </cdr:sp>
  </cdr:relSizeAnchor>
  <cdr:relSizeAnchor xmlns:cdr="http://schemas.openxmlformats.org/drawingml/2006/chartDrawing">
    <cdr:from>
      <cdr:x>0.72323</cdr:x>
      <cdr:y>0.61177</cdr:y>
    </cdr:from>
    <cdr:to>
      <cdr:x>0.79131</cdr:x>
      <cdr:y>0.70622</cdr:y>
    </cdr:to>
    <cdr:sp macro="" textlink="">
      <cdr:nvSpPr>
        <cdr:cNvPr id="5" name="TextBox 2">
          <a:extLst xmlns:a="http://schemas.openxmlformats.org/drawingml/2006/main">
            <a:ext uri="{FF2B5EF4-FFF2-40B4-BE49-F238E27FC236}">
              <a16:creationId xmlns:a16="http://schemas.microsoft.com/office/drawing/2014/main" id="{13103B89-3D20-494E-B675-C6AC869A4788}"/>
            </a:ext>
          </a:extLst>
        </cdr:cNvPr>
        <cdr:cNvSpPr txBox="1"/>
      </cdr:nvSpPr>
      <cdr:spPr>
        <a:xfrm xmlns:a="http://schemas.openxmlformats.org/drawingml/2006/main">
          <a:off x="5436067" y="2392372"/>
          <a:ext cx="511728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defTabSz="455613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ndara" charset="0"/>
              <a:ea typeface="ＭＳ Ｐゴシック" charset="0"/>
              <a:cs typeface="ＭＳ Ｐゴシック" charset="0"/>
            </a:defRPr>
          </a:lvl1pPr>
          <a:lvl2pPr marL="455613" indent="1588" algn="l" defTabSz="455613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ndara" charset="0"/>
              <a:ea typeface="ＭＳ Ｐゴシック" charset="0"/>
              <a:cs typeface="ＭＳ Ｐゴシック" charset="0"/>
            </a:defRPr>
          </a:lvl2pPr>
          <a:lvl3pPr marL="912813" indent="1588" algn="l" defTabSz="455613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ndara" charset="0"/>
              <a:ea typeface="ＭＳ Ｐゴシック" charset="0"/>
              <a:cs typeface="ＭＳ Ｐゴシック" charset="0"/>
            </a:defRPr>
          </a:lvl3pPr>
          <a:lvl4pPr marL="1370013" indent="1588" algn="l" defTabSz="455613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ndara" charset="0"/>
              <a:ea typeface="ＭＳ Ｐゴシック" charset="0"/>
              <a:cs typeface="ＭＳ Ｐゴシック" charset="0"/>
            </a:defRPr>
          </a:lvl4pPr>
          <a:lvl5pPr marL="1827213" indent="1588" algn="l" defTabSz="455613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Candara" charset="0"/>
              <a:ea typeface="ＭＳ Ｐゴシック" charset="0"/>
              <a:cs typeface="ＭＳ Ｐゴシック" charset="0"/>
            </a:defRPr>
          </a:lvl5pPr>
          <a:lvl6pPr marL="2286000" algn="l" defTabSz="457200" rtl="0" eaLnBrk="1" latinLnBrk="0" hangingPunct="1">
            <a:defRPr kern="1200">
              <a:solidFill>
                <a:schemeClr val="tx1"/>
              </a:solidFill>
              <a:latin typeface="Candara" charset="0"/>
              <a:ea typeface="ＭＳ Ｐゴシック" charset="0"/>
              <a:cs typeface="ＭＳ Ｐゴシック" charset="0"/>
            </a:defRPr>
          </a:lvl6pPr>
          <a:lvl7pPr marL="2743200" algn="l" defTabSz="457200" rtl="0" eaLnBrk="1" latinLnBrk="0" hangingPunct="1">
            <a:defRPr kern="1200">
              <a:solidFill>
                <a:schemeClr val="tx1"/>
              </a:solidFill>
              <a:latin typeface="Candara" charset="0"/>
              <a:ea typeface="ＭＳ Ｐゴシック" charset="0"/>
              <a:cs typeface="ＭＳ Ｐゴシック" charset="0"/>
            </a:defRPr>
          </a:lvl7pPr>
          <a:lvl8pPr marL="3200400" algn="l" defTabSz="457200" rtl="0" eaLnBrk="1" latinLnBrk="0" hangingPunct="1">
            <a:defRPr kern="1200">
              <a:solidFill>
                <a:schemeClr val="tx1"/>
              </a:solidFill>
              <a:latin typeface="Candara" charset="0"/>
              <a:ea typeface="ＭＳ Ｐゴシック" charset="0"/>
              <a:cs typeface="ＭＳ Ｐゴシック" charset="0"/>
            </a:defRPr>
          </a:lvl8pPr>
          <a:lvl9pPr marL="3657600" algn="l" defTabSz="457200" rtl="0" eaLnBrk="1" latinLnBrk="0" hangingPunct="1">
            <a:defRPr kern="1200">
              <a:solidFill>
                <a:schemeClr val="tx1"/>
              </a:solidFill>
              <a:latin typeface="Candara" charset="0"/>
              <a:ea typeface="ＭＳ Ｐゴシック" charset="0"/>
              <a:cs typeface="ＭＳ Ｐゴシック" charset="0"/>
            </a:defRPr>
          </a:lvl9pPr>
        </a:lstStyle>
        <a:p xmlns:a="http://schemas.openxmlformats.org/drawingml/2006/main">
          <a:r>
            <a:rPr lang="en-FI" sz="1800">
              <a:solidFill>
                <a:srgbClr val="00B050"/>
              </a:solidFill>
            </a:rPr>
            <a:t>8,7</a:t>
          </a:r>
        </a:p>
      </cdr:txBody>
    </cdr:sp>
  </cdr:relSizeAnchor>
  <cdr:relSizeAnchor xmlns:cdr="http://schemas.openxmlformats.org/drawingml/2006/chartDrawing">
    <cdr:from>
      <cdr:x>0.07038</cdr:x>
      <cdr:y>0.60319</cdr:y>
    </cdr:from>
    <cdr:to>
      <cdr:x>0.17571</cdr:x>
      <cdr:y>0.69763</cdr:y>
    </cdr:to>
    <cdr:sp macro="" textlink="">
      <cdr:nvSpPr>
        <cdr:cNvPr id="6" name="TextBox 2">
          <a:extLst xmlns:a="http://schemas.openxmlformats.org/drawingml/2006/main">
            <a:ext uri="{FF2B5EF4-FFF2-40B4-BE49-F238E27FC236}">
              <a16:creationId xmlns:a16="http://schemas.microsoft.com/office/drawing/2014/main" id="{EB5E9176-01DB-5740-92B6-7FEC1B217A3E}"/>
            </a:ext>
          </a:extLst>
        </cdr:cNvPr>
        <cdr:cNvSpPr txBox="1"/>
      </cdr:nvSpPr>
      <cdr:spPr>
        <a:xfrm xmlns:a="http://schemas.openxmlformats.org/drawingml/2006/main">
          <a:off x="528973" y="2358816"/>
          <a:ext cx="791706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FI" sz="1800">
              <a:solidFill>
                <a:schemeClr val="tx2"/>
              </a:solidFill>
            </a:rPr>
            <a:t>100</a:t>
          </a:r>
        </a:p>
      </cdr:txBody>
    </cdr:sp>
  </cdr:relSizeAnchor>
  <cdr:relSizeAnchor xmlns:cdr="http://schemas.openxmlformats.org/drawingml/2006/chartDrawing">
    <cdr:from>
      <cdr:x>0.26569</cdr:x>
      <cdr:y>0.5</cdr:y>
    </cdr:from>
    <cdr:to>
      <cdr:x>0.33377</cdr:x>
      <cdr:y>0.59444</cdr:y>
    </cdr:to>
    <cdr:sp macro="" textlink="">
      <cdr:nvSpPr>
        <cdr:cNvPr id="7" name="TextBox 2">
          <a:extLst xmlns:a="http://schemas.openxmlformats.org/drawingml/2006/main">
            <a:ext uri="{FF2B5EF4-FFF2-40B4-BE49-F238E27FC236}">
              <a16:creationId xmlns:a16="http://schemas.microsoft.com/office/drawing/2014/main" id="{EB5E9176-01DB-5740-92B6-7FEC1B217A3E}"/>
            </a:ext>
          </a:extLst>
        </cdr:cNvPr>
        <cdr:cNvSpPr txBox="1"/>
      </cdr:nvSpPr>
      <cdr:spPr>
        <a:xfrm xmlns:a="http://schemas.openxmlformats.org/drawingml/2006/main">
          <a:off x="1997047" y="1955284"/>
          <a:ext cx="511728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FI" sz="1800">
              <a:solidFill>
                <a:schemeClr val="tx2"/>
              </a:solidFill>
            </a:rPr>
            <a:t>225</a:t>
          </a:r>
        </a:p>
      </cdr:txBody>
    </cdr:sp>
  </cdr:relSizeAnchor>
  <cdr:relSizeAnchor xmlns:cdr="http://schemas.openxmlformats.org/drawingml/2006/chartDrawing">
    <cdr:from>
      <cdr:x>0.66743</cdr:x>
      <cdr:y>0.61177</cdr:y>
    </cdr:from>
    <cdr:to>
      <cdr:x>0.73551</cdr:x>
      <cdr:y>0.70622</cdr:y>
    </cdr:to>
    <cdr:sp macro="" textlink="">
      <cdr:nvSpPr>
        <cdr:cNvPr id="8" name="TextBox 2">
          <a:extLst xmlns:a="http://schemas.openxmlformats.org/drawingml/2006/main">
            <a:ext uri="{FF2B5EF4-FFF2-40B4-BE49-F238E27FC236}">
              <a16:creationId xmlns:a16="http://schemas.microsoft.com/office/drawing/2014/main" id="{EB5E9176-01DB-5740-92B6-7FEC1B217A3E}"/>
            </a:ext>
          </a:extLst>
        </cdr:cNvPr>
        <cdr:cNvSpPr txBox="1"/>
      </cdr:nvSpPr>
      <cdr:spPr>
        <a:xfrm xmlns:a="http://schemas.openxmlformats.org/drawingml/2006/main">
          <a:off x="5016617" y="2392372"/>
          <a:ext cx="511728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FI" sz="1800">
              <a:solidFill>
                <a:schemeClr val="tx2"/>
              </a:solidFill>
            </a:rPr>
            <a:t>8,7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823ED28-5A5F-0941-B89F-F4AF178830ED}" type="datetimeFigureOut">
              <a:rPr lang="en-US"/>
              <a:pPr>
                <a:defRPr/>
              </a:pPr>
              <a:t>3/18/22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A72242C-D862-4449-9C84-1E36A6DEC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5803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8T12:53:07.284"/>
    </inkml:context>
    <inkml:brush xml:id="br0">
      <inkml:brushProperty name="width" value="0.05" units="cm"/>
      <inkml:brushProperty name="height" value="0.05" units="cm"/>
      <inkml:brushProperty name="color" value="#C2BAFF"/>
    </inkml:brush>
  </inkml:definitions>
  <inkml:trace contextRef="#ctx0" brushRef="#br0">1 6404 24575,'5'0'0,"3"0"0,1 0 0,3 0 0,0 0 0,-1 0 0,1 0 0,1-1 0,3-1 0,0 1 0,0-1 0,0 2 0,-3 0 0,1 0 0,0 0 0,0 0 0,0 0 0,-1 0 0,2 0 0,2-2 0,2 0 0,3 0 0,-1-1 0,0 1 0,-3 0 0,1-2 0,-2 2 0,0-1 0,-2-1 0,-1 2 0,1 1 0,3 1 0,2 0 0,0 0 0,-1 0 0,0 0 0,1 0 0,2 0 0,-2 0 0,-1 0 0,-3 0 0,-2 0 0,0 0 0,0 0 0,3 0 0,4 2 0,1 0 0,1 0 0,-1-1 0,-2 1 0,-3-1 0,-3 1 0,-2 0 0,1-2 0,6 0 0,6 0 0,4 0 0,2 0 0,0 0 0,0 0 0,1 0 0,-1 0 0,-2 0 0,-3 0 0,0 0 0,-2 0 0,3 0 0,-1 0 0,-2 0 0,1 0 0,-2 0 0,1 0 0,-1 0 0,-2 0 0,-3 0 0,-1 0 0,-9 0 0,2 0 0,-2 0 0,7 0 0,4 0 0,4 0 0,2 0 0,-2-2 0,1 0 0,-3-1 0,-1-1 0,-2 2 0,-3-1 0,-3 1 0,-4 0 0,-2 1 0,-1-1 0,7-1 0,7-3 0,7 0 0,4 1 0,-1-1 0,-3 2 0,-4 0 0,-1 1 0,-2 0 0,1-1 0,-1 0 0,-3 1 0,-3 0 0,-3 1 0,-2 0 0,5-1 0,5-2 0,5-2 0,1 2 0,-4 1 0,-5 3 0,-6 1 0,-1-2 0,2-1 0,9-1 0,10-1 0,6-1 0,1 2 0,-6 0 0,-6-1 0,-13 5 0,2-3 0,-5 3 0,6-2 0,6 0 0,6 0 0,1 0 0,7 2 0,-16 0 0,3 0 0,-16 0 0,7 0 0,6 0 0,3 0 0,2 0 0,-4 0 0,-8 0 0,1 0 0,-1 0 0,8 0 0,6 0 0,1 0 0,2 0 0,-3 0 0,-3 0 0,1 0 0,-3 0 0,0 0 0,-1 0 0,0 0 0,1 0 0,-7 0 0,2 0 0,-5 0 0,7 0 0,4 0 0,1 0 0,-2 0 0,-6 0 0,-4 0 0,-2 0 0,1 0 0,2 0 0,0 0 0,-1 0 0,-4 0 0,-1 0 0,3 0 0,5 0 0,4-1 0,3-1 0,-1 0 0,-4 0 0,-3 2 0,-1-1 0,2-2 0,2-2 0,1 0 0,-2 0 0,-4 3 0,-4-1 0,-3 1 0,3-1 0,2-1 0,5-2 0,3-1 0,0 0 0,-2 2 0,-6 0 0,-2 2 0,-2 0 0,2-1 0,5-3 0,5-2 0,4 0 0,0 0 0,-5 3 0,-7 2 0,-4 1 0,-3 0 0,1 0 0,1 0 0,1-2 0,6-2 0,12-6 0,6-2 0,0 0 0,-2 4 0,-10 3 0,-5 6 0,-2-3 0,2 2 0,8-3 0,6-2 0,3-1 0,-4 1 0,-1 3 0,-11 3 0,2 2 0,-3 0 0,7 0 0,5-2 0,2 0 0,-2 0 0,-4 0 0,-1-1 0,-2 0 0,0-1 0,-3 1 0,-5-1 0,-2 2 0,2-2 0,7-3 0,9-3 0,5-3 0,1 1 0,-2 0 0,-4 2 0,-3 1 0,1 0 0,-3 0 0,1 0 0,0 0 0,0 0 0,2-1 0,2-3 0,4-2 0,5-4 0,4-1 0,1 0 0,-2 0 0,-3 3 0,-3 3 0,-4 1 0,-2 2 0,-1 1 0,-1 1 0,3-1 0,4-2 0,2 0 0,2-1 0,0 3 0,-3 1 0,-1 1 0,-1 0 0,0 1 0,0 0 0,0 0 0,-2-2 0,0 0 0,-2 1 0,-4 1 0,-3 3 0,-6 0 0,-3 1 0,-1 0 0,0-1 0,5 0 0,7-2 0,3 0 0,2 0 0,-2 0 0,-5 2 0,-5 1 0,-5 0 0,-5 2 0,1-1 0,4-1 0,7-1 0,9-2 0,4-3 0,2 0 0,-4 1 0,-1 1 0,-12 4 0,2-2 0,-5 2 0,8-3 0,6-2 0,4-1 0,3 0 0,0 0 0,-5 2 0,-4 2 0,-5 1 0,-2 3 0,-4 0 0,1 1 0,2 0 0,8 0 0,6 0 0,0 0 0,-3 0 0,-6 0 0,-6 0 0,-2 0 0,2 0 0,3 0 0,5 0 0,0 0 0,-2 0 0,-2 0 0,-2 0 0,0 0 0,0 0 0,-2 0 0,-2 0 0,-3 0 0,-2 0 0,2 0 0,5 0 0,7 0 0,4 0 0,2 0 0,-4 0 0,-7 0 0,-4 0 0,-1 0 0,7 0 0,5 0 0,3 0 0,-1 0 0,-2 0 0,-1 0 0,-1 0 0,2 0 0,3 0 0,4 0 0,-1 0 0,-2 0 0,-5 0 0,-4 0 0,-3 0 0,-1 0 0,4 2 0,8 4 0,3 2 0,1-1 0,-4-1 0,-5-2 0,-7-2 0,4-1 0,-3-1 0,6 0 0,3 0 0,-2 0 0,-2 0 0,-2 0 0,-1 0 0,2 0 0,2 0 0,1 0 0,-2 0 0,-1 0 0,-4 0 0,-4 0 0,-2 0 0,-2 0 0,5 0 0,5 0 0,2 0 0,0 0 0,-1 0 0,-6 0 0,2 2 0,-3 1 0,4 0 0,2 4 0,-6-5 0,0 1 0,-6-3 0,1 0 0,3 0 0,3 0 0,3 0 0,1 0 0,-1 0 0,1 0 0,0 0 0,0 0 0,-1 0 0,1 0 0,0 0 0,-1 0 0,1 0 0,0 1 0,2 1 0,1-1 0,3 1 0,3 0 0,-3 0 0,-3 0 0,-3-1 0,-5-1 0,-2 0 0,-2 0 0,3 0 0,2 0 0,4 0 0,2 0 0,0 0 0,-1 0 0,-5 0 0,-2 0 0,1 0 0,5 0 0,5-2 0,3-2 0,-3-1 0,-5 0 0,-4 1 0,-4 1 0,-3 1 0,-1-1 0,5-1 0,7-4 0,7-5 0,7-2 0,-1 2 0,-5 2 0,-2 4 0,-11 2 0,0 2 0,-7-1 0,6-3 0,8-4 0,8-3 0,4-3 0,-2 1 0,-3 3 0,-5 2 0,-5 6 0,-5-1 0,-5 3 0,-1 0 0,2 0 0,4-4 0,7-4 0,6-3 0,1-2 0,-1 3 0,-5 4 0,-6 4 0,-4 1 0,-1 2 0,-1 0 0,5-4 0,4-3 0,5-3 0,6-2 0,0 1 0,-2 3 0,-5 2 0,-5 2 0,-3 2 0,-4 1 0,-2 1 0,4-1 0,2-4 0,3-2 0,4-3 0,-7 7 0,2-3 0,-9 8 0,2-4 0,2 0 0,6-6 0,8-6 0,4-2 0,3-1 0,-5 2 0,-4 4 0,-3 1 0,-6 7 0,1-2 0,-3 0 0,7-6 0,5-5 0,7-4 0,2 1 0,-1 1 0,-4 3 0,-3 2 0,-2 1 0,-2 0 0,2 0 0,-2 0 0,0-1 0,1 1 0,-1 0 0,1 0 0,1 0 0,0 0 0,1-1 0,0 1 0,-1 0 0,-1 0 0,0 1 0,-1 1 0,0 1 0,-1 0 0,4-1 0,0-1 0,3-2 0,0 1 0,-2 0 0,0-1 0,0 2 0,0 0 0,3 0 0,0-1 0,1-3 0,1 1 0,-1-1 0,1 2 0,-4 1 0,-2 1 0,-1 0 0,-2 3 0,0-1 0,-2 1 0,0 0 0,0-4 0,2-3 0,4-4 0,4-1 0,3-1 0,-1 0 0,-2 0 0,-3 3 0,-2 2 0,-1 0 0,-1 1 0,0 0 0,1-2 0,3 0 0,3-3 0,2-1 0,0-1 0,0 1 0,-5 3 0,0 0 0,-1 1 0,1 0 0,4-4 0,-1 0 0,3-2 0,4-1 0,1-1 0,-1 0 0,-3 0 0,-3 3 0,-2 2 0,-3 3 0,-2 2 0,0 1 0,1 0 0,3-1 0,3-2 0,1-4 0,3 0 0,1-2 0,-1 1 0,-2 1 0,-4 4 0,-3 1 0,-2 3 0,-2 0 0,0 1 0,-3 1 0,0-1 0,-4 6 0,0 0 0,-4 6 0,1 1 0,0-2 0,2-5 0,5-8 0,6-9 0,8-8 0,1-2 0,2 0 0,-2 5 0,-2 3 0,0 0 0,0-2 0,-2-3 0,-1 3 0,-2 1 0,0 0 0,-2 1 0,0-1 0,-1 2 0,1 1 0,-2 2 0,0 1 0,1 0 0,0 0 0,3-2 0,1-1 0,3-1 0,-1 2 0,-1 2 0,-3 3 0,-4 6 0,-4 1 0,1 1 0,0-5 0,3-5 0,5-6 0,2 0 0,-1 3 0,-4 6 0,-7 6 0,-3 5 0,-1-1 0,1-4 0,4-7 0,5-7 0,6-5 0,1 1 0,-3 4 0,-4 6 0,-5 9 0,-5 4 0,1 0 0,-1-3 0,3-8 0,7-7 0,2-3 0,1-1 0,1 3 0,-3 4 0,-2 4 0,-2 1 0,0 2 0,0-3 0,0 0 0,0 0 0,0-2 0,1 1 0,-1-1 0,0 1 0,1-2 0,1-1 0,1 0 0,-1 0 0,0 0 0,-1 0 0,-1 1 0,0 0 0,1-1 0,1 0 0,1-1 0,-1 1 0,0 2 0,-2 0 0,0 2 0,-2 2 0,0 0 0,-1 2 0,-1 1 0,2-3 0,1-1 0,1 2 0,0-1 0,-1 2 0,-2-1 0,1 1 0,-1-1 0,1 1 0,-1 1 0,-2-1 0,1 0 0,-1-2 0,0 0 0,2 0 0,0 0 0,-1 3 0,1-1 0,0 0 0,-1 0 0,2 0 0,0 1 0,2-2 0,0-1 0,-2 1 0,1-2 0,-1 2 0,-1 1 0,1 0 0,0 2 0,-1 1 0,-2 2 0,-2 3 0,-2-1 0,2-1 0,3-5 0,2-2 0,3-3 0,-2 0 0,2 2 0,-3 1 0,-1 4 0,-3 0 0,-3 4 0,0-1 0,-3 5 0,0-2 0,1 2 0,2-1 0,3-5 0,2-3 0,3-4 0,1 0 0,-1 0 0,0 2 0,-3 2 0,0 1 0,0 1 0,0-1 0,2-1 0,-1 1 0,1-1 0,-1 0 0,2-2 0,1 2 0,2-1 0,0 1 0,-1 0 0,1 0 0,-2 2 0,-2 2 0,-1 1 0,-1 0 0,-1 1 0,1-1 0,1 0 0,2-2 0,1-1 0,3-2 0,3 1 0,0-1 0,0 2 0,-4 1 0,-3 1 0,2 1 0,1-1 0,2-1 0,1 1 0,0 1 0,-1-1 0,-3 2 0,0 1 0,-2 1 0,0 1 0,-1-2 0,-1 1 0,1-2 0,-5 4 0,2-1 0,-5 3 0,4 0 0,2-4 0,6-1 0,2-3 0,-1 1 0,-6 4 0,-4 0 0,-2 1 0,3-2 0,2 0 0,2-1 0,1-4 0,3 0 0,2-1 0,3-1 0,3 0 0,2 0 0,2-1 0,0 1 0,-4 1 0,-1 0 0,0 2 0,2-2 0,4 2 0,-1 1 0,-1 0 0,-2 2 0,-2 2 0,3 1 0,2 2 0,4 0 0,2 0 0,-1 0 0,1 0 0,0 0 0,0 0 0,-1 0 0,-2 0 0,-3 0 0,0 0 0,1 0 0,0 0 0,3 2 0,1 1 0,0 1 0,-2 0 0,-5-2 0,-4-1 0,0 1 0,-2 0 0,0 0 0,-2-2 0,-2 0 0,-4 0 0,-2 0 0,3 0 0,-7 0 0,6 0 0,-7 2 0,0 2 0,-1-1 0,1 0 0,2-2 0,4-1 0,2-1 0,0-1 0,0 0 0,0-1 0,-1 1 0,0-1 0,1-2 0,2 0 0,0 0 0,1 0 0,0 1 0,0 0 0,0-1 0,0 2 0,-1-1 0,-2 0 0,-5 2 0,0 0 0,1 0 0,4 0 0,5 0 0,4-2 0,1 2 0,-3 0 0,-5 1 0,-5 1 0,-3 0 0,-2 0 0,2 0 0,4 0 0,6 0 0,0 0 0,1 0 0,0 0 0,-8 0 0,1 0 0,-5 0 0,3 0 0,5 0 0,3 0 0,2 0 0,-2 0 0,-3 0 0,-4 0 0,-2 0 0,-1 0 0,0 0 0,1 0 0,0 0 0,1 0 0,0 0 0,0 0 0,-2 0 0,-2 0 0,-2 1 0,-1 1 0,2 0 0,2 1 0,3 0 0,2 1 0,1 0 0,-1 1 0,0 0 0,0 0 0,-2-1 0,4 3 0,-5-4 0,4 3 0,-5-3 0,3 2 0,2 2 0,0-1 0,2 1 0,0 2 0,1 2 0,3 3 0,1 0 0,0-2 0,-1-1 0,-2-4 0,-1-2 0,-1-1 0,0-2 0,0 1 0,0-1 0,-1 1 0,1 1 0,2 0 0,-7-1 0,1-1 0,-6-2 0,0 1 0,2 1 0,2 1 0,4 0 0,2 1 0,-1 0 0,1 2 0,0-1 0,0 0 0,1-2 0,-5 0 0,1-1 0,-7 2 0,3 2 0,3 2 0,3 1 0,5 3 0,0 0 0,2 1 0,-2-2 0,-2-1 0,-1-1 0,-1 0 0,0 0 0,0-2 0,-1 0 0,1-1 0,0 0 0,0 1 0,0 1 0,-1 0 0,3 0 0,2 2 0,4 1 0,6 2 0,2-1 0,0 2 0,-2-3 0,-4-2 0,-2-1 0,-2-2 0,2 2 0,1 0 0,2 1 0,0-1 0,-3 1 0,-1 0 0,-3 0 0,0 1 0,1-1 0,1 2 0,1 2 0,2 0 0,2 2 0,3 1 0,1 3 0,1 3 0,1 3 0,0 0 0,0 0 0,-3-3 0,-4-1 0,-4-4 0,-5-1 0,-1-2 0,0 0 0,0-1 0,0 1 0,-1 0 0,3 0 0,0 0 0,1 0 0,1 0 0,1 2 0,0 0 0,0 2 0,-2 1 0,1-1 0,-1 2 0,-1-1 0,2 0 0,-1 1 0,-1-1 0,0 2 0,-2-1 0,0-1 0,1 4 0,-1-1 0,1 3 0,2 1 0,0 0 0,2 4 0,0 1 0,-2 0 0,1 0 0,-3-1 0,0 0 0,0 1 0,-2-1 0,1 1 0,-3-1 0,-1-1 0,0 0 0,-1-1 0,0 1 0,1 2 0,0 1 0,1 4 0,1 3 0,0 5 0,1 0 0,0-3 0,0-2 0,0-6 0,1-1 0,-1 2 0,0 1 0,1 2 0,0 5 0,2 0 0,0 3 0,1 0 0,1-2 0,0-2 0,0-2 0,0 3 0,0 3 0,1 0 0,0 1 0,-1-4 0,-3-7 0,1-2 0,-1-3 0,0 1 0,1 3 0,0 5 0,0 5 0,1 5 0,0-2 0,-3-6 0,1-3 0,-9-20 0,0 2 0,-4-13 0,3 5 0,4 5 0,3 9 0,-5-11 0,0 2 0,-5-11 0,3 3 0,3 6 0,1 4 0,2 4 0,0-2 0,-2-2 0,0-3 0,-1-3 0,1 3 0,1 2 0,1 1 0,0 2 0,0 0 0,0 0 0,0 0 0,1-1 0,-1-1 0,-2-2 0,1-1 0,-1-1 0,1 3 0,2 4 0,0 5 0,2 2 0,-1 5 0,2 3 0,1 5 0,0 4 0,1 0 0,-1 0 0,0-4 0,0-1 0,2-1 0,-1 0 0,4 4 0,-1-3 0,0-1 0,0-3 0,-3-4 0,0-1 0,-1-2 0,-1 0 0,0 2 0,-1 1 0,-2 3 0,-2 1 0,-4-1 0,0 0 0,-1-3 0,0 1 0,0-1 0,3 0 0,1-1 0,3 2 0,1-1 0,1 2 0,1 0 0,1 0 0,-2 1 0,0-3 0,-1-2 0,0-5 0,-1-1 0,1-1 0,0 1 0,0 1 0,2 3 0,1 0 0,-1 1 0,0 1 0,1 0 0,-1 0 0,0-3 0,-2-4 0,0 0 0,-1-1 0,0 0 0,1-1 0,-4-5 0,-3-4 0,0-3 0,0 0 0,3 3 0,4 8 0,3 9 0,4 7 0,0 3 0,-2-3 0,0-1 0,-3-3 0,1 0 0,11 16 0,-15-28 0,7 8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30F748F-9A13-4D4A-B1D7-80D08782129D}" type="datetimeFigureOut">
              <a:rPr lang="en-US"/>
              <a:pPr>
                <a:defRPr/>
              </a:pPr>
              <a:t>3/18/22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701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1EE56C2-9F01-D046-B9C3-ECC31849E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030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56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28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00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7213" algn="l" defTabSz="455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057" algn="l" defTabSz="4570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70" algn="l" defTabSz="4570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81" algn="l" defTabSz="4570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93" algn="l" defTabSz="45701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B5B79-2383-2241-8BD7-D0EEC3F3B52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B5B79-2383-2241-8BD7-D0EEC3F3B52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543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EE56C2-9F01-D046-B9C3-ECC31849EFE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8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hyperlink" Target="https://www.facebook.com/CSCfi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_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" y="1713373"/>
            <a:ext cx="2156020" cy="21459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6022" y="0"/>
            <a:ext cx="6987979" cy="17133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6023" y="3860860"/>
            <a:ext cx="5284978" cy="1281225"/>
          </a:xfrm>
          <a:prstGeom prst="rect">
            <a:avLst/>
          </a:prstGeom>
        </p:spPr>
      </p:pic>
      <p:sp>
        <p:nvSpPr>
          <p:cNvPr id="55" name="Rectangle 54"/>
          <p:cNvSpPr/>
          <p:nvPr userDrawn="1"/>
        </p:nvSpPr>
        <p:spPr>
          <a:xfrm>
            <a:off x="-1" y="3862274"/>
            <a:ext cx="2159988" cy="1281225"/>
          </a:xfrm>
          <a:prstGeom prst="rect">
            <a:avLst/>
          </a:prstGeom>
          <a:solidFill>
            <a:srgbClr val="002F5F"/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7424" tIns="48712" rIns="97424" bIns="487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2159988" y="1713373"/>
            <a:ext cx="6984013" cy="2163712"/>
          </a:xfrm>
          <a:prstGeom prst="rect">
            <a:avLst/>
          </a:prstGeom>
          <a:solidFill>
            <a:srgbClr val="D0DC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8089" y="2127560"/>
            <a:ext cx="5338467" cy="1047753"/>
          </a:xfrm>
        </p:spPr>
        <p:txBody>
          <a:bodyPr anchor="t">
            <a:normAutofit/>
          </a:bodyPr>
          <a:lstStyle>
            <a:lvl1pPr algn="l">
              <a:lnSpc>
                <a:spcPct val="90000"/>
              </a:lnSpc>
              <a:defRPr sz="2450" baseline="0">
                <a:solidFill>
                  <a:srgbClr val="025C96"/>
                </a:solidFill>
                <a:latin typeface="Corbel"/>
                <a:cs typeface="Corbel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8089" y="3223624"/>
            <a:ext cx="5338467" cy="375177"/>
          </a:xfrm>
        </p:spPr>
        <p:txBody>
          <a:bodyPr>
            <a:normAutofit/>
          </a:bodyPr>
          <a:lstStyle>
            <a:lvl1pPr marL="0" indent="0" algn="l">
              <a:buNone/>
              <a:defRPr sz="1065">
                <a:solidFill>
                  <a:srgbClr val="025C96"/>
                </a:solidFill>
                <a:latin typeface="Corbel"/>
                <a:cs typeface="Corbel"/>
              </a:defRPr>
            </a:lvl1pPr>
            <a:lvl2pPr marL="35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14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712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28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85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42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99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56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2" name="Rectangle 41"/>
          <p:cNvSpPr/>
          <p:nvPr userDrawn="1"/>
        </p:nvSpPr>
        <p:spPr>
          <a:xfrm>
            <a:off x="1" y="0"/>
            <a:ext cx="2159987" cy="1713373"/>
          </a:xfrm>
          <a:prstGeom prst="rect">
            <a:avLst/>
          </a:prstGeom>
          <a:solidFill>
            <a:srgbClr val="025C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0" y="3517695"/>
            <a:ext cx="338628" cy="359390"/>
          </a:xfrm>
          <a:prstGeom prst="rect">
            <a:avLst/>
          </a:prstGeom>
          <a:solidFill>
            <a:srgbClr val="002F5F">
              <a:alpha val="50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7424" tIns="48712" rIns="97424" bIns="487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3" name="Rectangle 52"/>
          <p:cNvSpPr/>
          <p:nvPr userDrawn="1"/>
        </p:nvSpPr>
        <p:spPr>
          <a:xfrm>
            <a:off x="7444966" y="3877085"/>
            <a:ext cx="1705384" cy="1266417"/>
          </a:xfrm>
          <a:prstGeom prst="rect">
            <a:avLst/>
          </a:prstGeom>
          <a:solidFill>
            <a:srgbClr val="002F5F"/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7424" tIns="48712" rIns="97424" bIns="487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0" name="Rectangle 59"/>
          <p:cNvSpPr/>
          <p:nvPr userDrawn="1"/>
        </p:nvSpPr>
        <p:spPr>
          <a:xfrm>
            <a:off x="8791566" y="3502373"/>
            <a:ext cx="356400" cy="379504"/>
          </a:xfrm>
          <a:prstGeom prst="rect">
            <a:avLst/>
          </a:prstGeom>
          <a:solidFill>
            <a:srgbClr val="025C96">
              <a:alpha val="44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7424" tIns="48712" rIns="97424" bIns="487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8550366" y="3877085"/>
            <a:ext cx="241200" cy="255100"/>
          </a:xfrm>
          <a:prstGeom prst="rect">
            <a:avLst/>
          </a:prstGeom>
          <a:solidFill>
            <a:srgbClr val="92D050">
              <a:alpha val="80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7424" tIns="48712" rIns="97424" bIns="487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 userDrawn="1"/>
        </p:nvSpPr>
        <p:spPr>
          <a:xfrm rot="10800000">
            <a:off x="1915976" y="3864128"/>
            <a:ext cx="251356" cy="715071"/>
          </a:xfrm>
          <a:prstGeom prst="rect">
            <a:avLst/>
          </a:prstGeom>
          <a:solidFill>
            <a:srgbClr val="025C96">
              <a:alpha val="42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7424" tIns="48712" rIns="97424" bIns="487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213" y="317334"/>
            <a:ext cx="1051560" cy="1078707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7075508" y="3885111"/>
            <a:ext cx="372146" cy="379504"/>
          </a:xfrm>
          <a:prstGeom prst="rect">
            <a:avLst/>
          </a:prstGeom>
          <a:solidFill>
            <a:srgbClr val="025C96">
              <a:alpha val="44000"/>
            </a:srgbClr>
          </a:solidFill>
          <a:ln>
            <a:noFill/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7424" tIns="48712" rIns="97424" bIns="487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94519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98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3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50"/>
            </a:lvl1pPr>
            <a:lvl2pPr marL="357093" indent="0">
              <a:buNone/>
              <a:defRPr sz="2237"/>
            </a:lvl2pPr>
            <a:lvl3pPr marL="714187" indent="0">
              <a:buNone/>
              <a:defRPr sz="1918"/>
            </a:lvl3pPr>
            <a:lvl4pPr marL="1071277" indent="0">
              <a:buNone/>
              <a:defRPr sz="1598"/>
            </a:lvl4pPr>
            <a:lvl5pPr marL="1428371" indent="0">
              <a:buNone/>
              <a:defRPr sz="1598"/>
            </a:lvl5pPr>
            <a:lvl6pPr marL="1785463" indent="0">
              <a:buNone/>
              <a:defRPr sz="1598"/>
            </a:lvl6pPr>
            <a:lvl7pPr marL="2142555" indent="0">
              <a:buNone/>
              <a:defRPr sz="1598"/>
            </a:lvl7pPr>
            <a:lvl8pPr marL="2499649" indent="0">
              <a:buNone/>
              <a:defRPr sz="1598"/>
            </a:lvl8pPr>
            <a:lvl9pPr marL="2856741" indent="0">
              <a:buNone/>
              <a:defRPr sz="1598"/>
            </a:lvl9pPr>
          </a:lstStyle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>
            <a:normAutofit/>
          </a:bodyPr>
          <a:lstStyle>
            <a:lvl1pPr marL="0" indent="0">
              <a:buNone/>
              <a:defRPr sz="959"/>
            </a:lvl1pPr>
            <a:lvl2pPr marL="357093" indent="0">
              <a:buNone/>
              <a:defRPr sz="959"/>
            </a:lvl2pPr>
            <a:lvl3pPr marL="714187" indent="0">
              <a:buNone/>
              <a:defRPr sz="746"/>
            </a:lvl3pPr>
            <a:lvl4pPr marL="1071277" indent="0">
              <a:buNone/>
              <a:defRPr sz="746"/>
            </a:lvl4pPr>
            <a:lvl5pPr marL="1428371" indent="0">
              <a:buNone/>
              <a:defRPr sz="746"/>
            </a:lvl5pPr>
            <a:lvl6pPr marL="1785463" indent="0">
              <a:buNone/>
              <a:defRPr sz="746"/>
            </a:lvl6pPr>
            <a:lvl7pPr marL="2142555" indent="0">
              <a:buNone/>
              <a:defRPr sz="746"/>
            </a:lvl7pPr>
            <a:lvl8pPr marL="2499649" indent="0">
              <a:buNone/>
              <a:defRPr sz="746"/>
            </a:lvl8pPr>
            <a:lvl9pPr marL="2856741" indent="0">
              <a:buNone/>
              <a:defRPr sz="74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CE774-9944-0D4C-AF7F-2733F9DE4C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09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2"/>
            <a:ext cx="9144000" cy="5019618"/>
          </a:xfrm>
        </p:spPr>
        <p:txBody>
          <a:bodyPr rtlCol="0">
            <a:normAutofit/>
          </a:bodyPr>
          <a:lstStyle>
            <a:lvl1pPr marL="0" indent="0">
              <a:buNone/>
              <a:defRPr sz="2450"/>
            </a:lvl1pPr>
            <a:lvl2pPr marL="357093" indent="0">
              <a:buNone/>
              <a:defRPr sz="2237"/>
            </a:lvl2pPr>
            <a:lvl3pPr marL="714187" indent="0">
              <a:buNone/>
              <a:defRPr sz="1918"/>
            </a:lvl3pPr>
            <a:lvl4pPr marL="1071277" indent="0">
              <a:buNone/>
              <a:defRPr sz="1598"/>
            </a:lvl4pPr>
            <a:lvl5pPr marL="1428371" indent="0">
              <a:buNone/>
              <a:defRPr sz="1598"/>
            </a:lvl5pPr>
            <a:lvl6pPr marL="1785463" indent="0">
              <a:buNone/>
              <a:defRPr sz="1598"/>
            </a:lvl6pPr>
            <a:lvl7pPr marL="2142555" indent="0">
              <a:buNone/>
              <a:defRPr sz="1598"/>
            </a:lvl7pPr>
            <a:lvl8pPr marL="2499649" indent="0">
              <a:buNone/>
              <a:defRPr sz="1598"/>
            </a:lvl8pPr>
            <a:lvl9pPr marL="2856741" indent="0">
              <a:buNone/>
              <a:defRPr sz="1598"/>
            </a:lvl9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A7158-70CB-DA43-BE72-927191FCEB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853697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Välisivu_1_omat ku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71844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57714" y="5020028"/>
            <a:ext cx="4586287" cy="1234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2600" y="5020028"/>
            <a:ext cx="2311400" cy="123472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" y="5020028"/>
            <a:ext cx="4562475" cy="12347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12" name="Group 29"/>
          <p:cNvGrpSpPr>
            <a:grpSpLocks/>
          </p:cNvGrpSpPr>
          <p:nvPr/>
        </p:nvGrpSpPr>
        <p:grpSpPr bwMode="auto">
          <a:xfrm>
            <a:off x="6832600" y="3328645"/>
            <a:ext cx="2319338" cy="79496"/>
            <a:chOff x="8913156" y="2232185"/>
            <a:chExt cx="3272924" cy="56821"/>
          </a:xfrm>
        </p:grpSpPr>
        <p:sp>
          <p:nvSpPr>
            <p:cNvPr id="13" name="Rectangle 12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69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69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69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69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0"/>
            <a:ext cx="9144000" cy="171844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57714" y="5020028"/>
            <a:ext cx="4586287" cy="1234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32600" y="5020028"/>
            <a:ext cx="2311400" cy="123472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" y="5020028"/>
            <a:ext cx="4562475" cy="12347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grpSp>
        <p:nvGrpSpPr>
          <p:cNvPr id="23" name="Group 38"/>
          <p:cNvGrpSpPr>
            <a:grpSpLocks/>
          </p:cNvGrpSpPr>
          <p:nvPr/>
        </p:nvGrpSpPr>
        <p:grpSpPr bwMode="auto">
          <a:xfrm>
            <a:off x="6832600" y="3328645"/>
            <a:ext cx="2319338" cy="79496"/>
            <a:chOff x="8913156" y="2232185"/>
            <a:chExt cx="3272924" cy="56821"/>
          </a:xfrm>
        </p:grpSpPr>
        <p:sp>
          <p:nvSpPr>
            <p:cNvPr id="24" name="Rectangle 23"/>
            <p:cNvSpPr/>
            <p:nvPr/>
          </p:nvSpPr>
          <p:spPr>
            <a:xfrm>
              <a:off x="9726347" y="2232185"/>
              <a:ext cx="824391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69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913156" y="2232185"/>
              <a:ext cx="81991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69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1361689" y="2232185"/>
              <a:ext cx="824391" cy="56821"/>
            </a:xfrm>
            <a:prstGeom prst="rect">
              <a:avLst/>
            </a:prstGeom>
            <a:solidFill>
              <a:srgbClr val="82BF3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69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0544017" y="2232185"/>
              <a:ext cx="81991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869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Corbel"/>
              </a:endParaRPr>
            </a:p>
          </p:txBody>
        </p:sp>
      </p:grp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" y="1716887"/>
            <a:ext cx="4557713" cy="3303985"/>
          </a:xfr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557711" y="1716427"/>
            <a:ext cx="2274952" cy="3309865"/>
          </a:xfr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832669" y="1716433"/>
            <a:ext cx="2311337" cy="1657873"/>
          </a:xfr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2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832669" y="3408595"/>
            <a:ext cx="2311337" cy="1611823"/>
          </a:xfr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031" y="276800"/>
            <a:ext cx="6328718" cy="1103970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245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21547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kakan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042276" y="0"/>
            <a:ext cx="1101725" cy="8050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31" tIns="35716" rIns="71431" bIns="35716" anchor="ctr"/>
          <a:lstStyle/>
          <a:p>
            <a:pPr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Corbel"/>
            </a:endParaRPr>
          </a:p>
        </p:txBody>
      </p:sp>
      <p:sp>
        <p:nvSpPr>
          <p:cNvPr id="6" name="TextBox 26"/>
          <p:cNvSpPr txBox="1">
            <a:spLocks noChangeArrowheads="1"/>
          </p:cNvSpPr>
          <p:nvPr/>
        </p:nvSpPr>
        <p:spPr bwMode="auto">
          <a:xfrm>
            <a:off x="5584826" y="2559066"/>
            <a:ext cx="2193925" cy="23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431" tIns="35716" rIns="71431" bIns="35716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932"/>
              </a:spcBef>
              <a:buFont typeface="Arial" charset="0"/>
              <a:buNone/>
              <a:defRPr/>
            </a:pPr>
            <a:r>
              <a:rPr lang="en-US" sz="959">
                <a:solidFill>
                  <a:srgbClr val="5E6A71"/>
                </a:solidFill>
                <a:latin typeface="Corbel" charset="0"/>
                <a:cs typeface="Corbel" charset="0"/>
              </a:rPr>
              <a:t>facebook.com/CSCfi</a:t>
            </a:r>
            <a:endParaRPr lang="en-US" sz="959">
              <a:solidFill>
                <a:srgbClr val="5E6A71"/>
              </a:solidFill>
            </a:endParaRPr>
          </a:p>
        </p:txBody>
      </p:sp>
      <p:sp>
        <p:nvSpPr>
          <p:cNvPr id="26" name="TextBox 46"/>
          <p:cNvSpPr txBox="1">
            <a:spLocks noChangeArrowheads="1"/>
          </p:cNvSpPr>
          <p:nvPr/>
        </p:nvSpPr>
        <p:spPr bwMode="auto">
          <a:xfrm>
            <a:off x="5584825" y="2993751"/>
            <a:ext cx="1600200" cy="23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431" tIns="35716" rIns="71431" bIns="35716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932"/>
              </a:spcBef>
              <a:buFont typeface="Arial" charset="0"/>
              <a:buNone/>
              <a:defRPr/>
            </a:pPr>
            <a:r>
              <a:rPr lang="en-US" sz="959">
                <a:solidFill>
                  <a:srgbClr val="5E6A71"/>
                </a:solidFill>
              </a:rPr>
              <a:t>twitter.com/CSCfi</a:t>
            </a:r>
            <a:endParaRPr lang="en-US" sz="959">
              <a:solidFill>
                <a:srgbClr val="5E6A71"/>
              </a:solidFill>
              <a:hlinkClick r:id="rId2"/>
            </a:endParaRPr>
          </a:p>
        </p:txBody>
      </p:sp>
      <p:sp>
        <p:nvSpPr>
          <p:cNvPr id="27" name="TextBox 47"/>
          <p:cNvSpPr txBox="1">
            <a:spLocks noChangeArrowheads="1"/>
          </p:cNvSpPr>
          <p:nvPr/>
        </p:nvSpPr>
        <p:spPr bwMode="auto">
          <a:xfrm>
            <a:off x="5584825" y="3426745"/>
            <a:ext cx="2730500" cy="23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431" tIns="35716" rIns="71431" bIns="35716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932"/>
              </a:spcBef>
              <a:buFont typeface="Arial" charset="0"/>
              <a:buNone/>
              <a:defRPr/>
            </a:pPr>
            <a:r>
              <a:rPr lang="pl-PL" sz="959">
                <a:solidFill>
                  <a:srgbClr val="5E6A71"/>
                </a:solidFill>
              </a:rPr>
              <a:t>youtube.com/CSCfi</a:t>
            </a:r>
            <a:endParaRPr lang="pl-PL" sz="959">
              <a:solidFill>
                <a:srgbClr val="5E6A71"/>
              </a:solidFill>
              <a:hlinkClick r:id="rId2"/>
            </a:endParaRPr>
          </a:p>
        </p:txBody>
      </p:sp>
      <p:sp>
        <p:nvSpPr>
          <p:cNvPr id="28" name="TextBox 48"/>
          <p:cNvSpPr txBox="1">
            <a:spLocks noChangeArrowheads="1"/>
          </p:cNvSpPr>
          <p:nvPr/>
        </p:nvSpPr>
        <p:spPr bwMode="auto">
          <a:xfrm>
            <a:off x="5584825" y="3859740"/>
            <a:ext cx="3455988" cy="23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431" tIns="35716" rIns="71431" bIns="35716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932"/>
              </a:spcBef>
              <a:buFont typeface="Arial" charset="0"/>
              <a:buNone/>
              <a:defRPr/>
            </a:pPr>
            <a:r>
              <a:rPr lang="en-US" sz="959">
                <a:solidFill>
                  <a:srgbClr val="5E6A71"/>
                </a:solidFill>
              </a:rPr>
              <a:t>linkedin.com/company/csc---it-center-for-science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4572000" y="2530311"/>
            <a:ext cx="0" cy="2017822"/>
          </a:xfrm>
          <a:prstGeom prst="line">
            <a:avLst/>
          </a:prstGeom>
          <a:ln w="9525">
            <a:solidFill>
              <a:schemeClr val="accent3">
                <a:alpha val="69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oup 50"/>
          <p:cNvGrpSpPr>
            <a:grpSpLocks/>
          </p:cNvGrpSpPr>
          <p:nvPr/>
        </p:nvGrpSpPr>
        <p:grpSpPr bwMode="auto">
          <a:xfrm>
            <a:off x="3706814" y="762815"/>
            <a:ext cx="1730375" cy="1099400"/>
            <a:chOff x="3018474" y="609992"/>
            <a:chExt cx="2171462" cy="1379264"/>
          </a:xfrm>
        </p:grpSpPr>
        <p:sp>
          <p:nvSpPr>
            <p:cNvPr id="31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2147483647 w 680"/>
                <a:gd name="T1" fmla="*/ 2147483647 h 341"/>
                <a:gd name="T2" fmla="*/ 2147483647 w 680"/>
                <a:gd name="T3" fmla="*/ 2147483647 h 341"/>
                <a:gd name="T4" fmla="*/ 2147483647 w 680"/>
                <a:gd name="T5" fmla="*/ 2147483647 h 341"/>
                <a:gd name="T6" fmla="*/ 0 w 680"/>
                <a:gd name="T7" fmla="*/ 0 h 341"/>
                <a:gd name="T8" fmla="*/ 2147483647 w 680"/>
                <a:gd name="T9" fmla="*/ 0 h 341"/>
                <a:gd name="T10" fmla="*/ 2147483647 w 680"/>
                <a:gd name="T11" fmla="*/ 2147483647 h 3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2147483647 w 679"/>
                <a:gd name="T3" fmla="*/ 2147483647 h 342"/>
                <a:gd name="T4" fmla="*/ 2147483647 w 679"/>
                <a:gd name="T5" fmla="*/ 2147483647 h 342"/>
                <a:gd name="T6" fmla="*/ 2147483647 w 679"/>
                <a:gd name="T7" fmla="*/ 2147483647 h 342"/>
                <a:gd name="T8" fmla="*/ 0 w 679"/>
                <a:gd name="T9" fmla="*/ 2147483647 h 342"/>
                <a:gd name="T10" fmla="*/ 0 w 679"/>
                <a:gd name="T11" fmla="*/ 0 h 3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Freeform 3"/>
            <p:cNvSpPr>
              <a:spLocks noChangeArrowheads="1"/>
            </p:cNvSpPr>
            <p:nvPr/>
          </p:nvSpPr>
          <p:spPr bwMode="auto">
            <a:xfrm>
              <a:off x="3767529" y="1798281"/>
              <a:ext cx="651438" cy="190975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48690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006778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4" name="Rectangle 54"/>
          <p:cNvSpPr>
            <a:spLocks noChangeArrowheads="1"/>
          </p:cNvSpPr>
          <p:nvPr/>
        </p:nvSpPr>
        <p:spPr bwMode="auto">
          <a:xfrm>
            <a:off x="-4763" y="4994659"/>
            <a:ext cx="1751224" cy="17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1431" tIns="35716" rIns="71431" bIns="35716">
            <a:spAutoFit/>
          </a:bodyPr>
          <a:lstStyle/>
          <a:p>
            <a:r>
              <a:rPr lang="fi-FI" sz="639" dirty="0">
                <a:solidFill>
                  <a:srgbClr val="FFFFFF"/>
                </a:solidFill>
              </a:rPr>
              <a:t>Kuvat </a:t>
            </a:r>
            <a:r>
              <a:rPr lang="fi-FI" sz="639" dirty="0" err="1">
                <a:solidFill>
                  <a:srgbClr val="FFFFFF"/>
                </a:solidFill>
              </a:rPr>
              <a:t>CSC:n</a:t>
            </a:r>
            <a:r>
              <a:rPr lang="fi-FI" sz="639" dirty="0">
                <a:solidFill>
                  <a:srgbClr val="FFFFFF"/>
                </a:solidFill>
              </a:rPr>
              <a:t> arkisto, Adobe </a:t>
            </a:r>
            <a:r>
              <a:rPr lang="fi-FI" sz="639" dirty="0" err="1">
                <a:solidFill>
                  <a:srgbClr val="FFFFFF"/>
                </a:solidFill>
              </a:rPr>
              <a:t>Stock</a:t>
            </a:r>
            <a:r>
              <a:rPr lang="fi-FI" sz="639" dirty="0">
                <a:solidFill>
                  <a:srgbClr val="FFFFFF"/>
                </a:solidFill>
              </a:rPr>
              <a:t> ja </a:t>
            </a:r>
            <a:r>
              <a:rPr lang="fi-FI" sz="639" dirty="0" err="1">
                <a:solidFill>
                  <a:srgbClr val="FFFFFF"/>
                </a:solidFill>
              </a:rPr>
              <a:t>Thinkstock</a:t>
            </a:r>
            <a:endParaRPr lang="fi-FI" sz="639" dirty="0">
              <a:solidFill>
                <a:srgbClr val="FFFFFF"/>
              </a:solidFill>
            </a:endParaRPr>
          </a:p>
        </p:txBody>
      </p:sp>
      <p:sp>
        <p:nvSpPr>
          <p:cNvPr id="36" name="TextBox 56"/>
          <p:cNvSpPr txBox="1">
            <a:spLocks noChangeArrowheads="1"/>
          </p:cNvSpPr>
          <p:nvPr/>
        </p:nvSpPr>
        <p:spPr bwMode="auto">
          <a:xfrm>
            <a:off x="5584825" y="4292734"/>
            <a:ext cx="3455988" cy="23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1431" tIns="35716" rIns="71431" bIns="35716">
            <a:spAutoFit/>
          </a:bodyPr>
          <a:lstStyle>
            <a:lvl1pPr>
              <a:defRPr>
                <a:solidFill>
                  <a:schemeClr val="tx1"/>
                </a:solidFill>
                <a:latin typeface="Candar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charset="0"/>
                <a:ea typeface="ＭＳ Ｐゴシック" charset="0"/>
              </a:defRPr>
            </a:lvl9pPr>
          </a:lstStyle>
          <a:p>
            <a:pPr>
              <a:lnSpc>
                <a:spcPct val="110000"/>
              </a:lnSpc>
              <a:spcBef>
                <a:spcPts val="932"/>
              </a:spcBef>
              <a:buFont typeface="Arial" charset="0"/>
              <a:buNone/>
              <a:defRPr/>
            </a:pPr>
            <a:r>
              <a:rPr lang="en-US" sz="959" dirty="0" err="1">
                <a:solidFill>
                  <a:srgbClr val="5E6A71"/>
                </a:solidFill>
              </a:rPr>
              <a:t>github.com</a:t>
            </a:r>
            <a:r>
              <a:rPr lang="en-US" sz="959" dirty="0">
                <a:solidFill>
                  <a:srgbClr val="5E6A71"/>
                </a:solidFill>
              </a:rPr>
              <a:t>/</a:t>
            </a:r>
            <a:r>
              <a:rPr lang="en-US" sz="959" dirty="0" err="1">
                <a:solidFill>
                  <a:srgbClr val="5E6A71"/>
                </a:solidFill>
              </a:rPr>
              <a:t>CSCfi</a:t>
            </a:r>
            <a:endParaRPr lang="en-US" sz="959" dirty="0">
              <a:solidFill>
                <a:srgbClr val="5E6A71"/>
              </a:solidFill>
            </a:endParaRP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10"/>
          </p:nvPr>
        </p:nvSpPr>
        <p:spPr>
          <a:xfrm>
            <a:off x="2304681" y="2529510"/>
            <a:ext cx="1963641" cy="288797"/>
          </a:xfrm>
        </p:spPr>
        <p:txBody>
          <a:bodyPr lIns="0"/>
          <a:lstStyle>
            <a:lvl1pPr marL="0" indent="0">
              <a:buNone/>
              <a:defRPr sz="1065" b="1">
                <a:solidFill>
                  <a:schemeClr val="tx1"/>
                </a:solidFill>
              </a:defRPr>
            </a:lvl1pPr>
            <a:lvl2pPr marL="271584" indent="0">
              <a:buFont typeface="Arial"/>
              <a:buNone/>
              <a:defRPr sz="959"/>
            </a:lvl2pPr>
            <a:lvl3pPr marL="892879" indent="0">
              <a:buFont typeface="Arial"/>
              <a:buNone/>
              <a:defRPr sz="959"/>
            </a:lvl3pPr>
            <a:lvl4pPr marL="1154541" indent="0">
              <a:buNone/>
              <a:defRPr sz="959"/>
            </a:lvl4pPr>
            <a:lvl5pPr marL="1511693" indent="0">
              <a:buNone/>
              <a:defRPr sz="959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5" name="Picture Placeholder 54"/>
          <p:cNvSpPr>
            <a:spLocks noGrp="1"/>
          </p:cNvSpPr>
          <p:nvPr>
            <p:ph type="pic" sz="quarter" idx="11"/>
          </p:nvPr>
        </p:nvSpPr>
        <p:spPr>
          <a:xfrm>
            <a:off x="826989" y="2597803"/>
            <a:ext cx="1243207" cy="1241855"/>
          </a:xfrm>
          <a:prstGeom prst="ellipse">
            <a:avLst/>
          </a:prstGeom>
        </p:spPr>
        <p:txBody>
          <a:bodyPr/>
          <a:lstStyle>
            <a:lvl1pPr marL="0" indent="0">
              <a:buFont typeface="Arial"/>
              <a:buNone/>
              <a:defRPr sz="1065"/>
            </a:lvl1pPr>
          </a:lstStyle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12"/>
          </p:nvPr>
        </p:nvSpPr>
        <p:spPr>
          <a:xfrm>
            <a:off x="2304678" y="2867711"/>
            <a:ext cx="1963642" cy="1287908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959"/>
            </a:lvl1pPr>
            <a:lvl2pPr marL="539447" indent="-267864">
              <a:buFont typeface="Arial"/>
              <a:buChar char="•"/>
              <a:defRPr sz="1065"/>
            </a:lvl2pPr>
            <a:lvl3pPr marL="1116098" indent="-223219">
              <a:buFont typeface="Arial"/>
              <a:buChar char="•"/>
              <a:defRPr sz="959"/>
            </a:lvl3pPr>
            <a:lvl4pPr>
              <a:defRPr sz="852"/>
            </a:lvl4pPr>
            <a:lvl5pPr>
              <a:defRPr sz="746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787" y="2520163"/>
            <a:ext cx="269875" cy="28753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050" y="3426745"/>
            <a:ext cx="294188" cy="22038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776" y="2971822"/>
            <a:ext cx="271151" cy="28889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2" b="1782"/>
          <a:stretch/>
        </p:blipFill>
        <p:spPr>
          <a:xfrm>
            <a:off x="5230876" y="3831151"/>
            <a:ext cx="296571" cy="28889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3631" y="4260154"/>
            <a:ext cx="278645" cy="29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27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1051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50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7600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solidFill>
                  <a:srgbClr val="000000"/>
                </a:solidFill>
                <a:latin typeface="Corbel"/>
                <a:cs typeface="Corbe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975A3-2E4D-4F46-A85A-D5B4189948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44208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pohja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829" y="-52356"/>
            <a:ext cx="9223829" cy="5072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1051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50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7600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latin typeface="Corbel"/>
                <a:cs typeface="Corbe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2BF65-B844-A84A-93B0-7324BF97B9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7997" y="112146"/>
            <a:ext cx="846003" cy="57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07995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pohja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57" y="-24665"/>
            <a:ext cx="9151257" cy="5032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1051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50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7600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latin typeface="Corbel"/>
                <a:cs typeface="Corbe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i-FI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8D4AF-0665-7B44-B9A5-492E7E49DE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7997" y="112146"/>
            <a:ext cx="846003" cy="57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04506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51528" y="7"/>
            <a:ext cx="3092477" cy="5020411"/>
          </a:xfrm>
        </p:spPr>
        <p:txBody>
          <a:bodyPr rtlCol="0">
            <a:normAutofit/>
          </a:bodyPr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6" y="1200159"/>
            <a:ext cx="5183717" cy="3394472"/>
          </a:xfrm>
        </p:spPr>
        <p:txBody>
          <a:bodyPr/>
          <a:lstStyle>
            <a:lvl2pPr marL="41051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50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7600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3" y="205978"/>
            <a:ext cx="5183715" cy="85725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2314576" y="4783235"/>
            <a:ext cx="3736975" cy="23679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3D0D6-6900-F14F-BBC6-775F449734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4244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3" y="1200159"/>
            <a:ext cx="2357967" cy="3394472"/>
          </a:xfrm>
        </p:spPr>
        <p:txBody>
          <a:bodyPr/>
          <a:lstStyle>
            <a:lvl2pPr marL="41051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50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7600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8" y="205978"/>
            <a:ext cx="7746059" cy="85725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119190" y="1200886"/>
            <a:ext cx="2521061" cy="1596483"/>
          </a:xfrm>
        </p:spPr>
        <p:txBody>
          <a:bodyPr rtlCol="0">
            <a:normAutofit/>
          </a:bodyPr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810997" y="1200152"/>
            <a:ext cx="2392271" cy="1596483"/>
          </a:xfrm>
        </p:spPr>
        <p:txBody>
          <a:bodyPr rtlCol="0">
            <a:normAutofit/>
          </a:bodyPr>
          <a:lstStyle/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119190" y="2998874"/>
            <a:ext cx="2521061" cy="1596483"/>
          </a:xfrm>
        </p:spPr>
        <p:txBody>
          <a:bodyPr rtlCol="0">
            <a:normAutofit/>
          </a:bodyPr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810997" y="2998141"/>
            <a:ext cx="2392271" cy="1596483"/>
          </a:xfrm>
        </p:spPr>
        <p:txBody>
          <a:bodyPr rtlCol="0">
            <a:normAutofit/>
          </a:bodyPr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11EFB-31E0-D040-8131-3FD1561EF5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59663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754334" y="1198603"/>
            <a:ext cx="3448933" cy="3394472"/>
          </a:xfrm>
        </p:spPr>
        <p:txBody>
          <a:bodyPr/>
          <a:lstStyle>
            <a:lvl2pPr marL="41051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50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7600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3" y="1200159"/>
            <a:ext cx="3945465" cy="3392917"/>
          </a:xfrm>
        </p:spPr>
        <p:txBody>
          <a:bodyPr rtlCol="0">
            <a:normAutofit/>
          </a:bodyPr>
          <a:lstStyle/>
          <a:p>
            <a:pPr lvl="0"/>
            <a:r>
              <a:rPr lang="en-GB" noProof="0"/>
              <a:t>Click icon to add picture</a:t>
            </a:r>
            <a:endParaRPr lang="en-US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4168B-EB49-1542-A171-4DCE018223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993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6" y="1200159"/>
            <a:ext cx="3818467" cy="3394472"/>
          </a:xfrm>
        </p:spPr>
        <p:txBody>
          <a:bodyPr/>
          <a:lstStyle>
            <a:lvl2pPr marL="41051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50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7600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4553793" y="1200159"/>
            <a:ext cx="3611841" cy="3394472"/>
          </a:xfrm>
        </p:spPr>
        <p:txBody>
          <a:bodyPr/>
          <a:lstStyle>
            <a:lvl2pPr marL="41051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506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7600" marR="0" indent="-137774" algn="l" defTabSz="35709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2602D-C93A-8141-9238-06DF5CA742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34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1" y="1200154"/>
            <a:ext cx="3818467" cy="3394472"/>
          </a:xfrm>
        </p:spPr>
        <p:txBody>
          <a:bodyPr/>
          <a:lstStyle>
            <a:lvl2pPr marL="410685" marR="0" indent="-137833" algn="l" defTabSz="35723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932" marR="0" indent="-137833" algn="l" defTabSz="35723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8171" marR="0" indent="-137833" algn="l" defTabSz="35723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4553791" y="1200154"/>
            <a:ext cx="3611841" cy="3394472"/>
          </a:xfrm>
        </p:spPr>
        <p:txBody>
          <a:bodyPr/>
          <a:lstStyle>
            <a:lvl2pPr marL="410685" marR="0" indent="-137833" algn="l" defTabSz="35723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030932" marR="0" indent="-137833" algn="l" defTabSz="35723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388171" marR="0" indent="-137833" algn="l" defTabSz="35723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1" y="205978"/>
            <a:ext cx="7708430" cy="85725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057C3-EDE0-4E94-8E03-15F17BEADAEF}" type="datetime1">
              <a:rPr lang="fi-FI" smtClean="0"/>
              <a:t>18.3.2022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EB33-AE32-4D46-BAA6-3F61AB03C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5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87745"/>
            <a:ext cx="7742238" cy="8558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7033" tIns="33516" rIns="67033" bIns="335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1" y="1200883"/>
            <a:ext cx="6169025" cy="339291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7033" tIns="33516" rIns="67033" bIns="33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 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7613" y="4783235"/>
            <a:ext cx="976312" cy="236794"/>
          </a:xfrm>
          <a:prstGeom prst="rect">
            <a:avLst/>
          </a:prstGeom>
        </p:spPr>
        <p:txBody>
          <a:bodyPr vert="horz" lIns="67033" tIns="33516" rIns="67033" bIns="33516" rtlCol="0" anchor="ctr"/>
          <a:lstStyle>
            <a:lvl1pPr algn="l" defTabSz="486901" fontAlgn="auto">
              <a:spcBef>
                <a:spcPts val="0"/>
              </a:spcBef>
              <a:spcAft>
                <a:spcPts val="0"/>
              </a:spcAft>
              <a:defRPr sz="746">
                <a:solidFill>
                  <a:schemeClr val="accent3">
                    <a:lumMod val="75000"/>
                  </a:schemeClr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14575" y="4783235"/>
            <a:ext cx="4311650" cy="236794"/>
          </a:xfrm>
          <a:prstGeom prst="rect">
            <a:avLst/>
          </a:prstGeom>
        </p:spPr>
        <p:txBody>
          <a:bodyPr vert="horz" lIns="67033" tIns="33516" rIns="67033" bIns="33516" rtlCol="0" anchor="ctr"/>
          <a:lstStyle>
            <a:lvl1pPr algn="l" defTabSz="486901" fontAlgn="auto">
              <a:spcBef>
                <a:spcPts val="0"/>
              </a:spcBef>
              <a:spcAft>
                <a:spcPts val="0"/>
              </a:spcAft>
              <a:defRPr sz="746">
                <a:solidFill>
                  <a:schemeClr val="accent3">
                    <a:lumMod val="75000"/>
                  </a:schemeClr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1" y="4783235"/>
            <a:ext cx="646113" cy="236794"/>
          </a:xfrm>
          <a:prstGeom prst="rect">
            <a:avLst/>
          </a:prstGeom>
        </p:spPr>
        <p:txBody>
          <a:bodyPr vert="horz" lIns="67033" tIns="33516" rIns="67033" bIns="33516" rtlCol="0" anchor="ctr"/>
          <a:lstStyle>
            <a:lvl1pPr algn="l" defTabSz="486901" fontAlgn="auto">
              <a:spcBef>
                <a:spcPts val="0"/>
              </a:spcBef>
              <a:spcAft>
                <a:spcPts val="0"/>
              </a:spcAft>
              <a:defRPr sz="746" b="0">
                <a:solidFill>
                  <a:schemeClr val="accent3">
                    <a:lumMod val="75000"/>
                  </a:schemeClr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120E91DB-2444-B440-AB36-9AD9C2865F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4557714" y="5020028"/>
            <a:ext cx="4586287" cy="1234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832600" y="5020028"/>
            <a:ext cx="2311400" cy="123472"/>
          </a:xfrm>
          <a:prstGeom prst="rect">
            <a:avLst/>
          </a:prstGeom>
          <a:solidFill>
            <a:srgbClr val="82BF3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1" y="5020028"/>
            <a:ext cx="4562475" cy="12347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1420" tIns="35709" rIns="71420" bIns="35709" anchor="ctr"/>
          <a:lstStyle/>
          <a:p>
            <a:pPr algn="ctr" defTabSz="4869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7997" y="112146"/>
            <a:ext cx="846003" cy="5738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890" r:id="rId2"/>
    <p:sldLayoutId id="2147483898" r:id="rId3"/>
    <p:sldLayoutId id="2147483899" r:id="rId4"/>
    <p:sldLayoutId id="2147483901" r:id="rId5"/>
    <p:sldLayoutId id="2147483891" r:id="rId6"/>
    <p:sldLayoutId id="2147483892" r:id="rId7"/>
    <p:sldLayoutId id="2147483893" r:id="rId8"/>
    <p:sldLayoutId id="2147483917" r:id="rId9"/>
    <p:sldLayoutId id="2147483894" r:id="rId10"/>
    <p:sldLayoutId id="2147483895" r:id="rId11"/>
    <p:sldLayoutId id="2147483914" r:id="rId12"/>
    <p:sldLayoutId id="2147483915" r:id="rId13"/>
  </p:sldLayoutIdLst>
  <p:hf hdr="0" ftr="0" dt="0"/>
  <p:txStyles>
    <p:titleStyle>
      <a:lvl1pPr algn="l" defTabSz="356870" rtl="0" eaLnBrk="1" fontAlgn="base" hangingPunct="1">
        <a:spcBef>
          <a:spcPct val="0"/>
        </a:spcBef>
        <a:spcAft>
          <a:spcPct val="0"/>
        </a:spcAft>
        <a:defRPr sz="2237" b="1" kern="1200">
          <a:solidFill>
            <a:schemeClr val="tx1"/>
          </a:solidFill>
          <a:latin typeface="Corbel"/>
          <a:ea typeface="ＭＳ Ｐゴシック" charset="0"/>
          <a:cs typeface="Corbel"/>
        </a:defRPr>
      </a:lvl1pPr>
      <a:lvl2pPr algn="l" defTabSz="356870" rtl="0" eaLnBrk="1" fontAlgn="base" hangingPunct="1">
        <a:spcBef>
          <a:spcPct val="0"/>
        </a:spcBef>
        <a:spcAft>
          <a:spcPct val="0"/>
        </a:spcAft>
        <a:defRPr sz="2237" b="1">
          <a:solidFill>
            <a:schemeClr val="tx1"/>
          </a:solidFill>
          <a:latin typeface="Corbel" charset="0"/>
          <a:ea typeface="ＭＳ Ｐゴシック" charset="0"/>
        </a:defRPr>
      </a:lvl2pPr>
      <a:lvl3pPr algn="l" defTabSz="356870" rtl="0" eaLnBrk="1" fontAlgn="base" hangingPunct="1">
        <a:spcBef>
          <a:spcPct val="0"/>
        </a:spcBef>
        <a:spcAft>
          <a:spcPct val="0"/>
        </a:spcAft>
        <a:defRPr sz="2237" b="1">
          <a:solidFill>
            <a:schemeClr val="tx1"/>
          </a:solidFill>
          <a:latin typeface="Corbel" charset="0"/>
          <a:ea typeface="ＭＳ Ｐゴシック" charset="0"/>
        </a:defRPr>
      </a:lvl3pPr>
      <a:lvl4pPr algn="l" defTabSz="356870" rtl="0" eaLnBrk="1" fontAlgn="base" hangingPunct="1">
        <a:spcBef>
          <a:spcPct val="0"/>
        </a:spcBef>
        <a:spcAft>
          <a:spcPct val="0"/>
        </a:spcAft>
        <a:defRPr sz="2237" b="1">
          <a:solidFill>
            <a:schemeClr val="tx1"/>
          </a:solidFill>
          <a:latin typeface="Corbel" charset="0"/>
          <a:ea typeface="ＭＳ Ｐゴシック" charset="0"/>
        </a:defRPr>
      </a:lvl4pPr>
      <a:lvl5pPr algn="l" defTabSz="356870" rtl="0" eaLnBrk="1" fontAlgn="base" hangingPunct="1">
        <a:spcBef>
          <a:spcPct val="0"/>
        </a:spcBef>
        <a:spcAft>
          <a:spcPct val="0"/>
        </a:spcAft>
        <a:defRPr sz="2237" b="1">
          <a:solidFill>
            <a:schemeClr val="tx1"/>
          </a:solidFill>
          <a:latin typeface="Corbel" charset="0"/>
          <a:ea typeface="ＭＳ Ｐゴシック" charset="0"/>
        </a:defRPr>
      </a:lvl5pPr>
      <a:lvl6pPr marL="357093" algn="l" defTabSz="357093" rtl="0" eaLnBrk="1" fontAlgn="base" hangingPunct="1">
        <a:spcBef>
          <a:spcPct val="0"/>
        </a:spcBef>
        <a:spcAft>
          <a:spcPct val="0"/>
        </a:spcAft>
        <a:defRPr sz="2237" b="1">
          <a:solidFill>
            <a:srgbClr val="094C5F"/>
          </a:solidFill>
          <a:latin typeface="Candara" charset="0"/>
          <a:ea typeface="ＭＳ Ｐゴシック" charset="0"/>
        </a:defRPr>
      </a:lvl6pPr>
      <a:lvl7pPr marL="714187" algn="l" defTabSz="357093" rtl="0" eaLnBrk="1" fontAlgn="base" hangingPunct="1">
        <a:spcBef>
          <a:spcPct val="0"/>
        </a:spcBef>
        <a:spcAft>
          <a:spcPct val="0"/>
        </a:spcAft>
        <a:defRPr sz="2237" b="1">
          <a:solidFill>
            <a:srgbClr val="094C5F"/>
          </a:solidFill>
          <a:latin typeface="Candara" charset="0"/>
          <a:ea typeface="ＭＳ Ｐゴシック" charset="0"/>
        </a:defRPr>
      </a:lvl7pPr>
      <a:lvl8pPr marL="1071277" algn="l" defTabSz="357093" rtl="0" eaLnBrk="1" fontAlgn="base" hangingPunct="1">
        <a:spcBef>
          <a:spcPct val="0"/>
        </a:spcBef>
        <a:spcAft>
          <a:spcPct val="0"/>
        </a:spcAft>
        <a:defRPr sz="2237" b="1">
          <a:solidFill>
            <a:srgbClr val="094C5F"/>
          </a:solidFill>
          <a:latin typeface="Candara" charset="0"/>
          <a:ea typeface="ＭＳ Ｐゴシック" charset="0"/>
        </a:defRPr>
      </a:lvl8pPr>
      <a:lvl9pPr marL="1428371" algn="l" defTabSz="357093" rtl="0" eaLnBrk="1" fontAlgn="base" hangingPunct="1">
        <a:spcBef>
          <a:spcPct val="0"/>
        </a:spcBef>
        <a:spcAft>
          <a:spcPct val="0"/>
        </a:spcAft>
        <a:defRPr sz="2237" b="1">
          <a:solidFill>
            <a:srgbClr val="094C5F"/>
          </a:solidFill>
          <a:latin typeface="Candara" charset="0"/>
          <a:ea typeface="ＭＳ Ｐゴシック" charset="0"/>
        </a:defRPr>
      </a:lvl9pPr>
    </p:titleStyle>
    <p:bodyStyle>
      <a:lvl1pPr marL="152219" indent="-152219" algn="l" defTabSz="356870" rtl="0" eaLnBrk="1" fontAlgn="base" hangingPunct="1">
        <a:lnSpc>
          <a:spcPct val="110000"/>
        </a:lnSpc>
        <a:spcBef>
          <a:spcPts val="932"/>
        </a:spcBef>
        <a:spcAft>
          <a:spcPct val="0"/>
        </a:spcAft>
        <a:buFont typeface="Arial" charset="0"/>
        <a:buChar char="•"/>
        <a:defRPr kern="1200">
          <a:solidFill>
            <a:srgbClr val="464F55"/>
          </a:solidFill>
          <a:latin typeface="Corbel"/>
          <a:ea typeface="ＭＳ Ｐゴシック" charset="0"/>
          <a:cs typeface="Corbel"/>
        </a:defRPr>
      </a:lvl1pPr>
      <a:lvl2pPr marL="270612" indent="216489" algn="l" defTabSz="356870" rtl="0" eaLnBrk="1" fontAlgn="base" hangingPunct="1">
        <a:spcBef>
          <a:spcPct val="20000"/>
        </a:spcBef>
        <a:spcAft>
          <a:spcPct val="0"/>
        </a:spcAft>
        <a:buFont typeface="Courier New" charset="0"/>
        <a:defRPr sz="1598" kern="1200">
          <a:solidFill>
            <a:srgbClr val="464F55"/>
          </a:solidFill>
          <a:latin typeface="Corbel"/>
          <a:ea typeface="ＭＳ Ｐゴシック" charset="0"/>
          <a:cs typeface="Corbel"/>
        </a:defRPr>
      </a:lvl2pPr>
      <a:lvl3pPr marL="891327" indent="82875" algn="l" defTabSz="356870" rtl="0" eaLnBrk="1" fontAlgn="base" hangingPunct="1">
        <a:spcBef>
          <a:spcPts val="160"/>
        </a:spcBef>
        <a:spcAft>
          <a:spcPct val="0"/>
        </a:spcAft>
        <a:defRPr sz="1385" kern="1200">
          <a:solidFill>
            <a:srgbClr val="464F55"/>
          </a:solidFill>
          <a:latin typeface="Corbel"/>
          <a:ea typeface="ＭＳ Ｐゴシック" charset="0"/>
          <a:cs typeface="Corbel"/>
        </a:defRPr>
      </a:lvl3pPr>
      <a:lvl4pPr marL="1248196" indent="-94714" algn="l" defTabSz="356870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278" kern="1200">
          <a:solidFill>
            <a:srgbClr val="464F55"/>
          </a:solidFill>
          <a:latin typeface="Corbel"/>
          <a:ea typeface="ＭＳ Ｐゴシック" charset="0"/>
          <a:cs typeface="Corbel"/>
        </a:defRPr>
      </a:lvl4pPr>
      <a:lvl5pPr marL="1606756" indent="-94714" algn="l" defTabSz="35687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852" kern="1200">
          <a:solidFill>
            <a:schemeClr val="tx1"/>
          </a:solidFill>
          <a:latin typeface="Verdana"/>
          <a:ea typeface="ＭＳ Ｐゴシック" charset="0"/>
          <a:cs typeface="Verdana"/>
        </a:defRPr>
      </a:lvl5pPr>
      <a:lvl6pPr marL="1964009" indent="-178546" algn="l" defTabSz="357093" rtl="0" eaLnBrk="1" latinLnBrk="0" hangingPunct="1">
        <a:spcBef>
          <a:spcPct val="20000"/>
        </a:spcBef>
        <a:buFont typeface="Arial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6pPr>
      <a:lvl7pPr marL="2321102" indent="-178546" algn="l" defTabSz="357093" rtl="0" eaLnBrk="1" latinLnBrk="0" hangingPunct="1">
        <a:spcBef>
          <a:spcPct val="20000"/>
        </a:spcBef>
        <a:buFont typeface="Arial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7pPr>
      <a:lvl8pPr marL="2678195" indent="-178546" algn="l" defTabSz="357093" rtl="0" eaLnBrk="1" latinLnBrk="0" hangingPunct="1">
        <a:spcBef>
          <a:spcPct val="20000"/>
        </a:spcBef>
        <a:buFont typeface="Arial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8pPr>
      <a:lvl9pPr marL="3035286" indent="-178546" algn="l" defTabSz="357093" rtl="0" eaLnBrk="1" latinLnBrk="0" hangingPunct="1">
        <a:spcBef>
          <a:spcPct val="20000"/>
        </a:spcBef>
        <a:buFont typeface="Arial"/>
        <a:buChar char="•"/>
        <a:defRPr sz="15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7093" rtl="0" eaLnBrk="1" latinLnBrk="0" hangingPunct="1">
        <a:defRPr sz="1385" kern="1200">
          <a:solidFill>
            <a:schemeClr val="tx1"/>
          </a:solidFill>
          <a:latin typeface="+mn-lt"/>
          <a:ea typeface="+mn-ea"/>
          <a:cs typeface="+mn-cs"/>
        </a:defRPr>
      </a:lvl1pPr>
      <a:lvl2pPr marL="357093" algn="l" defTabSz="357093" rtl="0" eaLnBrk="1" latinLnBrk="0" hangingPunct="1">
        <a:defRPr sz="1385" kern="1200">
          <a:solidFill>
            <a:schemeClr val="tx1"/>
          </a:solidFill>
          <a:latin typeface="+mn-lt"/>
          <a:ea typeface="+mn-ea"/>
          <a:cs typeface="+mn-cs"/>
        </a:defRPr>
      </a:lvl2pPr>
      <a:lvl3pPr marL="714187" algn="l" defTabSz="357093" rtl="0" eaLnBrk="1" latinLnBrk="0" hangingPunct="1">
        <a:defRPr sz="1385" kern="1200">
          <a:solidFill>
            <a:schemeClr val="tx1"/>
          </a:solidFill>
          <a:latin typeface="+mn-lt"/>
          <a:ea typeface="+mn-ea"/>
          <a:cs typeface="+mn-cs"/>
        </a:defRPr>
      </a:lvl3pPr>
      <a:lvl4pPr marL="1071277" algn="l" defTabSz="357093" rtl="0" eaLnBrk="1" latinLnBrk="0" hangingPunct="1">
        <a:defRPr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28371" algn="l" defTabSz="357093" rtl="0" eaLnBrk="1" latinLnBrk="0" hangingPunct="1">
        <a:defRPr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85463" algn="l" defTabSz="357093" rtl="0" eaLnBrk="1" latinLnBrk="0" hangingPunct="1">
        <a:defRPr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142555" algn="l" defTabSz="357093" rtl="0" eaLnBrk="1" latinLnBrk="0" hangingPunct="1">
        <a:defRPr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499649" algn="l" defTabSz="357093" rtl="0" eaLnBrk="1" latinLnBrk="0" hangingPunct="1">
        <a:defRPr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856741" algn="l" defTabSz="357093" rtl="0" eaLnBrk="1" latinLnBrk="0" hangingPunct="1">
        <a:defRPr sz="13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e-learn.csc.fi/" TargetMode="External"/><Relationship Id="rId7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hyperlink" Target="https://www.edukamu.fi/elements-of-supercomputing" TargetMode="External"/><Relationship Id="rId4" Type="http://schemas.openxmlformats.org/officeDocument/2006/relationships/hyperlink" Target="https://edukamu.fi/elements-of-supercomputing" TargetMode="Externa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aviation.stackexchange.com/questions/44532/how-do-hot-air-balloon-pilots-avoid-collisions/4457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8089" y="2127560"/>
            <a:ext cx="5814025" cy="1047753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CSC Training and Events (and more)</a:t>
            </a:r>
            <a:br>
              <a:rPr lang="en-US" sz="3200" dirty="0"/>
            </a:br>
            <a:r>
              <a:rPr lang="en-US" sz="2000" dirty="0"/>
              <a:t>SIG MSP and SIG MARCOMMS joint meeting </a:t>
            </a:r>
            <a:br>
              <a:rPr lang="en-US" sz="2000" dirty="0"/>
            </a:br>
            <a:r>
              <a:rPr lang="en-US" sz="2000" dirty="0"/>
              <a:t>21st March, 2022</a:t>
            </a:r>
            <a:br>
              <a:rPr lang="en-US" sz="3200" dirty="0"/>
            </a:br>
            <a:r>
              <a:rPr lang="en-US" sz="3200" dirty="0"/>
              <a:t> 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8089" y="3223624"/>
            <a:ext cx="5338467" cy="419108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n-US" dirty="0"/>
              <a:t>Tiina Leiponen, CSC Training</a:t>
            </a:r>
          </a:p>
          <a:p>
            <a:pPr algn="r"/>
            <a:r>
              <a:rPr lang="en-US" dirty="0" err="1"/>
              <a:t>Harri</a:t>
            </a:r>
            <a:r>
              <a:rPr lang="en-US" dirty="0"/>
              <a:t> </a:t>
            </a:r>
            <a:r>
              <a:rPr lang="en-US" dirty="0" err="1"/>
              <a:t>Kuusisto</a:t>
            </a:r>
            <a:r>
              <a:rPr lang="en-US" dirty="0"/>
              <a:t>, </a:t>
            </a:r>
            <a:r>
              <a:rPr lang="en-US" dirty="0" err="1"/>
              <a:t>Funet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0878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2CD6F-8020-724B-B3A0-7C5887375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sz="3200" b="0" dirty="0"/>
              <a:t>CSC customer training and events </a:t>
            </a:r>
            <a:br>
              <a:rPr lang="en-FI" sz="3200" b="0" dirty="0"/>
            </a:br>
            <a:r>
              <a:rPr lang="en-FI" sz="3200" b="0" dirty="0"/>
              <a:t>in figures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879EFE-C361-664B-989D-889750BF053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DE4168B-EB49-1542-A171-4DCE0182230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Alternative Process 7">
            <a:extLst>
              <a:ext uri="{FF2B5EF4-FFF2-40B4-BE49-F238E27FC236}">
                <a16:creationId xmlns:a16="http://schemas.microsoft.com/office/drawing/2014/main" id="{184BF6E4-E1BF-584A-B5A4-9E32D17EBC99}"/>
              </a:ext>
            </a:extLst>
          </p:cNvPr>
          <p:cNvSpPr/>
          <p:nvPr/>
        </p:nvSpPr>
        <p:spPr>
          <a:xfrm>
            <a:off x="3187675" y="1177025"/>
            <a:ext cx="4827668" cy="1574182"/>
          </a:xfrm>
          <a:prstGeom prst="flowChartAlternateProcess">
            <a:avLst/>
          </a:prstGeom>
          <a:gradFill>
            <a:gsLst>
              <a:gs pos="43000">
                <a:schemeClr val="accent6">
                  <a:alpha val="0"/>
                  <a:lumMod val="99000"/>
                  <a:lumOff val="1000"/>
                </a:schemeClr>
              </a:gs>
              <a:gs pos="86000">
                <a:schemeClr val="accent1">
                  <a:shade val="93000"/>
                  <a:satMod val="130000"/>
                </a:schemeClr>
              </a:gs>
              <a:gs pos="99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 w="22225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solidFill>
                  <a:schemeClr val="tx2"/>
                </a:solidFill>
              </a:rPr>
              <a:t>courses and events in total</a:t>
            </a:r>
          </a:p>
          <a:p>
            <a:pPr algn="ctr"/>
            <a:r>
              <a:rPr lang="fi-FI" sz="3600" dirty="0">
                <a:solidFill>
                  <a:srgbClr val="00B050"/>
                </a:solidFill>
              </a:rPr>
              <a:t>121</a:t>
            </a:r>
            <a:br>
              <a:rPr lang="fi-FI" sz="3200" dirty="0">
                <a:solidFill>
                  <a:srgbClr val="00B050"/>
                </a:solidFill>
              </a:rPr>
            </a:br>
            <a:r>
              <a:rPr lang="fi-FI" sz="3200" dirty="0" err="1">
                <a:solidFill>
                  <a:srgbClr val="00B050"/>
                </a:solidFill>
              </a:rPr>
              <a:t>Webinars</a:t>
            </a:r>
            <a:r>
              <a:rPr lang="fi-FI" sz="3200" dirty="0">
                <a:solidFill>
                  <a:srgbClr val="00B050"/>
                </a:solidFill>
              </a:rPr>
              <a:t> 72 ( </a:t>
            </a:r>
            <a:r>
              <a:rPr lang="fi-FI" sz="3200" dirty="0" err="1">
                <a:solidFill>
                  <a:srgbClr val="00B050"/>
                </a:solidFill>
              </a:rPr>
              <a:t>zoom</a:t>
            </a:r>
            <a:r>
              <a:rPr lang="fi-FI" sz="3200" dirty="0">
                <a:solidFill>
                  <a:srgbClr val="00B050"/>
                </a:solidFill>
              </a:rPr>
              <a:t>)</a:t>
            </a:r>
            <a:endParaRPr lang="en-FI" sz="3200" dirty="0">
              <a:solidFill>
                <a:srgbClr val="00B050"/>
              </a:solidFill>
            </a:endParaRPr>
          </a:p>
        </p:txBody>
      </p:sp>
      <p:sp>
        <p:nvSpPr>
          <p:cNvPr id="10" name="Alternative Process 9">
            <a:extLst>
              <a:ext uri="{FF2B5EF4-FFF2-40B4-BE49-F238E27FC236}">
                <a16:creationId xmlns:a16="http://schemas.microsoft.com/office/drawing/2014/main" id="{A2E4079E-BFD9-4F4C-9B05-D0B7ECF963C1}"/>
              </a:ext>
            </a:extLst>
          </p:cNvPr>
          <p:cNvSpPr/>
          <p:nvPr/>
        </p:nvSpPr>
        <p:spPr>
          <a:xfrm>
            <a:off x="3239712" y="2884647"/>
            <a:ext cx="2281287" cy="1574182"/>
          </a:xfrm>
          <a:prstGeom prst="flowChartAlternateProcess">
            <a:avLst/>
          </a:prstGeom>
          <a:gradFill>
            <a:gsLst>
              <a:gs pos="40000">
                <a:schemeClr val="accent6">
                  <a:alpha val="0"/>
                  <a:lumMod val="99000"/>
                  <a:lumOff val="1000"/>
                </a:schemeClr>
              </a:gs>
              <a:gs pos="93000">
                <a:schemeClr val="accent1">
                  <a:shade val="93000"/>
                  <a:satMod val="130000"/>
                </a:schemeClr>
              </a:gs>
              <a:gs pos="99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 w="2222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solidFill>
                  <a:schemeClr val="tx2"/>
                </a:solidFill>
              </a:rPr>
              <a:t>training days</a:t>
            </a:r>
          </a:p>
          <a:p>
            <a:pPr algn="ctr"/>
            <a:r>
              <a:rPr lang="fi-FI" sz="3200" dirty="0">
                <a:solidFill>
                  <a:srgbClr val="00B050"/>
                </a:solidFill>
              </a:rPr>
              <a:t>234</a:t>
            </a:r>
            <a:endParaRPr lang="en-FI" sz="3200" dirty="0">
              <a:solidFill>
                <a:srgbClr val="00B050"/>
              </a:solidFill>
            </a:endParaRPr>
          </a:p>
        </p:txBody>
      </p:sp>
      <p:sp>
        <p:nvSpPr>
          <p:cNvPr id="11" name="Alternative Process 10">
            <a:extLst>
              <a:ext uri="{FF2B5EF4-FFF2-40B4-BE49-F238E27FC236}">
                <a16:creationId xmlns:a16="http://schemas.microsoft.com/office/drawing/2014/main" id="{FB856ADA-2768-7249-B5C4-53E2D3625A24}"/>
              </a:ext>
            </a:extLst>
          </p:cNvPr>
          <p:cNvSpPr/>
          <p:nvPr/>
        </p:nvSpPr>
        <p:spPr>
          <a:xfrm>
            <a:off x="5734056" y="2884647"/>
            <a:ext cx="2281287" cy="1574182"/>
          </a:xfrm>
          <a:prstGeom prst="flowChartAlternateProcess">
            <a:avLst/>
          </a:prstGeom>
          <a:gradFill>
            <a:gsLst>
              <a:gs pos="42000">
                <a:schemeClr val="accent6">
                  <a:alpha val="0"/>
                  <a:lumMod val="99000"/>
                  <a:lumOff val="1000"/>
                </a:schemeClr>
              </a:gs>
              <a:gs pos="93000">
                <a:schemeClr val="accent1">
                  <a:shade val="93000"/>
                  <a:satMod val="130000"/>
                </a:schemeClr>
              </a:gs>
              <a:gs pos="99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 w="2222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solidFill>
                  <a:schemeClr val="bg1"/>
                </a:solidFill>
              </a:rPr>
              <a:t>average score</a:t>
            </a:r>
          </a:p>
          <a:p>
            <a:pPr algn="ctr"/>
            <a:r>
              <a:rPr lang="fi-FI" sz="3200" dirty="0">
                <a:solidFill>
                  <a:srgbClr val="00B050"/>
                </a:solidFill>
              </a:rPr>
              <a:t>8,73</a:t>
            </a:r>
          </a:p>
          <a:p>
            <a:pPr algn="ctr"/>
            <a:r>
              <a:rPr lang="fi-FI" sz="2800" dirty="0">
                <a:solidFill>
                  <a:srgbClr val="00B050"/>
                </a:solidFill>
              </a:rPr>
              <a:t>NPS&gt;80</a:t>
            </a:r>
            <a:endParaRPr lang="en-FI" sz="2800" dirty="0">
              <a:solidFill>
                <a:srgbClr val="00B050"/>
              </a:solidFill>
            </a:endParaRPr>
          </a:p>
        </p:txBody>
      </p:sp>
      <p:sp>
        <p:nvSpPr>
          <p:cNvPr id="12" name="Alternative Process 11">
            <a:extLst>
              <a:ext uri="{FF2B5EF4-FFF2-40B4-BE49-F238E27FC236}">
                <a16:creationId xmlns:a16="http://schemas.microsoft.com/office/drawing/2014/main" id="{8B676557-213A-104A-9455-80E43B7C24DE}"/>
              </a:ext>
            </a:extLst>
          </p:cNvPr>
          <p:cNvSpPr/>
          <p:nvPr/>
        </p:nvSpPr>
        <p:spPr>
          <a:xfrm>
            <a:off x="548625" y="1140782"/>
            <a:ext cx="2281287" cy="3318047"/>
          </a:xfrm>
          <a:prstGeom prst="flowChartAlternateProcess">
            <a:avLst/>
          </a:prstGeom>
          <a:gradFill>
            <a:gsLst>
              <a:gs pos="44000">
                <a:schemeClr val="accent6">
                  <a:alpha val="0"/>
                  <a:lumMod val="99000"/>
                  <a:lumOff val="1000"/>
                </a:schemeClr>
              </a:gs>
              <a:gs pos="97000">
                <a:schemeClr val="accent1">
                  <a:shade val="93000"/>
                  <a:satMod val="130000"/>
                </a:schemeClr>
              </a:gs>
              <a:gs pos="90000">
                <a:schemeClr val="accent1">
                  <a:shade val="94000"/>
                  <a:satMod val="135000"/>
                </a:schemeClr>
              </a:gs>
            </a:gsLst>
            <a:lin ang="16200000" scaled="0"/>
          </a:gradFill>
          <a:ln w="22225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i-FI" dirty="0">
                <a:solidFill>
                  <a:schemeClr val="tx2"/>
                </a:solidFill>
              </a:rPr>
              <a:t>participants</a:t>
            </a:r>
          </a:p>
          <a:p>
            <a:pPr algn="ctr"/>
            <a:r>
              <a:rPr lang="fi-FI" sz="3200" dirty="0">
                <a:solidFill>
                  <a:srgbClr val="00B050"/>
                </a:solidFill>
              </a:rPr>
              <a:t>7253</a:t>
            </a:r>
            <a:endParaRPr lang="en-FI" sz="3200" dirty="0">
              <a:solidFill>
                <a:srgbClr val="00B050"/>
              </a:solidFill>
            </a:endParaRPr>
          </a:p>
        </p:txBody>
      </p:sp>
      <p:pic>
        <p:nvPicPr>
          <p:cNvPr id="16" name="Graphic 15" descr="Bar graph with upward trend">
            <a:extLst>
              <a:ext uri="{FF2B5EF4-FFF2-40B4-BE49-F238E27FC236}">
                <a16:creationId xmlns:a16="http://schemas.microsoft.com/office/drawing/2014/main" id="{194164B3-3BEF-4140-9A0E-694971691B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22122" y="3912269"/>
            <a:ext cx="498877" cy="498877"/>
          </a:xfrm>
          <a:prstGeom prst="rect">
            <a:avLst/>
          </a:prstGeom>
        </p:spPr>
      </p:pic>
      <p:pic>
        <p:nvPicPr>
          <p:cNvPr id="21" name="Graphic 20" descr="Group of people">
            <a:extLst>
              <a:ext uri="{FF2B5EF4-FFF2-40B4-BE49-F238E27FC236}">
                <a16:creationId xmlns:a16="http://schemas.microsoft.com/office/drawing/2014/main" id="{7C884948-CF59-1740-840A-8A069EC37F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47488" y="3469060"/>
            <a:ext cx="914400" cy="914400"/>
          </a:xfrm>
          <a:prstGeom prst="rect">
            <a:avLst/>
          </a:prstGeom>
        </p:spPr>
      </p:pic>
      <p:pic>
        <p:nvPicPr>
          <p:cNvPr id="20" name="Graphic 19" descr="Business Growth">
            <a:extLst>
              <a:ext uri="{FF2B5EF4-FFF2-40B4-BE49-F238E27FC236}">
                <a16:creationId xmlns:a16="http://schemas.microsoft.com/office/drawing/2014/main" id="{A3BAA6BF-6453-7747-B22E-2403097D04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07444" y="1505412"/>
            <a:ext cx="654444" cy="654444"/>
          </a:xfrm>
          <a:prstGeom prst="rect">
            <a:avLst/>
          </a:prstGeom>
        </p:spPr>
      </p:pic>
      <p:pic>
        <p:nvPicPr>
          <p:cNvPr id="17" name="Graphic 16" descr="Bar graph with upward trend">
            <a:extLst>
              <a:ext uri="{FF2B5EF4-FFF2-40B4-BE49-F238E27FC236}">
                <a16:creationId xmlns:a16="http://schemas.microsoft.com/office/drawing/2014/main" id="{C4806CF5-519F-304D-8B17-F828C6D8A5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16466" y="3926260"/>
            <a:ext cx="498877" cy="498877"/>
          </a:xfrm>
          <a:prstGeom prst="rect">
            <a:avLst/>
          </a:prstGeom>
        </p:spPr>
      </p:pic>
      <p:pic>
        <p:nvPicPr>
          <p:cNvPr id="19" name="Graphic 18" descr="Bar graph with upward trend">
            <a:extLst>
              <a:ext uri="{FF2B5EF4-FFF2-40B4-BE49-F238E27FC236}">
                <a16:creationId xmlns:a16="http://schemas.microsoft.com/office/drawing/2014/main" id="{C012CB5C-A2A3-8440-9424-B11F30A56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61888" y="3884583"/>
            <a:ext cx="498877" cy="498877"/>
          </a:xfrm>
          <a:prstGeom prst="rect">
            <a:avLst/>
          </a:prstGeom>
        </p:spPr>
      </p:pic>
      <p:pic>
        <p:nvPicPr>
          <p:cNvPr id="13" name="Graphic 12" descr="Bar graph with upward trend">
            <a:extLst>
              <a:ext uri="{FF2B5EF4-FFF2-40B4-BE49-F238E27FC236}">
                <a16:creationId xmlns:a16="http://schemas.microsoft.com/office/drawing/2014/main" id="{355F6B53-3C74-A342-9631-056CF687FD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96514" y="2165094"/>
            <a:ext cx="498877" cy="49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789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8E28B-B6A0-694C-9E0D-EDA51E29A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658" y="196889"/>
            <a:ext cx="7742238" cy="855840"/>
          </a:xfrm>
        </p:spPr>
        <p:txBody>
          <a:bodyPr/>
          <a:lstStyle/>
          <a:p>
            <a:r>
              <a:rPr lang="en-FI" sz="3200" b="0" dirty="0"/>
              <a:t>Comparative view of 3-year stats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94343-4928-B746-A51D-C49DC6160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975A3-2E4D-4F46-A85A-D5B41899487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8DA5D9E-E784-124A-AA79-63C8AE2A9370}"/>
              </a:ext>
            </a:extLst>
          </p:cNvPr>
          <p:cNvGraphicFramePr>
            <a:graphicFrameLocks/>
          </p:cNvGraphicFramePr>
          <p:nvPr/>
        </p:nvGraphicFramePr>
        <p:xfrm>
          <a:off x="667512" y="896112"/>
          <a:ext cx="7516368" cy="3910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3103B89-3D20-494E-B675-C6AC869A4788}"/>
              </a:ext>
            </a:extLst>
          </p:cNvPr>
          <p:cNvSpPr txBox="1"/>
          <p:nvPr/>
        </p:nvSpPr>
        <p:spPr>
          <a:xfrm>
            <a:off x="5217954" y="3288484"/>
            <a:ext cx="511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/>
              <a:t>8,7</a:t>
            </a:r>
          </a:p>
        </p:txBody>
      </p:sp>
    </p:spTree>
    <p:extLst>
      <p:ext uri="{BB962C8B-B14F-4D97-AF65-F5344CB8AC3E}">
        <p14:creationId xmlns:p14="http://schemas.microsoft.com/office/powerpoint/2010/main" val="1132578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F902BB5-6A0F-AA4A-9AEA-B9376DE0C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768" y="617684"/>
            <a:ext cx="2297250" cy="12753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9BACB2-D3D4-C64C-ACB4-8FBBB9457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155" y="189764"/>
            <a:ext cx="7742238" cy="855840"/>
          </a:xfrm>
        </p:spPr>
        <p:txBody>
          <a:bodyPr/>
          <a:lstStyle/>
          <a:p>
            <a:r>
              <a:rPr lang="en-FI" sz="2800" dirty="0"/>
              <a:t>CSC e-learning experiences and 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3762A-A5F1-1747-9B8D-03A1DED49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043585"/>
            <a:ext cx="7742237" cy="3850147"/>
          </a:xfrm>
        </p:spPr>
        <p:txBody>
          <a:bodyPr/>
          <a:lstStyle/>
          <a:p>
            <a:r>
              <a:rPr lang="en-FI" dirty="0"/>
              <a:t>At summer 2019 CSC opened own Moodle LMS based e-learning </a:t>
            </a:r>
            <a:br>
              <a:rPr lang="en-FI" dirty="0"/>
            </a:br>
            <a:r>
              <a:rPr lang="en-FI" dirty="0"/>
              <a:t>system called e-Lena with Haka-federated login </a:t>
            </a:r>
            <a:r>
              <a:rPr lang="en-FI" dirty="0">
                <a:hlinkClick r:id="rId3"/>
              </a:rPr>
              <a:t>https://e-learn.csc.fi</a:t>
            </a:r>
            <a:endParaRPr lang="en-GB" sz="1600" b="1" dirty="0"/>
          </a:p>
          <a:p>
            <a:r>
              <a:rPr lang="en-GB" sz="1600" b="1" dirty="0"/>
              <a:t>2019 September </a:t>
            </a:r>
            <a:r>
              <a:rPr lang="en-GB" sz="1600" b="1" dirty="0">
                <a:sym typeface="Wingdings" pitchFamily="2" charset="2"/>
              </a:rPr>
              <a:t> </a:t>
            </a:r>
            <a:r>
              <a:rPr lang="en-GB" sz="1600" b="1" dirty="0"/>
              <a:t>2022 : Total 57 e-learning online courses</a:t>
            </a:r>
            <a:endParaRPr lang="en-GB" sz="1600" dirty="0"/>
          </a:p>
          <a:p>
            <a:pPr lvl="1"/>
            <a:r>
              <a:rPr lang="en-GB" sz="1600" dirty="0"/>
              <a:t> HPC, Data analytics, Bio Science tool training </a:t>
            </a:r>
            <a:br>
              <a:rPr lang="en-GB" sz="1600" dirty="0"/>
            </a:br>
            <a:r>
              <a:rPr lang="en-GB" sz="1600" dirty="0"/>
              <a:t>(CSC, LUMI, </a:t>
            </a:r>
            <a:r>
              <a:rPr lang="en-GB" sz="1600" dirty="0" err="1"/>
              <a:t>EuroCC</a:t>
            </a:r>
            <a:r>
              <a:rPr lang="en-GB" sz="1600" dirty="0"/>
              <a:t>, PRACE, ELIXIR)</a:t>
            </a:r>
          </a:p>
          <a:p>
            <a:pPr lvl="1"/>
            <a:r>
              <a:rPr lang="en-GB" sz="1600" dirty="0"/>
              <a:t> Internal training: induction, management, HR, IT security, communication etc. </a:t>
            </a:r>
          </a:p>
          <a:p>
            <a:pPr lvl="1"/>
            <a:r>
              <a:rPr lang="en-GB" sz="1600" dirty="0"/>
              <a:t> Registration AAI via Haka federation (HEI), VIRTU (Gov.), ELIXIR</a:t>
            </a:r>
          </a:p>
          <a:p>
            <a:r>
              <a:rPr lang="en-GB" sz="1600" dirty="0">
                <a:solidFill>
                  <a:schemeClr val="accent4"/>
                </a:solidFill>
              </a:rPr>
              <a:t>PRACE MOOCs</a:t>
            </a:r>
            <a:r>
              <a:rPr lang="en-GB" sz="1600" dirty="0"/>
              <a:t>: 9 </a:t>
            </a:r>
          </a:p>
          <a:p>
            <a:pPr lvl="1"/>
            <a:r>
              <a:rPr lang="en-GB" sz="1600" dirty="0"/>
              <a:t> CSC is one of the 14 PRACE Training Centres (PTC) since 2012 with total 200+ training days</a:t>
            </a:r>
          </a:p>
          <a:p>
            <a:r>
              <a:rPr lang="en-GB" sz="1600" dirty="0" err="1">
                <a:solidFill>
                  <a:schemeClr val="tx2"/>
                </a:solidFill>
              </a:rPr>
              <a:t>Kajaani</a:t>
            </a:r>
            <a:r>
              <a:rPr lang="en-GB" sz="1600" dirty="0">
                <a:solidFill>
                  <a:schemeClr val="tx2"/>
                </a:solidFill>
              </a:rPr>
              <a:t> UAS &amp;CSC collaboration: </a:t>
            </a:r>
            <a:r>
              <a:rPr lang="en-GB" sz="1600" dirty="0"/>
              <a:t>New Elements of Supercomputing course in English and Finnish </a:t>
            </a:r>
            <a:r>
              <a:rPr lang="en-GB" sz="1600" dirty="0">
                <a:hlinkClick r:id="rId4"/>
              </a:rPr>
              <a:t>https://edukamu.fi/elements-of supercomputing</a:t>
            </a:r>
            <a:r>
              <a:rPr lang="en-GB" sz="1600" dirty="0"/>
              <a:t> </a:t>
            </a:r>
          </a:p>
          <a:p>
            <a:endParaRPr lang="en-FI" sz="1600" dirty="0"/>
          </a:p>
          <a:p>
            <a:endParaRPr lang="en-FI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1DBA0-F412-0A45-B3F7-4F815BED1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975A3-2E4D-4F46-A85A-D5B41899487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5" name="Picture 4">
            <a:hlinkClick r:id="rId5"/>
            <a:extLst>
              <a:ext uri="{FF2B5EF4-FFF2-40B4-BE49-F238E27FC236}">
                <a16:creationId xmlns:a16="http://schemas.microsoft.com/office/drawing/2014/main" id="{D3A52D4A-6428-8A41-82EB-F13EFCC7A59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" b="23180"/>
          <a:stretch/>
        </p:blipFill>
        <p:spPr>
          <a:xfrm>
            <a:off x="8424032" y="2956483"/>
            <a:ext cx="719968" cy="9830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0C1094-1024-5745-A0AE-8ED2E1E537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29791" y="1893073"/>
            <a:ext cx="1114209" cy="10279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2734C1-C613-714E-92C8-C5EE7318A1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V="1">
            <a:off x="8156449" y="3939492"/>
            <a:ext cx="987551" cy="74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545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0A611-229A-EE46-8ABB-BD7C74DEC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NEW hybrid models and collaboration possibilities </a:t>
            </a:r>
            <a:r>
              <a:rPr lang="en-GB" dirty="0"/>
              <a:t>-&gt;(2022)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5B2BF-7515-0C4E-88F1-A4FFAC4E0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3585"/>
            <a:ext cx="8362708" cy="3942617"/>
          </a:xfrm>
        </p:spPr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Keywords and hot topics: Hybrid courses, events, streaming, recording, editing, marketing, learning, event platforms, integration to  zoom, training event data analysis</a:t>
            </a:r>
          </a:p>
          <a:p>
            <a:r>
              <a:rPr lang="en-GB" dirty="0">
                <a:solidFill>
                  <a:schemeClr val="tx2"/>
                </a:solidFill>
              </a:rPr>
              <a:t>PRACE HPC course transfer pilot done 2021 between GÉANT GLAD and CSC Moodle </a:t>
            </a:r>
          </a:p>
          <a:p>
            <a:r>
              <a:rPr lang="en-GB" dirty="0">
                <a:solidFill>
                  <a:schemeClr val="tx2"/>
                </a:solidFill>
              </a:rPr>
              <a:t>Aiming to 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increase understanding and ability to exchange and share materials/courses/services with collaboration partners and university users/customers</a:t>
            </a:r>
          </a:p>
          <a:p>
            <a:pPr lvl="1"/>
            <a:r>
              <a:rPr lang="en-GB" dirty="0">
                <a:solidFill>
                  <a:schemeClr val="accent4"/>
                </a:solidFill>
              </a:rPr>
              <a:t>Ability to  share also training materials produced in collaboration</a:t>
            </a:r>
          </a:p>
          <a:p>
            <a:r>
              <a:rPr lang="en-GB" dirty="0">
                <a:solidFill>
                  <a:schemeClr val="accent4"/>
                </a:solidFill>
              </a:rPr>
              <a:t>Develop Services training via  AV-products</a:t>
            </a:r>
          </a:p>
          <a:p>
            <a:pPr lvl="1"/>
            <a:r>
              <a:rPr lang="en-GB" dirty="0">
                <a:solidFill>
                  <a:schemeClr val="accent4"/>
                </a:solidFill>
              </a:rPr>
              <a:t> use of shared learning platforms/trainers/training for trainers/presenters/open learning materials (CSC, PRACE, </a:t>
            </a:r>
            <a:r>
              <a:rPr lang="en-GB" dirty="0" err="1">
                <a:solidFill>
                  <a:schemeClr val="accent4"/>
                </a:solidFill>
              </a:rPr>
              <a:t>EuroCC</a:t>
            </a:r>
            <a:r>
              <a:rPr lang="en-GB" dirty="0">
                <a:solidFill>
                  <a:schemeClr val="accent4"/>
                </a:solidFill>
              </a:rPr>
              <a:t>, GÉANT, universities) </a:t>
            </a:r>
          </a:p>
          <a:p>
            <a:pPr lvl="1"/>
            <a:r>
              <a:rPr lang="en-GB" dirty="0">
                <a:solidFill>
                  <a:schemeClr val="accent4"/>
                </a:solidFill>
              </a:rPr>
              <a:t> Better customer experience by simplifying/unifying the website jungle, portals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pPr marL="0" indent="0">
              <a:buNone/>
            </a:pPr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F9886-B6C0-2341-9D2A-3C9903E11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975A3-2E4D-4F46-A85A-D5B41899487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03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14">
            <a:extLst>
              <a:ext uri="{FF2B5EF4-FFF2-40B4-BE49-F238E27FC236}">
                <a16:creationId xmlns:a16="http://schemas.microsoft.com/office/drawing/2014/main" id="{2678BF34-5C07-3E4B-B58B-1C4F0502C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580" y="1636505"/>
            <a:ext cx="2325743" cy="1936284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Zoom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5" name="Oval 14"/>
          <p:cNvSpPr>
            <a:spLocks noChangeArrowheads="1"/>
          </p:cNvSpPr>
          <p:nvPr/>
        </p:nvSpPr>
        <p:spPr bwMode="auto">
          <a:xfrm>
            <a:off x="6145770" y="2469436"/>
            <a:ext cx="1833881" cy="1640238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>
                <a:solidFill>
                  <a:srgbClr val="000000"/>
                </a:solidFill>
                <a:latin typeface="Times New Roman" pitchFamily="18" charset="0"/>
              </a:rPr>
              <a:t>ftp.funet.fi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4" name="Oval 15"/>
          <p:cNvSpPr>
            <a:spLocks noChangeArrowheads="1"/>
          </p:cNvSpPr>
          <p:nvPr/>
        </p:nvSpPr>
        <p:spPr bwMode="auto">
          <a:xfrm>
            <a:off x="5602400" y="666659"/>
            <a:ext cx="2300190" cy="219041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875" dirty="0" err="1">
                <a:solidFill>
                  <a:srgbClr val="000000"/>
                </a:solidFill>
                <a:latin typeface="Times New Roman" pitchFamily="18" charset="0"/>
              </a:rPr>
              <a:t>eduroam</a:t>
            </a:r>
            <a:endParaRPr lang="fi-FI" altLang="fi-FI" sz="1875" dirty="0">
              <a:ln>
                <a:solidFill>
                  <a:schemeClr val="tx1">
                    <a:lumMod val="50000"/>
                  </a:schemeClr>
                </a:solidFill>
              </a:ln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3" name="Oval 15"/>
          <p:cNvSpPr>
            <a:spLocks noChangeArrowheads="1"/>
          </p:cNvSpPr>
          <p:nvPr/>
        </p:nvSpPr>
        <p:spPr bwMode="auto">
          <a:xfrm>
            <a:off x="5504834" y="-53935"/>
            <a:ext cx="1788818" cy="175177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875" dirty="0">
                <a:solidFill>
                  <a:srgbClr val="000000"/>
                </a:solidFill>
                <a:latin typeface="Times New Roman" pitchFamily="18" charset="0"/>
              </a:rPr>
              <a:t>Haka </a:t>
            </a:r>
          </a:p>
          <a:p>
            <a:pPr algn="ctr"/>
            <a:r>
              <a:rPr lang="fi-FI" altLang="fi-FI" sz="1875" dirty="0" err="1">
                <a:solidFill>
                  <a:srgbClr val="000000"/>
                </a:solidFill>
                <a:latin typeface="Times New Roman" pitchFamily="18" charset="0"/>
              </a:rPr>
              <a:t>federated</a:t>
            </a:r>
            <a:r>
              <a:rPr lang="fi-FI" altLang="fi-FI" sz="1875" dirty="0">
                <a:solidFill>
                  <a:srgbClr val="000000"/>
                </a:solidFill>
                <a:latin typeface="Times New Roman" pitchFamily="18" charset="0"/>
              </a:rPr>
              <a:t> ID</a:t>
            </a: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901715" y="1186720"/>
            <a:ext cx="1321115" cy="143537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875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Lightpaths</a:t>
            </a:r>
            <a:endParaRPr lang="fi-FI" altLang="fi-FI" sz="1875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24963" y="4700771"/>
            <a:ext cx="646510" cy="236480"/>
          </a:xfrm>
        </p:spPr>
        <p:txBody>
          <a:bodyPr/>
          <a:lstStyle/>
          <a:p>
            <a:fld id="{4A00FCCE-F2E8-2E41-B189-2AD6CC2919F3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073938" y="1116991"/>
            <a:ext cx="5942250" cy="3917685"/>
            <a:chOff x="48" y="1008"/>
            <a:chExt cx="4394" cy="2719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7" y="3333"/>
              <a:ext cx="974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200" dirty="0">
                  <a:solidFill>
                    <a:srgbClr val="000000"/>
                  </a:solidFill>
                </a:rPr>
                <a:t>INTRODUCTION</a:t>
              </a: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92" y="1279"/>
              <a:ext cx="0" cy="205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i-FI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00" y="3318"/>
              <a:ext cx="389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i-FI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72" y="3329"/>
              <a:ext cx="621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200" dirty="0">
                  <a:solidFill>
                    <a:srgbClr val="000000"/>
                  </a:solidFill>
                </a:rPr>
                <a:t>GROWTH</a:t>
              </a: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685" y="3329"/>
              <a:ext cx="675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200" dirty="0">
                  <a:solidFill>
                    <a:srgbClr val="000000"/>
                  </a:solidFill>
                </a:rPr>
                <a:t>MATURITY</a:t>
              </a: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3754" y="3327"/>
              <a:ext cx="688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200" dirty="0">
                  <a:solidFill>
                    <a:srgbClr val="000000"/>
                  </a:solidFill>
                </a:rPr>
                <a:t>DECLINE ?</a:t>
              </a: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48" y="1008"/>
              <a:ext cx="649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350" b="1" dirty="0">
                  <a:solidFill>
                    <a:srgbClr val="000000"/>
                  </a:solidFill>
                </a:rPr>
                <a:t>VOLUME</a:t>
              </a: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2039" y="3536"/>
              <a:ext cx="407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350" b="1" dirty="0">
                  <a:solidFill>
                    <a:srgbClr val="000000"/>
                  </a:solidFill>
                </a:rPr>
                <a:t>TIME</a:t>
              </a: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5937916" y="1918223"/>
            <a:ext cx="768815" cy="743515"/>
          </a:xfrm>
          <a:prstGeom prst="ellipse">
            <a:avLst/>
          </a:prstGeom>
          <a:solidFill>
            <a:srgbClr val="7030A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Secondary</a:t>
            </a:r>
            <a:endParaRPr lang="fi-FI" altLang="fi-FI" sz="1425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  <a:p>
            <a:pPr algn="ctr"/>
            <a:r>
              <a:rPr lang="fi-FI" altLang="fi-FI" sz="1425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connections</a:t>
            </a:r>
            <a:r>
              <a:rPr lang="fi-FI" altLang="fi-FI" sz="1425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.</a:t>
            </a: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6524837" y="2232890"/>
            <a:ext cx="768815" cy="743515"/>
          </a:xfrm>
          <a:prstGeom prst="ellipse">
            <a:avLst/>
          </a:prstGeom>
          <a:solidFill>
            <a:srgbClr val="00B0F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Extra</a:t>
            </a:r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connections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7423623" y="4034921"/>
            <a:ext cx="255829" cy="24741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Stream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8118262" y="4466978"/>
            <a:ext cx="446185" cy="436994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MCU</a:t>
            </a:r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4009485" y="3959948"/>
            <a:ext cx="255829" cy="247410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Etuubi</a:t>
            </a:r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b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Kaltura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" name="Oval 14"/>
          <p:cNvSpPr>
            <a:spLocks noChangeArrowheads="1"/>
          </p:cNvSpPr>
          <p:nvPr/>
        </p:nvSpPr>
        <p:spPr bwMode="auto">
          <a:xfrm>
            <a:off x="5685562" y="2471663"/>
            <a:ext cx="1021169" cy="96808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Eduuni</a:t>
            </a:r>
            <a:endParaRPr lang="fi-FI" altLang="fi-FI" sz="1425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3548395" y="1882350"/>
            <a:ext cx="1076312" cy="1068023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875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Router</a:t>
            </a:r>
            <a:r>
              <a:rPr lang="fi-FI" altLang="fi-FI" sz="1875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 as </a:t>
            </a:r>
          </a:p>
          <a:p>
            <a:pPr algn="ctr"/>
            <a:r>
              <a:rPr lang="fi-FI" altLang="fi-FI" sz="1875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a </a:t>
            </a:r>
            <a:r>
              <a:rPr lang="fi-FI" altLang="fi-FI" sz="1875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service</a:t>
            </a:r>
            <a:endParaRPr lang="fi-FI" altLang="fi-FI" sz="1875" dirty="0">
              <a:solidFill>
                <a:schemeClr val="bg1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4" name="Oval 14"/>
          <p:cNvSpPr>
            <a:spLocks noChangeArrowheads="1"/>
          </p:cNvSpPr>
          <p:nvPr/>
        </p:nvSpPr>
        <p:spPr bwMode="auto">
          <a:xfrm>
            <a:off x="4538773" y="2953890"/>
            <a:ext cx="982574" cy="937697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Filesender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116997" y="4090952"/>
            <a:ext cx="255829" cy="247410"/>
          </a:xfrm>
          <a:prstGeom prst="ellipse">
            <a:avLst/>
          </a:prstGeom>
          <a:solidFill>
            <a:schemeClr val="bg2">
              <a:lumMod val="85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fi-FI" altLang="fi-FI" sz="1425" dirty="0">
              <a:latin typeface="Times New Roman" pitchFamily="18" charset="0"/>
            </a:endParaRP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496485" y="4090952"/>
            <a:ext cx="255829" cy="24741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*</a:t>
            </a:r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aaS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922341" y="4090952"/>
            <a:ext cx="255829" cy="24741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LMS</a:t>
            </a:r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1501021" y="4094096"/>
            <a:ext cx="255829" cy="24741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eduVPN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2" name="Oval 14"/>
          <p:cNvSpPr>
            <a:spLocks noChangeArrowheads="1"/>
          </p:cNvSpPr>
          <p:nvPr/>
        </p:nvSpPr>
        <p:spPr bwMode="auto">
          <a:xfrm>
            <a:off x="3323516" y="4175208"/>
            <a:ext cx="255829" cy="23800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Backup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3" name="Oval 15"/>
          <p:cNvSpPr>
            <a:spLocks noChangeArrowheads="1"/>
          </p:cNvSpPr>
          <p:nvPr/>
        </p:nvSpPr>
        <p:spPr bwMode="auto">
          <a:xfrm>
            <a:off x="4321554" y="326491"/>
            <a:ext cx="1467772" cy="14353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875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Certificate</a:t>
            </a:r>
            <a:endParaRPr lang="fi-FI" altLang="fi-FI" sz="1875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020" y="186929"/>
            <a:ext cx="7742635" cy="857250"/>
          </a:xfrm>
        </p:spPr>
        <p:txBody>
          <a:bodyPr>
            <a:noAutofit/>
          </a:bodyPr>
          <a:lstStyle/>
          <a:p>
            <a:r>
              <a:rPr lang="fi-FI" altLang="fi-FI" sz="2400" dirty="0"/>
              <a:t>Funet </a:t>
            </a:r>
            <a:r>
              <a:rPr lang="fi-FI" altLang="fi-FI" sz="2400" dirty="0" err="1"/>
              <a:t>services</a:t>
            </a:r>
            <a:r>
              <a:rPr lang="fi-FI" altLang="fi-FI" sz="2400" dirty="0"/>
              <a:t> in</a:t>
            </a:r>
            <a:br>
              <a:rPr lang="fi-FI" altLang="fi-FI" sz="2400" dirty="0"/>
            </a:br>
            <a:r>
              <a:rPr lang="fi-FI" altLang="fi-FI" sz="2400" dirty="0" err="1"/>
              <a:t>product</a:t>
            </a:r>
            <a:r>
              <a:rPr lang="fi-FI" altLang="fi-FI" sz="2400" dirty="0"/>
              <a:t> life </a:t>
            </a:r>
            <a:r>
              <a:rPr lang="fi-FI" altLang="fi-FI" sz="2400" dirty="0" err="1"/>
              <a:t>cycle</a:t>
            </a:r>
            <a:r>
              <a:rPr lang="fi-FI" altLang="fi-FI" sz="2400" dirty="0"/>
              <a:t> </a:t>
            </a:r>
            <a:r>
              <a:rPr lang="fi-FI" altLang="fi-FI" sz="2400" dirty="0" err="1"/>
              <a:t>stages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>
            <a:off x="8495197" y="29440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4044427" y="3124956"/>
            <a:ext cx="586091" cy="554376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Zoom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7" name="Oval 14"/>
          <p:cNvSpPr>
            <a:spLocks noChangeArrowheads="1"/>
          </p:cNvSpPr>
          <p:nvPr/>
        </p:nvSpPr>
        <p:spPr bwMode="auto">
          <a:xfrm>
            <a:off x="2264901" y="4094096"/>
            <a:ext cx="255829" cy="247410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Video </a:t>
            </a:r>
            <a:b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Panopto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Pie 2"/>
          <p:cNvSpPr/>
          <p:nvPr/>
        </p:nvSpPr>
        <p:spPr>
          <a:xfrm>
            <a:off x="2780416" y="2358923"/>
            <a:ext cx="1358675" cy="1235442"/>
          </a:xfrm>
          <a:prstGeom prst="pi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50" b="1" dirty="0">
              <a:solidFill>
                <a:srgbClr val="000000"/>
              </a:solidFill>
            </a:endParaRPr>
          </a:p>
          <a:p>
            <a:pPr algn="ctr"/>
            <a:r>
              <a:rPr lang="en-US" sz="1650" dirty="0">
                <a:solidFill>
                  <a:srgbClr val="000000"/>
                </a:solidFill>
              </a:rPr>
              <a:t>Campus Network </a:t>
            </a:r>
          </a:p>
        </p:txBody>
      </p:sp>
      <p:sp>
        <p:nvSpPr>
          <p:cNvPr id="48" name="Oval 15"/>
          <p:cNvSpPr>
            <a:spLocks noChangeArrowheads="1"/>
          </p:cNvSpPr>
          <p:nvPr/>
        </p:nvSpPr>
        <p:spPr bwMode="auto">
          <a:xfrm>
            <a:off x="2765456" y="3605824"/>
            <a:ext cx="421720" cy="43557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875" dirty="0" err="1">
                <a:solidFill>
                  <a:srgbClr val="000000"/>
                </a:solidFill>
                <a:latin typeface="Times New Roman" pitchFamily="18" charset="0"/>
              </a:rPr>
              <a:t>eduroam</a:t>
            </a:r>
            <a:r>
              <a:rPr lang="fi-FI" altLang="fi-FI" sz="1875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br>
              <a:rPr lang="fi-FI" altLang="fi-FI" sz="1875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fi-FI" altLang="fi-FI" sz="1875" dirty="0" err="1">
                <a:solidFill>
                  <a:srgbClr val="000000"/>
                </a:solidFill>
                <a:latin typeface="Times New Roman" pitchFamily="18" charset="0"/>
              </a:rPr>
              <a:t>proxy</a:t>
            </a:r>
            <a:endParaRPr lang="fi-FI" altLang="fi-FI" sz="1875" dirty="0">
              <a:ln>
                <a:solidFill>
                  <a:schemeClr val="tx1">
                    <a:lumMod val="50000"/>
                  </a:schemeClr>
                </a:solidFill>
              </a:ln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5001208" y="2060138"/>
            <a:ext cx="1030544" cy="996631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Tiimi </a:t>
            </a:r>
          </a:p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Adobe </a:t>
            </a:r>
          </a:p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Connect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DCA0F23-070D-3A4D-9B7F-7419F8101D97}"/>
              </a:ext>
            </a:extLst>
          </p:cNvPr>
          <p:cNvSpPr/>
          <p:nvPr/>
        </p:nvSpPr>
        <p:spPr>
          <a:xfrm>
            <a:off x="132915" y="80104"/>
            <a:ext cx="5271190" cy="22208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FI" sz="1200" b="1" spc="38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This slide is from Sep 2019 (SIG MSP &amp; MARCOMM joint meeting)</a:t>
            </a:r>
            <a:endParaRPr lang="en-FI" sz="1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3" name="Oval 14">
            <a:extLst>
              <a:ext uri="{FF2B5EF4-FFF2-40B4-BE49-F238E27FC236}">
                <a16:creationId xmlns:a16="http://schemas.microsoft.com/office/drawing/2014/main" id="{E1853D7A-506B-BC42-83A1-424E907F11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4498" y="1816729"/>
            <a:ext cx="1685959" cy="1508897"/>
          </a:xfrm>
          <a:prstGeom prst="ellipse">
            <a:avLst/>
          </a:prstGeom>
          <a:solidFill>
            <a:srgbClr val="C0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875" dirty="0">
                <a:solidFill>
                  <a:schemeClr val="bg1"/>
                </a:solidFill>
                <a:latin typeface="Times New Roman" pitchFamily="18" charset="0"/>
              </a:rPr>
              <a:t>Campus Network</a:t>
            </a:r>
          </a:p>
          <a:p>
            <a:pPr algn="ctr"/>
            <a:r>
              <a:rPr lang="fi-FI" altLang="fi-FI" sz="1875" dirty="0">
                <a:solidFill>
                  <a:schemeClr val="bg1"/>
                </a:solidFill>
                <a:latin typeface="Times New Roman" pitchFamily="18" charset="0"/>
              </a:rPr>
              <a:t>as a </a:t>
            </a:r>
            <a:r>
              <a:rPr lang="fi-FI" altLang="fi-FI" sz="1875" dirty="0" err="1">
                <a:solidFill>
                  <a:schemeClr val="bg1"/>
                </a:solidFill>
                <a:latin typeface="Times New Roman" pitchFamily="18" charset="0"/>
              </a:rPr>
              <a:t>service</a:t>
            </a:r>
            <a:endParaRPr lang="fi-FI" altLang="fi-FI" sz="1875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4" name="Oval 14">
            <a:extLst>
              <a:ext uri="{FF2B5EF4-FFF2-40B4-BE49-F238E27FC236}">
                <a16:creationId xmlns:a16="http://schemas.microsoft.com/office/drawing/2014/main" id="{E469D675-FB1C-964F-98F7-C0B7723D6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1599" y="3592701"/>
            <a:ext cx="255829" cy="247410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Video </a:t>
            </a:r>
            <a:b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Panopto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5" name="Oval 14">
            <a:extLst>
              <a:ext uri="{FF2B5EF4-FFF2-40B4-BE49-F238E27FC236}">
                <a16:creationId xmlns:a16="http://schemas.microsoft.com/office/drawing/2014/main" id="{B6BE6B30-9F07-C440-AEBF-8CAFA7DE9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858" y="4086020"/>
            <a:ext cx="255829" cy="24741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eduVPN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9" name="Oval 14">
            <a:extLst>
              <a:ext uri="{FF2B5EF4-FFF2-40B4-BE49-F238E27FC236}">
                <a16:creationId xmlns:a16="http://schemas.microsoft.com/office/drawing/2014/main" id="{8416A10C-15E8-3A41-8FF3-E104432BE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1867" y="3787511"/>
            <a:ext cx="255829" cy="24741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*</a:t>
            </a:r>
            <a:r>
              <a:rPr lang="fi-FI" altLang="fi-FI" sz="1425" dirty="0" err="1">
                <a:solidFill>
                  <a:srgbClr val="000000"/>
                </a:solidFill>
                <a:latin typeface="Times New Roman" pitchFamily="18" charset="0"/>
              </a:rPr>
              <a:t>aaS</a:t>
            </a:r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0" name="Oval 14">
            <a:extLst>
              <a:ext uri="{FF2B5EF4-FFF2-40B4-BE49-F238E27FC236}">
                <a16:creationId xmlns:a16="http://schemas.microsoft.com/office/drawing/2014/main" id="{F644E7A9-4D28-1142-A97E-19B43E120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8115" y="4094096"/>
            <a:ext cx="255829" cy="24741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fi-FI" altLang="fi-FI" sz="1425" dirty="0">
                <a:solidFill>
                  <a:srgbClr val="000000"/>
                </a:solidFill>
                <a:latin typeface="Times New Roman" pitchFamily="18" charset="0"/>
              </a:rPr>
              <a:t>LMS</a:t>
            </a:r>
          </a:p>
        </p:txBody>
      </p:sp>
    </p:spTree>
    <p:extLst>
      <p:ext uri="{BB962C8B-B14F-4D97-AF65-F5344CB8AC3E}">
        <p14:creationId xmlns:p14="http://schemas.microsoft.com/office/powerpoint/2010/main" val="1647662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26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1" grpId="0" animBg="1"/>
      <p:bldP spid="23" grpId="0" animBg="1"/>
      <p:bldP spid="19" grpId="0" animBg="1"/>
      <p:bldP spid="37" grpId="0" animBg="1"/>
      <p:bldP spid="38" grpId="0" animBg="1"/>
      <p:bldP spid="39" grpId="0" animBg="1"/>
      <p:bldP spid="41" grpId="0" animBg="1"/>
      <p:bldP spid="47" grpId="0" animBg="1"/>
      <p:bldP spid="3" grpId="0" animBg="1"/>
      <p:bldP spid="22" grpId="0" animBg="1"/>
      <p:bldP spid="53" grpId="0" animBg="1"/>
      <p:bldP spid="54" grpId="0" animBg="1"/>
      <p:bldP spid="55" grpId="0" animBg="1"/>
      <p:bldP spid="49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124963" y="4700771"/>
            <a:ext cx="646510" cy="236480"/>
          </a:xfrm>
        </p:spPr>
        <p:txBody>
          <a:bodyPr/>
          <a:lstStyle/>
          <a:p>
            <a:fld id="{4A00FCCE-F2E8-2E41-B189-2AD6CC2919F3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073938" y="1116991"/>
            <a:ext cx="5813776" cy="3917685"/>
            <a:chOff x="48" y="1008"/>
            <a:chExt cx="4299" cy="2719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7" y="3333"/>
              <a:ext cx="974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200" dirty="0">
                  <a:solidFill>
                    <a:srgbClr val="000000"/>
                  </a:solidFill>
                </a:rPr>
                <a:t>INTRODUCTION</a:t>
              </a: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92" y="1279"/>
              <a:ext cx="0" cy="205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i-FI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00" y="3318"/>
              <a:ext cx="389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i-FI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72" y="3329"/>
              <a:ext cx="621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200" dirty="0">
                  <a:solidFill>
                    <a:srgbClr val="000000"/>
                  </a:solidFill>
                </a:rPr>
                <a:t>GROWTH</a:t>
              </a: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685" y="3329"/>
              <a:ext cx="675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200" dirty="0">
                  <a:solidFill>
                    <a:srgbClr val="000000"/>
                  </a:solidFill>
                </a:rPr>
                <a:t>MATURITY</a:t>
              </a: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3754" y="3327"/>
              <a:ext cx="593" cy="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200" dirty="0">
                  <a:solidFill>
                    <a:srgbClr val="000000"/>
                  </a:solidFill>
                </a:rPr>
                <a:t>DECLINE</a:t>
              </a: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48" y="1008"/>
              <a:ext cx="2402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350" b="1" dirty="0">
                  <a:solidFill>
                    <a:srgbClr val="000000"/>
                  </a:solidFill>
                </a:rPr>
                <a:t>VOLUME (</a:t>
              </a:r>
              <a:r>
                <a:rPr lang="fi-FI" altLang="fi-FI" sz="1350" b="1" dirty="0" err="1">
                  <a:solidFill>
                    <a:srgbClr val="000000"/>
                  </a:solidFill>
                </a:rPr>
                <a:t>Usage</a:t>
              </a:r>
              <a:r>
                <a:rPr lang="fi-FI" altLang="fi-FI" sz="1350" b="1" dirty="0">
                  <a:solidFill>
                    <a:srgbClr val="000000"/>
                  </a:solidFill>
                </a:rPr>
                <a:t>/</a:t>
              </a:r>
              <a:r>
                <a:rPr lang="fi-FI" altLang="fi-FI" sz="1350" b="1" dirty="0" err="1">
                  <a:solidFill>
                    <a:srgbClr val="000000"/>
                  </a:solidFill>
                </a:rPr>
                <a:t>Euros</a:t>
              </a:r>
              <a:r>
                <a:rPr lang="fi-FI" altLang="fi-FI" sz="1350" b="1" dirty="0">
                  <a:solidFill>
                    <a:srgbClr val="000000"/>
                  </a:solidFill>
                </a:rPr>
                <a:t>/”</a:t>
              </a:r>
              <a:r>
                <a:rPr lang="fi-FI" altLang="fi-FI" sz="1350" b="1" dirty="0" err="1">
                  <a:solidFill>
                    <a:srgbClr val="000000"/>
                  </a:solidFill>
                </a:rPr>
                <a:t>Importance</a:t>
              </a:r>
              <a:r>
                <a:rPr lang="fi-FI" altLang="fi-FI" sz="1350" b="1" dirty="0">
                  <a:solidFill>
                    <a:srgbClr val="000000"/>
                  </a:solidFill>
                </a:rPr>
                <a:t>”)</a:t>
              </a: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2039" y="3536"/>
              <a:ext cx="407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7866" tIns="33338" rIns="67866" bIns="33338">
              <a:spAutoFit/>
            </a:bodyPr>
            <a:lstStyle>
              <a:lvl1pPr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762000" eaLnBrk="0" hangingPunct="0"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r>
                <a:rPr lang="fi-FI" altLang="fi-FI" sz="1350" b="1" dirty="0">
                  <a:solidFill>
                    <a:srgbClr val="000000"/>
                  </a:solidFill>
                </a:rPr>
                <a:t>TIME</a:t>
              </a:r>
            </a:p>
          </p:txBody>
        </p:sp>
      </p:grpSp>
      <p:sp>
        <p:nvSpPr>
          <p:cNvPr id="36" name="Oval 14"/>
          <p:cNvSpPr>
            <a:spLocks noChangeArrowheads="1"/>
          </p:cNvSpPr>
          <p:nvPr/>
        </p:nvSpPr>
        <p:spPr bwMode="auto">
          <a:xfrm>
            <a:off x="116997" y="4090952"/>
            <a:ext cx="255829" cy="247410"/>
          </a:xfrm>
          <a:prstGeom prst="ellipse">
            <a:avLst/>
          </a:prstGeom>
          <a:solidFill>
            <a:schemeClr val="bg2">
              <a:lumMod val="85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fi-FI" altLang="fi-FI" sz="1425" dirty="0">
              <a:latin typeface="Times New Roman" pitchFamily="18" charset="0"/>
            </a:endParaRPr>
          </a:p>
        </p:txBody>
      </p:sp>
      <p:sp>
        <p:nvSpPr>
          <p:cNvPr id="37" name="Oval 14"/>
          <p:cNvSpPr>
            <a:spLocks noChangeArrowheads="1"/>
          </p:cNvSpPr>
          <p:nvPr/>
        </p:nvSpPr>
        <p:spPr bwMode="auto">
          <a:xfrm>
            <a:off x="496485" y="4090952"/>
            <a:ext cx="255829" cy="24741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" name="Oval 14"/>
          <p:cNvSpPr>
            <a:spLocks noChangeArrowheads="1"/>
          </p:cNvSpPr>
          <p:nvPr/>
        </p:nvSpPr>
        <p:spPr bwMode="auto">
          <a:xfrm>
            <a:off x="922341" y="4090952"/>
            <a:ext cx="255829" cy="24741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1501021" y="4094096"/>
            <a:ext cx="255829" cy="24741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3502" tIns="46751" rIns="93502" bIns="46751" anchor="ctr"/>
          <a:lstStyle>
            <a:lvl1pPr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7620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endParaRPr lang="fi-FI" altLang="fi-FI" sz="1425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020" y="186929"/>
            <a:ext cx="7742635" cy="857250"/>
          </a:xfrm>
        </p:spPr>
        <p:txBody>
          <a:bodyPr>
            <a:noAutofit/>
          </a:bodyPr>
          <a:lstStyle/>
          <a:p>
            <a:r>
              <a:rPr lang="fi-FI" altLang="fi-FI" sz="2400" dirty="0"/>
              <a:t>Training/</a:t>
            </a:r>
            <a:r>
              <a:rPr lang="fi-FI" altLang="fi-FI" sz="2400" dirty="0" err="1"/>
              <a:t>marketing</a:t>
            </a:r>
            <a:r>
              <a:rPr lang="fi-FI" altLang="fi-FI" sz="2400" dirty="0"/>
              <a:t>/</a:t>
            </a:r>
            <a:r>
              <a:rPr lang="fi-FI" altLang="fi-FI" sz="2400" dirty="0" err="1"/>
              <a:t>communication</a:t>
            </a:r>
            <a:r>
              <a:rPr lang="fi-FI" altLang="fi-FI" sz="2400" dirty="0"/>
              <a:t> </a:t>
            </a:r>
            <a:r>
              <a:rPr lang="fi-FI" altLang="fi-FI" sz="2400" dirty="0" err="1"/>
              <a:t>needs</a:t>
            </a:r>
            <a:r>
              <a:rPr lang="fi-FI" altLang="fi-FI" sz="2400" dirty="0"/>
              <a:t> vs. </a:t>
            </a:r>
            <a:r>
              <a:rPr lang="fi-FI" altLang="fi-FI" sz="2400" dirty="0" err="1"/>
              <a:t>service</a:t>
            </a:r>
            <a:r>
              <a:rPr lang="fi-FI" altLang="fi-FI" sz="2400" dirty="0"/>
              <a:t> </a:t>
            </a:r>
            <a:r>
              <a:rPr lang="fi-FI" altLang="fi-FI" sz="2400" dirty="0" err="1"/>
              <a:t>product</a:t>
            </a:r>
            <a:r>
              <a:rPr lang="fi-FI" altLang="fi-FI" sz="2400" dirty="0"/>
              <a:t> life </a:t>
            </a:r>
            <a:r>
              <a:rPr lang="fi-FI" altLang="fi-FI" sz="2400" dirty="0" err="1"/>
              <a:t>cycle</a:t>
            </a:r>
            <a:r>
              <a:rPr lang="fi-FI" altLang="fi-FI" sz="2400" dirty="0"/>
              <a:t> </a:t>
            </a:r>
            <a:r>
              <a:rPr lang="fi-FI" altLang="fi-FI" sz="2400" dirty="0" err="1"/>
              <a:t>stages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>
            <a:off x="8495197" y="29440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0928C8E8-CE08-DE44-854D-A3B97678B631}"/>
                  </a:ext>
                </a:extLst>
              </p14:cNvPr>
              <p14:cNvContentPartPr/>
              <p14:nvPr/>
            </p14:nvContentPartPr>
            <p14:xfrm>
              <a:off x="1004716" y="2159008"/>
              <a:ext cx="6892560" cy="230580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0928C8E8-CE08-DE44-854D-A3B97678B63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6076" y="2150008"/>
                <a:ext cx="6910200" cy="2323440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0BF76F73-C288-8C49-B74D-8FD0FFEEAF33}"/>
              </a:ext>
            </a:extLst>
          </p:cNvPr>
          <p:cNvSpPr/>
          <p:nvPr/>
        </p:nvSpPr>
        <p:spPr>
          <a:xfrm>
            <a:off x="242596" y="1507464"/>
            <a:ext cx="2631233" cy="245704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FI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DFC5CDE-26E3-FE40-B44F-3C2743705095}"/>
              </a:ext>
            </a:extLst>
          </p:cNvPr>
          <p:cNvSpPr/>
          <p:nvPr/>
        </p:nvSpPr>
        <p:spPr>
          <a:xfrm>
            <a:off x="2895338" y="1507463"/>
            <a:ext cx="1887852" cy="245704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FI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2C0185E-DA6B-9D47-A749-D660415D9E22}"/>
              </a:ext>
            </a:extLst>
          </p:cNvPr>
          <p:cNvSpPr/>
          <p:nvPr/>
        </p:nvSpPr>
        <p:spPr>
          <a:xfrm>
            <a:off x="4821976" y="1507463"/>
            <a:ext cx="2263792" cy="2457043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FI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F9162D1-2157-7A48-9186-3195326C7A89}"/>
              </a:ext>
            </a:extLst>
          </p:cNvPr>
          <p:cNvSpPr/>
          <p:nvPr/>
        </p:nvSpPr>
        <p:spPr>
          <a:xfrm>
            <a:off x="7107274" y="1507462"/>
            <a:ext cx="1794127" cy="2457043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FI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2B5E5D7-8DB8-DA43-9C9E-096DF9358202}"/>
              </a:ext>
            </a:extLst>
          </p:cNvPr>
          <p:cNvSpPr txBox="1"/>
          <p:nvPr/>
        </p:nvSpPr>
        <p:spPr>
          <a:xfrm>
            <a:off x="438544" y="1698172"/>
            <a:ext cx="163859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Introduction…</a:t>
            </a:r>
          </a:p>
          <a:p>
            <a:r>
              <a:rPr lang="en-GB" dirty="0"/>
              <a:t>T</a:t>
            </a:r>
            <a:r>
              <a:rPr lang="en-FI" dirty="0"/>
              <a:t>esting… </a:t>
            </a:r>
          </a:p>
          <a:p>
            <a:r>
              <a:rPr lang="en-FI" dirty="0"/>
              <a:t>Piloting…</a:t>
            </a:r>
          </a:p>
          <a:p>
            <a:r>
              <a:rPr lang="en-FI" dirty="0"/>
              <a:t>Marketing…</a:t>
            </a:r>
          </a:p>
          <a:p>
            <a:r>
              <a:rPr lang="en-FI" dirty="0"/>
              <a:t>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A97BE07-0B55-0D47-9322-848F919AA171}"/>
              </a:ext>
            </a:extLst>
          </p:cNvPr>
          <p:cNvSpPr txBox="1"/>
          <p:nvPr/>
        </p:nvSpPr>
        <p:spPr>
          <a:xfrm>
            <a:off x="2934123" y="1702605"/>
            <a:ext cx="1737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  <a:r>
              <a:rPr lang="en-FI" dirty="0"/>
              <a:t>ow to…</a:t>
            </a:r>
          </a:p>
          <a:p>
            <a:r>
              <a:rPr lang="en-GB" dirty="0"/>
              <a:t>P</a:t>
            </a:r>
            <a:r>
              <a:rPr lang="en-FI" dirty="0"/>
              <a:t>roblems…</a:t>
            </a:r>
          </a:p>
          <a:p>
            <a:r>
              <a:rPr lang="en-FI" dirty="0"/>
              <a:t>Needs to fulfill..</a:t>
            </a:r>
          </a:p>
          <a:p>
            <a:r>
              <a:rPr lang="en-FI" dirty="0"/>
              <a:t>Development…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7E1C30F-28CF-2C4B-A96B-A83C4ECFA875}"/>
              </a:ext>
            </a:extLst>
          </p:cNvPr>
          <p:cNvSpPr txBox="1"/>
          <p:nvPr/>
        </p:nvSpPr>
        <p:spPr>
          <a:xfrm>
            <a:off x="4856894" y="1702605"/>
            <a:ext cx="238078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Advanced...</a:t>
            </a:r>
          </a:p>
          <a:p>
            <a:r>
              <a:rPr lang="en-GB" dirty="0"/>
              <a:t>Experienced…</a:t>
            </a:r>
          </a:p>
          <a:p>
            <a:r>
              <a:rPr lang="en-GB" dirty="0"/>
              <a:t>Users know how to…</a:t>
            </a:r>
          </a:p>
          <a:p>
            <a:r>
              <a:rPr lang="en-GB" dirty="0"/>
              <a:t>Sharing practices…</a:t>
            </a:r>
          </a:p>
          <a:p>
            <a:endParaRPr lang="en-FI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3BC2E98-2F8E-A34C-A444-AABE155B48FD}"/>
              </a:ext>
            </a:extLst>
          </p:cNvPr>
          <p:cNvSpPr txBox="1"/>
          <p:nvPr/>
        </p:nvSpPr>
        <p:spPr>
          <a:xfrm>
            <a:off x="7091904" y="1698172"/>
            <a:ext cx="21419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dirty="0"/>
              <a:t>W</a:t>
            </a:r>
            <a:r>
              <a:rPr lang="en-GB" dirty="0"/>
              <a:t>hat next…</a:t>
            </a:r>
          </a:p>
          <a:p>
            <a:r>
              <a:rPr lang="en-GB" dirty="0"/>
              <a:t>Need access to…</a:t>
            </a:r>
          </a:p>
          <a:p>
            <a:r>
              <a:rPr lang="en-GB" dirty="0"/>
              <a:t>Old but used data…</a:t>
            </a:r>
          </a:p>
          <a:p>
            <a:r>
              <a:rPr lang="en-GB" dirty="0"/>
              <a:t>Expectations…</a:t>
            </a:r>
          </a:p>
          <a:p>
            <a:r>
              <a:rPr lang="en-FI" dirty="0"/>
              <a:t>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36DD2BA-3A09-9643-AB0A-CF8117C52DC8}"/>
              </a:ext>
            </a:extLst>
          </p:cNvPr>
          <p:cNvSpPr txBox="1"/>
          <p:nvPr/>
        </p:nvSpPr>
        <p:spPr>
          <a:xfrm>
            <a:off x="1711163" y="2999715"/>
            <a:ext cx="6892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b="1" dirty="0">
                <a:highlight>
                  <a:srgbClr val="00FFFF"/>
                </a:highlight>
              </a:rPr>
              <a:t>=&gt; Publishing NREN Service reports is marketing.</a:t>
            </a:r>
          </a:p>
          <a:p>
            <a:r>
              <a:rPr lang="en-FI" b="1" dirty="0">
                <a:highlight>
                  <a:srgbClr val="00FFFF"/>
                </a:highlight>
              </a:rPr>
              <a:t>=&gt; NREN tech people talking to university tech people is marketing.</a:t>
            </a:r>
          </a:p>
          <a:p>
            <a:endParaRPr lang="en-FI" dirty="0">
              <a:highlight>
                <a:srgbClr val="00FFFF"/>
              </a:highlight>
            </a:endParaRPr>
          </a:p>
          <a:p>
            <a:endParaRPr lang="en-FI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553097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1" grpId="0" animBg="1"/>
      <p:bldP spid="32" grpId="0" animBg="1"/>
      <p:bldP spid="35" grpId="0" animBg="1"/>
      <p:bldP spid="40" grpId="0"/>
      <p:bldP spid="56" grpId="0"/>
      <p:bldP spid="57" grpId="0"/>
      <p:bldP spid="58" grpId="0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998863" y="1386925"/>
            <a:ext cx="2358759" cy="1507356"/>
          </a:xfrm>
        </p:spPr>
        <p:txBody>
          <a:bodyPr/>
          <a:lstStyle/>
          <a:p>
            <a:endParaRPr lang="en-US" sz="3200" dirty="0"/>
          </a:p>
          <a:p>
            <a:r>
              <a:rPr lang="en-US" sz="3200" dirty="0"/>
              <a:t>THANKS!</a:t>
            </a:r>
          </a:p>
          <a:p>
            <a:endParaRPr lang="en-US" dirty="0"/>
          </a:p>
        </p:txBody>
      </p:sp>
      <p:pic>
        <p:nvPicPr>
          <p:cNvPr id="6" name="Picture Placeholder 5" descr="A group of people flying kites in a field&#10;&#10;Description automatically generated">
            <a:extLst>
              <a:ext uri="{FF2B5EF4-FFF2-40B4-BE49-F238E27FC236}">
                <a16:creationId xmlns:a16="http://schemas.microsoft.com/office/drawing/2014/main" id="{83AC3A10-519B-284B-80B2-EE0D180B481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2500" r="12500"/>
          <a:stretch>
            <a:fillRect/>
          </a:stretch>
        </p:blipFill>
        <p:spPr>
          <a:xfrm>
            <a:off x="530656" y="2470803"/>
            <a:ext cx="1243207" cy="1241855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1998863" y="2697812"/>
            <a:ext cx="2373787" cy="1992721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FOR MORE INFORMATION ON CSC TRAINING AND EVENTS :</a:t>
            </a:r>
          </a:p>
          <a:p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Tiina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.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</a:rPr>
              <a:t>Leiponen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@ csc . fi</a:t>
            </a: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customer experience and training manager</a:t>
            </a:r>
          </a:p>
          <a:p>
            <a:endParaRPr lang="en-US" b="1" dirty="0"/>
          </a:p>
          <a:p>
            <a:r>
              <a:rPr lang="en-US" b="1" dirty="0"/>
              <a:t>FOR MORE INFORMATION ON FUNET NREN (Finnish national research and education network) OPERATED BY CSC:</a:t>
            </a:r>
          </a:p>
          <a:p>
            <a:endParaRPr lang="en-US" b="1" dirty="0"/>
          </a:p>
          <a:p>
            <a:r>
              <a:rPr lang="en-US" b="1" dirty="0" err="1"/>
              <a:t>Harri</a:t>
            </a:r>
            <a:r>
              <a:rPr lang="en-US" b="1" dirty="0"/>
              <a:t> . </a:t>
            </a:r>
            <a:r>
              <a:rPr lang="en-US" b="1" dirty="0" err="1"/>
              <a:t>Kuusisto</a:t>
            </a:r>
            <a:r>
              <a:rPr lang="en-US" b="1" dirty="0"/>
              <a:t> @ csc . fi</a:t>
            </a:r>
          </a:p>
          <a:p>
            <a:r>
              <a:rPr lang="en-US" b="1" dirty="0" err="1"/>
              <a:t>Funet</a:t>
            </a:r>
            <a:r>
              <a:rPr lang="en-US" b="1" dirty="0"/>
              <a:t> development manager</a:t>
            </a:r>
          </a:p>
        </p:txBody>
      </p:sp>
    </p:spTree>
    <p:extLst>
      <p:ext uri="{BB962C8B-B14F-4D97-AF65-F5344CB8AC3E}">
        <p14:creationId xmlns:p14="http://schemas.microsoft.com/office/powerpoint/2010/main" val="3947073347"/>
      </p:ext>
    </p:extLst>
  </p:cSld>
  <p:clrMapOvr>
    <a:masterClrMapping/>
  </p:clrMapOvr>
</p:sld>
</file>

<file path=ppt/theme/theme1.xml><?xml version="1.0" encoding="utf-8"?>
<a:theme xmlns:a="http://schemas.openxmlformats.org/drawingml/2006/main" name="CSC_template_2017">
  <a:themeElements>
    <a:clrScheme name="Custom 15">
      <a:dk1>
        <a:srgbClr val="006778"/>
      </a:dk1>
      <a:lt1>
        <a:srgbClr val="FFFFFF"/>
      </a:lt1>
      <a:dk2>
        <a:srgbClr val="830051"/>
      </a:dk2>
      <a:lt2>
        <a:srgbClr val="FFFFFF"/>
      </a:lt2>
      <a:accent1>
        <a:srgbClr val="006778"/>
      </a:accent1>
      <a:accent2>
        <a:srgbClr val="830051"/>
      </a:accent2>
      <a:accent3>
        <a:srgbClr val="5E6971"/>
      </a:accent3>
      <a:accent4>
        <a:srgbClr val="025B96"/>
      </a:accent4>
      <a:accent5>
        <a:srgbClr val="92C746"/>
      </a:accent5>
      <a:accent6>
        <a:srgbClr val="F05422"/>
      </a:accent6>
      <a:hlink>
        <a:srgbClr val="74003D"/>
      </a:hlink>
      <a:folHlink>
        <a:srgbClr val="075084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4"/>
          </a:solidFill>
          <a:prstDash val="sysDash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/>
        </a:defPPr>
      </a:lstStyle>
      <a:style>
        <a:lnRef idx="2">
          <a:schemeClr val="lt1">
            <a:hueOff val="0"/>
            <a:satOff val="0"/>
            <a:lumOff val="0"/>
            <a:alphaOff val="0"/>
          </a:schemeClr>
        </a:lnRef>
        <a:fillRef idx="1">
          <a:scrgbClr r="0" g="0" b="0"/>
        </a:fillRef>
        <a:effectRef idx="0">
          <a:schemeClr val="accent1">
            <a:tint val="50000"/>
            <a:hueOff val="0"/>
            <a:satOff val="0"/>
            <a:lumOff val="0"/>
            <a:alphaOff val="0"/>
          </a:schemeClr>
        </a:effectRef>
        <a:fontRef idx="minor">
          <a:schemeClr val="lt1">
            <a:hueOff val="0"/>
            <a:satOff val="0"/>
            <a:lumOff val="0"/>
            <a:alphaOff val="0"/>
          </a:schemeClr>
        </a:fontRef>
      </a:style>
    </a:spDef>
    <a:lnDef>
      <a:spPr>
        <a:ln w="9525">
          <a:solidFill>
            <a:schemeClr val="accent3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SC PowerPoint-template_2019_light.potx" id="{6B3CC2EB-2C4B-45AC-8062-EE76AA8F8D4C}" vid="{38944C24-E9B7-4435-B7E7-1C69517572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A498AC3904B248B34AC7704AF7A6D5" ma:contentTypeVersion="4" ma:contentTypeDescription="Create a new document." ma:contentTypeScope="" ma:versionID="5c4e0d2f5dc995849302d77d553ba11a">
  <xsd:schema xmlns:xsd="http://www.w3.org/2001/XMLSchema" xmlns:xs="http://www.w3.org/2001/XMLSchema" xmlns:p="http://schemas.microsoft.com/office/2006/metadata/properties" xmlns:ns1="http://schemas.microsoft.com/sharepoint/v3" xmlns:ns2="5b92892c-7639-4d25-8599-0c2b88216d11" targetNamespace="http://schemas.microsoft.com/office/2006/metadata/properties" ma:root="true" ma:fieldsID="e127086a23f828037198a7d57bdcf8de" ns1:_="" ns2:_="">
    <xsd:import namespace="http://schemas.microsoft.com/sharepoint/v3"/>
    <xsd:import namespace="5b92892c-7639-4d25-8599-0c2b88216d1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BestPractices" minOccurs="0"/>
                <xsd:element ref="ns2:CSCBrand" minOccurs="0"/>
                <xsd:element ref="ns2:Presentat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92892c-7639-4d25-8599-0c2b88216d11" elementFormDefault="qualified">
    <xsd:import namespace="http://schemas.microsoft.com/office/2006/documentManagement/types"/>
    <xsd:import namespace="http://schemas.microsoft.com/office/infopath/2007/PartnerControls"/>
    <xsd:element name="BestPractices" ma:index="10" nillable="true" ma:displayName="Best Practices" ma:default="0" ma:internalName="BestPractices">
      <xsd:simpleType>
        <xsd:restriction base="dms:Boolean"/>
      </xsd:simpleType>
    </xsd:element>
    <xsd:element name="CSCBrand" ma:index="11" nillable="true" ma:displayName="CSC Brand" ma:default="0" ma:internalName="CSCBrand">
      <xsd:simpleType>
        <xsd:restriction base="dms:Boolean"/>
      </xsd:simpleType>
    </xsd:element>
    <xsd:element name="Presentations" ma:index="12" nillable="true" ma:displayName="Presentations" ma:default="0" ma:internalName="Presentation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sentations xmlns="5b92892c-7639-4d25-8599-0c2b88216d11">true</Presentations>
    <BestPractices xmlns="5b92892c-7639-4d25-8599-0c2b88216d11">false</BestPractices>
    <PublishingExpirationDate xmlns="http://schemas.microsoft.com/sharepoint/v3" xsi:nil="true"/>
    <PublishingStartDate xmlns="http://schemas.microsoft.com/sharepoint/v3" xsi:nil="true"/>
    <CSCBrand xmlns="5b92892c-7639-4d25-8599-0c2b88216d11">false</CSCBrand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399B23-6741-47DE-898D-BBA4428F61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b92892c-7639-4d25-8599-0c2b88216d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98A3F4-F572-40C1-A32F-15FF12C1612A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5b92892c-7639-4d25-8599-0c2b88216d11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48522EB-21DE-46A5-A25F-4CAAB9B532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CSC_template_2017</Template>
  <TotalTime>6859</TotalTime>
  <Words>593</Words>
  <Application>Microsoft Macintosh PowerPoint</Application>
  <PresentationFormat>On-screen Show (16:9)</PresentationFormat>
  <Paragraphs>134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Candara</vt:lpstr>
      <vt:lpstr>Corbel</vt:lpstr>
      <vt:lpstr>Courier New</vt:lpstr>
      <vt:lpstr>Times New Roman</vt:lpstr>
      <vt:lpstr>Verdana</vt:lpstr>
      <vt:lpstr>Wingdings</vt:lpstr>
      <vt:lpstr>CSC_template_2017</vt:lpstr>
      <vt:lpstr>CSC Training and Events (and more) SIG MSP and SIG MARCOMMS joint meeting  21st March, 2022   </vt:lpstr>
      <vt:lpstr>CSC customer training and events  in figures</vt:lpstr>
      <vt:lpstr>Comparative view of 3-year stats</vt:lpstr>
      <vt:lpstr>CSC e-learning experiences and highlights</vt:lpstr>
      <vt:lpstr>NEW hybrid models and collaboration possibilities -&gt;(2022)</vt:lpstr>
      <vt:lpstr>Funet services in product life cycle stages</vt:lpstr>
      <vt:lpstr>Training/marketing/communication needs vs. service product life cycle stages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Training and Events Statistics Y2019</dc:title>
  <dc:creator>Marina Bouianov</dc:creator>
  <cp:lastModifiedBy>Microsoft Office User</cp:lastModifiedBy>
  <cp:revision>87</cp:revision>
  <dcterms:created xsi:type="dcterms:W3CDTF">2020-05-13T13:08:08Z</dcterms:created>
  <dcterms:modified xsi:type="dcterms:W3CDTF">2022-03-18T15:05:51Z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0x0101000DA498AC3904B248B34AC7704AF7A6D5</vt:lpwstr>
  </property>
</Properties>
</file>