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60" r:id="rId2"/>
    <p:sldId id="371" r:id="rId3"/>
    <p:sldId id="369" r:id="rId4"/>
    <p:sldId id="378" r:id="rId5"/>
    <p:sldId id="375" r:id="rId6"/>
    <p:sldId id="370" r:id="rId7"/>
    <p:sldId id="373" r:id="rId8"/>
  </p:sldIdLst>
  <p:sldSz cx="12192000" cy="6858000"/>
  <p:notesSz cx="6858000" cy="9875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Hughes" initials="SH" lastIdx="5" clrIdx="0">
    <p:extLst>
      <p:ext uri="{19B8F6BF-5375-455C-9EA6-DF929625EA0E}">
        <p15:presenceInfo xmlns:p15="http://schemas.microsoft.com/office/powerpoint/2012/main" userId="2ec9ff782aef0d2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F"/>
    <a:srgbClr val="99BDCB"/>
    <a:srgbClr val="712177"/>
    <a:srgbClr val="065081"/>
    <a:srgbClr val="ED1556"/>
    <a:srgbClr val="ECECEC"/>
    <a:srgbClr val="E24301"/>
    <a:srgbClr val="A7B3B4"/>
    <a:srgbClr val="CC007B"/>
    <a:srgbClr val="4C7F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67" autoAdjust="0"/>
    <p:restoredTop sz="94708" autoAdjust="0"/>
  </p:normalViewPr>
  <p:slideViewPr>
    <p:cSldViewPr snapToGrid="0">
      <p:cViewPr varScale="1">
        <p:scale>
          <a:sx n="73" d="100"/>
          <a:sy n="73" d="100"/>
        </p:scale>
        <p:origin x="917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5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5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68313" y="1235075"/>
            <a:ext cx="592137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52747"/>
            <a:ext cx="5486400" cy="38886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80333"/>
            <a:ext cx="2971800" cy="4955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380333"/>
            <a:ext cx="2971800" cy="4955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Aim of today’s talk:</a:t>
            </a:r>
          </a:p>
          <a:p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1" dirty="0"/>
              <a:t>Benefits of offering learning </a:t>
            </a:r>
            <a:r>
              <a:rPr lang="en-GB" b="0" dirty="0"/>
              <a:t>as </a:t>
            </a:r>
            <a:r>
              <a:rPr lang="en-GB" b="0" i="0" dirty="0"/>
              <a:t>a product/service </a:t>
            </a:r>
            <a:r>
              <a:rPr lang="en-GB" i="1" dirty="0"/>
              <a:t>and</a:t>
            </a:r>
            <a:r>
              <a:rPr lang="en-GB" i="0" dirty="0"/>
              <a:t> a marketing tool for your NREN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1" i="0" dirty="0"/>
              <a:t>Introduce GÉANT’s learning opportunities </a:t>
            </a:r>
            <a:r>
              <a:rPr lang="en-GB" i="0" dirty="0"/>
              <a:t>– as a potential service that your NREN can offer</a:t>
            </a:r>
          </a:p>
          <a:p>
            <a:endParaRPr lang="en-GB" i="0" dirty="0"/>
          </a:p>
          <a:p>
            <a:r>
              <a:rPr lang="en-GB" i="1" dirty="0"/>
              <a:t>Learning</a:t>
            </a:r>
            <a:r>
              <a:rPr lang="en-GB" dirty="0"/>
              <a:t> rather than </a:t>
            </a:r>
            <a:r>
              <a:rPr lang="en-GB" i="1" dirty="0"/>
              <a:t>training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810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649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4C4C4C"/>
                </a:solidFill>
                <a:effectLst/>
                <a:latin typeface="Source Sans Pro" panose="020B0503030403020204" pitchFamily="34" charset="0"/>
              </a:rPr>
              <a:t>1) </a:t>
            </a:r>
            <a:r>
              <a:rPr lang="en-US" b="1" i="0" dirty="0">
                <a:solidFill>
                  <a:srgbClr val="4C4C4C"/>
                </a:solidFill>
                <a:effectLst/>
                <a:latin typeface="Source Sans Pro" panose="020B0503030403020204" pitchFamily="34" charset="0"/>
              </a:rPr>
              <a:t>Skills are at the heart of European vision.</a:t>
            </a:r>
            <a:endParaRPr lang="en-US" b="1" i="1" dirty="0">
              <a:solidFill>
                <a:srgbClr val="4C4C4C"/>
              </a:solidFill>
              <a:effectLst/>
              <a:latin typeface="Source Sans Pro" panose="020B0503030403020204" pitchFamily="34" charset="0"/>
            </a:endParaRPr>
          </a:p>
          <a:p>
            <a:endParaRPr lang="en-US" b="0" i="0" dirty="0">
              <a:solidFill>
                <a:srgbClr val="4C4C4C"/>
              </a:solidFill>
              <a:effectLst/>
              <a:latin typeface="Source Sans Pro" panose="020B0503030403020204" pitchFamily="34" charset="0"/>
            </a:endParaRP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2) The first principle of the </a:t>
            </a:r>
            <a:r>
              <a:rPr lang="en-US" b="1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European Pillar of Social Rights</a:t>
            </a:r>
            <a:r>
              <a:rPr lang="en-US" b="0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 is that </a:t>
            </a:r>
            <a:r>
              <a:rPr lang="en-US" b="1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skills enable </a:t>
            </a:r>
            <a:r>
              <a:rPr lang="en-US" b="1" i="1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equal</a:t>
            </a:r>
            <a:r>
              <a:rPr lang="en-US" b="1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 access to employment</a:t>
            </a:r>
            <a:r>
              <a:rPr lang="en-US" b="0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. </a:t>
            </a:r>
          </a:p>
          <a:p>
            <a:endParaRPr lang="en-US" b="0" i="0" dirty="0">
              <a:solidFill>
                <a:srgbClr val="000000"/>
              </a:solidFill>
              <a:effectLst/>
              <a:latin typeface="Source Sans Pro" panose="020B0503030403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3) The COVID-19 pandemic disproportionately affected the youngest. In 2020, the European Commission: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000000"/>
              </a:solidFill>
              <a:effectLst/>
              <a:latin typeface="Source Sans Pro" panose="020B0503030403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Adopted the </a:t>
            </a:r>
            <a:r>
              <a:rPr lang="en-US" b="1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new European Skills Agenda</a:t>
            </a:r>
            <a:r>
              <a:rPr lang="en-US" b="0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 to build social fairness and resilience.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Launched the </a:t>
            </a:r>
            <a:r>
              <a:rPr lang="en-US" b="1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Youth Employment support</a:t>
            </a:r>
            <a:r>
              <a:rPr lang="en-US" b="0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 </a:t>
            </a:r>
            <a:r>
              <a:rPr lang="en-US" b="1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package</a:t>
            </a:r>
            <a:r>
              <a:rPr lang="en-US" b="0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 to equip the next generation.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000000"/>
              </a:solidFill>
              <a:effectLst/>
              <a:latin typeface="Source Sans Pro" panose="020B0503030403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4C4C4C"/>
                </a:solidFill>
                <a:effectLst/>
                <a:latin typeface="Source Sans Pro" panose="020B0604020202020204" pitchFamily="34" charset="0"/>
              </a:rPr>
              <a:t>The European Qualifications Framework (EQF) defines skills as </a:t>
            </a:r>
            <a:r>
              <a:rPr lang="en-GB" b="0" i="1" dirty="0">
                <a:solidFill>
                  <a:srgbClr val="4C4C4C"/>
                </a:solidFill>
                <a:effectLst/>
                <a:latin typeface="Source Sans Pro" panose="020B0604020202020204" pitchFamily="34" charset="0"/>
              </a:rPr>
              <a:t>the ability to apply knowledge and use know-how to complete tasks and solve problems.</a:t>
            </a:r>
            <a:endParaRPr lang="en-US" b="0" i="1" dirty="0">
              <a:solidFill>
                <a:srgbClr val="000000"/>
              </a:solidFill>
              <a:effectLst/>
              <a:latin typeface="Source Sans Pro" panose="020B0503030403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4C4C4C"/>
                </a:solidFill>
                <a:effectLst/>
                <a:latin typeface="Source Sans Pro" panose="020B0503030403020204" pitchFamily="34" charset="0"/>
              </a:rPr>
              <a:t>https://www.eurofound.europa.eu/topic/skills-and-training </a:t>
            </a:r>
            <a:endParaRPr lang="en-US" b="0" i="0" dirty="0">
              <a:solidFill>
                <a:srgbClr val="000000"/>
              </a:solidFill>
              <a:effectLst/>
              <a:latin typeface="Source Sans Pro" panose="020B0503030403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799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Competition for talented employees</a:t>
            </a:r>
          </a:p>
          <a:p>
            <a:r>
              <a:rPr lang="en-GB" dirty="0"/>
              <a:t>At GÉANT, offering learning is a way we attract and retain talented employees.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029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If learning can be a </a:t>
            </a:r>
            <a:r>
              <a:rPr lang="en-GB" b="1" i="1" dirty="0"/>
              <a:t>service </a:t>
            </a:r>
            <a:r>
              <a:rPr lang="en-GB" b="1" i="0" dirty="0"/>
              <a:t>and a </a:t>
            </a:r>
            <a:r>
              <a:rPr lang="en-GB" b="1" i="1" dirty="0"/>
              <a:t>marketing tool </a:t>
            </a:r>
            <a:r>
              <a:rPr lang="en-GB" b="1" i="0" dirty="0"/>
              <a:t>for your NREN, how do you build it?</a:t>
            </a:r>
          </a:p>
          <a:p>
            <a:endParaRPr lang="en-GB" dirty="0"/>
          </a:p>
          <a:p>
            <a:r>
              <a:rPr lang="en-GB" dirty="0"/>
              <a:t>At GÉANT, we ask our users what they need in multiple ways:</a:t>
            </a:r>
          </a:p>
          <a:p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Annual survey to NRENS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Regular meetings with service users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Attending community gatherings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666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During Covid – we moved all training online. Huge surge in attendance. Online learning is accessible.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eAcademy (GÉANT’s LMS) – open to ALL users with federated access e.g. HE, researchers.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Open Source Software Licensing training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Open (online) Training Events - IT Forensics for System Administrators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Future Talent programmes – for students &amp; young professionals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2873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98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96937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5" y="74647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505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  <p:sp>
        <p:nvSpPr>
          <p:cNvPr id="6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  <p:sldLayoutId id="2147483686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learning.geant.org/future-talent-programme/" TargetMode="External"/><Relationship Id="rId3" Type="http://schemas.openxmlformats.org/officeDocument/2006/relationships/image" Target="../media/image33.jpeg"/><Relationship Id="rId7" Type="http://schemas.openxmlformats.org/officeDocument/2006/relationships/hyperlink" Target="https://e-academy.geant.org/moodle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hyperlink" Target="https://wiki.geant.org/display/GIG/TIM+Programm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.geant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Relationship Id="rId6" Type="http://schemas.openxmlformats.org/officeDocument/2006/relationships/hyperlink" Target="https://wiki.geant.org/pages/viewpage.action?pageId=202801312" TargetMode="External"/><Relationship Id="rId5" Type="http://schemas.openxmlformats.org/officeDocument/2006/relationships/hyperlink" Target="https://wiki.geant.org/display/GIG/TIM+Programme" TargetMode="External"/><Relationship Id="rId4" Type="http://schemas.openxmlformats.org/officeDocument/2006/relationships/hyperlink" Target="https://e-academy.geant.org/moodl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21/03/2022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89452" y="-40173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GLAD: what’s in it for NRENs?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9" y="2682446"/>
            <a:ext cx="5003270" cy="8218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i="1" dirty="0">
                <a:solidFill>
                  <a:schemeClr val="bg1"/>
                </a:solidFill>
                <a:latin typeface="+mn-lt"/>
              </a:rPr>
              <a:t>Learning as a Service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i="1" dirty="0">
                <a:solidFill>
                  <a:schemeClr val="bg1"/>
                </a:solidFill>
              </a:rPr>
              <a:t>Learning as a Marketing tool</a:t>
            </a:r>
            <a:endParaRPr lang="en-GB" sz="2400" i="1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learning.geant.org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82914" y="3710193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i="0" dirty="0">
                <a:solidFill>
                  <a:schemeClr val="bg1"/>
                </a:solidFill>
                <a:latin typeface="+mn-lt"/>
              </a:rPr>
              <a:t>Sarah Hughes, Senior L&amp;D Manager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GÉANT Learning &amp; Development (GLAD)</a:t>
            </a: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SIG MarComms, SIG-MSP, March 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2022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C207CD-7D93-2841-BF9F-EB34BBA0A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0EF70BC8-3756-4BF6-A643-478A96F43B6F}"/>
              </a:ext>
            </a:extLst>
          </p:cNvPr>
          <p:cNvSpPr txBox="1">
            <a:spLocks/>
          </p:cNvSpPr>
          <p:nvPr/>
        </p:nvSpPr>
        <p:spPr>
          <a:xfrm>
            <a:off x="1176837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2060"/>
                </a:solidFill>
              </a:rPr>
              <a:t>GLAD’s Mission: To Develop GÉANT’s Human Capital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51E38DE2-AD58-43FC-875D-7D6CA41EA4D6}"/>
              </a:ext>
            </a:extLst>
          </p:cNvPr>
          <p:cNvSpPr txBox="1">
            <a:spLocks/>
          </p:cNvSpPr>
          <p:nvPr/>
        </p:nvSpPr>
        <p:spPr>
          <a:xfrm>
            <a:off x="1176837" y="1428050"/>
            <a:ext cx="8633637" cy="730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002060"/>
                </a:solidFill>
              </a:rPr>
              <a:t>GÉANT Learning &amp; Development (GLAD)’s mission is to develop the </a:t>
            </a:r>
            <a:r>
              <a:rPr lang="en-GB" sz="2000" b="0" i="0" u="none" strike="noStrike" baseline="0" dirty="0">
                <a:solidFill>
                  <a:srgbClr val="002060"/>
                </a:solidFill>
              </a:rPr>
              <a:t>specialist skills and experiences within </a:t>
            </a:r>
            <a:r>
              <a:rPr lang="en-US" sz="2000" dirty="0">
                <a:solidFill>
                  <a:srgbClr val="002060"/>
                </a:solidFill>
              </a:rPr>
              <a:t>three core groups:</a:t>
            </a:r>
            <a:endParaRPr lang="en-GB" sz="1800" b="0" i="0" u="none" strike="noStrike" baseline="0" dirty="0">
              <a:solidFill>
                <a:srgbClr val="002060"/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ACA7AAF-B153-0E47-BBE0-729951F1C8DE}"/>
              </a:ext>
            </a:extLst>
          </p:cNvPr>
          <p:cNvSpPr/>
          <p:nvPr/>
        </p:nvSpPr>
        <p:spPr>
          <a:xfrm>
            <a:off x="-1555931" y="2549644"/>
            <a:ext cx="10985995" cy="332124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237420F-618B-4942-A523-89CAB25730E4}"/>
              </a:ext>
            </a:extLst>
          </p:cNvPr>
          <p:cNvSpPr/>
          <p:nvPr/>
        </p:nvSpPr>
        <p:spPr>
          <a:xfrm>
            <a:off x="-1962912" y="3820527"/>
            <a:ext cx="10597671" cy="1881726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11B566B-17AA-7841-85C9-D52CED7FAF59}"/>
              </a:ext>
            </a:extLst>
          </p:cNvPr>
          <p:cNvSpPr/>
          <p:nvPr/>
        </p:nvSpPr>
        <p:spPr>
          <a:xfrm>
            <a:off x="-1780032" y="4559808"/>
            <a:ext cx="9988830" cy="975360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44003F-E20B-924F-8977-E75A5164473D}"/>
              </a:ext>
            </a:extLst>
          </p:cNvPr>
          <p:cNvSpPr txBox="1"/>
          <p:nvPr/>
        </p:nvSpPr>
        <p:spPr>
          <a:xfrm>
            <a:off x="1183016" y="2761178"/>
            <a:ext cx="2694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Community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89E570-70DB-8E47-9EE1-7CA9CB816053}"/>
              </a:ext>
            </a:extLst>
          </p:cNvPr>
          <p:cNvSpPr txBox="1"/>
          <p:nvPr/>
        </p:nvSpPr>
        <p:spPr>
          <a:xfrm>
            <a:off x="1183016" y="3867002"/>
            <a:ext cx="2694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GN4-3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5C3A58-24B0-1140-A451-26D48533E2D6}"/>
              </a:ext>
            </a:extLst>
          </p:cNvPr>
          <p:cNvSpPr txBox="1"/>
          <p:nvPr/>
        </p:nvSpPr>
        <p:spPr>
          <a:xfrm>
            <a:off x="1183016" y="4724322"/>
            <a:ext cx="4424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>
                <a:solidFill>
                  <a:schemeClr val="bg1"/>
                </a:solidFill>
              </a:rPr>
              <a:t>GÉANT Employees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2B6E47-1DE9-C143-B97C-DAED52B3F0DE}"/>
              </a:ext>
            </a:extLst>
          </p:cNvPr>
          <p:cNvSpPr txBox="1"/>
          <p:nvPr/>
        </p:nvSpPr>
        <p:spPr>
          <a:xfrm>
            <a:off x="4101549" y="2677254"/>
            <a:ext cx="2694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>
                <a:solidFill>
                  <a:schemeClr val="bg1"/>
                </a:solidFill>
              </a:rPr>
              <a:t>NRENs</a:t>
            </a:r>
          </a:p>
          <a:p>
            <a:pPr lvl="0"/>
            <a:r>
              <a:rPr lang="en-US" sz="2000" dirty="0">
                <a:solidFill>
                  <a:schemeClr val="bg1"/>
                </a:solidFill>
              </a:rPr>
              <a:t>Higher Education</a:t>
            </a:r>
          </a:p>
          <a:p>
            <a:pPr lvl="0"/>
            <a:r>
              <a:rPr lang="en-US" sz="2000" dirty="0">
                <a:solidFill>
                  <a:schemeClr val="bg1"/>
                </a:solidFill>
              </a:rPr>
              <a:t>Research Institutions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879E650-1720-6343-9F00-F306DB3B5176}"/>
              </a:ext>
            </a:extLst>
          </p:cNvPr>
          <p:cNvSpPr txBox="1"/>
          <p:nvPr/>
        </p:nvSpPr>
        <p:spPr>
          <a:xfrm>
            <a:off x="4101549" y="3986650"/>
            <a:ext cx="2694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>
                <a:solidFill>
                  <a:schemeClr val="bg1"/>
                </a:solidFill>
              </a:rPr>
              <a:t>Project Participants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8B8213-1972-A14B-A25A-0520454104FB}"/>
              </a:ext>
            </a:extLst>
          </p:cNvPr>
          <p:cNvSpPr/>
          <p:nvPr/>
        </p:nvSpPr>
        <p:spPr>
          <a:xfrm>
            <a:off x="-2060448" y="-914400"/>
            <a:ext cx="1975104" cy="8022336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208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Why Offer Learning as a Service? </a:t>
            </a:r>
            <a:r>
              <a:rPr lang="en-GB" dirty="0">
                <a:solidFill>
                  <a:schemeClr val="accent2"/>
                </a:solidFill>
              </a:rPr>
              <a:t>Learning is…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Empowering</a:t>
            </a:r>
            <a:r>
              <a:rPr lang="en-GB" dirty="0"/>
              <a:t> – people enjoy developing skills</a:t>
            </a:r>
          </a:p>
          <a:p>
            <a:r>
              <a:rPr lang="en-GB" b="1" dirty="0">
                <a:solidFill>
                  <a:schemeClr val="accent2"/>
                </a:solidFill>
              </a:rPr>
              <a:t>Inclusive</a:t>
            </a:r>
            <a:r>
              <a:rPr lang="en-GB" dirty="0"/>
              <a:t> – builds employability of young and old, all backgrounds</a:t>
            </a:r>
          </a:p>
          <a:p>
            <a:r>
              <a:rPr lang="en-GB" b="1" dirty="0">
                <a:solidFill>
                  <a:schemeClr val="accent2"/>
                </a:solidFill>
              </a:rPr>
              <a:t>Essential</a:t>
            </a:r>
            <a:r>
              <a:rPr lang="en-GB" dirty="0"/>
              <a:t> – given pace of digitalisation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chemeClr val="accent2"/>
                </a:solidFill>
              </a:rPr>
              <a:t>Offering </a:t>
            </a:r>
            <a:r>
              <a:rPr lang="en-GB" b="1" i="1" dirty="0">
                <a:solidFill>
                  <a:schemeClr val="accent2"/>
                </a:solidFill>
              </a:rPr>
              <a:t>Learning as a Service </a:t>
            </a:r>
            <a:r>
              <a:rPr lang="en-GB" b="1" dirty="0">
                <a:solidFill>
                  <a:schemeClr val="accent2"/>
                </a:solidFill>
              </a:rPr>
              <a:t>aligns your NREN with European vision - and learning benefits your users.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731313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Offering Learning helps your NREN…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Attract and retain talent </a:t>
            </a:r>
          </a:p>
          <a:p>
            <a:pPr lvl="1"/>
            <a:r>
              <a:rPr lang="en-GB" dirty="0"/>
              <a:t>Employees choose employers who offer good learning opportunities.</a:t>
            </a:r>
          </a:p>
          <a:p>
            <a:pPr lvl="1"/>
            <a:r>
              <a:rPr lang="en-GB" dirty="0"/>
              <a:t>Learning boosts job satisfaction and employee engagement.</a:t>
            </a:r>
          </a:p>
          <a:p>
            <a:pPr lvl="1"/>
            <a:endParaRPr lang="en-GB" dirty="0"/>
          </a:p>
          <a:p>
            <a:r>
              <a:rPr lang="en-GB" b="1" dirty="0">
                <a:solidFill>
                  <a:schemeClr val="accent2"/>
                </a:solidFill>
              </a:rPr>
              <a:t>Build relationship with your users</a:t>
            </a:r>
          </a:p>
          <a:p>
            <a:pPr lvl="1"/>
            <a:r>
              <a:rPr lang="en-GB" dirty="0"/>
              <a:t>Gives you a “reason” to contact users.</a:t>
            </a:r>
          </a:p>
          <a:p>
            <a:pPr lvl="1"/>
            <a:endParaRPr lang="en-GB" dirty="0">
              <a:solidFill>
                <a:srgbClr val="003F5F"/>
              </a:solidFill>
            </a:endParaRPr>
          </a:p>
          <a:p>
            <a:pPr marL="0" indent="0">
              <a:buNone/>
            </a:pPr>
            <a:r>
              <a:rPr lang="en-GB" b="1" i="1" dirty="0">
                <a:solidFill>
                  <a:srgbClr val="003F5F"/>
                </a:solidFill>
              </a:rPr>
              <a:t>Learning is a Marketing tool for your NREN.</a:t>
            </a:r>
            <a:endParaRPr lang="en-GB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219733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to develop </a:t>
            </a:r>
            <a:r>
              <a:rPr lang="en-GB" i="1" dirty="0"/>
              <a:t>Learning as a Service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Find out what your users want - </a:t>
            </a:r>
            <a:r>
              <a:rPr lang="en-GB" i="1" dirty="0"/>
              <a:t>Market Research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</a:t>
            </a: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learning to meet users’ needs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i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Offer GÉANT’s learning as a service to your users</a:t>
            </a:r>
            <a:endParaRPr lang="en-GB" sz="2800" b="1" i="1" dirty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99186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60B616D-E77C-EC48-A608-9888294AE69E}"/>
              </a:ext>
            </a:extLst>
          </p:cNvPr>
          <p:cNvSpPr/>
          <p:nvPr/>
        </p:nvSpPr>
        <p:spPr>
          <a:xfrm>
            <a:off x="361507" y="1977656"/>
            <a:ext cx="10174538" cy="3777479"/>
          </a:xfrm>
          <a:prstGeom prst="roundRect">
            <a:avLst>
              <a:gd name="adj" fmla="val 50000"/>
            </a:avLst>
          </a:prstGeom>
          <a:solidFill>
            <a:srgbClr val="99BDCB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9B759BED-64D0-BB4F-BD20-1A8EE81B0EF7}"/>
              </a:ext>
            </a:extLst>
          </p:cNvPr>
          <p:cNvSpPr txBox="1">
            <a:spLocks/>
          </p:cNvSpPr>
          <p:nvPr/>
        </p:nvSpPr>
        <p:spPr>
          <a:xfrm>
            <a:off x="1099620" y="2958676"/>
            <a:ext cx="2668787" cy="2013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>
                <a:solidFill>
                  <a:schemeClr val="accent2"/>
                </a:solidFill>
              </a:rPr>
              <a:t>This includes NRENs, researchers, Higher Education users with federated access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22C7F7-F586-4E08-B0A6-AE3EDDD40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Offer GÉANT’s Learning as </a:t>
            </a:r>
            <a:r>
              <a:rPr lang="en-GB" sz="3200" i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</a:t>
            </a:r>
            <a:r>
              <a:rPr lang="en-GB" sz="32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Service to </a:t>
            </a:r>
            <a:r>
              <a:rPr lang="en-GB" sz="3200" i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U</a:t>
            </a:r>
            <a:r>
              <a:rPr lang="en-GB" sz="32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 dirty="0"/>
              <a:t>     |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8CC8F906-DB03-9F4C-8C0E-629D1931DBE5}"/>
              </a:ext>
            </a:extLst>
          </p:cNvPr>
          <p:cNvSpPr/>
          <p:nvPr/>
        </p:nvSpPr>
        <p:spPr>
          <a:xfrm>
            <a:off x="7239075" y="2211060"/>
            <a:ext cx="2153106" cy="1483490"/>
          </a:xfrm>
          <a:prstGeom prst="round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000" r="-5000"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E6565B9-1FFE-7A4D-A253-4E7E102D8D1A}"/>
              </a:ext>
            </a:extLst>
          </p:cNvPr>
          <p:cNvSpPr/>
          <p:nvPr/>
        </p:nvSpPr>
        <p:spPr>
          <a:xfrm>
            <a:off x="3973878" y="3701918"/>
            <a:ext cx="2146818" cy="1479158"/>
          </a:xfrm>
          <a:prstGeom prst="round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000" r="-2000"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7A5037C-B8AE-634D-B984-6102FA0F6C6B}"/>
              </a:ext>
            </a:extLst>
          </p:cNvPr>
          <p:cNvSpPr/>
          <p:nvPr/>
        </p:nvSpPr>
        <p:spPr>
          <a:xfrm>
            <a:off x="6514178" y="4348380"/>
            <a:ext cx="2146818" cy="1479158"/>
          </a:xfrm>
          <a:prstGeom prst="round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3000" r="-23000"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637E9B3-C811-A243-B02B-5D25C993C832}"/>
              </a:ext>
            </a:extLst>
          </p:cNvPr>
          <p:cNvGrpSpPr/>
          <p:nvPr/>
        </p:nvGrpSpPr>
        <p:grpSpPr>
          <a:xfrm>
            <a:off x="4724993" y="1565906"/>
            <a:ext cx="2205398" cy="1931847"/>
            <a:chOff x="4967658" y="1760116"/>
            <a:chExt cx="1741334" cy="1525344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22351E99-E246-E445-AC24-B0A68C123C4B}"/>
                </a:ext>
              </a:extLst>
            </p:cNvPr>
            <p:cNvSpPr/>
            <p:nvPr/>
          </p:nvSpPr>
          <p:spPr>
            <a:xfrm>
              <a:off x="4988303" y="1760116"/>
              <a:ext cx="1700045" cy="1171331"/>
            </a:xfrm>
            <a:prstGeom prst="roundRect">
              <a:avLst/>
            </a:prstGeom>
            <a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000" r="-1000"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400C6561-D785-9E4D-B800-FFEBC4E03381}"/>
                </a:ext>
              </a:extLst>
            </p:cNvPr>
            <p:cNvSpPr/>
            <p:nvPr/>
          </p:nvSpPr>
          <p:spPr>
            <a:xfrm>
              <a:off x="4988303" y="2771762"/>
              <a:ext cx="1700045" cy="513698"/>
            </a:xfrm>
            <a:prstGeom prst="roundRect">
              <a:avLst>
                <a:gd name="adj" fmla="val 217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2D5E89C-3585-D348-96F5-A6867D85DC52}"/>
                </a:ext>
              </a:extLst>
            </p:cNvPr>
            <p:cNvSpPr txBox="1"/>
            <p:nvPr/>
          </p:nvSpPr>
          <p:spPr>
            <a:xfrm>
              <a:off x="4967658" y="2859625"/>
              <a:ext cx="1741334" cy="291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Open Events</a:t>
              </a:r>
            </a:p>
          </p:txBody>
        </p:sp>
      </p:grp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88397D6E-09CC-1F44-A922-4D016E399A03}"/>
              </a:ext>
            </a:extLst>
          </p:cNvPr>
          <p:cNvSpPr/>
          <p:nvPr/>
        </p:nvSpPr>
        <p:spPr>
          <a:xfrm>
            <a:off x="7239075" y="3376619"/>
            <a:ext cx="2153106" cy="650598"/>
          </a:xfrm>
          <a:prstGeom prst="roundRect">
            <a:avLst>
              <a:gd name="adj" fmla="val 2174"/>
            </a:avLst>
          </a:prstGeom>
          <a:solidFill>
            <a:srgbClr val="7121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221C294-ED04-2B46-880D-2556FFE0F429}"/>
              </a:ext>
            </a:extLst>
          </p:cNvPr>
          <p:cNvSpPr txBox="1"/>
          <p:nvPr/>
        </p:nvSpPr>
        <p:spPr>
          <a:xfrm>
            <a:off x="7212928" y="3487897"/>
            <a:ext cx="2205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eAcademy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BA8D8E44-CADC-4D47-BFA8-2BC2C3C03406}"/>
              </a:ext>
            </a:extLst>
          </p:cNvPr>
          <p:cNvSpPr/>
          <p:nvPr/>
        </p:nvSpPr>
        <p:spPr>
          <a:xfrm>
            <a:off x="3967590" y="4760504"/>
            <a:ext cx="2153106" cy="650598"/>
          </a:xfrm>
          <a:prstGeom prst="roundRect">
            <a:avLst>
              <a:gd name="adj" fmla="val 2174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2053543-FDB9-474B-9FAA-53ED48B24A8D}"/>
              </a:ext>
            </a:extLst>
          </p:cNvPr>
          <p:cNvSpPr txBox="1"/>
          <p:nvPr/>
        </p:nvSpPr>
        <p:spPr>
          <a:xfrm>
            <a:off x="3941443" y="4871782"/>
            <a:ext cx="2205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Future Talent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A0D39499-B875-764A-A0B8-49225CFB6E67}"/>
              </a:ext>
            </a:extLst>
          </p:cNvPr>
          <p:cNvSpPr/>
          <p:nvPr/>
        </p:nvSpPr>
        <p:spPr>
          <a:xfrm>
            <a:off x="6514178" y="5502238"/>
            <a:ext cx="2153106" cy="650598"/>
          </a:xfrm>
          <a:prstGeom prst="roundRect">
            <a:avLst>
              <a:gd name="adj" fmla="val 217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2A35D6C-CC26-974C-B72F-31A9E3FCA6A7}"/>
              </a:ext>
            </a:extLst>
          </p:cNvPr>
          <p:cNvSpPr txBox="1"/>
          <p:nvPr/>
        </p:nvSpPr>
        <p:spPr>
          <a:xfrm>
            <a:off x="6488031" y="5613516"/>
            <a:ext cx="2205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T&amp;I Mentoring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TextBox 1">
            <a:extLst>
              <a:ext uri="{FF2B5EF4-FFF2-40B4-BE49-F238E27FC236}">
                <a16:creationId xmlns:a16="http://schemas.microsoft.com/office/drawing/2014/main" id="{70FE2891-FCC0-4691-8CC8-AC3BF0382CD7}"/>
              </a:ext>
            </a:extLst>
          </p:cNvPr>
          <p:cNvSpPr txBox="1"/>
          <p:nvPr/>
        </p:nvSpPr>
        <p:spPr>
          <a:xfrm>
            <a:off x="361507" y="6284967"/>
            <a:ext cx="5017900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</a:pPr>
            <a:r>
              <a:rPr lang="en-GB" sz="1400" dirty="0">
                <a:solidFill>
                  <a:schemeClr val="accent2"/>
                </a:solidFill>
              </a:rPr>
              <a:t>Click links for more information or visit </a:t>
            </a:r>
            <a:r>
              <a:rPr lang="en-GB" sz="1400" b="1" dirty="0">
                <a:solidFill>
                  <a:schemeClr val="accent2"/>
                </a:solidFill>
              </a:rPr>
              <a:t>learning.geant.org</a:t>
            </a:r>
          </a:p>
        </p:txBody>
      </p:sp>
    </p:spTree>
    <p:extLst>
      <p:ext uri="{BB962C8B-B14F-4D97-AF65-F5344CB8AC3E}">
        <p14:creationId xmlns:p14="http://schemas.microsoft.com/office/powerpoint/2010/main" val="2013054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7FB857F-F376-6E4F-B5E5-94E7F670E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Thank you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C866E02-5C27-3945-96B2-FDC5CAC92D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801498"/>
            <a:ext cx="8633637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400" b="1" i="0" u="none" strike="noStrike" baseline="0" dirty="0">
                <a:solidFill>
                  <a:schemeClr val="accent2"/>
                </a:solidFill>
              </a:rPr>
              <a:t>GLAD Website</a:t>
            </a:r>
            <a:r>
              <a:rPr lang="en-GB" sz="2400" b="1" dirty="0">
                <a:solidFill>
                  <a:schemeClr val="accent2"/>
                </a:solidFill>
              </a:rPr>
              <a:t>: </a:t>
            </a:r>
            <a:br>
              <a:rPr lang="en-GB" sz="2400" dirty="0">
                <a:solidFill>
                  <a:srgbClr val="000000"/>
                </a:solidFill>
              </a:rPr>
            </a:br>
            <a:r>
              <a:rPr lang="en-GB" sz="24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https://learning.geant.org/</a:t>
            </a:r>
            <a:r>
              <a:rPr lang="en-GB" sz="2400" dirty="0">
                <a:solidFill>
                  <a:srgbClr val="0070C0"/>
                </a:solidFill>
              </a:rPr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400" b="1" i="0" u="none" strike="noStrike" baseline="0" dirty="0">
                <a:solidFill>
                  <a:schemeClr val="accent2"/>
                </a:solidFill>
              </a:rPr>
              <a:t>eAcademy</a:t>
            </a:r>
            <a:r>
              <a:rPr lang="en-GB" sz="2400" b="1" dirty="0">
                <a:solidFill>
                  <a:schemeClr val="accent2"/>
                </a:solidFill>
              </a:rPr>
              <a:t>: </a:t>
            </a:r>
            <a:br>
              <a:rPr lang="en-GB" sz="2400" dirty="0">
                <a:solidFill>
                  <a:srgbClr val="000000"/>
                </a:solidFill>
              </a:rPr>
            </a:br>
            <a:r>
              <a:rPr lang="en-GB" sz="2400" dirty="0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https://e-academy.geant.org/moodle/</a:t>
            </a:r>
            <a:r>
              <a:rPr lang="en-GB" sz="2400" dirty="0">
                <a:solidFill>
                  <a:srgbClr val="0070C0"/>
                </a:solidFill>
              </a:rPr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400" b="1" dirty="0">
                <a:solidFill>
                  <a:schemeClr val="accent2"/>
                </a:solidFill>
              </a:rPr>
              <a:t>Trust &amp; Identity Mentoring Programme: </a:t>
            </a:r>
            <a:r>
              <a:rPr lang="en-GB" sz="2400" dirty="0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https://wiki.geant.org/display/GIG/TIM+Programme</a:t>
            </a:r>
            <a:r>
              <a:rPr lang="en-GB" sz="2400" dirty="0">
                <a:solidFill>
                  <a:srgbClr val="0070C0"/>
                </a:solidFill>
              </a:rPr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400" b="1" dirty="0">
                <a:solidFill>
                  <a:schemeClr val="accent2"/>
                </a:solidFill>
              </a:rPr>
              <a:t>Future Talent Programme: </a:t>
            </a:r>
            <a:r>
              <a:rPr lang="en-GB" sz="2400" dirty="0">
                <a:solidFill>
                  <a:srgbClr val="0070C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https://wiki.geant.org/pages/viewpage.action?pageId=202801312</a:t>
            </a:r>
            <a:r>
              <a:rPr lang="en-GB" sz="2400" dirty="0">
                <a:solidFill>
                  <a:srgbClr val="0070C0"/>
                </a:solidFill>
              </a:rPr>
              <a:t>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CB4B45-BDED-8046-8AFD-BD8F5A47D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0969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ÉANT">
      <a:dk1>
        <a:sysClr val="windowText" lastClr="000000"/>
      </a:dk1>
      <a:lt1>
        <a:sysClr val="window" lastClr="FFFFFF"/>
      </a:lt1>
      <a:dk2>
        <a:srgbClr val="003F5F"/>
      </a:dk2>
      <a:lt2>
        <a:srgbClr val="A7B3B4"/>
      </a:lt2>
      <a:accent1>
        <a:srgbClr val="ED1556"/>
      </a:accent1>
      <a:accent2>
        <a:srgbClr val="003F5F"/>
      </a:accent2>
      <a:accent3>
        <a:srgbClr val="6D2077"/>
      </a:accent3>
      <a:accent4>
        <a:srgbClr val="E24301"/>
      </a:accent4>
      <a:accent5>
        <a:srgbClr val="CC007B"/>
      </a:accent5>
      <a:accent6>
        <a:srgbClr val="A7B3B4"/>
      </a:accent6>
      <a:hlink>
        <a:srgbClr val="003F5F"/>
      </a:hlink>
      <a:folHlink>
        <a:srgbClr val="6D2077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199</TotalTime>
  <Words>658</Words>
  <Application>Microsoft Office PowerPoint</Application>
  <PresentationFormat>Widescreen</PresentationFormat>
  <Paragraphs>103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Source Sans Pro</vt:lpstr>
      <vt:lpstr>Office Theme</vt:lpstr>
      <vt:lpstr>PowerPoint Presentation</vt:lpstr>
      <vt:lpstr>PowerPoint Presentation</vt:lpstr>
      <vt:lpstr>Why Offer Learning as a Service? Learning is…</vt:lpstr>
      <vt:lpstr>Offering Learning helps your NREN…</vt:lpstr>
      <vt:lpstr>How to develop Learning as a Service</vt:lpstr>
      <vt:lpstr>Offer GÉANT’s Learning as Your Service to Your Users</vt:lpstr>
      <vt:lpstr>Thank you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Sarah Hughes</cp:lastModifiedBy>
  <cp:revision>137</cp:revision>
  <cp:lastPrinted>2022-03-21T12:44:57Z</cp:lastPrinted>
  <dcterms:created xsi:type="dcterms:W3CDTF">2018-03-16T12:13:33Z</dcterms:created>
  <dcterms:modified xsi:type="dcterms:W3CDTF">2022-03-21T12:57:27Z</dcterms:modified>
</cp:coreProperties>
</file>