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5"/>
  </p:notesMasterIdLst>
  <p:sldIdLst>
    <p:sldId id="256" r:id="rId2"/>
    <p:sldId id="266" r:id="rId3"/>
    <p:sldId id="265" r:id="rId4"/>
    <p:sldId id="270" r:id="rId5"/>
    <p:sldId id="273" r:id="rId6"/>
    <p:sldId id="274" r:id="rId7"/>
    <p:sldId id="279" r:id="rId8"/>
    <p:sldId id="283" r:id="rId9"/>
    <p:sldId id="275" r:id="rId10"/>
    <p:sldId id="282" r:id="rId11"/>
    <p:sldId id="281" r:id="rId12"/>
    <p:sldId id="276" r:id="rId13"/>
    <p:sldId id="284" r:id="rId1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65A00"/>
    <a:srgbClr val="696A6B"/>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34717"/>
    <p:restoredTop sz="84513" autoAdjust="0"/>
  </p:normalViewPr>
  <p:slideViewPr>
    <p:cSldViewPr snapToGrid="0" snapToObjects="1">
      <p:cViewPr varScale="1">
        <p:scale>
          <a:sx n="103" d="100"/>
          <a:sy n="103" d="100"/>
        </p:scale>
        <p:origin x="138" y="282"/>
      </p:cViewPr>
      <p:guideLst>
        <p:guide orient="horz" pos="2160"/>
        <p:guide pos="3840"/>
      </p:guideLst>
    </p:cSldViewPr>
  </p:slideViewPr>
  <p:notesTextViewPr>
    <p:cViewPr>
      <p:scale>
        <a:sx n="1" d="1"/>
        <a:sy n="1" d="1"/>
      </p:scale>
      <p:origin x="0" y="0"/>
    </p:cViewPr>
  </p:notesTextViewPr>
  <p:sorterViewPr>
    <p:cViewPr>
      <p:scale>
        <a:sx n="180" d="100"/>
        <a:sy n="180" d="100"/>
      </p:scale>
      <p:origin x="0" y="-1062"/>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EB21A14-6144-EC4B-BEC6-36D2CC92DB02}" type="datetimeFigureOut">
              <a:rPr lang="en-US" smtClean="0"/>
              <a:t>3/18/2022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E3126C1-11A3-6A4A-997E-ED144E772822}" type="slidenum">
              <a:rPr lang="en-US" smtClean="0"/>
              <a:t>‹#›</a:t>
            </a:fld>
            <a:endParaRPr lang="en-US"/>
          </a:p>
        </p:txBody>
      </p:sp>
    </p:spTree>
    <p:extLst>
      <p:ext uri="{BB962C8B-B14F-4D97-AF65-F5344CB8AC3E}">
        <p14:creationId xmlns:p14="http://schemas.microsoft.com/office/powerpoint/2010/main" val="224682409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I can relate to everything written here, although it would be an overstatement to call it a strategy; but the path to this understanding was anything but straightforward, and I’d like to talk about that. </a:t>
            </a:r>
            <a:endParaRPr lang="sl-SI"/>
          </a:p>
        </p:txBody>
      </p:sp>
      <p:sp>
        <p:nvSpPr>
          <p:cNvPr id="4" name="Slide Number Placeholder 3"/>
          <p:cNvSpPr>
            <a:spLocks noGrp="1"/>
          </p:cNvSpPr>
          <p:nvPr>
            <p:ph type="sldNum" sz="quarter" idx="5"/>
          </p:nvPr>
        </p:nvSpPr>
        <p:spPr/>
        <p:txBody>
          <a:bodyPr/>
          <a:lstStyle/>
          <a:p>
            <a:fld id="{4E3126C1-11A3-6A4A-997E-ED144E772822}" type="slidenum">
              <a:rPr lang="en-US" smtClean="0"/>
              <a:t>2</a:t>
            </a:fld>
            <a:endParaRPr lang="en-US"/>
          </a:p>
        </p:txBody>
      </p:sp>
    </p:spTree>
    <p:extLst>
      <p:ext uri="{BB962C8B-B14F-4D97-AF65-F5344CB8AC3E}">
        <p14:creationId xmlns:p14="http://schemas.microsoft.com/office/powerpoint/2010/main" val="81857712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Why are they smiling? They like us and we are paying them for their effort</a:t>
            </a:r>
            <a:endParaRPr lang="sl-SI"/>
          </a:p>
        </p:txBody>
      </p:sp>
      <p:sp>
        <p:nvSpPr>
          <p:cNvPr id="4" name="Slide Number Placeholder 3"/>
          <p:cNvSpPr>
            <a:spLocks noGrp="1"/>
          </p:cNvSpPr>
          <p:nvPr>
            <p:ph type="sldNum" sz="quarter" idx="5"/>
          </p:nvPr>
        </p:nvSpPr>
        <p:spPr/>
        <p:txBody>
          <a:bodyPr/>
          <a:lstStyle/>
          <a:p>
            <a:fld id="{4E3126C1-11A3-6A4A-997E-ED144E772822}" type="slidenum">
              <a:rPr lang="en-US" smtClean="0"/>
              <a:t>12</a:t>
            </a:fld>
            <a:endParaRPr lang="en-US"/>
          </a:p>
        </p:txBody>
      </p:sp>
    </p:spTree>
    <p:extLst>
      <p:ext uri="{BB962C8B-B14F-4D97-AF65-F5344CB8AC3E}">
        <p14:creationId xmlns:p14="http://schemas.microsoft.com/office/powerpoint/2010/main" val="357740636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To do it properly, you need the whole team – managers through engineers to the educators. We don’t have enough educators</a:t>
            </a:r>
            <a:r>
              <a:rPr lang="en-US" smtClean="0"/>
              <a:t>!</a:t>
            </a:r>
            <a:r>
              <a:rPr lang="sl-SI" smtClean="0"/>
              <a:t> We‘re hiring some right now.</a:t>
            </a:r>
            <a:endParaRPr lang="en-US"/>
          </a:p>
          <a:p>
            <a:endParaRPr lang="en-US"/>
          </a:p>
          <a:p>
            <a:endParaRPr lang="sl-SI"/>
          </a:p>
        </p:txBody>
      </p:sp>
      <p:sp>
        <p:nvSpPr>
          <p:cNvPr id="4" name="Slide Number Placeholder 3"/>
          <p:cNvSpPr>
            <a:spLocks noGrp="1"/>
          </p:cNvSpPr>
          <p:nvPr>
            <p:ph type="sldNum" sz="quarter" idx="5"/>
          </p:nvPr>
        </p:nvSpPr>
        <p:spPr/>
        <p:txBody>
          <a:bodyPr/>
          <a:lstStyle/>
          <a:p>
            <a:fld id="{4E3126C1-11A3-6A4A-997E-ED144E772822}" type="slidenum">
              <a:rPr lang="en-US" smtClean="0"/>
              <a:t>13</a:t>
            </a:fld>
            <a:endParaRPr lang="en-US"/>
          </a:p>
        </p:txBody>
      </p:sp>
    </p:spTree>
    <p:extLst>
      <p:ext uri="{BB962C8B-B14F-4D97-AF65-F5344CB8AC3E}">
        <p14:creationId xmlns:p14="http://schemas.microsoft.com/office/powerpoint/2010/main" val="16957432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From the very beginning – and I believe it was the same with many NRENs – we have praised ourselves for being very helpful to our community; we were ready to share our knowledge, and would sometimes spend unproportional time explaining the technology to our clients or partners, teaching them to fish for themselves; but it was not training. You might call it 1:1 training, but it doesn’t scale very well; We did presentations of our services, but regared them more as “promotion”</a:t>
            </a:r>
            <a:endParaRPr lang="sl-SI"/>
          </a:p>
        </p:txBody>
      </p:sp>
      <p:sp>
        <p:nvSpPr>
          <p:cNvPr id="4" name="Slide Number Placeholder 3"/>
          <p:cNvSpPr>
            <a:spLocks noGrp="1"/>
          </p:cNvSpPr>
          <p:nvPr>
            <p:ph type="sldNum" sz="quarter" idx="5"/>
          </p:nvPr>
        </p:nvSpPr>
        <p:spPr/>
        <p:txBody>
          <a:bodyPr/>
          <a:lstStyle/>
          <a:p>
            <a:fld id="{4E3126C1-11A3-6A4A-997E-ED144E772822}" type="slidenum">
              <a:rPr lang="en-US" smtClean="0"/>
              <a:t>3</a:t>
            </a:fld>
            <a:endParaRPr lang="en-US"/>
          </a:p>
        </p:txBody>
      </p:sp>
    </p:spTree>
    <p:extLst>
      <p:ext uri="{BB962C8B-B14F-4D97-AF65-F5344CB8AC3E}">
        <p14:creationId xmlns:p14="http://schemas.microsoft.com/office/powerpoint/2010/main" val="350712412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Meanwhile, the trainings sprouted in the community of users, sometimes encouraged by project funding from the Ministry and led by NIE</a:t>
            </a:r>
            <a:r>
              <a:rPr lang="en-US" smtClean="0"/>
              <a:t>.</a:t>
            </a:r>
            <a:endParaRPr lang="sl-SI" smtClean="0"/>
          </a:p>
          <a:p>
            <a:endParaRPr lang="en-US"/>
          </a:p>
          <a:p>
            <a:r>
              <a:rPr lang="en-US"/>
              <a:t>We did not have people to run around schools and do workshops/lectures, but we could train the trainers, so they would invite us to their events.</a:t>
            </a:r>
          </a:p>
          <a:p>
            <a:endParaRPr lang="en-US"/>
          </a:p>
          <a:p>
            <a:r>
              <a:rPr lang="en-US"/>
              <a:t>Universities – nothing in the system that would encourage trainings; lower agility. But, as it turned out 20 years later, very much the same needs...</a:t>
            </a:r>
            <a:endParaRPr lang="sl-SI"/>
          </a:p>
        </p:txBody>
      </p:sp>
      <p:sp>
        <p:nvSpPr>
          <p:cNvPr id="4" name="Slide Number Placeholder 3"/>
          <p:cNvSpPr>
            <a:spLocks noGrp="1"/>
          </p:cNvSpPr>
          <p:nvPr>
            <p:ph type="sldNum" sz="quarter" idx="5"/>
          </p:nvPr>
        </p:nvSpPr>
        <p:spPr/>
        <p:txBody>
          <a:bodyPr/>
          <a:lstStyle/>
          <a:p>
            <a:fld id="{4E3126C1-11A3-6A4A-997E-ED144E772822}" type="slidenum">
              <a:rPr lang="en-US" smtClean="0"/>
              <a:t>4</a:t>
            </a:fld>
            <a:endParaRPr lang="en-US"/>
          </a:p>
        </p:txBody>
      </p:sp>
    </p:spTree>
    <p:extLst>
      <p:ext uri="{BB962C8B-B14F-4D97-AF65-F5344CB8AC3E}">
        <p14:creationId xmlns:p14="http://schemas.microsoft.com/office/powerpoint/2010/main" val="238811240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Arnes has long been a partner in national Safer Internet Centre, and we would give lectures &amp; workshops to very different target groups</a:t>
            </a:r>
            <a:r>
              <a:rPr lang="en-US" smtClean="0"/>
              <a:t>.</a:t>
            </a:r>
            <a:endParaRPr lang="sl-SI" smtClean="0"/>
          </a:p>
          <a:p>
            <a:endParaRPr lang="en-US"/>
          </a:p>
          <a:p>
            <a:r>
              <a:rPr lang="en-US"/>
              <a:t>The guy who started it – some colleagues from Marcomms will remember Domen – basically asked permission to do it in his overtime or even free time</a:t>
            </a:r>
            <a:r>
              <a:rPr lang="en-US" smtClean="0"/>
              <a:t>.</a:t>
            </a:r>
            <a:endParaRPr lang="sl-SI" smtClean="0"/>
          </a:p>
          <a:p>
            <a:endParaRPr lang="en-US"/>
          </a:p>
          <a:p>
            <a:r>
              <a:rPr lang="en-US"/>
              <a:t>Very popular, strong visibility</a:t>
            </a:r>
          </a:p>
          <a:p>
            <a:r>
              <a:rPr lang="en-US"/>
              <a:t>We have learned a lot.</a:t>
            </a:r>
            <a:endParaRPr lang="sl-SI"/>
          </a:p>
        </p:txBody>
      </p:sp>
      <p:sp>
        <p:nvSpPr>
          <p:cNvPr id="4" name="Slide Number Placeholder 3"/>
          <p:cNvSpPr>
            <a:spLocks noGrp="1"/>
          </p:cNvSpPr>
          <p:nvPr>
            <p:ph type="sldNum" sz="quarter" idx="5"/>
          </p:nvPr>
        </p:nvSpPr>
        <p:spPr/>
        <p:txBody>
          <a:bodyPr/>
          <a:lstStyle/>
          <a:p>
            <a:fld id="{4E3126C1-11A3-6A4A-997E-ED144E772822}" type="slidenum">
              <a:rPr lang="en-US" smtClean="0"/>
              <a:t>5</a:t>
            </a:fld>
            <a:endParaRPr lang="en-US"/>
          </a:p>
        </p:txBody>
      </p:sp>
    </p:spTree>
    <p:extLst>
      <p:ext uri="{BB962C8B-B14F-4D97-AF65-F5344CB8AC3E}">
        <p14:creationId xmlns:p14="http://schemas.microsoft.com/office/powerpoint/2010/main" val="173342478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And that’s where the lucky project really showed its value </a:t>
            </a:r>
          </a:p>
          <a:p>
            <a:r>
              <a:rPr lang="en-US"/>
              <a:t>Everybody wanted to use “virtual classrooms”, to learn about videoconferencing, Moodle, publishing to the school website...</a:t>
            </a:r>
            <a:endParaRPr lang="sl-SI"/>
          </a:p>
        </p:txBody>
      </p:sp>
      <p:sp>
        <p:nvSpPr>
          <p:cNvPr id="4" name="Slide Number Placeholder 3"/>
          <p:cNvSpPr>
            <a:spLocks noGrp="1"/>
          </p:cNvSpPr>
          <p:nvPr>
            <p:ph type="sldNum" sz="quarter" idx="10"/>
          </p:nvPr>
        </p:nvSpPr>
        <p:spPr/>
        <p:txBody>
          <a:bodyPr/>
          <a:lstStyle/>
          <a:p>
            <a:fld id="{4E3126C1-11A3-6A4A-997E-ED144E772822}" type="slidenum">
              <a:rPr lang="en-US" smtClean="0"/>
              <a:t>7</a:t>
            </a:fld>
            <a:endParaRPr lang="en-US"/>
          </a:p>
        </p:txBody>
      </p:sp>
    </p:spTree>
    <p:extLst>
      <p:ext uri="{BB962C8B-B14F-4D97-AF65-F5344CB8AC3E}">
        <p14:creationId xmlns:p14="http://schemas.microsoft.com/office/powerpoint/2010/main" val="161355448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All of what I’ve just described took place in 2020 (first year of pandemic). Slovenia entered 2021 with all schools closed, and demand for support &amp; trainings was high; and the Ministry was happy too, because they could show some good work. For all that, we were convinced there would be no problem finding some unimpressive money (order of magnitude 100.000€) to continue what we were doing. Well...</a:t>
            </a:r>
          </a:p>
          <a:p>
            <a:endParaRPr lang="en-US"/>
          </a:p>
          <a:p>
            <a:r>
              <a:rPr lang="en-US"/>
              <a:t>Microsoft!</a:t>
            </a:r>
            <a:endParaRPr lang="sl-SI"/>
          </a:p>
        </p:txBody>
      </p:sp>
      <p:sp>
        <p:nvSpPr>
          <p:cNvPr id="4" name="Slide Number Placeholder 3"/>
          <p:cNvSpPr>
            <a:spLocks noGrp="1"/>
          </p:cNvSpPr>
          <p:nvPr>
            <p:ph type="sldNum" sz="quarter" idx="5"/>
          </p:nvPr>
        </p:nvSpPr>
        <p:spPr/>
        <p:txBody>
          <a:bodyPr/>
          <a:lstStyle/>
          <a:p>
            <a:fld id="{4E3126C1-11A3-6A4A-997E-ED144E772822}" type="slidenum">
              <a:rPr lang="en-US" smtClean="0"/>
              <a:t>8</a:t>
            </a:fld>
            <a:endParaRPr lang="en-US"/>
          </a:p>
        </p:txBody>
      </p:sp>
    </p:spTree>
    <p:extLst>
      <p:ext uri="{BB962C8B-B14F-4D97-AF65-F5344CB8AC3E}">
        <p14:creationId xmlns:p14="http://schemas.microsoft.com/office/powerpoint/2010/main" val="202556288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We are looking for engineers who would have the desire and skills/talent to transfer their knowledge to others</a:t>
            </a:r>
            <a:endParaRPr lang="sl-SI"/>
          </a:p>
        </p:txBody>
      </p:sp>
      <p:sp>
        <p:nvSpPr>
          <p:cNvPr id="4" name="Slide Number Placeholder 3"/>
          <p:cNvSpPr>
            <a:spLocks noGrp="1"/>
          </p:cNvSpPr>
          <p:nvPr>
            <p:ph type="sldNum" sz="quarter" idx="5"/>
          </p:nvPr>
        </p:nvSpPr>
        <p:spPr/>
        <p:txBody>
          <a:bodyPr/>
          <a:lstStyle/>
          <a:p>
            <a:fld id="{4E3126C1-11A3-6A4A-997E-ED144E772822}" type="slidenum">
              <a:rPr lang="en-US" smtClean="0"/>
              <a:t>9</a:t>
            </a:fld>
            <a:endParaRPr lang="en-US"/>
          </a:p>
        </p:txBody>
      </p:sp>
    </p:spTree>
    <p:extLst>
      <p:ext uri="{BB962C8B-B14F-4D97-AF65-F5344CB8AC3E}">
        <p14:creationId xmlns:p14="http://schemas.microsoft.com/office/powerpoint/2010/main" val="15659064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Separate funding</a:t>
            </a:r>
            <a:endParaRPr lang="sl-SI"/>
          </a:p>
        </p:txBody>
      </p:sp>
      <p:sp>
        <p:nvSpPr>
          <p:cNvPr id="4" name="Slide Number Placeholder 3"/>
          <p:cNvSpPr>
            <a:spLocks noGrp="1"/>
          </p:cNvSpPr>
          <p:nvPr>
            <p:ph type="sldNum" sz="quarter" idx="5"/>
          </p:nvPr>
        </p:nvSpPr>
        <p:spPr/>
        <p:txBody>
          <a:bodyPr/>
          <a:lstStyle/>
          <a:p>
            <a:fld id="{4E3126C1-11A3-6A4A-997E-ED144E772822}" type="slidenum">
              <a:rPr lang="en-US" smtClean="0"/>
              <a:t>10</a:t>
            </a:fld>
            <a:endParaRPr lang="en-US"/>
          </a:p>
        </p:txBody>
      </p:sp>
    </p:spTree>
    <p:extLst>
      <p:ext uri="{BB962C8B-B14F-4D97-AF65-F5344CB8AC3E}">
        <p14:creationId xmlns:p14="http://schemas.microsoft.com/office/powerpoint/2010/main" val="109062487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Microsoft</a:t>
            </a:r>
            <a:endParaRPr lang="sl-SI"/>
          </a:p>
        </p:txBody>
      </p:sp>
      <p:sp>
        <p:nvSpPr>
          <p:cNvPr id="4" name="Slide Number Placeholder 3"/>
          <p:cNvSpPr>
            <a:spLocks noGrp="1"/>
          </p:cNvSpPr>
          <p:nvPr>
            <p:ph type="sldNum" sz="quarter" idx="5"/>
          </p:nvPr>
        </p:nvSpPr>
        <p:spPr/>
        <p:txBody>
          <a:bodyPr/>
          <a:lstStyle/>
          <a:p>
            <a:fld id="{4E3126C1-11A3-6A4A-997E-ED144E772822}" type="slidenum">
              <a:rPr lang="en-US" smtClean="0"/>
              <a:t>11</a:t>
            </a:fld>
            <a:endParaRPr lang="en-US"/>
          </a:p>
        </p:txBody>
      </p:sp>
    </p:spTree>
    <p:extLst>
      <p:ext uri="{BB962C8B-B14F-4D97-AF65-F5344CB8AC3E}">
        <p14:creationId xmlns:p14="http://schemas.microsoft.com/office/powerpoint/2010/main" val="244130067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8" name="Picture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2000" cy="6860665"/>
          </a:xfrm>
          <a:prstGeom prst="rect">
            <a:avLst/>
          </a:prstGeom>
        </p:spPr>
      </p:pic>
    </p:spTree>
    <p:extLst>
      <p:ext uri="{BB962C8B-B14F-4D97-AF65-F5344CB8AC3E}">
        <p14:creationId xmlns:p14="http://schemas.microsoft.com/office/powerpoint/2010/main" val="333254911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pic>
        <p:nvPicPr>
          <p:cNvPr id="8" name="Picture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2000" cy="6860665"/>
          </a:xfrm>
          <a:prstGeom prst="rect">
            <a:avLst/>
          </a:prstGeom>
        </p:spPr>
      </p:pic>
    </p:spTree>
    <p:extLst>
      <p:ext uri="{BB962C8B-B14F-4D97-AF65-F5344CB8AC3E}">
        <p14:creationId xmlns:p14="http://schemas.microsoft.com/office/powerpoint/2010/main" val="98735875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pic>
        <p:nvPicPr>
          <p:cNvPr id="8" name="Picture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2000" cy="6860665"/>
          </a:xfrm>
          <a:prstGeom prst="rect">
            <a:avLst/>
          </a:prstGeom>
        </p:spPr>
      </p:pic>
    </p:spTree>
    <p:extLst>
      <p:ext uri="{BB962C8B-B14F-4D97-AF65-F5344CB8AC3E}">
        <p14:creationId xmlns:p14="http://schemas.microsoft.com/office/powerpoint/2010/main" val="77137838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Section Header">
    <p:spTree>
      <p:nvGrpSpPr>
        <p:cNvPr id="1" name=""/>
        <p:cNvGrpSpPr/>
        <p:nvPr/>
      </p:nvGrpSpPr>
      <p:grpSpPr>
        <a:xfrm>
          <a:off x="0" y="0"/>
          <a:ext cx="0" cy="0"/>
          <a:chOff x="0" y="0"/>
          <a:chExt cx="0" cy="0"/>
        </a:xfrm>
      </p:grpSpPr>
      <p:cxnSp>
        <p:nvCxnSpPr>
          <p:cNvPr id="3" name="Straight Connector 2"/>
          <p:cNvCxnSpPr/>
          <p:nvPr userDrawn="1"/>
        </p:nvCxnSpPr>
        <p:spPr>
          <a:xfrm>
            <a:off x="1066799" y="6280486"/>
            <a:ext cx="10148115" cy="0"/>
          </a:xfrm>
          <a:prstGeom prst="line">
            <a:avLst/>
          </a:prstGeom>
        </p:spPr>
        <p:style>
          <a:lnRef idx="1">
            <a:schemeClr val="dk1"/>
          </a:lnRef>
          <a:fillRef idx="0">
            <a:schemeClr val="dk1"/>
          </a:fillRef>
          <a:effectRef idx="0">
            <a:schemeClr val="dk1"/>
          </a:effectRef>
          <a:fontRef idx="minor">
            <a:schemeClr val="tx1"/>
          </a:fontRef>
        </p:style>
      </p:cxnSp>
      <p:pic>
        <p:nvPicPr>
          <p:cNvPr id="9" name="Picture 8"/>
          <p:cNvPicPr>
            <a:picLocks noChangeAspect="1"/>
          </p:cNvPicPr>
          <p:nvPr userDrawn="1"/>
        </p:nvPicPr>
        <p:blipFill>
          <a:blip r:embed="rId2"/>
          <a:stretch>
            <a:fillRect/>
          </a:stretch>
        </p:blipFill>
        <p:spPr>
          <a:xfrm>
            <a:off x="10452914" y="6400466"/>
            <a:ext cx="762000" cy="241300"/>
          </a:xfrm>
          <a:prstGeom prst="rect">
            <a:avLst/>
          </a:prstGeom>
        </p:spPr>
      </p:pic>
    </p:spTree>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
  <p:cSld name="1_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3382C9-F7C9-D44C-9A1E-74F7BEEFF7CA}"/>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88B24ADC-DBC6-4446-A2FC-BCF878807631}"/>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0B559351-C78B-3F4C-BCF5-20BCDCACF7B1}"/>
              </a:ext>
            </a:extLst>
          </p:cNvPr>
          <p:cNvSpPr>
            <a:spLocks noGrp="1"/>
          </p:cNvSpPr>
          <p:nvPr>
            <p:ph type="dt" sz="half" idx="10"/>
          </p:nvPr>
        </p:nvSpPr>
        <p:spPr/>
        <p:txBody>
          <a:bodyPr/>
          <a:lstStyle/>
          <a:p>
            <a:fld id="{18687589-602D-444D-A11C-182245BB7BB0}" type="datetimeFigureOut">
              <a:rPr lang="en-US" smtClean="0"/>
              <a:t>3/18/2022</a:t>
            </a:fld>
            <a:endParaRPr lang="en-US"/>
          </a:p>
        </p:txBody>
      </p:sp>
      <p:sp>
        <p:nvSpPr>
          <p:cNvPr id="5" name="Footer Placeholder 4">
            <a:extLst>
              <a:ext uri="{FF2B5EF4-FFF2-40B4-BE49-F238E27FC236}">
                <a16:creationId xmlns:a16="http://schemas.microsoft.com/office/drawing/2014/main" id="{969117EA-DD7B-7142-8121-F8B32B624A8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5D00651-8678-BE4F-8B2D-E6D1F31AA1A5}"/>
              </a:ext>
            </a:extLst>
          </p:cNvPr>
          <p:cNvSpPr>
            <a:spLocks noGrp="1"/>
          </p:cNvSpPr>
          <p:nvPr>
            <p:ph type="sldNum" sz="quarter" idx="12"/>
          </p:nvPr>
        </p:nvSpPr>
        <p:spPr/>
        <p:txBody>
          <a:bodyPr/>
          <a:lstStyle/>
          <a:p>
            <a:fld id="{AA4410F4-C04B-AD49-9E4F-E11C4585DB5D}" type="slidenum">
              <a:rPr lang="en-US" smtClean="0"/>
              <a:t>‹#›</a:t>
            </a:fld>
            <a:endParaRPr lang="en-US"/>
          </a:p>
        </p:txBody>
      </p:sp>
    </p:spTree>
    <p:extLst>
      <p:ext uri="{BB962C8B-B14F-4D97-AF65-F5344CB8AC3E}">
        <p14:creationId xmlns:p14="http://schemas.microsoft.com/office/powerpoint/2010/main" val="257302937"/>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0674EFCD-3D86-A748-ABD0-063A8EEF5D4E}"/>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C71674F9-E590-2A4F-988B-E9D86FF16F5C}"/>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001AB58-92B2-1F42-9B9C-31F040D6E7FB}"/>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8687589-602D-444D-A11C-182245BB7BB0}" type="datetimeFigureOut">
              <a:rPr lang="en-US" smtClean="0"/>
              <a:t>3/18/2022</a:t>
            </a:fld>
            <a:endParaRPr lang="en-US"/>
          </a:p>
        </p:txBody>
      </p:sp>
      <p:sp>
        <p:nvSpPr>
          <p:cNvPr id="5" name="Footer Placeholder 4">
            <a:extLst>
              <a:ext uri="{FF2B5EF4-FFF2-40B4-BE49-F238E27FC236}">
                <a16:creationId xmlns:a16="http://schemas.microsoft.com/office/drawing/2014/main" id="{A2A20822-0393-1848-B160-A8B443FF79D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7AB6FE49-86B5-7E4A-84F0-60D8574436A4}"/>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4410F4-C04B-AD49-9E4F-E11C4585DB5D}" type="slidenum">
              <a:rPr lang="en-US" smtClean="0"/>
              <a:t>‹#›</a:t>
            </a:fld>
            <a:endParaRPr lang="en-US"/>
          </a:p>
        </p:txBody>
      </p:sp>
    </p:spTree>
    <p:extLst>
      <p:ext uri="{BB962C8B-B14F-4D97-AF65-F5344CB8AC3E}">
        <p14:creationId xmlns:p14="http://schemas.microsoft.com/office/powerpoint/2010/main" val="236137494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8.xml"/><Relationship Id="rId1" Type="http://schemas.openxmlformats.org/officeDocument/2006/relationships/slideLayout" Target="../slideLayouts/slideLayout4.xml"/><Relationship Id="rId4" Type="http://schemas.openxmlformats.org/officeDocument/2006/relationships/image" Target="../media/image13.pn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6.xml"/><Relationship Id="rId1" Type="http://schemas.openxmlformats.org/officeDocument/2006/relationships/slideLayout" Target="../slideLayouts/slideLayout4.xml"/><Relationship Id="rId4" Type="http://schemas.openxmlformats.org/officeDocument/2006/relationships/image" Target="../media/image9.jpg"/></Relationships>
</file>

<file path=ppt/slides/_rels/slide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7.xml"/><Relationship Id="rId1" Type="http://schemas.openxmlformats.org/officeDocument/2006/relationships/slideLayout" Target="../slideLayouts/slideLayout4.xml"/><Relationship Id="rId4" Type="http://schemas.openxmlformats.org/officeDocument/2006/relationships/image" Target="../media/image1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2532F7-6853-EE43-81AB-01933527C976}"/>
              </a:ext>
            </a:extLst>
          </p:cNvPr>
          <p:cNvSpPr>
            <a:spLocks noGrp="1"/>
          </p:cNvSpPr>
          <p:nvPr>
            <p:ph type="ctrTitle" idx="4294967295"/>
          </p:nvPr>
        </p:nvSpPr>
        <p:spPr>
          <a:xfrm>
            <a:off x="4807293" y="3150705"/>
            <a:ext cx="6215270" cy="1192696"/>
          </a:xfrm>
        </p:spPr>
        <p:txBody>
          <a:bodyPr>
            <a:normAutofit/>
          </a:bodyPr>
          <a:lstStyle/>
          <a:p>
            <a:pPr>
              <a:lnSpc>
                <a:spcPts val="4100"/>
              </a:lnSpc>
            </a:pPr>
            <a:r>
              <a:rPr lang="en-US" sz="3500" b="1">
                <a:solidFill>
                  <a:schemeClr val="bg1"/>
                </a:solidFill>
                <a:latin typeface="Arial" panose="020B0604020202020204" pitchFamily="34" charset="0"/>
                <a:cs typeface="Arial" panose="020B0604020202020204" pitchFamily="34" charset="0"/>
              </a:rPr>
              <a:t>Training experience and challenges at ARNES</a:t>
            </a:r>
            <a:endParaRPr lang="en-US" sz="3500" dirty="0">
              <a:solidFill>
                <a:schemeClr val="bg1"/>
              </a:solidFill>
            </a:endParaRPr>
          </a:p>
        </p:txBody>
      </p:sp>
      <p:sp>
        <p:nvSpPr>
          <p:cNvPr id="3" name="Subtitle 2">
            <a:extLst>
              <a:ext uri="{FF2B5EF4-FFF2-40B4-BE49-F238E27FC236}">
                <a16:creationId xmlns:a16="http://schemas.microsoft.com/office/drawing/2014/main" id="{83291451-109B-3044-9237-FFB88CA9D803}"/>
              </a:ext>
            </a:extLst>
          </p:cNvPr>
          <p:cNvSpPr>
            <a:spLocks noGrp="1"/>
          </p:cNvSpPr>
          <p:nvPr>
            <p:ph type="subTitle" idx="4294967295"/>
          </p:nvPr>
        </p:nvSpPr>
        <p:spPr>
          <a:xfrm>
            <a:off x="4807293" y="4558748"/>
            <a:ext cx="6215270" cy="937093"/>
          </a:xfrm>
        </p:spPr>
        <p:txBody>
          <a:bodyPr>
            <a:normAutofit/>
          </a:bodyPr>
          <a:lstStyle/>
          <a:p>
            <a:pPr marL="0" indent="0" algn="l">
              <a:lnSpc>
                <a:spcPts val="1700"/>
              </a:lnSpc>
              <a:buNone/>
            </a:pPr>
            <a:r>
              <a:rPr lang="en-US" sz="2000">
                <a:solidFill>
                  <a:schemeClr val="bg1"/>
                </a:solidFill>
                <a:latin typeface="Arial" panose="020B0604020202020204" pitchFamily="34" charset="0"/>
                <a:cs typeface="Arial" panose="020B0604020202020204" pitchFamily="34" charset="0"/>
              </a:rPr>
              <a:t>Tomi Dolenc, ARNES</a:t>
            </a:r>
            <a:endParaRPr lang="en-US" sz="2000" dirty="0">
              <a:solidFill>
                <a:schemeClr val="bg1"/>
              </a:solidFill>
              <a:latin typeface="Arial" panose="020B0604020202020204" pitchFamily="34" charset="0"/>
              <a:cs typeface="Arial" panose="020B0604020202020204" pitchFamily="34" charset="0"/>
            </a:endParaRPr>
          </a:p>
          <a:p>
            <a:pPr marL="0" indent="0">
              <a:lnSpc>
                <a:spcPts val="1700"/>
              </a:lnSpc>
              <a:buNone/>
            </a:pPr>
            <a:r>
              <a:rPr lang="sl-SI" sz="2000">
                <a:solidFill>
                  <a:schemeClr val="bg1"/>
                </a:solidFill>
                <a:latin typeface="Arial" panose="020B0604020202020204" pitchFamily="34" charset="0"/>
                <a:cs typeface="Arial" panose="020B0604020202020204" pitchFamily="34" charset="0"/>
              </a:rPr>
              <a:t>SIG-Marcomms &amp; SIG-MSP 2022 Spring Meeting, 21-Mar-2022</a:t>
            </a:r>
            <a:endParaRPr lang="sl-SI" sz="2000" dirty="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36332137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2532F7-6853-EE43-81AB-01933527C976}"/>
              </a:ext>
            </a:extLst>
          </p:cNvPr>
          <p:cNvSpPr txBox="1">
            <a:spLocks/>
          </p:cNvSpPr>
          <p:nvPr/>
        </p:nvSpPr>
        <p:spPr>
          <a:xfrm>
            <a:off x="914400" y="626165"/>
            <a:ext cx="10237304" cy="1212574"/>
          </a:xfrm>
          <a:prstGeom prst="rect">
            <a:avLst/>
          </a:prstGeom>
        </p:spPr>
        <p:txBody>
          <a:bodyPr vert="horz" lIns="91440" tIns="45720" rIns="91440" bIns="45720" rtlCol="0" anchor="t">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ts val="3500"/>
              </a:lnSpc>
            </a:pPr>
            <a:r>
              <a:rPr lang="en-US" sz="3000" b="1">
                <a:solidFill>
                  <a:srgbClr val="696A6B"/>
                </a:solidFill>
                <a:latin typeface="Arial" panose="020B0604020202020204" pitchFamily="34" charset="0"/>
                <a:cs typeface="Arial" panose="020B0604020202020204" pitchFamily="34" charset="0"/>
              </a:rPr>
              <a:t>“Safe in your office”</a:t>
            </a:r>
            <a:endParaRPr lang="en-US" sz="3000" b="1" dirty="0">
              <a:solidFill>
                <a:srgbClr val="696A6B"/>
              </a:solidFill>
              <a:latin typeface="Arial" panose="020B0604020202020204" pitchFamily="34" charset="0"/>
              <a:cs typeface="Arial" panose="020B0604020202020204" pitchFamily="34" charset="0"/>
            </a:endParaRPr>
          </a:p>
        </p:txBody>
      </p:sp>
      <p:sp>
        <p:nvSpPr>
          <p:cNvPr id="3" name="Subtitle 2">
            <a:extLst>
              <a:ext uri="{FF2B5EF4-FFF2-40B4-BE49-F238E27FC236}">
                <a16:creationId xmlns:a16="http://schemas.microsoft.com/office/drawing/2014/main" id="{83291451-109B-3044-9237-FFB88CA9D803}"/>
              </a:ext>
            </a:extLst>
          </p:cNvPr>
          <p:cNvSpPr txBox="1">
            <a:spLocks/>
          </p:cNvSpPr>
          <p:nvPr/>
        </p:nvSpPr>
        <p:spPr>
          <a:xfrm>
            <a:off x="914400" y="2584175"/>
            <a:ext cx="4792133" cy="3325558"/>
          </a:xfrm>
          <a:prstGeom prst="rect">
            <a:avLst/>
          </a:prstGeom>
        </p:spPr>
        <p:txBody>
          <a:bodyPr vert="horz" lIns="91440" tIns="45720" rIns="91440" bIns="45720" numCol="1"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ts val="2120"/>
              </a:lnSpc>
              <a:buNone/>
            </a:pPr>
            <a:r>
              <a:rPr lang="en-US" sz="1600" b="1">
                <a:solidFill>
                  <a:srgbClr val="E65A00"/>
                </a:solidFill>
                <a:latin typeface="Arial" panose="020B0604020202020204" pitchFamily="34" charset="0"/>
                <a:cs typeface="Arial" panose="020B0604020202020204" pitchFamily="34" charset="0"/>
              </a:rPr>
              <a:t>Short online course</a:t>
            </a:r>
            <a:r>
              <a:rPr lang="en-US" sz="1600">
                <a:solidFill>
                  <a:srgbClr val="696A6B"/>
                </a:solidFill>
                <a:latin typeface="Arial" panose="020B0604020202020204" pitchFamily="34" charset="0"/>
                <a:cs typeface="Arial" panose="020B0604020202020204" pitchFamily="34" charset="0"/>
              </a:rPr>
              <a:t/>
            </a:r>
            <a:br>
              <a:rPr lang="en-US" sz="1600">
                <a:solidFill>
                  <a:srgbClr val="696A6B"/>
                </a:solidFill>
                <a:latin typeface="Arial" panose="020B0604020202020204" pitchFamily="34" charset="0"/>
                <a:cs typeface="Arial" panose="020B0604020202020204" pitchFamily="34" charset="0"/>
              </a:rPr>
            </a:br>
            <a:r>
              <a:rPr lang="en-US" sz="1600">
                <a:solidFill>
                  <a:srgbClr val="696A6B"/>
                </a:solidFill>
                <a:latin typeface="Arial" panose="020B0604020202020204" pitchFamily="34" charset="0"/>
                <a:cs typeface="Arial" panose="020B0604020202020204" pitchFamily="34" charset="0"/>
              </a:rPr>
              <a:t>Part of the infosec awareness activity by SI-CERT</a:t>
            </a:r>
            <a:endParaRPr lang="en-US" sz="1600" dirty="0">
              <a:solidFill>
                <a:srgbClr val="696A6B"/>
              </a:solidFill>
              <a:latin typeface="Arial" panose="020B0604020202020204" pitchFamily="34" charset="0"/>
              <a:cs typeface="Arial" panose="020B0604020202020204" pitchFamily="34" charset="0"/>
            </a:endParaRPr>
          </a:p>
          <a:p>
            <a:pPr marL="0" indent="0">
              <a:lnSpc>
                <a:spcPts val="2120"/>
              </a:lnSpc>
              <a:buNone/>
            </a:pPr>
            <a:r>
              <a:rPr lang="en-US" sz="1600" b="1">
                <a:solidFill>
                  <a:srgbClr val="E65A00"/>
                </a:solidFill>
                <a:latin typeface="Arial" panose="020B0604020202020204" pitchFamily="34" charset="0"/>
                <a:cs typeface="Arial" panose="020B0604020202020204" pitchFamily="34" charset="0"/>
              </a:rPr>
              <a:t>Increase of incidents/risk </a:t>
            </a:r>
            <a:r>
              <a:rPr lang="en-US" sz="1600">
                <a:solidFill>
                  <a:srgbClr val="696A6B"/>
                </a:solidFill>
                <a:latin typeface="Arial" panose="020B0604020202020204" pitchFamily="34" charset="0"/>
                <a:cs typeface="Arial" panose="020B0604020202020204" pitchFamily="34" charset="0"/>
              </a:rPr>
              <a:t> </a:t>
            </a:r>
            <a:br>
              <a:rPr lang="en-US" sz="1600">
                <a:solidFill>
                  <a:srgbClr val="696A6B"/>
                </a:solidFill>
                <a:latin typeface="Arial" panose="020B0604020202020204" pitchFamily="34" charset="0"/>
                <a:cs typeface="Arial" panose="020B0604020202020204" pitchFamily="34" charset="0"/>
              </a:rPr>
            </a:br>
            <a:r>
              <a:rPr lang="en-US" sz="1600">
                <a:solidFill>
                  <a:srgbClr val="696A6B"/>
                </a:solidFill>
                <a:latin typeface="Arial" panose="020B0604020202020204" pitchFamily="34" charset="0"/>
                <a:cs typeface="Arial" panose="020B0604020202020204" pitchFamily="34" charset="0"/>
              </a:rPr>
              <a:t>Popular demand </a:t>
            </a:r>
            <a:endParaRPr lang="en-US" sz="1600" dirty="0">
              <a:solidFill>
                <a:srgbClr val="696A6B"/>
              </a:solidFill>
              <a:latin typeface="Arial" panose="020B0604020202020204" pitchFamily="34" charset="0"/>
              <a:cs typeface="Arial" panose="020B0604020202020204" pitchFamily="34" charset="0"/>
            </a:endParaRPr>
          </a:p>
          <a:p>
            <a:pPr marL="0" indent="0">
              <a:lnSpc>
                <a:spcPts val="2120"/>
              </a:lnSpc>
              <a:buNone/>
            </a:pPr>
            <a:r>
              <a:rPr lang="en-US" sz="1600" b="1">
                <a:solidFill>
                  <a:srgbClr val="E65A00"/>
                </a:solidFill>
                <a:latin typeface="Arial" panose="020B0604020202020204" pitchFamily="34" charset="0"/>
                <a:cs typeface="Arial" panose="020B0604020202020204" pitchFamily="34" charset="0"/>
              </a:rPr>
              <a:t>MOOC for better reach</a:t>
            </a:r>
            <a:r>
              <a:rPr lang="en-US" sz="1600">
                <a:solidFill>
                  <a:srgbClr val="696A6B"/>
                </a:solidFill>
                <a:latin typeface="Arial" panose="020B0604020202020204" pitchFamily="34" charset="0"/>
                <a:cs typeface="Arial" panose="020B0604020202020204" pitchFamily="34" charset="0"/>
              </a:rPr>
              <a:t> </a:t>
            </a:r>
            <a:br>
              <a:rPr lang="en-US" sz="1600">
                <a:solidFill>
                  <a:srgbClr val="696A6B"/>
                </a:solidFill>
                <a:latin typeface="Arial" panose="020B0604020202020204" pitchFamily="34" charset="0"/>
                <a:cs typeface="Arial" panose="020B0604020202020204" pitchFamily="34" charset="0"/>
              </a:rPr>
            </a:br>
            <a:r>
              <a:rPr lang="en-US" sz="1600">
                <a:solidFill>
                  <a:srgbClr val="696A6B"/>
                </a:solidFill>
                <a:latin typeface="Arial" panose="020B0604020202020204" pitchFamily="34" charset="0"/>
                <a:cs typeface="Arial" panose="020B0604020202020204" pitchFamily="34" charset="0"/>
              </a:rPr>
              <a:t>adapted to different roles within organisation </a:t>
            </a:r>
            <a:endParaRPr lang="en-US" sz="1600" dirty="0">
              <a:solidFill>
                <a:srgbClr val="696A6B"/>
              </a:solidFill>
              <a:latin typeface="Arial" panose="020B0604020202020204" pitchFamily="34" charset="0"/>
              <a:cs typeface="Arial" panose="020B0604020202020204" pitchFamily="34" charset="0"/>
            </a:endParaRPr>
          </a:p>
        </p:txBody>
      </p:sp>
      <p:sp>
        <p:nvSpPr>
          <p:cNvPr id="7" name="Subtitle 2">
            <a:extLst>
              <a:ext uri="{FF2B5EF4-FFF2-40B4-BE49-F238E27FC236}">
                <a16:creationId xmlns:a16="http://schemas.microsoft.com/office/drawing/2014/main" id="{2D420005-5BA9-D140-BEA2-481DC86BEAB8}"/>
              </a:ext>
            </a:extLst>
          </p:cNvPr>
          <p:cNvSpPr txBox="1">
            <a:spLocks/>
          </p:cNvSpPr>
          <p:nvPr/>
        </p:nvSpPr>
        <p:spPr>
          <a:xfrm>
            <a:off x="7332133" y="2584175"/>
            <a:ext cx="3819571" cy="3180522"/>
          </a:xfrm>
          <a:prstGeom prst="rect">
            <a:avLst/>
          </a:prstGeom>
        </p:spPr>
        <p:txBody>
          <a:bodyPr vert="horz" lIns="91440" tIns="45720" rIns="91440" bIns="45720" numCol="1"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ts val="2120"/>
              </a:lnSpc>
              <a:buNone/>
            </a:pPr>
            <a:endParaRPr lang="en-US" sz="1600" b="1" i="1" dirty="0">
              <a:solidFill>
                <a:srgbClr val="E65A00"/>
              </a:solidFill>
              <a:latin typeface="Arial" panose="020B0604020202020204" pitchFamily="34" charset="0"/>
              <a:cs typeface="Arial" panose="020B0604020202020204" pitchFamily="34" charset="0"/>
            </a:endParaRPr>
          </a:p>
        </p:txBody>
      </p:sp>
      <p:pic>
        <p:nvPicPr>
          <p:cNvPr id="5" name="Picture 4">
            <a:extLst>
              <a:ext uri="{FF2B5EF4-FFF2-40B4-BE49-F238E27FC236}">
                <a16:creationId xmlns:a16="http://schemas.microsoft.com/office/drawing/2014/main" id="{F82F182E-F200-4408-9050-A0F1A1D2F9F6}"/>
              </a:ext>
            </a:extLst>
          </p:cNvPr>
          <p:cNvPicPr>
            <a:picLocks noChangeAspect="1"/>
          </p:cNvPicPr>
          <p:nvPr/>
        </p:nvPicPr>
        <p:blipFill>
          <a:blip r:embed="rId3"/>
          <a:stretch>
            <a:fillRect/>
          </a:stretch>
        </p:blipFill>
        <p:spPr>
          <a:xfrm>
            <a:off x="7116376" y="1838739"/>
            <a:ext cx="3826230" cy="3723949"/>
          </a:xfrm>
          <a:prstGeom prst="rect">
            <a:avLst/>
          </a:prstGeom>
        </p:spPr>
      </p:pic>
      <p:pic>
        <p:nvPicPr>
          <p:cNvPr id="6" name="Picture 5">
            <a:extLst>
              <a:ext uri="{FF2B5EF4-FFF2-40B4-BE49-F238E27FC236}">
                <a16:creationId xmlns:a16="http://schemas.microsoft.com/office/drawing/2014/main" id="{23B934E5-2796-49C8-BE2B-CFA8663B498A}"/>
              </a:ext>
            </a:extLst>
          </p:cNvPr>
          <p:cNvPicPr>
            <a:picLocks noChangeAspect="1"/>
          </p:cNvPicPr>
          <p:nvPr/>
        </p:nvPicPr>
        <p:blipFill>
          <a:blip r:embed="rId4"/>
          <a:stretch>
            <a:fillRect/>
          </a:stretch>
        </p:blipFill>
        <p:spPr>
          <a:xfrm>
            <a:off x="7116376" y="424156"/>
            <a:ext cx="2105025" cy="571500"/>
          </a:xfrm>
          <a:prstGeom prst="rect">
            <a:avLst/>
          </a:prstGeom>
        </p:spPr>
      </p:pic>
    </p:spTree>
    <p:extLst>
      <p:ext uri="{BB962C8B-B14F-4D97-AF65-F5344CB8AC3E}">
        <p14:creationId xmlns:p14="http://schemas.microsoft.com/office/powerpoint/2010/main" val="57757727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6911B9FD-529F-48FA-B5D1-BD406B7F4C7F}"/>
              </a:ext>
            </a:extLst>
          </p:cNvPr>
          <p:cNvSpPr/>
          <p:nvPr/>
        </p:nvSpPr>
        <p:spPr>
          <a:xfrm>
            <a:off x="1983179" y="2712891"/>
            <a:ext cx="8300852" cy="2215991"/>
          </a:xfrm>
          <a:prstGeom prst="rect">
            <a:avLst/>
          </a:prstGeom>
        </p:spPr>
        <p:txBody>
          <a:bodyPr wrap="square">
            <a:spAutoFit/>
          </a:bodyPr>
          <a:lstStyle/>
          <a:p>
            <a:pPr>
              <a:lnSpc>
                <a:spcPts val="3400"/>
              </a:lnSpc>
            </a:pPr>
            <a:r>
              <a:rPr lang="en-US">
                <a:solidFill>
                  <a:schemeClr val="accent2"/>
                </a:solidFill>
                <a:latin typeface="Arial" panose="020B0604020202020204" pitchFamily="34" charset="0"/>
                <a:cs typeface="Arial" panose="020B0604020202020204" pitchFamily="34" charset="0"/>
              </a:rPr>
              <a:t>Today, we* believe that training is an essential part of service uptake &amp; support, and should evolve in parallel with the service, providing a constant feedback loop in both directions. </a:t>
            </a:r>
          </a:p>
          <a:p>
            <a:pPr>
              <a:lnSpc>
                <a:spcPts val="3400"/>
              </a:lnSpc>
            </a:pPr>
            <a:r>
              <a:rPr lang="en-US">
                <a:solidFill>
                  <a:schemeClr val="bg1">
                    <a:lumMod val="50000"/>
                  </a:schemeClr>
                </a:solidFill>
                <a:latin typeface="Arial" panose="020B0604020202020204" pitchFamily="34" charset="0"/>
                <a:cs typeface="Arial" panose="020B0604020202020204" pitchFamily="34" charset="0"/>
              </a:rPr>
              <a:t>Strategy? We are slow learners.</a:t>
            </a:r>
            <a:endParaRPr lang="en-US">
              <a:solidFill>
                <a:schemeClr val="accent4">
                  <a:lumMod val="40000"/>
                  <a:lumOff val="60000"/>
                </a:schemeClr>
              </a:solidFill>
              <a:latin typeface="Arial" panose="020B0604020202020204" pitchFamily="34" charset="0"/>
              <a:cs typeface="Arial" panose="020B0604020202020204" pitchFamily="34" charset="0"/>
            </a:endParaRPr>
          </a:p>
          <a:p>
            <a:pPr>
              <a:lnSpc>
                <a:spcPts val="3400"/>
              </a:lnSpc>
            </a:pPr>
            <a:r>
              <a:rPr lang="en-US">
                <a:solidFill>
                  <a:srgbClr val="92D050"/>
                </a:solidFill>
                <a:latin typeface="Arial" panose="020B0604020202020204" pitchFamily="34" charset="0"/>
                <a:cs typeface="Arial" panose="020B0604020202020204" pitchFamily="34" charset="0"/>
              </a:rPr>
              <a:t>Projects?</a:t>
            </a:r>
            <a:endParaRPr lang="en-US">
              <a:solidFill>
                <a:srgbClr val="E65A0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68898322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2532F7-6853-EE43-81AB-01933527C976}"/>
              </a:ext>
            </a:extLst>
          </p:cNvPr>
          <p:cNvSpPr txBox="1">
            <a:spLocks/>
          </p:cNvSpPr>
          <p:nvPr/>
        </p:nvSpPr>
        <p:spPr>
          <a:xfrm>
            <a:off x="914400" y="626165"/>
            <a:ext cx="10237304" cy="1212574"/>
          </a:xfrm>
          <a:prstGeom prst="rect">
            <a:avLst/>
          </a:prstGeom>
        </p:spPr>
        <p:txBody>
          <a:bodyPr vert="horz" lIns="91440" tIns="45720" rIns="91440" bIns="45720" rtlCol="0" anchor="t">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ts val="3500"/>
              </a:lnSpc>
            </a:pPr>
            <a:r>
              <a:rPr lang="en-US" sz="3000" b="1">
                <a:solidFill>
                  <a:srgbClr val="696A6B"/>
                </a:solidFill>
                <a:latin typeface="Arial" panose="020B0604020202020204" pitchFamily="34" charset="0"/>
                <a:cs typeface="Arial" panose="020B0604020202020204" pitchFamily="34" charset="0"/>
              </a:rPr>
              <a:t>Engage the community!</a:t>
            </a:r>
            <a:endParaRPr lang="en-US" sz="3000" b="1" dirty="0">
              <a:solidFill>
                <a:srgbClr val="696A6B"/>
              </a:solidFill>
              <a:latin typeface="Arial" panose="020B0604020202020204" pitchFamily="34" charset="0"/>
              <a:cs typeface="Arial" panose="020B0604020202020204" pitchFamily="34" charset="0"/>
            </a:endParaRPr>
          </a:p>
        </p:txBody>
      </p:sp>
      <p:sp>
        <p:nvSpPr>
          <p:cNvPr id="3" name="Subtitle 2">
            <a:extLst>
              <a:ext uri="{FF2B5EF4-FFF2-40B4-BE49-F238E27FC236}">
                <a16:creationId xmlns:a16="http://schemas.microsoft.com/office/drawing/2014/main" id="{83291451-109B-3044-9237-FFB88CA9D803}"/>
              </a:ext>
            </a:extLst>
          </p:cNvPr>
          <p:cNvSpPr txBox="1">
            <a:spLocks/>
          </p:cNvSpPr>
          <p:nvPr/>
        </p:nvSpPr>
        <p:spPr>
          <a:xfrm>
            <a:off x="914400" y="2584175"/>
            <a:ext cx="4792133" cy="3325558"/>
          </a:xfrm>
          <a:prstGeom prst="rect">
            <a:avLst/>
          </a:prstGeom>
        </p:spPr>
        <p:txBody>
          <a:bodyPr vert="horz" lIns="91440" tIns="45720" rIns="91440" bIns="45720" numCol="1"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ts val="2120"/>
              </a:lnSpc>
              <a:buNone/>
            </a:pPr>
            <a:r>
              <a:rPr lang="en-US" sz="1600" b="1">
                <a:solidFill>
                  <a:srgbClr val="E65A00"/>
                </a:solidFill>
                <a:latin typeface="Arial" panose="020B0604020202020204" pitchFamily="34" charset="0"/>
                <a:cs typeface="Arial" panose="020B0604020202020204" pitchFamily="34" charset="0"/>
              </a:rPr>
              <a:t>ACTIVE USERS</a:t>
            </a:r>
            <a:r>
              <a:rPr lang="en-US" sz="1600">
                <a:solidFill>
                  <a:srgbClr val="696A6B"/>
                </a:solidFill>
                <a:latin typeface="Arial" panose="020B0604020202020204" pitchFamily="34" charset="0"/>
                <a:cs typeface="Arial" panose="020B0604020202020204" pitchFamily="34" charset="0"/>
              </a:rPr>
              <a:t/>
            </a:r>
            <a:br>
              <a:rPr lang="en-US" sz="1600">
                <a:solidFill>
                  <a:srgbClr val="696A6B"/>
                </a:solidFill>
                <a:latin typeface="Arial" panose="020B0604020202020204" pitchFamily="34" charset="0"/>
                <a:cs typeface="Arial" panose="020B0604020202020204" pitchFamily="34" charset="0"/>
              </a:rPr>
            </a:br>
            <a:r>
              <a:rPr lang="en-US" sz="1600">
                <a:solidFill>
                  <a:srgbClr val="696A6B"/>
                </a:solidFill>
                <a:latin typeface="Arial" panose="020B0604020202020204" pitchFamily="34" charset="0"/>
                <a:cs typeface="Arial" panose="020B0604020202020204" pitchFamily="34" charset="0"/>
              </a:rPr>
              <a:t>with abilities to develop good practice and transfer knowledge through peer exchange</a:t>
            </a:r>
            <a:endParaRPr lang="en-US" sz="1600" dirty="0">
              <a:solidFill>
                <a:srgbClr val="696A6B"/>
              </a:solidFill>
              <a:latin typeface="Arial" panose="020B0604020202020204" pitchFamily="34" charset="0"/>
              <a:cs typeface="Arial" panose="020B0604020202020204" pitchFamily="34" charset="0"/>
            </a:endParaRPr>
          </a:p>
          <a:p>
            <a:pPr marL="0" indent="0">
              <a:lnSpc>
                <a:spcPts val="2120"/>
              </a:lnSpc>
              <a:buNone/>
            </a:pPr>
            <a:r>
              <a:rPr lang="en-US" sz="1600" b="1">
                <a:solidFill>
                  <a:srgbClr val="E65A00"/>
                </a:solidFill>
                <a:latin typeface="Arial" panose="020B0604020202020204" pitchFamily="34" charset="0"/>
                <a:cs typeface="Arial" panose="020B0604020202020204" pitchFamily="34" charset="0"/>
              </a:rPr>
              <a:t>BETTER SUITED TO USER’S NEEDS</a:t>
            </a:r>
            <a:r>
              <a:rPr lang="en-US" sz="1600">
                <a:solidFill>
                  <a:srgbClr val="696A6B"/>
                </a:solidFill>
                <a:latin typeface="Arial" panose="020B0604020202020204" pitchFamily="34" charset="0"/>
                <a:cs typeface="Arial" panose="020B0604020202020204" pitchFamily="34" charset="0"/>
              </a:rPr>
              <a:t> </a:t>
            </a:r>
            <a:br>
              <a:rPr lang="en-US" sz="1600">
                <a:solidFill>
                  <a:srgbClr val="696A6B"/>
                </a:solidFill>
                <a:latin typeface="Arial" panose="020B0604020202020204" pitchFamily="34" charset="0"/>
                <a:cs typeface="Arial" panose="020B0604020202020204" pitchFamily="34" charset="0"/>
              </a:rPr>
            </a:br>
            <a:r>
              <a:rPr lang="en-US" sz="1600">
                <a:solidFill>
                  <a:srgbClr val="696A6B"/>
                </a:solidFill>
                <a:latin typeface="Arial" panose="020B0604020202020204" pitchFamily="34" charset="0"/>
                <a:cs typeface="Arial" panose="020B0604020202020204" pitchFamily="34" charset="0"/>
              </a:rPr>
              <a:t>Good accumulation of feedback</a:t>
            </a:r>
          </a:p>
          <a:p>
            <a:pPr marL="0" indent="0">
              <a:lnSpc>
                <a:spcPts val="2120"/>
              </a:lnSpc>
              <a:buNone/>
            </a:pPr>
            <a:r>
              <a:rPr lang="en-US" sz="1600" b="1">
                <a:solidFill>
                  <a:srgbClr val="E65A00"/>
                </a:solidFill>
                <a:latin typeface="Arial" panose="020B0604020202020204" pitchFamily="34" charset="0"/>
                <a:cs typeface="Arial" panose="020B0604020202020204" pitchFamily="34" charset="0"/>
              </a:rPr>
              <a:t>ENCOURAGE COLLABORATION</a:t>
            </a:r>
            <a:r>
              <a:rPr lang="en-US" sz="1600">
                <a:solidFill>
                  <a:srgbClr val="696A6B"/>
                </a:solidFill>
                <a:latin typeface="Arial" panose="020B0604020202020204" pitchFamily="34" charset="0"/>
                <a:cs typeface="Arial" panose="020B0604020202020204" pitchFamily="34" charset="0"/>
              </a:rPr>
              <a:t> </a:t>
            </a:r>
            <a:br>
              <a:rPr lang="en-US" sz="1600">
                <a:solidFill>
                  <a:srgbClr val="696A6B"/>
                </a:solidFill>
                <a:latin typeface="Arial" panose="020B0604020202020204" pitchFamily="34" charset="0"/>
                <a:cs typeface="Arial" panose="020B0604020202020204" pitchFamily="34" charset="0"/>
              </a:rPr>
            </a:br>
            <a:r>
              <a:rPr lang="en-US" sz="1600">
                <a:solidFill>
                  <a:srgbClr val="696A6B"/>
                </a:solidFill>
                <a:latin typeface="Arial" panose="020B0604020202020204" pitchFamily="34" charset="0"/>
                <a:cs typeface="Arial" panose="020B0604020202020204" pitchFamily="34" charset="0"/>
              </a:rPr>
              <a:t>We are in a good position to act as a cohesive element </a:t>
            </a:r>
            <a:endParaRPr lang="en-US" sz="1600" dirty="0">
              <a:solidFill>
                <a:srgbClr val="696A6B"/>
              </a:solidFill>
              <a:latin typeface="Arial" panose="020B0604020202020204" pitchFamily="34" charset="0"/>
              <a:cs typeface="Arial" panose="020B0604020202020204" pitchFamily="34" charset="0"/>
            </a:endParaRPr>
          </a:p>
        </p:txBody>
      </p:sp>
      <p:sp>
        <p:nvSpPr>
          <p:cNvPr id="7" name="Subtitle 2">
            <a:extLst>
              <a:ext uri="{FF2B5EF4-FFF2-40B4-BE49-F238E27FC236}">
                <a16:creationId xmlns:a16="http://schemas.microsoft.com/office/drawing/2014/main" id="{2D420005-5BA9-D140-BEA2-481DC86BEAB8}"/>
              </a:ext>
            </a:extLst>
          </p:cNvPr>
          <p:cNvSpPr txBox="1">
            <a:spLocks/>
          </p:cNvSpPr>
          <p:nvPr/>
        </p:nvSpPr>
        <p:spPr>
          <a:xfrm>
            <a:off x="7332133" y="2584175"/>
            <a:ext cx="3819571" cy="3180522"/>
          </a:xfrm>
          <a:prstGeom prst="rect">
            <a:avLst/>
          </a:prstGeom>
        </p:spPr>
        <p:txBody>
          <a:bodyPr vert="horz" lIns="91440" tIns="45720" rIns="91440" bIns="45720" numCol="1"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ts val="2120"/>
              </a:lnSpc>
              <a:buNone/>
            </a:pPr>
            <a:endParaRPr lang="en-US" sz="1600" b="1" i="1" dirty="0">
              <a:solidFill>
                <a:srgbClr val="E65A00"/>
              </a:solidFill>
              <a:latin typeface="Arial" panose="020B0604020202020204" pitchFamily="34" charset="0"/>
              <a:cs typeface="Arial" panose="020B0604020202020204" pitchFamily="34" charset="0"/>
            </a:endParaRPr>
          </a:p>
        </p:txBody>
      </p:sp>
      <p:pic>
        <p:nvPicPr>
          <p:cNvPr id="6" name="Picture 2">
            <a:extLst>
              <a:ext uri="{FF2B5EF4-FFF2-40B4-BE49-F238E27FC236}">
                <a16:creationId xmlns:a16="http://schemas.microsoft.com/office/drawing/2014/main" id="{16030090-DE7B-40A4-A92C-E12CDA4145A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739157" y="2412250"/>
            <a:ext cx="3904511" cy="260701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Subtitle 2">
            <a:extLst>
              <a:ext uri="{FF2B5EF4-FFF2-40B4-BE49-F238E27FC236}">
                <a16:creationId xmlns:a16="http://schemas.microsoft.com/office/drawing/2014/main" id="{6D7DA1E1-9114-46E9-842D-E8F8608425D2}"/>
              </a:ext>
            </a:extLst>
          </p:cNvPr>
          <p:cNvSpPr txBox="1">
            <a:spLocks/>
          </p:cNvSpPr>
          <p:nvPr/>
        </p:nvSpPr>
        <p:spPr>
          <a:xfrm>
            <a:off x="6672770" y="2010664"/>
            <a:ext cx="3819571" cy="3180522"/>
          </a:xfrm>
          <a:prstGeom prst="rect">
            <a:avLst/>
          </a:prstGeom>
        </p:spPr>
        <p:txBody>
          <a:bodyPr vert="horz" lIns="91440" tIns="45720" rIns="91440" bIns="45720" numCol="1"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ts val="2120"/>
              </a:lnSpc>
              <a:buNone/>
            </a:pPr>
            <a:r>
              <a:rPr lang="en-US" sz="1600" b="1" i="1">
                <a:solidFill>
                  <a:srgbClr val="E65A00"/>
                </a:solidFill>
                <a:latin typeface="Arial" panose="020B0604020202020204" pitchFamily="34" charset="0"/>
                <a:cs typeface="Arial" panose="020B0604020202020204" pitchFamily="34" charset="0"/>
              </a:rPr>
              <a:t>Evangelists of good practice</a:t>
            </a:r>
            <a:endParaRPr lang="sl-SI" sz="1600" b="1" i="1">
              <a:solidFill>
                <a:srgbClr val="E65A0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89461154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1">
            <a:extLst>
              <a:ext uri="{FF2B5EF4-FFF2-40B4-BE49-F238E27FC236}">
                <a16:creationId xmlns:a16="http://schemas.microsoft.com/office/drawing/2014/main" id="{222532F7-6853-EE43-81AB-01933527C976}"/>
              </a:ext>
            </a:extLst>
          </p:cNvPr>
          <p:cNvSpPr txBox="1">
            <a:spLocks/>
          </p:cNvSpPr>
          <p:nvPr/>
        </p:nvSpPr>
        <p:spPr>
          <a:xfrm>
            <a:off x="1524000" y="2674437"/>
            <a:ext cx="9144000" cy="2227124"/>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lnSpc>
                <a:spcPts val="2500"/>
              </a:lnSpc>
            </a:pPr>
            <a:r>
              <a:rPr lang="en-US" sz="2000">
                <a:solidFill>
                  <a:schemeClr val="bg1"/>
                </a:solidFill>
                <a:latin typeface="Arial" panose="020B0604020202020204" pitchFamily="34" charset="0"/>
                <a:cs typeface="Arial" panose="020B0604020202020204" pitchFamily="34" charset="0"/>
              </a:rPr>
              <a:t>But you will also need your own team and support throughout. </a:t>
            </a:r>
            <a:endParaRPr lang="en-US" sz="2000" dirty="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36629610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2">
            <a:extLst>
              <a:ext uri="{FF2B5EF4-FFF2-40B4-BE49-F238E27FC236}">
                <a16:creationId xmlns:a16="http://schemas.microsoft.com/office/drawing/2014/main" id="{83291451-109B-3044-9237-FFB88CA9D803}"/>
              </a:ext>
            </a:extLst>
          </p:cNvPr>
          <p:cNvSpPr txBox="1">
            <a:spLocks/>
          </p:cNvSpPr>
          <p:nvPr/>
        </p:nvSpPr>
        <p:spPr>
          <a:xfrm>
            <a:off x="1427584" y="3071190"/>
            <a:ext cx="9240415" cy="1874034"/>
          </a:xfrm>
          <a:prstGeom prst="rect">
            <a:avLst/>
          </a:prstGeom>
        </p:spPr>
        <p:txBody>
          <a:bodyPr>
            <a:normAutofit fontScale="475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ts val="3400"/>
              </a:lnSpc>
              <a:buNone/>
            </a:pPr>
            <a:r>
              <a:rPr lang="en-US" sz="3000" b="1" i="1">
                <a:solidFill>
                  <a:srgbClr val="696A6B"/>
                </a:solidFill>
                <a:latin typeface="Arial" panose="020B0604020202020204" pitchFamily="34" charset="0"/>
                <a:cs typeface="Arial" panose="020B0604020202020204" pitchFamily="34" charset="0"/>
              </a:rPr>
              <a:t>“Offering </a:t>
            </a:r>
            <a:r>
              <a:rPr lang="en-US" sz="3000" b="1" i="1">
                <a:solidFill>
                  <a:srgbClr val="E65A00"/>
                </a:solidFill>
                <a:latin typeface="Arial" panose="020B0604020202020204" pitchFamily="34" charset="0"/>
                <a:cs typeface="Arial" panose="020B0604020202020204" pitchFamily="34" charset="0"/>
              </a:rPr>
              <a:t>training</a:t>
            </a:r>
            <a:r>
              <a:rPr lang="en-US" sz="3000" b="1" i="1">
                <a:solidFill>
                  <a:srgbClr val="696A6B"/>
                </a:solidFill>
                <a:latin typeface="Arial" panose="020B0604020202020204" pitchFamily="34" charset="0"/>
                <a:cs typeface="Arial" panose="020B0604020202020204" pitchFamily="34" charset="0"/>
              </a:rPr>
              <a:t> is a way that some NRENs make themselves known to </a:t>
            </a:r>
            <a:r>
              <a:rPr lang="en-US" sz="3000" b="1" i="1">
                <a:solidFill>
                  <a:srgbClr val="E65A00"/>
                </a:solidFill>
                <a:latin typeface="Arial" panose="020B0604020202020204" pitchFamily="34" charset="0"/>
                <a:cs typeface="Arial" panose="020B0604020202020204" pitchFamily="34" charset="0"/>
              </a:rPr>
              <a:t>new audiences</a:t>
            </a:r>
            <a:r>
              <a:rPr lang="en-US" sz="3000" b="1" i="1">
                <a:solidFill>
                  <a:srgbClr val="696A6B"/>
                </a:solidFill>
                <a:latin typeface="Arial" panose="020B0604020202020204" pitchFamily="34" charset="0"/>
                <a:cs typeface="Arial" panose="020B0604020202020204" pitchFamily="34" charset="0"/>
              </a:rPr>
              <a:t>, raise </a:t>
            </a:r>
            <a:r>
              <a:rPr lang="en-US" sz="3000" b="1" i="1">
                <a:solidFill>
                  <a:srgbClr val="E65A00"/>
                </a:solidFill>
                <a:latin typeface="Arial" panose="020B0604020202020204" pitchFamily="34" charset="0"/>
                <a:cs typeface="Arial" panose="020B0604020202020204" pitchFamily="34" charset="0"/>
              </a:rPr>
              <a:t>awareness</a:t>
            </a:r>
            <a:r>
              <a:rPr lang="en-US" sz="3000" b="1" i="1">
                <a:solidFill>
                  <a:srgbClr val="696A6B"/>
                </a:solidFill>
                <a:latin typeface="Arial" panose="020B0604020202020204" pitchFamily="34" charset="0"/>
                <a:cs typeface="Arial" panose="020B0604020202020204" pitchFamily="34" charset="0"/>
              </a:rPr>
              <a:t> of what an NREN is, or increase </a:t>
            </a:r>
            <a:r>
              <a:rPr lang="en-US" sz="3000" b="1" i="1">
                <a:solidFill>
                  <a:srgbClr val="E65A00"/>
                </a:solidFill>
                <a:latin typeface="Arial" panose="020B0604020202020204" pitchFamily="34" charset="0"/>
                <a:cs typeface="Arial" panose="020B0604020202020204" pitchFamily="34" charset="0"/>
              </a:rPr>
              <a:t>visibility</a:t>
            </a:r>
            <a:r>
              <a:rPr lang="en-US" sz="3000" b="1" i="1">
                <a:solidFill>
                  <a:srgbClr val="696A6B"/>
                </a:solidFill>
                <a:latin typeface="Arial" panose="020B0604020202020204" pitchFamily="34" charset="0"/>
                <a:cs typeface="Arial" panose="020B0604020202020204" pitchFamily="34" charset="0"/>
              </a:rPr>
              <a:t> of the NREN brand. Training can also </a:t>
            </a:r>
            <a:r>
              <a:rPr lang="en-US" sz="3000" b="1" i="1">
                <a:solidFill>
                  <a:srgbClr val="E65A00"/>
                </a:solidFill>
                <a:latin typeface="Arial" panose="020B0604020202020204" pitchFamily="34" charset="0"/>
                <a:cs typeface="Arial" panose="020B0604020202020204" pitchFamily="34" charset="0"/>
              </a:rPr>
              <a:t>support</a:t>
            </a:r>
            <a:r>
              <a:rPr lang="en-US" sz="3000" b="1" i="1">
                <a:solidFill>
                  <a:srgbClr val="696A6B"/>
                </a:solidFill>
                <a:latin typeface="Arial" panose="020B0604020202020204" pitchFamily="34" charset="0"/>
                <a:cs typeface="Arial" panose="020B0604020202020204" pitchFamily="34" charset="0"/>
              </a:rPr>
              <a:t> products that are offered and expand the </a:t>
            </a:r>
            <a:r>
              <a:rPr lang="en-US" sz="3000" b="1" i="1">
                <a:solidFill>
                  <a:srgbClr val="E65A00"/>
                </a:solidFill>
                <a:latin typeface="Arial" panose="020B0604020202020204" pitchFamily="34" charset="0"/>
                <a:cs typeface="Arial" panose="020B0604020202020204" pitchFamily="34" charset="0"/>
              </a:rPr>
              <a:t>uptake of service </a:t>
            </a:r>
            <a:r>
              <a:rPr lang="en-US" sz="3000" b="1" i="1">
                <a:solidFill>
                  <a:srgbClr val="696A6B"/>
                </a:solidFill>
                <a:latin typeface="Arial" panose="020B0604020202020204" pitchFamily="34" charset="0"/>
                <a:cs typeface="Arial" panose="020B0604020202020204" pitchFamily="34" charset="0"/>
              </a:rPr>
              <a:t>offerings. But training is also a product or </a:t>
            </a:r>
            <a:r>
              <a:rPr lang="en-US" sz="3000" b="1" i="1">
                <a:solidFill>
                  <a:srgbClr val="E65A00"/>
                </a:solidFill>
                <a:latin typeface="Arial" panose="020B0604020202020204" pitchFamily="34" charset="0"/>
                <a:cs typeface="Arial" panose="020B0604020202020204" pitchFamily="34" charset="0"/>
              </a:rPr>
              <a:t>service in its own right</a:t>
            </a:r>
            <a:r>
              <a:rPr lang="en-US" sz="3000" b="1" i="1">
                <a:solidFill>
                  <a:srgbClr val="696A6B"/>
                </a:solidFill>
                <a:latin typeface="Arial" panose="020B0604020202020204" pitchFamily="34" charset="0"/>
                <a:cs typeface="Arial" panose="020B0604020202020204" pitchFamily="34" charset="0"/>
              </a:rPr>
              <a:t>, needing a place in the NREN </a:t>
            </a:r>
            <a:r>
              <a:rPr lang="en-US" sz="3000" b="1" i="1">
                <a:solidFill>
                  <a:schemeClr val="accent4"/>
                </a:solidFill>
                <a:latin typeface="Arial" panose="020B0604020202020204" pitchFamily="34" charset="0"/>
                <a:cs typeface="Arial" panose="020B0604020202020204" pitchFamily="34" charset="0"/>
              </a:rPr>
              <a:t>strategy?</a:t>
            </a:r>
            <a:r>
              <a:rPr lang="en-US" sz="3000" b="1" i="1">
                <a:solidFill>
                  <a:srgbClr val="696A6B"/>
                </a:solidFill>
                <a:latin typeface="Arial" panose="020B0604020202020204" pitchFamily="34" charset="0"/>
                <a:cs typeface="Arial" panose="020B0604020202020204" pitchFamily="34" charset="0"/>
              </a:rPr>
              <a:t> and in the marketing communications support activities.” </a:t>
            </a:r>
          </a:p>
          <a:p>
            <a:pPr marL="0" indent="0">
              <a:lnSpc>
                <a:spcPts val="3400"/>
              </a:lnSpc>
              <a:buNone/>
            </a:pPr>
            <a:endParaRPr lang="en-US" sz="3000" b="1" i="1">
              <a:solidFill>
                <a:srgbClr val="696A6B"/>
              </a:solidFill>
              <a:latin typeface="Arial" panose="020B0604020202020204" pitchFamily="34" charset="0"/>
              <a:cs typeface="Arial" panose="020B0604020202020204" pitchFamily="34" charset="0"/>
            </a:endParaRPr>
          </a:p>
          <a:p>
            <a:pPr marL="0" indent="0">
              <a:lnSpc>
                <a:spcPts val="3400"/>
              </a:lnSpc>
              <a:buNone/>
            </a:pPr>
            <a:endParaRPr lang="en-US" sz="3000" b="1" i="1">
              <a:solidFill>
                <a:srgbClr val="696A6B"/>
              </a:solidFill>
              <a:latin typeface="Arial" panose="020B0604020202020204" pitchFamily="34" charset="0"/>
              <a:cs typeface="Arial" panose="020B0604020202020204" pitchFamily="34" charset="0"/>
            </a:endParaRPr>
          </a:p>
          <a:p>
            <a:pPr marL="0" indent="0">
              <a:lnSpc>
                <a:spcPts val="3400"/>
              </a:lnSpc>
              <a:buNone/>
            </a:pPr>
            <a:endParaRPr lang="en-US" sz="3000" b="1" i="1">
              <a:solidFill>
                <a:srgbClr val="696A6B"/>
              </a:solidFill>
              <a:latin typeface="Arial" panose="020B0604020202020204" pitchFamily="34" charset="0"/>
              <a:cs typeface="Arial" panose="020B0604020202020204" pitchFamily="34" charset="0"/>
            </a:endParaRPr>
          </a:p>
          <a:p>
            <a:pPr marL="0" indent="0">
              <a:lnSpc>
                <a:spcPts val="3400"/>
              </a:lnSpc>
              <a:buNone/>
            </a:pPr>
            <a:endParaRPr lang="en-US" sz="3000" b="1" i="1">
              <a:solidFill>
                <a:srgbClr val="696A6B"/>
              </a:solidFill>
              <a:latin typeface="Arial" panose="020B0604020202020204" pitchFamily="34" charset="0"/>
              <a:cs typeface="Arial" panose="020B0604020202020204" pitchFamily="34" charset="0"/>
            </a:endParaRPr>
          </a:p>
          <a:p>
            <a:pPr marL="0" indent="0">
              <a:lnSpc>
                <a:spcPts val="3400"/>
              </a:lnSpc>
              <a:buNone/>
            </a:pPr>
            <a:endParaRPr lang="en-US" sz="3000" b="1" dirty="0" err="1">
              <a:solidFill>
                <a:srgbClr val="E65A0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94721778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2532F7-6853-EE43-81AB-01933527C976}"/>
              </a:ext>
            </a:extLst>
          </p:cNvPr>
          <p:cNvSpPr txBox="1">
            <a:spLocks/>
          </p:cNvSpPr>
          <p:nvPr/>
        </p:nvSpPr>
        <p:spPr>
          <a:xfrm>
            <a:off x="914400" y="626165"/>
            <a:ext cx="10237304" cy="1212574"/>
          </a:xfrm>
          <a:prstGeom prst="rect">
            <a:avLst/>
          </a:prstGeom>
        </p:spPr>
        <p:txBody>
          <a:bodyPr vert="horz" lIns="91440" tIns="45720" rIns="91440" bIns="45720" rtlCol="0" anchor="t">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ts val="3500"/>
              </a:lnSpc>
            </a:pPr>
            <a:r>
              <a:rPr lang="en-US" sz="3000" b="1">
                <a:solidFill>
                  <a:srgbClr val="696A6B"/>
                </a:solidFill>
                <a:latin typeface="Arial" panose="020B0604020202020204" pitchFamily="34" charset="0"/>
                <a:cs typeface="Arial" panose="020B0604020202020204" pitchFamily="34" charset="0"/>
              </a:rPr>
              <a:t>The value of trainings was long neglected</a:t>
            </a:r>
            <a:endParaRPr lang="en-US" sz="3000" b="1" dirty="0">
              <a:solidFill>
                <a:srgbClr val="696A6B"/>
              </a:solidFill>
              <a:latin typeface="Arial" panose="020B0604020202020204" pitchFamily="34" charset="0"/>
              <a:cs typeface="Arial" panose="020B0604020202020204" pitchFamily="34" charset="0"/>
            </a:endParaRPr>
          </a:p>
        </p:txBody>
      </p:sp>
      <p:sp>
        <p:nvSpPr>
          <p:cNvPr id="3" name="Subtitle 2">
            <a:extLst>
              <a:ext uri="{FF2B5EF4-FFF2-40B4-BE49-F238E27FC236}">
                <a16:creationId xmlns:a16="http://schemas.microsoft.com/office/drawing/2014/main" id="{83291451-109B-3044-9237-FFB88CA9D803}"/>
              </a:ext>
            </a:extLst>
          </p:cNvPr>
          <p:cNvSpPr txBox="1">
            <a:spLocks/>
          </p:cNvSpPr>
          <p:nvPr/>
        </p:nvSpPr>
        <p:spPr>
          <a:xfrm>
            <a:off x="983974" y="2080727"/>
            <a:ext cx="10167730" cy="3683970"/>
          </a:xfrm>
          <a:prstGeom prst="rect">
            <a:avLst/>
          </a:prstGeom>
        </p:spPr>
        <p:txBody>
          <a:bodyPr vert="horz" lIns="91440" tIns="45720" rIns="91440" bIns="45720" numCol="2"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ts val="1400"/>
              </a:lnSpc>
            </a:pPr>
            <a:r>
              <a:rPr lang="en-US" sz="1600">
                <a:solidFill>
                  <a:srgbClr val="696A6B"/>
                </a:solidFill>
                <a:latin typeface="Arial" panose="020B0604020202020204" pitchFamily="34" charset="0"/>
                <a:cs typeface="Arial" panose="020B0604020202020204" pitchFamily="34" charset="0"/>
              </a:rPr>
              <a:t>Healthy assumptions</a:t>
            </a:r>
          </a:p>
          <a:p>
            <a:pPr lvl="1">
              <a:lnSpc>
                <a:spcPts val="1400"/>
              </a:lnSpc>
            </a:pPr>
            <a:r>
              <a:rPr lang="en-US" sz="1200">
                <a:solidFill>
                  <a:srgbClr val="696A6B"/>
                </a:solidFill>
                <a:latin typeface="Arial" panose="020B0604020202020204" pitchFamily="34" charset="0"/>
                <a:cs typeface="Arial" panose="020B0604020202020204" pitchFamily="34" charset="0"/>
              </a:rPr>
              <a:t>Support &amp; knowledge transfer – Yes	</a:t>
            </a:r>
          </a:p>
          <a:p>
            <a:pPr lvl="1">
              <a:lnSpc>
                <a:spcPts val="1400"/>
              </a:lnSpc>
            </a:pPr>
            <a:r>
              <a:rPr lang="en-US" sz="1200">
                <a:solidFill>
                  <a:srgbClr val="696A6B"/>
                </a:solidFill>
                <a:latin typeface="Arial" panose="020B0604020202020204" pitchFamily="34" charset="0"/>
                <a:cs typeface="Arial" panose="020B0604020202020204" pitchFamily="34" charset="0"/>
              </a:rPr>
              <a:t>Helpdesk, consultation – friendly, extensive </a:t>
            </a:r>
          </a:p>
          <a:p>
            <a:pPr lvl="1">
              <a:lnSpc>
                <a:spcPts val="1400"/>
              </a:lnSpc>
            </a:pPr>
            <a:r>
              <a:rPr lang="en-US" sz="1200">
                <a:solidFill>
                  <a:srgbClr val="696A6B"/>
                </a:solidFill>
                <a:latin typeface="Arial" panose="020B0604020202020204" pitchFamily="34" charset="0"/>
                <a:cs typeface="Arial" panose="020B0604020202020204" pitchFamily="34" charset="0"/>
              </a:rPr>
              <a:t>Teach them to fish (limited scale)</a:t>
            </a:r>
            <a:endParaRPr lang="en-US" sz="1200" dirty="0">
              <a:solidFill>
                <a:srgbClr val="696A6B"/>
              </a:solidFill>
              <a:latin typeface="Arial" panose="020B0604020202020204" pitchFamily="34" charset="0"/>
              <a:cs typeface="Arial" panose="020B0604020202020204" pitchFamily="34" charset="0"/>
            </a:endParaRPr>
          </a:p>
          <a:p>
            <a:pPr marL="285750" indent="-285750">
              <a:lnSpc>
                <a:spcPts val="1400"/>
              </a:lnSpc>
            </a:pPr>
            <a:r>
              <a:rPr lang="en-US" sz="1600">
                <a:solidFill>
                  <a:srgbClr val="696A6B"/>
                </a:solidFill>
                <a:latin typeface="Arial" panose="020B0604020202020204" pitchFamily="34" charset="0"/>
                <a:cs typeface="Arial" panose="020B0604020202020204" pitchFamily="34" charset="0"/>
              </a:rPr>
              <a:t>Trainings out of consideration</a:t>
            </a:r>
          </a:p>
          <a:p>
            <a:pPr marL="742950" lvl="1" indent="-285750">
              <a:lnSpc>
                <a:spcPts val="1400"/>
              </a:lnSpc>
            </a:pPr>
            <a:r>
              <a:rPr lang="en-US" sz="1200">
                <a:solidFill>
                  <a:srgbClr val="696A6B"/>
                </a:solidFill>
                <a:latin typeface="Arial" panose="020B0604020202020204" pitchFamily="34" charset="0"/>
                <a:cs typeface="Arial" panose="020B0604020202020204" pitchFamily="34" charset="0"/>
              </a:rPr>
              <a:t>No resources (no people)</a:t>
            </a:r>
          </a:p>
          <a:p>
            <a:pPr marL="285750" indent="-285750">
              <a:lnSpc>
                <a:spcPts val="1400"/>
              </a:lnSpc>
            </a:pPr>
            <a:r>
              <a:rPr lang="en-US" sz="1600">
                <a:solidFill>
                  <a:srgbClr val="696A6B"/>
                </a:solidFill>
                <a:latin typeface="Arial" panose="020B0604020202020204" pitchFamily="34" charset="0"/>
                <a:cs typeface="Arial" panose="020B0604020202020204" pitchFamily="34" charset="0"/>
              </a:rPr>
              <a:t>“Presenting the service” = “PR”</a:t>
            </a:r>
          </a:p>
          <a:p>
            <a:pPr marL="742950" lvl="1" indent="-285750">
              <a:lnSpc>
                <a:spcPts val="1400"/>
              </a:lnSpc>
            </a:pPr>
            <a:r>
              <a:rPr lang="en-US" sz="1200">
                <a:solidFill>
                  <a:srgbClr val="696A6B"/>
                </a:solidFill>
                <a:latin typeface="Arial" panose="020B0604020202020204" pitchFamily="34" charset="0"/>
                <a:cs typeface="Arial" panose="020B0604020202020204" pitchFamily="34" charset="0"/>
              </a:rPr>
              <a:t>“our Service is the best” </a:t>
            </a:r>
          </a:p>
          <a:p>
            <a:pPr marL="742950" lvl="1" indent="-285750">
              <a:lnSpc>
                <a:spcPts val="1400"/>
              </a:lnSpc>
            </a:pPr>
            <a:r>
              <a:rPr lang="en-US" sz="1200">
                <a:solidFill>
                  <a:srgbClr val="696A6B"/>
                </a:solidFill>
                <a:latin typeface="Arial" panose="020B0604020202020204" pitchFamily="34" charset="0"/>
                <a:cs typeface="Arial" panose="020B0604020202020204" pitchFamily="34" charset="0"/>
              </a:rPr>
              <a:t>... and if you don't understand it or can't use it right, </a:t>
            </a:r>
            <a:br>
              <a:rPr lang="en-US" sz="1200">
                <a:solidFill>
                  <a:srgbClr val="696A6B"/>
                </a:solidFill>
                <a:latin typeface="Arial" panose="020B0604020202020204" pitchFamily="34" charset="0"/>
                <a:cs typeface="Arial" panose="020B0604020202020204" pitchFamily="34" charset="0"/>
              </a:rPr>
            </a:br>
            <a:r>
              <a:rPr lang="en-US" sz="1200">
                <a:solidFill>
                  <a:srgbClr val="696A6B"/>
                </a:solidFill>
                <a:latin typeface="Arial" panose="020B0604020202020204" pitchFamily="34" charset="0"/>
                <a:cs typeface="Arial" panose="020B0604020202020204" pitchFamily="34" charset="0"/>
              </a:rPr>
              <a:t>it's b'cos you're lazy or incompetent</a:t>
            </a:r>
          </a:p>
          <a:p>
            <a:pPr marL="742950" lvl="1" indent="-285750">
              <a:lnSpc>
                <a:spcPts val="1400"/>
              </a:lnSpc>
            </a:pPr>
            <a:endParaRPr lang="en-US" sz="1200">
              <a:solidFill>
                <a:srgbClr val="696A6B"/>
              </a:solidFill>
              <a:latin typeface="Arial" panose="020B0604020202020204" pitchFamily="34" charset="0"/>
              <a:cs typeface="Arial" panose="020B0604020202020204" pitchFamily="34" charset="0"/>
            </a:endParaRPr>
          </a:p>
          <a:p>
            <a:pPr marL="742950" lvl="1" indent="-285750">
              <a:lnSpc>
                <a:spcPts val="1400"/>
              </a:lnSpc>
            </a:pPr>
            <a:endParaRPr lang="en-US" sz="1200">
              <a:solidFill>
                <a:srgbClr val="696A6B"/>
              </a:solidFill>
              <a:latin typeface="Arial" panose="020B0604020202020204" pitchFamily="34" charset="0"/>
              <a:cs typeface="Arial" panose="020B0604020202020204" pitchFamily="34" charset="0"/>
            </a:endParaRPr>
          </a:p>
          <a:p>
            <a:pPr marL="457200" lvl="1" indent="0">
              <a:lnSpc>
                <a:spcPts val="1400"/>
              </a:lnSpc>
              <a:buNone/>
            </a:pPr>
            <a:endParaRPr lang="en-US" sz="1200">
              <a:solidFill>
                <a:srgbClr val="696A6B"/>
              </a:solidFill>
              <a:latin typeface="Arial" panose="020B0604020202020204" pitchFamily="34" charset="0"/>
              <a:cs typeface="Arial" panose="020B0604020202020204" pitchFamily="34" charset="0"/>
            </a:endParaRPr>
          </a:p>
          <a:p>
            <a:pPr marL="742950" lvl="1" indent="-285750">
              <a:lnSpc>
                <a:spcPts val="1400"/>
              </a:lnSpc>
            </a:pPr>
            <a:endParaRPr lang="en-US" sz="1200">
              <a:solidFill>
                <a:srgbClr val="696A6B"/>
              </a:solidFill>
              <a:latin typeface="Arial" panose="020B0604020202020204" pitchFamily="34" charset="0"/>
              <a:cs typeface="Arial" panose="020B0604020202020204" pitchFamily="34" charset="0"/>
            </a:endParaRPr>
          </a:p>
          <a:p>
            <a:pPr marL="742950" lvl="1" indent="-285750">
              <a:lnSpc>
                <a:spcPts val="1400"/>
              </a:lnSpc>
            </a:pPr>
            <a:endParaRPr lang="en-US" sz="1200">
              <a:solidFill>
                <a:srgbClr val="696A6B"/>
              </a:solidFill>
              <a:latin typeface="Arial" panose="020B0604020202020204" pitchFamily="34" charset="0"/>
              <a:cs typeface="Arial" panose="020B0604020202020204" pitchFamily="34" charset="0"/>
            </a:endParaRPr>
          </a:p>
          <a:p>
            <a:pPr marL="742950" lvl="1" indent="-285750">
              <a:lnSpc>
                <a:spcPts val="1400"/>
              </a:lnSpc>
            </a:pPr>
            <a:endParaRPr lang="en-US" sz="1200">
              <a:solidFill>
                <a:srgbClr val="696A6B"/>
              </a:solidFill>
              <a:latin typeface="Arial" panose="020B0604020202020204" pitchFamily="34" charset="0"/>
              <a:cs typeface="Arial" panose="020B0604020202020204" pitchFamily="34" charset="0"/>
            </a:endParaRPr>
          </a:p>
          <a:p>
            <a:pPr marL="0" indent="0">
              <a:lnSpc>
                <a:spcPts val="2120"/>
              </a:lnSpc>
              <a:buNone/>
            </a:pPr>
            <a:r>
              <a:rPr lang="en-US" sz="1600">
                <a:solidFill>
                  <a:srgbClr val="E65A00"/>
                </a:solidFill>
                <a:latin typeface="Arial" panose="020B0604020202020204" pitchFamily="34" charset="0"/>
                <a:cs typeface="Arial" panose="020B0604020202020204" pitchFamily="34" charset="0"/>
              </a:rPr>
              <a:t/>
            </a:r>
            <a:br>
              <a:rPr lang="en-US" sz="1600">
                <a:solidFill>
                  <a:srgbClr val="E65A00"/>
                </a:solidFill>
                <a:latin typeface="Arial" panose="020B0604020202020204" pitchFamily="34" charset="0"/>
                <a:cs typeface="Arial" panose="020B0604020202020204" pitchFamily="34" charset="0"/>
              </a:rPr>
            </a:br>
            <a:r>
              <a:rPr lang="en-US" sz="1600">
                <a:solidFill>
                  <a:srgbClr val="E65A00"/>
                </a:solidFill>
                <a:latin typeface="Arial" panose="020B0604020202020204" pitchFamily="34" charset="0"/>
                <a:cs typeface="Arial" panose="020B0604020202020204" pitchFamily="34" charset="0"/>
              </a:rPr>
              <a:t>To teach »stupid users« the usefulness of the Service requires insight, skills and patience </a:t>
            </a:r>
            <a:endParaRPr lang="en-US" sz="1600" dirty="0">
              <a:solidFill>
                <a:srgbClr val="E65A0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14912046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2532F7-6853-EE43-81AB-01933527C976}"/>
              </a:ext>
            </a:extLst>
          </p:cNvPr>
          <p:cNvSpPr txBox="1">
            <a:spLocks/>
          </p:cNvSpPr>
          <p:nvPr/>
        </p:nvSpPr>
        <p:spPr>
          <a:xfrm>
            <a:off x="914400" y="626165"/>
            <a:ext cx="10237304" cy="1212574"/>
          </a:xfrm>
          <a:prstGeom prst="rect">
            <a:avLst/>
          </a:prstGeom>
        </p:spPr>
        <p:txBody>
          <a:bodyPr vert="horz" lIns="91440" tIns="45720" rIns="91440" bIns="45720" rtlCol="0" anchor="t">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ts val="3500"/>
              </a:lnSpc>
            </a:pPr>
            <a:r>
              <a:rPr lang="en-US" sz="3000" b="1">
                <a:solidFill>
                  <a:srgbClr val="696A6B"/>
                </a:solidFill>
                <a:latin typeface="Arial" panose="020B0604020202020204" pitchFamily="34" charset="0"/>
                <a:cs typeface="Arial" panose="020B0604020202020204" pitchFamily="34" charset="0"/>
              </a:rPr>
              <a:t>Trainings in the community or through projects</a:t>
            </a:r>
            <a:endParaRPr lang="en-US" sz="3000" b="1" dirty="0">
              <a:solidFill>
                <a:srgbClr val="696A6B"/>
              </a:solidFill>
              <a:latin typeface="Arial" panose="020B0604020202020204" pitchFamily="34" charset="0"/>
              <a:cs typeface="Arial" panose="020B0604020202020204" pitchFamily="34" charset="0"/>
            </a:endParaRPr>
          </a:p>
        </p:txBody>
      </p:sp>
      <p:sp>
        <p:nvSpPr>
          <p:cNvPr id="3" name="Subtitle 2">
            <a:extLst>
              <a:ext uri="{FF2B5EF4-FFF2-40B4-BE49-F238E27FC236}">
                <a16:creationId xmlns:a16="http://schemas.microsoft.com/office/drawing/2014/main" id="{83291451-109B-3044-9237-FFB88CA9D803}"/>
              </a:ext>
            </a:extLst>
          </p:cNvPr>
          <p:cNvSpPr txBox="1">
            <a:spLocks/>
          </p:cNvSpPr>
          <p:nvPr/>
        </p:nvSpPr>
        <p:spPr>
          <a:xfrm>
            <a:off x="914400" y="1968759"/>
            <a:ext cx="4792133" cy="3940974"/>
          </a:xfrm>
          <a:prstGeom prst="rect">
            <a:avLst/>
          </a:prstGeom>
        </p:spPr>
        <p:txBody>
          <a:bodyPr vert="horz" lIns="91440" tIns="45720" rIns="91440" bIns="45720" numCol="1"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ts val="2120"/>
              </a:lnSpc>
              <a:buNone/>
            </a:pPr>
            <a:r>
              <a:rPr lang="en-US" sz="1600" b="1">
                <a:solidFill>
                  <a:srgbClr val="E65A00"/>
                </a:solidFill>
                <a:latin typeface="Arial" panose="020B0604020202020204" pitchFamily="34" charset="0"/>
                <a:cs typeface="Arial" panose="020B0604020202020204" pitchFamily="34" charset="0"/>
              </a:rPr>
              <a:t>90‘s – „Computer Literacy“ (for schools)</a:t>
            </a:r>
            <a:br>
              <a:rPr lang="en-US" sz="1600" b="1">
                <a:solidFill>
                  <a:srgbClr val="E65A00"/>
                </a:solidFill>
                <a:latin typeface="Arial" panose="020B0604020202020204" pitchFamily="34" charset="0"/>
                <a:cs typeface="Arial" panose="020B0604020202020204" pitchFamily="34" charset="0"/>
              </a:rPr>
            </a:br>
            <a:r>
              <a:rPr lang="sl-SI" sz="1600">
                <a:solidFill>
                  <a:srgbClr val="696A6B"/>
                </a:solidFill>
                <a:latin typeface="Arial" panose="020B0604020202020204" pitchFamily="34" charset="0"/>
                <a:cs typeface="Arial" panose="020B0604020202020204" pitchFamily="34" charset="0"/>
              </a:rPr>
              <a:t>Basic internet services</a:t>
            </a:r>
            <a:r>
              <a:rPr lang="en-US" sz="1600">
                <a:solidFill>
                  <a:srgbClr val="696A6B"/>
                </a:solidFill>
                <a:latin typeface="Arial" panose="020B0604020202020204" pitchFamily="34" charset="0"/>
                <a:cs typeface="Arial" panose="020B0604020202020204" pitchFamily="34" charset="0"/>
              </a:rPr>
              <a:t/>
            </a:r>
            <a:br>
              <a:rPr lang="en-US" sz="1600">
                <a:solidFill>
                  <a:srgbClr val="696A6B"/>
                </a:solidFill>
                <a:latin typeface="Arial" panose="020B0604020202020204" pitchFamily="34" charset="0"/>
                <a:cs typeface="Arial" panose="020B0604020202020204" pitchFamily="34" charset="0"/>
              </a:rPr>
            </a:br>
            <a:r>
              <a:rPr lang="sl-SI" sz="1600">
                <a:solidFill>
                  <a:srgbClr val="696A6B"/>
                </a:solidFill>
                <a:latin typeface="Arial" panose="020B0604020202020204" pitchFamily="34" charset="0"/>
                <a:cs typeface="Arial" panose="020B0604020202020204" pitchFamily="34" charset="0"/>
              </a:rPr>
              <a:t>Use in education</a:t>
            </a:r>
            <a:br>
              <a:rPr lang="sl-SI" sz="1600">
                <a:solidFill>
                  <a:srgbClr val="696A6B"/>
                </a:solidFill>
                <a:latin typeface="Arial" panose="020B0604020202020204" pitchFamily="34" charset="0"/>
                <a:cs typeface="Arial" panose="020B0604020202020204" pitchFamily="34" charset="0"/>
              </a:rPr>
            </a:br>
            <a:r>
              <a:rPr lang="sl-SI" sz="1600">
                <a:solidFill>
                  <a:srgbClr val="696A6B"/>
                </a:solidFill>
                <a:latin typeface="Arial" panose="020B0604020202020204" pitchFamily="34" charset="0"/>
                <a:cs typeface="Arial" panose="020B0604020202020204" pitchFamily="34" charset="0"/>
              </a:rPr>
              <a:t>Basic security </a:t>
            </a:r>
            <a:endParaRPr lang="en-US" sz="1600" dirty="0">
              <a:solidFill>
                <a:srgbClr val="696A6B"/>
              </a:solidFill>
              <a:latin typeface="Arial" panose="020B0604020202020204" pitchFamily="34" charset="0"/>
              <a:cs typeface="Arial" panose="020B0604020202020204" pitchFamily="34" charset="0"/>
            </a:endParaRPr>
          </a:p>
          <a:p>
            <a:pPr marL="0" indent="0">
              <a:lnSpc>
                <a:spcPts val="2120"/>
              </a:lnSpc>
              <a:buNone/>
            </a:pPr>
            <a:r>
              <a:rPr lang="en-US" sz="1600" b="1">
                <a:solidFill>
                  <a:srgbClr val="E65A00"/>
                </a:solidFill>
                <a:latin typeface="Arial" panose="020B0604020202020204" pitchFamily="34" charset="0"/>
                <a:cs typeface="Arial" panose="020B0604020202020204" pitchFamily="34" charset="0"/>
              </a:rPr>
              <a:t>2008-2013 – “e-education”</a:t>
            </a:r>
            <a:r>
              <a:rPr lang="en-US" sz="1600">
                <a:solidFill>
                  <a:srgbClr val="696A6B"/>
                </a:solidFill>
                <a:latin typeface="Arial" panose="020B0604020202020204" pitchFamily="34" charset="0"/>
                <a:cs typeface="Arial" panose="020B0604020202020204" pitchFamily="34" charset="0"/>
              </a:rPr>
              <a:t> </a:t>
            </a:r>
            <a:br>
              <a:rPr lang="en-US" sz="1600">
                <a:solidFill>
                  <a:srgbClr val="696A6B"/>
                </a:solidFill>
                <a:latin typeface="Arial" panose="020B0604020202020204" pitchFamily="34" charset="0"/>
                <a:cs typeface="Arial" panose="020B0604020202020204" pitchFamily="34" charset="0"/>
              </a:rPr>
            </a:br>
            <a:r>
              <a:rPr lang="en-US" sz="1600">
                <a:solidFill>
                  <a:srgbClr val="696A6B"/>
                </a:solidFill>
                <a:latin typeface="Arial" panose="020B0604020202020204" pitchFamily="34" charset="0"/>
                <a:cs typeface="Arial" panose="020B0604020202020204" pitchFamily="34" charset="0"/>
              </a:rPr>
              <a:t>Advanced users – “trainers” – visiting schools</a:t>
            </a:r>
            <a:br>
              <a:rPr lang="en-US" sz="1600">
                <a:solidFill>
                  <a:srgbClr val="696A6B"/>
                </a:solidFill>
                <a:latin typeface="Arial" panose="020B0604020202020204" pitchFamily="34" charset="0"/>
                <a:cs typeface="Arial" panose="020B0604020202020204" pitchFamily="34" charset="0"/>
              </a:rPr>
            </a:br>
            <a:r>
              <a:rPr lang="en-US" sz="1600">
                <a:solidFill>
                  <a:srgbClr val="696A6B"/>
                </a:solidFill>
                <a:latin typeface="Arial" panose="020B0604020202020204" pitchFamily="34" charset="0"/>
                <a:cs typeface="Arial" panose="020B0604020202020204" pitchFamily="34" charset="0"/>
              </a:rPr>
              <a:t>hands-on workshops</a:t>
            </a:r>
            <a:endParaRPr lang="en-US" sz="1600" dirty="0">
              <a:solidFill>
                <a:srgbClr val="696A6B"/>
              </a:solidFill>
              <a:latin typeface="Arial" panose="020B0604020202020204" pitchFamily="34" charset="0"/>
              <a:cs typeface="Arial" panose="020B0604020202020204" pitchFamily="34" charset="0"/>
            </a:endParaRPr>
          </a:p>
          <a:p>
            <a:pPr marL="0" indent="0">
              <a:lnSpc>
                <a:spcPts val="2120"/>
              </a:lnSpc>
              <a:buNone/>
            </a:pPr>
            <a:r>
              <a:rPr lang="en-US" sz="1600" b="1">
                <a:solidFill>
                  <a:srgbClr val="E65A00"/>
                </a:solidFill>
                <a:latin typeface="Arial" panose="020B0604020202020204" pitchFamily="34" charset="0"/>
                <a:cs typeface="Arial" panose="020B0604020202020204" pitchFamily="34" charset="0"/>
              </a:rPr>
              <a:t>Other interest groups</a:t>
            </a:r>
            <a:r>
              <a:rPr lang="en-US" sz="1600">
                <a:solidFill>
                  <a:srgbClr val="696A6B"/>
                </a:solidFill>
                <a:latin typeface="Arial" panose="020B0604020202020204" pitchFamily="34" charset="0"/>
                <a:cs typeface="Arial" panose="020B0604020202020204" pitchFamily="34" charset="0"/>
              </a:rPr>
              <a:t/>
            </a:r>
            <a:br>
              <a:rPr lang="en-US" sz="1600">
                <a:solidFill>
                  <a:srgbClr val="696A6B"/>
                </a:solidFill>
                <a:latin typeface="Arial" panose="020B0604020202020204" pitchFamily="34" charset="0"/>
                <a:cs typeface="Arial" panose="020B0604020202020204" pitchFamily="34" charset="0"/>
              </a:rPr>
            </a:br>
            <a:r>
              <a:rPr lang="en-US" sz="1600">
                <a:solidFill>
                  <a:srgbClr val="696A6B"/>
                </a:solidFill>
                <a:latin typeface="Arial" panose="020B0604020202020204" pitchFamily="34" charset="0"/>
                <a:cs typeface="Arial" panose="020B0604020202020204" pitchFamily="34" charset="0"/>
              </a:rPr>
              <a:t>Libraries</a:t>
            </a:r>
            <a:br>
              <a:rPr lang="en-US" sz="1600">
                <a:solidFill>
                  <a:srgbClr val="696A6B"/>
                </a:solidFill>
                <a:latin typeface="Arial" panose="020B0604020202020204" pitchFamily="34" charset="0"/>
                <a:cs typeface="Arial" panose="020B0604020202020204" pitchFamily="34" charset="0"/>
              </a:rPr>
            </a:br>
            <a:r>
              <a:rPr lang="en-US" sz="1600">
                <a:solidFill>
                  <a:srgbClr val="696A6B"/>
                </a:solidFill>
                <a:latin typeface="Arial" panose="020B0604020202020204" pitchFamily="34" charset="0"/>
                <a:cs typeface="Arial" panose="020B0604020202020204" pitchFamily="34" charset="0"/>
              </a:rPr>
              <a:t>Museums </a:t>
            </a:r>
          </a:p>
          <a:p>
            <a:pPr marL="0" indent="0">
              <a:lnSpc>
                <a:spcPts val="2120"/>
              </a:lnSpc>
              <a:buNone/>
            </a:pPr>
            <a:r>
              <a:rPr lang="en-US" sz="1600" b="1">
                <a:solidFill>
                  <a:srgbClr val="E65A00"/>
                </a:solidFill>
                <a:latin typeface="Arial" panose="020B0604020202020204" pitchFamily="34" charset="0"/>
                <a:cs typeface="Arial" panose="020B0604020202020204" pitchFamily="34" charset="0"/>
              </a:rPr>
              <a:t>Universities</a:t>
            </a:r>
            <a:r>
              <a:rPr lang="en-US" sz="1600">
                <a:solidFill>
                  <a:srgbClr val="696A6B"/>
                </a:solidFill>
                <a:latin typeface="Arial" panose="020B0604020202020204" pitchFamily="34" charset="0"/>
                <a:cs typeface="Arial" panose="020B0604020202020204" pitchFamily="34" charset="0"/>
              </a:rPr>
              <a:t/>
            </a:r>
            <a:br>
              <a:rPr lang="en-US" sz="1600">
                <a:solidFill>
                  <a:srgbClr val="696A6B"/>
                </a:solidFill>
                <a:latin typeface="Arial" panose="020B0604020202020204" pitchFamily="34" charset="0"/>
                <a:cs typeface="Arial" panose="020B0604020202020204" pitchFamily="34" charset="0"/>
              </a:rPr>
            </a:br>
            <a:r>
              <a:rPr lang="en-US" sz="1600">
                <a:solidFill>
                  <a:srgbClr val="696A6B"/>
                </a:solidFill>
                <a:latin typeface="Arial" panose="020B0604020202020204" pitchFamily="34" charset="0"/>
                <a:cs typeface="Arial" panose="020B0604020202020204" pitchFamily="34" charset="0"/>
              </a:rPr>
              <a:t>Sleeping beauties</a:t>
            </a:r>
            <a:br>
              <a:rPr lang="en-US" sz="1600">
                <a:solidFill>
                  <a:srgbClr val="696A6B"/>
                </a:solidFill>
                <a:latin typeface="Arial" panose="020B0604020202020204" pitchFamily="34" charset="0"/>
                <a:cs typeface="Arial" panose="020B0604020202020204" pitchFamily="34" charset="0"/>
              </a:rPr>
            </a:br>
            <a:r>
              <a:rPr lang="en-US" sz="1600">
                <a:solidFill>
                  <a:srgbClr val="696A6B"/>
                </a:solidFill>
                <a:latin typeface="Arial" panose="020B0604020202020204" pitchFamily="34" charset="0"/>
                <a:cs typeface="Arial" panose="020B0604020202020204" pitchFamily="34" charset="0"/>
              </a:rPr>
              <a:t>Missed opportunity?</a:t>
            </a:r>
          </a:p>
          <a:p>
            <a:pPr marL="0" indent="0">
              <a:lnSpc>
                <a:spcPts val="2120"/>
              </a:lnSpc>
              <a:buNone/>
            </a:pPr>
            <a:endParaRPr lang="en-US" sz="1600" dirty="0">
              <a:solidFill>
                <a:srgbClr val="696A6B"/>
              </a:solidFill>
              <a:latin typeface="Arial" panose="020B0604020202020204" pitchFamily="34" charset="0"/>
              <a:cs typeface="Arial" panose="020B0604020202020204" pitchFamily="34" charset="0"/>
            </a:endParaRPr>
          </a:p>
        </p:txBody>
      </p:sp>
      <p:sp>
        <p:nvSpPr>
          <p:cNvPr id="7" name="Subtitle 2">
            <a:extLst>
              <a:ext uri="{FF2B5EF4-FFF2-40B4-BE49-F238E27FC236}">
                <a16:creationId xmlns:a16="http://schemas.microsoft.com/office/drawing/2014/main" id="{2D420005-5BA9-D140-BEA2-481DC86BEAB8}"/>
              </a:ext>
            </a:extLst>
          </p:cNvPr>
          <p:cNvSpPr txBox="1">
            <a:spLocks/>
          </p:cNvSpPr>
          <p:nvPr/>
        </p:nvSpPr>
        <p:spPr>
          <a:xfrm>
            <a:off x="7332133" y="2584175"/>
            <a:ext cx="3819571" cy="3180522"/>
          </a:xfrm>
          <a:prstGeom prst="rect">
            <a:avLst/>
          </a:prstGeom>
        </p:spPr>
        <p:txBody>
          <a:bodyPr vert="horz" lIns="91440" tIns="45720" rIns="91440" bIns="45720" numCol="1"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ts val="2120"/>
              </a:lnSpc>
              <a:buNone/>
            </a:pPr>
            <a:r>
              <a:rPr lang="en-US" sz="1600" b="1" i="1">
                <a:solidFill>
                  <a:srgbClr val="E65A00"/>
                </a:solidFill>
                <a:latin typeface="Arial" panose="020B0604020202020204" pitchFamily="34" charset="0"/>
                <a:cs typeface="Arial" panose="020B0604020202020204" pitchFamily="34" charset="0"/>
              </a:rPr>
              <a:t>Arnes contributed its expertise </a:t>
            </a:r>
          </a:p>
          <a:p>
            <a:pPr marL="0" indent="0">
              <a:lnSpc>
                <a:spcPts val="2120"/>
              </a:lnSpc>
              <a:buNone/>
            </a:pPr>
            <a:r>
              <a:rPr lang="en-US" sz="1600" b="1" i="1">
                <a:solidFill>
                  <a:srgbClr val="E65A00"/>
                </a:solidFill>
                <a:latin typeface="Arial" panose="020B0604020202020204" pitchFamily="34" charset="0"/>
                <a:cs typeface="Arial" panose="020B0604020202020204" pitchFamily="34" charset="0"/>
              </a:rPr>
              <a:t>lectures &amp; workshops</a:t>
            </a:r>
          </a:p>
          <a:p>
            <a:pPr marL="0" indent="0">
              <a:lnSpc>
                <a:spcPts val="2120"/>
              </a:lnSpc>
              <a:buNone/>
            </a:pPr>
            <a:r>
              <a:rPr lang="en-US" sz="1600" b="1" i="1">
                <a:solidFill>
                  <a:srgbClr val="E65A00"/>
                </a:solidFill>
                <a:latin typeface="Arial" panose="020B0604020202020204" pitchFamily="34" charset="0"/>
                <a:cs typeface="Arial" panose="020B0604020202020204" pitchFamily="34" charset="0"/>
              </a:rPr>
              <a:t>“Train the trainers”</a:t>
            </a:r>
          </a:p>
          <a:p>
            <a:pPr marL="0" indent="0">
              <a:lnSpc>
                <a:spcPts val="2120"/>
              </a:lnSpc>
              <a:buNone/>
            </a:pPr>
            <a:endParaRPr lang="en-US" sz="1600" b="1" i="1">
              <a:solidFill>
                <a:srgbClr val="E65A00"/>
              </a:solidFill>
              <a:latin typeface="Arial" panose="020B0604020202020204" pitchFamily="34" charset="0"/>
              <a:cs typeface="Arial" panose="020B0604020202020204" pitchFamily="34" charset="0"/>
            </a:endParaRPr>
          </a:p>
          <a:p>
            <a:pPr marL="0" indent="0">
              <a:lnSpc>
                <a:spcPts val="2120"/>
              </a:lnSpc>
              <a:buNone/>
            </a:pPr>
            <a:endParaRPr lang="en-US" sz="1600" b="1" i="1">
              <a:solidFill>
                <a:srgbClr val="E65A00"/>
              </a:solidFill>
              <a:latin typeface="Arial" panose="020B0604020202020204" pitchFamily="34" charset="0"/>
              <a:cs typeface="Arial" panose="020B0604020202020204" pitchFamily="34" charset="0"/>
            </a:endParaRPr>
          </a:p>
          <a:p>
            <a:pPr marL="0" indent="0">
              <a:lnSpc>
                <a:spcPts val="2120"/>
              </a:lnSpc>
              <a:buNone/>
            </a:pPr>
            <a:r>
              <a:rPr lang="en-US" sz="1600" b="1" i="1">
                <a:solidFill>
                  <a:srgbClr val="E65A00"/>
                </a:solidFill>
                <a:latin typeface="Arial" panose="020B0604020202020204" pitchFamily="34" charset="0"/>
                <a:cs typeface="Arial" panose="020B0604020202020204" pitchFamily="34" charset="0"/>
              </a:rPr>
              <a:t>... every project has its end.</a:t>
            </a:r>
            <a:r>
              <a:rPr lang="en-US" sz="1600" b="1" i="1">
                <a:solidFill>
                  <a:srgbClr val="696A6B"/>
                </a:solidFill>
                <a:latin typeface="Arial" panose="020B0604020202020204" pitchFamily="34" charset="0"/>
                <a:cs typeface="Arial" panose="020B0604020202020204" pitchFamily="34" charset="0"/>
              </a:rPr>
              <a:t/>
            </a:r>
            <a:br>
              <a:rPr lang="en-US" sz="1600" b="1" i="1">
                <a:solidFill>
                  <a:srgbClr val="696A6B"/>
                </a:solidFill>
                <a:latin typeface="Arial" panose="020B0604020202020204" pitchFamily="34" charset="0"/>
                <a:cs typeface="Arial" panose="020B0604020202020204" pitchFamily="34" charset="0"/>
              </a:rPr>
            </a:br>
            <a:endParaRPr lang="en-US" sz="1600" b="1" i="1">
              <a:solidFill>
                <a:srgbClr val="696A6B"/>
              </a:solidFill>
              <a:latin typeface="Arial" panose="020B0604020202020204" pitchFamily="34" charset="0"/>
              <a:cs typeface="Arial" panose="020B0604020202020204" pitchFamily="34" charset="0"/>
            </a:endParaRPr>
          </a:p>
          <a:p>
            <a:pPr marL="0" indent="0">
              <a:lnSpc>
                <a:spcPts val="2120"/>
              </a:lnSpc>
              <a:buNone/>
            </a:pPr>
            <a:endParaRPr lang="en-US" sz="1600" b="1" i="1">
              <a:solidFill>
                <a:srgbClr val="696A6B"/>
              </a:solidFill>
              <a:latin typeface="Arial" panose="020B0604020202020204" pitchFamily="34" charset="0"/>
              <a:cs typeface="Arial" panose="020B0604020202020204" pitchFamily="34" charset="0"/>
            </a:endParaRPr>
          </a:p>
          <a:p>
            <a:pPr marL="0" indent="0">
              <a:lnSpc>
                <a:spcPts val="2120"/>
              </a:lnSpc>
              <a:buNone/>
            </a:pPr>
            <a:endParaRPr lang="en-US" sz="1600" b="1" i="1" dirty="0">
              <a:solidFill>
                <a:srgbClr val="E65A0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54110176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2532F7-6853-EE43-81AB-01933527C976}"/>
              </a:ext>
            </a:extLst>
          </p:cNvPr>
          <p:cNvSpPr txBox="1">
            <a:spLocks/>
          </p:cNvSpPr>
          <p:nvPr/>
        </p:nvSpPr>
        <p:spPr>
          <a:xfrm>
            <a:off x="914400" y="626165"/>
            <a:ext cx="10237304" cy="1212574"/>
          </a:xfrm>
          <a:prstGeom prst="rect">
            <a:avLst/>
          </a:prstGeom>
        </p:spPr>
        <p:txBody>
          <a:bodyPr vert="horz" lIns="91440" tIns="45720" rIns="91440" bIns="45720" rtlCol="0" anchor="t">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lvl="0">
              <a:lnSpc>
                <a:spcPts val="3500"/>
              </a:lnSpc>
            </a:pPr>
            <a:r>
              <a:rPr lang="en-US" sz="3000" b="1">
                <a:solidFill>
                  <a:srgbClr val="696A6B"/>
                </a:solidFill>
                <a:latin typeface="Arial" panose="020B0604020202020204" pitchFamily="34" charset="0"/>
                <a:cs typeface="Arial" panose="020B0604020202020204" pitchFamily="34" charset="0"/>
              </a:rPr>
              <a:t>MOOC on “Safer internet use” </a:t>
            </a:r>
            <a:br>
              <a:rPr lang="en-US" sz="3000" b="1">
                <a:solidFill>
                  <a:srgbClr val="696A6B"/>
                </a:solidFill>
                <a:latin typeface="Arial" panose="020B0604020202020204" pitchFamily="34" charset="0"/>
                <a:cs typeface="Arial" panose="020B0604020202020204" pitchFamily="34" charset="0"/>
              </a:rPr>
            </a:br>
            <a:r>
              <a:rPr lang="en-US" sz="3000" b="1">
                <a:solidFill>
                  <a:schemeClr val="bg2">
                    <a:lumMod val="75000"/>
                  </a:schemeClr>
                </a:solidFill>
                <a:latin typeface="Arial" panose="020B0604020202020204" pitchFamily="34" charset="0"/>
                <a:cs typeface="Arial" panose="020B0604020202020204" pitchFamily="34" charset="0"/>
              </a:rPr>
              <a:t>started as a guerilla pet project</a:t>
            </a:r>
            <a:endParaRPr kumimoji="0" lang="en-US" sz="3000" b="1" i="0" u="none" strike="noStrike" kern="1200" cap="none" spc="0" normalizeH="0" baseline="0" noProof="0" dirty="0">
              <a:ln>
                <a:noFill/>
              </a:ln>
              <a:solidFill>
                <a:schemeClr val="bg2">
                  <a:lumMod val="75000"/>
                </a:schemeClr>
              </a:solidFill>
              <a:effectLst/>
              <a:uLnTx/>
              <a:uFillTx/>
              <a:latin typeface="Arial" panose="020B0604020202020204" pitchFamily="34" charset="0"/>
              <a:cs typeface="Arial" panose="020B0604020202020204" pitchFamily="34" charset="0"/>
            </a:endParaRPr>
          </a:p>
        </p:txBody>
      </p:sp>
      <p:sp>
        <p:nvSpPr>
          <p:cNvPr id="3" name="Subtitle 2">
            <a:extLst>
              <a:ext uri="{FF2B5EF4-FFF2-40B4-BE49-F238E27FC236}">
                <a16:creationId xmlns:a16="http://schemas.microsoft.com/office/drawing/2014/main" id="{83291451-109B-3044-9237-FFB88CA9D803}"/>
              </a:ext>
            </a:extLst>
          </p:cNvPr>
          <p:cNvSpPr txBox="1">
            <a:spLocks/>
          </p:cNvSpPr>
          <p:nvPr/>
        </p:nvSpPr>
        <p:spPr>
          <a:xfrm>
            <a:off x="914400" y="2108717"/>
            <a:ext cx="5181600" cy="4018951"/>
          </a:xfrm>
          <a:prstGeom prst="rect">
            <a:avLst/>
          </a:prstGeom>
        </p:spPr>
        <p:txBody>
          <a:bodyPr vert="horz" lIns="91440" tIns="45720" rIns="91440" bIns="45720" numCol="1"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ts val="2120"/>
              </a:lnSpc>
              <a:buNone/>
              <a:defRPr/>
            </a:pPr>
            <a:r>
              <a:rPr lang="en-US" sz="1600" b="1">
                <a:solidFill>
                  <a:srgbClr val="E65A00"/>
                </a:solidFill>
                <a:latin typeface="Arial" panose="020B0604020202020204" pitchFamily="34" charset="0"/>
                <a:cs typeface="Arial" panose="020B0604020202020204" pitchFamily="34" charset="0"/>
              </a:rPr>
              <a:t>WHY? TO COPE WITH DEMAND</a:t>
            </a:r>
            <a:r>
              <a:rPr lang="en-US" sz="1600">
                <a:solidFill>
                  <a:srgbClr val="696A6B"/>
                </a:solidFill>
                <a:latin typeface="Arial" panose="020B0604020202020204" pitchFamily="34" charset="0"/>
                <a:cs typeface="Arial" panose="020B0604020202020204" pitchFamily="34" charset="0"/>
              </a:rPr>
              <a:t> </a:t>
            </a:r>
            <a:br>
              <a:rPr lang="en-US" sz="1600">
                <a:solidFill>
                  <a:srgbClr val="696A6B"/>
                </a:solidFill>
                <a:latin typeface="Arial" panose="020B0604020202020204" pitchFamily="34" charset="0"/>
                <a:cs typeface="Arial" panose="020B0604020202020204" pitchFamily="34" charset="0"/>
              </a:rPr>
            </a:br>
            <a:r>
              <a:rPr lang="en-US" sz="1600">
                <a:solidFill>
                  <a:srgbClr val="696A6B"/>
                </a:solidFill>
                <a:latin typeface="Arial" panose="020B0604020202020204" pitchFamily="34" charset="0"/>
                <a:cs typeface="Arial" panose="020B0604020202020204" pitchFamily="34" charset="0"/>
              </a:rPr>
              <a:t>Derived from “Safer Internet” workshop for schools </a:t>
            </a:r>
          </a:p>
          <a:p>
            <a:pPr marL="0" lvl="0" indent="0">
              <a:lnSpc>
                <a:spcPts val="2120"/>
              </a:lnSpc>
              <a:buNone/>
              <a:defRPr/>
            </a:pPr>
            <a:r>
              <a:rPr lang="en-US" sz="1600" b="1">
                <a:solidFill>
                  <a:srgbClr val="E65A00"/>
                </a:solidFill>
                <a:latin typeface="Arial" panose="020B0604020202020204" pitchFamily="34" charset="0"/>
                <a:cs typeface="Arial" panose="020B0604020202020204" pitchFamily="34" charset="0"/>
              </a:rPr>
              <a:t>BASICS OF INTERNET SAFETY</a:t>
            </a:r>
            <a:r>
              <a:rPr lang="en-US" sz="1600">
                <a:solidFill>
                  <a:srgbClr val="696A6B"/>
                </a:solidFill>
                <a:latin typeface="Arial" panose="020B0604020202020204" pitchFamily="34" charset="0"/>
                <a:cs typeface="Arial" panose="020B0604020202020204" pitchFamily="34" charset="0"/>
              </a:rPr>
              <a:t/>
            </a:r>
            <a:br>
              <a:rPr lang="en-US" sz="1600">
                <a:solidFill>
                  <a:srgbClr val="696A6B"/>
                </a:solidFill>
                <a:latin typeface="Arial" panose="020B0604020202020204" pitchFamily="34" charset="0"/>
                <a:cs typeface="Arial" panose="020B0604020202020204" pitchFamily="34" charset="0"/>
              </a:rPr>
            </a:br>
            <a:r>
              <a:rPr lang="en-US" sz="1600">
                <a:solidFill>
                  <a:srgbClr val="696A6B"/>
                </a:solidFill>
                <a:latin typeface="Arial" panose="020B0604020202020204" pitchFamily="34" charset="0"/>
                <a:cs typeface="Arial" panose="020B0604020202020204" pitchFamily="34" charset="0"/>
              </a:rPr>
              <a:t>Basic security, privacy, digital and media literacy (content and source evaluation), online fraud, phishing, bullying... </a:t>
            </a:r>
          </a:p>
          <a:p>
            <a:pPr marL="0" indent="0">
              <a:lnSpc>
                <a:spcPts val="2120"/>
              </a:lnSpc>
              <a:buNone/>
            </a:pPr>
            <a:r>
              <a:rPr lang="en-US" sz="1600" b="1">
                <a:solidFill>
                  <a:srgbClr val="E65A00"/>
                </a:solidFill>
                <a:latin typeface="Arial" panose="020B0604020202020204" pitchFamily="34" charset="0"/>
                <a:cs typeface="Arial" panose="020B0604020202020204" pitchFamily="34" charset="0"/>
              </a:rPr>
              <a:t>FOLLOWS DIGCOMP</a:t>
            </a:r>
            <a:r>
              <a:rPr lang="en-US" sz="1600">
                <a:solidFill>
                  <a:srgbClr val="696A6B"/>
                </a:solidFill>
                <a:latin typeface="Arial" panose="020B0604020202020204" pitchFamily="34" charset="0"/>
                <a:cs typeface="Arial" panose="020B0604020202020204" pitchFamily="34" charset="0"/>
              </a:rPr>
              <a:t> </a:t>
            </a:r>
            <a:br>
              <a:rPr lang="en-US" sz="1600">
                <a:solidFill>
                  <a:srgbClr val="696A6B"/>
                </a:solidFill>
                <a:latin typeface="Arial" panose="020B0604020202020204" pitchFamily="34" charset="0"/>
                <a:cs typeface="Arial" panose="020B0604020202020204" pitchFamily="34" charset="0"/>
              </a:rPr>
            </a:br>
            <a:r>
              <a:rPr lang="en-US" sz="1600">
                <a:solidFill>
                  <a:srgbClr val="696A6B"/>
                </a:solidFill>
                <a:latin typeface="Arial" panose="020B0604020202020204" pitchFamily="34" charset="0"/>
                <a:cs typeface="Arial" panose="020B0604020202020204" pitchFamily="34" charset="0"/>
              </a:rPr>
              <a:t>Methodology help from didactics experts; OpenBadges </a:t>
            </a:r>
          </a:p>
          <a:p>
            <a:pPr marL="0" marR="0" lvl="0" indent="0" algn="l" defTabSz="914400" rtl="0" eaLnBrk="1" fontAlgn="auto" latinLnBrk="0" hangingPunct="1">
              <a:lnSpc>
                <a:spcPts val="2120"/>
              </a:lnSpc>
              <a:spcBef>
                <a:spcPts val="1000"/>
              </a:spcBef>
              <a:spcAft>
                <a:spcPts val="0"/>
              </a:spcAft>
              <a:buClrTx/>
              <a:buSzTx/>
              <a:buFont typeface="Arial" panose="020B0604020202020204" pitchFamily="34" charset="0"/>
              <a:buNone/>
              <a:tabLst/>
              <a:defRPr/>
            </a:pPr>
            <a:r>
              <a:rPr lang="en-US" sz="1600" b="1">
                <a:solidFill>
                  <a:srgbClr val="E65A00"/>
                </a:solidFill>
                <a:latin typeface="Arial" panose="020B0604020202020204" pitchFamily="34" charset="0"/>
                <a:cs typeface="Arial" panose="020B0604020202020204" pitchFamily="34" charset="0"/>
              </a:rPr>
              <a:t>TARGET: SCHOOLS</a:t>
            </a:r>
            <a:r>
              <a:rPr kumimoji="0" lang="en-US" sz="1600" b="0" i="0" u="none" strike="noStrike" kern="1200" cap="none" spc="0" normalizeH="0" baseline="0" noProof="0">
                <a:ln>
                  <a:noFill/>
                </a:ln>
                <a:solidFill>
                  <a:srgbClr val="696A6B"/>
                </a:solidFill>
                <a:effectLst/>
                <a:uLnTx/>
                <a:uFillTx/>
                <a:latin typeface="Arial" panose="020B0604020202020204" pitchFamily="34" charset="0"/>
                <a:ea typeface="+mn-ea"/>
                <a:cs typeface="Arial" panose="020B0604020202020204" pitchFamily="34" charset="0"/>
              </a:rPr>
              <a:t/>
            </a:r>
            <a:br>
              <a:rPr kumimoji="0" lang="en-US" sz="1600" b="0" i="0" u="none" strike="noStrike" kern="1200" cap="none" spc="0" normalizeH="0" baseline="0" noProof="0">
                <a:ln>
                  <a:noFill/>
                </a:ln>
                <a:solidFill>
                  <a:srgbClr val="696A6B"/>
                </a:solidFill>
                <a:effectLst/>
                <a:uLnTx/>
                <a:uFillTx/>
                <a:latin typeface="Arial" panose="020B0604020202020204" pitchFamily="34" charset="0"/>
                <a:ea typeface="+mn-ea"/>
                <a:cs typeface="Arial" panose="020B0604020202020204" pitchFamily="34" charset="0"/>
              </a:rPr>
            </a:br>
            <a:r>
              <a:rPr kumimoji="0" lang="en-US" sz="1600" b="0" i="0" u="none" strike="noStrike" kern="1200" cap="none" spc="0" normalizeH="0" baseline="0" noProof="0">
                <a:ln>
                  <a:noFill/>
                </a:ln>
                <a:solidFill>
                  <a:srgbClr val="696A6B"/>
                </a:solidFill>
                <a:effectLst/>
                <a:uLnTx/>
                <a:uFillTx/>
                <a:latin typeface="Arial" panose="020B0604020202020204" pitchFamily="34" charset="0"/>
                <a:ea typeface="+mn-ea"/>
                <a:cs typeface="Arial" panose="020B0604020202020204" pitchFamily="34" charset="0"/>
              </a:rPr>
              <a:t>Twice per year, since 2014</a:t>
            </a:r>
            <a:br>
              <a:rPr kumimoji="0" lang="en-US" sz="1600" b="0" i="0" u="none" strike="noStrike" kern="1200" cap="none" spc="0" normalizeH="0" baseline="0" noProof="0">
                <a:ln>
                  <a:noFill/>
                </a:ln>
                <a:solidFill>
                  <a:srgbClr val="696A6B"/>
                </a:solidFill>
                <a:effectLst/>
                <a:uLnTx/>
                <a:uFillTx/>
                <a:latin typeface="Arial" panose="020B0604020202020204" pitchFamily="34" charset="0"/>
                <a:ea typeface="+mn-ea"/>
                <a:cs typeface="Arial" panose="020B0604020202020204" pitchFamily="34" charset="0"/>
              </a:rPr>
            </a:br>
            <a:r>
              <a:rPr kumimoji="0" lang="en-US" sz="1600" b="0" i="0" u="none" strike="noStrike" kern="1200" cap="none" spc="0" normalizeH="0" baseline="0" noProof="0">
                <a:ln>
                  <a:noFill/>
                </a:ln>
                <a:solidFill>
                  <a:srgbClr val="696A6B"/>
                </a:solidFill>
                <a:effectLst/>
                <a:uLnTx/>
                <a:uFillTx/>
                <a:latin typeface="Arial" panose="020B0604020202020204" pitchFamily="34" charset="0"/>
                <a:ea typeface="+mn-ea"/>
                <a:cs typeface="Arial" panose="020B0604020202020204" pitchFamily="34" charset="0"/>
              </a:rPr>
              <a:t>Updating the content, following trends</a:t>
            </a:r>
            <a:br>
              <a:rPr kumimoji="0" lang="en-US" sz="1600" b="0" i="0" u="none" strike="noStrike" kern="1200" cap="none" spc="0" normalizeH="0" baseline="0" noProof="0">
                <a:ln>
                  <a:noFill/>
                </a:ln>
                <a:solidFill>
                  <a:srgbClr val="696A6B"/>
                </a:solidFill>
                <a:effectLst/>
                <a:uLnTx/>
                <a:uFillTx/>
                <a:latin typeface="Arial" panose="020B0604020202020204" pitchFamily="34" charset="0"/>
                <a:ea typeface="+mn-ea"/>
                <a:cs typeface="Arial" panose="020B0604020202020204" pitchFamily="34" charset="0"/>
              </a:rPr>
            </a:br>
            <a:r>
              <a:rPr kumimoji="0" lang="en-US" sz="1600" b="0" i="0" u="none" strike="noStrike" kern="1200" cap="none" spc="0" normalizeH="0" baseline="0" noProof="0">
                <a:ln>
                  <a:noFill/>
                </a:ln>
                <a:solidFill>
                  <a:srgbClr val="696A6B"/>
                </a:solidFill>
                <a:effectLst/>
                <a:uLnTx/>
                <a:uFillTx/>
                <a:latin typeface="Arial" panose="020B0604020202020204" pitchFamily="34" charset="0"/>
                <a:ea typeface="+mn-ea"/>
                <a:cs typeface="Arial" panose="020B0604020202020204" pitchFamily="34" charset="0"/>
              </a:rPr>
              <a:t>Adult audience (teachers).They keep coming back.</a:t>
            </a:r>
            <a:br>
              <a:rPr kumimoji="0" lang="en-US" sz="1600" b="0" i="0" u="none" strike="noStrike" kern="1200" cap="none" spc="0" normalizeH="0" baseline="0" noProof="0">
                <a:ln>
                  <a:noFill/>
                </a:ln>
                <a:solidFill>
                  <a:srgbClr val="696A6B"/>
                </a:solidFill>
                <a:effectLst/>
                <a:uLnTx/>
                <a:uFillTx/>
                <a:latin typeface="Arial" panose="020B0604020202020204" pitchFamily="34" charset="0"/>
                <a:ea typeface="+mn-ea"/>
                <a:cs typeface="Arial" panose="020B0604020202020204" pitchFamily="34" charset="0"/>
              </a:rPr>
            </a:br>
            <a:r>
              <a:rPr kumimoji="0" lang="en-US" sz="1600" b="0" i="0" u="none" strike="noStrike" kern="1200" cap="none" spc="0" normalizeH="0" baseline="0" noProof="0">
                <a:ln>
                  <a:noFill/>
                </a:ln>
                <a:solidFill>
                  <a:srgbClr val="696A6B"/>
                </a:solidFill>
                <a:effectLst/>
                <a:uLnTx/>
                <a:uFillTx/>
                <a:latin typeface="Arial" panose="020B0604020202020204" pitchFamily="34" charset="0"/>
                <a:ea typeface="+mn-ea"/>
                <a:cs typeface="Arial" panose="020B0604020202020204" pitchFamily="34" charset="0"/>
              </a:rPr>
              <a:t>Adaptation for children to use in classrooms.</a:t>
            </a:r>
            <a:endParaRPr kumimoji="0" lang="en-US" sz="1600" b="0" i="0" u="none" strike="noStrike" kern="1200" cap="none" spc="0" normalizeH="0" baseline="0" noProof="0" dirty="0">
              <a:ln>
                <a:noFill/>
              </a:ln>
              <a:solidFill>
                <a:srgbClr val="696A6B"/>
              </a:solidFill>
              <a:effectLst/>
              <a:uLnTx/>
              <a:uFillTx/>
              <a:latin typeface="Arial" panose="020B0604020202020204" pitchFamily="34" charset="0"/>
              <a:ea typeface="+mn-ea"/>
              <a:cs typeface="Arial" panose="020B0604020202020204" pitchFamily="34" charset="0"/>
            </a:endParaRPr>
          </a:p>
        </p:txBody>
      </p:sp>
      <p:sp>
        <p:nvSpPr>
          <p:cNvPr id="7" name="Subtitle 2">
            <a:extLst>
              <a:ext uri="{FF2B5EF4-FFF2-40B4-BE49-F238E27FC236}">
                <a16:creationId xmlns:a16="http://schemas.microsoft.com/office/drawing/2014/main" id="{2D420005-5BA9-D140-BEA2-481DC86BEAB8}"/>
              </a:ext>
            </a:extLst>
          </p:cNvPr>
          <p:cNvSpPr txBox="1">
            <a:spLocks/>
          </p:cNvSpPr>
          <p:nvPr/>
        </p:nvSpPr>
        <p:spPr>
          <a:xfrm>
            <a:off x="7332133" y="2584175"/>
            <a:ext cx="3819571" cy="3180522"/>
          </a:xfrm>
          <a:prstGeom prst="rect">
            <a:avLst/>
          </a:prstGeom>
        </p:spPr>
        <p:txBody>
          <a:bodyPr vert="horz" lIns="91440" tIns="45720" rIns="91440" bIns="45720" numCol="1"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ts val="2120"/>
              </a:lnSpc>
              <a:spcBef>
                <a:spcPts val="1000"/>
              </a:spcBef>
              <a:spcAft>
                <a:spcPts val="0"/>
              </a:spcAft>
              <a:buClrTx/>
              <a:buSzTx/>
              <a:buFont typeface="Arial" panose="020B0604020202020204" pitchFamily="34" charset="0"/>
              <a:buNone/>
              <a:tabLst/>
              <a:defRPr/>
            </a:pPr>
            <a:endParaRPr kumimoji="0" lang="en-US" sz="1600" b="1" i="1" u="none" strike="noStrike" kern="1200" cap="none" spc="0" normalizeH="0" baseline="0" noProof="0" dirty="0">
              <a:ln>
                <a:noFill/>
              </a:ln>
              <a:solidFill>
                <a:srgbClr val="E65A00"/>
              </a:solidFill>
              <a:effectLst/>
              <a:uLnTx/>
              <a:uFillTx/>
              <a:latin typeface="Arial" panose="020B0604020202020204" pitchFamily="34" charset="0"/>
              <a:ea typeface="+mn-ea"/>
              <a:cs typeface="Arial" panose="020B0604020202020204" pitchFamily="34" charset="0"/>
            </a:endParaRPr>
          </a:p>
        </p:txBody>
      </p:sp>
      <p:pic>
        <p:nvPicPr>
          <p:cNvPr id="4" name="Picture 3">
            <a:extLst>
              <a:ext uri="{FF2B5EF4-FFF2-40B4-BE49-F238E27FC236}">
                <a16:creationId xmlns:a16="http://schemas.microsoft.com/office/drawing/2014/main" id="{3DB55DF6-479C-4FA6-8A69-C98941B8DDD6}"/>
              </a:ext>
            </a:extLst>
          </p:cNvPr>
          <p:cNvPicPr>
            <a:picLocks noChangeAspect="1"/>
          </p:cNvPicPr>
          <p:nvPr/>
        </p:nvPicPr>
        <p:blipFill>
          <a:blip r:embed="rId3"/>
          <a:stretch>
            <a:fillRect/>
          </a:stretch>
        </p:blipFill>
        <p:spPr>
          <a:xfrm>
            <a:off x="6956191" y="1838739"/>
            <a:ext cx="3542083" cy="3542083"/>
          </a:xfrm>
          <a:prstGeom prst="rect">
            <a:avLst/>
          </a:prstGeom>
        </p:spPr>
      </p:pic>
    </p:spTree>
    <p:extLst>
      <p:ext uri="{BB962C8B-B14F-4D97-AF65-F5344CB8AC3E}">
        <p14:creationId xmlns:p14="http://schemas.microsoft.com/office/powerpoint/2010/main" val="224544285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2532F7-6853-EE43-81AB-01933527C976}"/>
              </a:ext>
            </a:extLst>
          </p:cNvPr>
          <p:cNvSpPr txBox="1">
            <a:spLocks/>
          </p:cNvSpPr>
          <p:nvPr/>
        </p:nvSpPr>
        <p:spPr>
          <a:xfrm>
            <a:off x="914400" y="626165"/>
            <a:ext cx="10237304" cy="1212574"/>
          </a:xfrm>
          <a:prstGeom prst="rect">
            <a:avLst/>
          </a:prstGeom>
        </p:spPr>
        <p:txBody>
          <a:bodyPr vert="horz" lIns="91440" tIns="45720" rIns="91440" bIns="45720" rtlCol="0" anchor="t">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ts val="3500"/>
              </a:lnSpc>
            </a:pPr>
            <a:r>
              <a:rPr lang="en-US" sz="3000" b="1">
                <a:solidFill>
                  <a:srgbClr val="696A6B"/>
                </a:solidFill>
                <a:latin typeface="Arial" panose="020B0604020202020204" pitchFamily="34" charset="0"/>
                <a:cs typeface="Arial" panose="020B0604020202020204" pitchFamily="34" charset="0"/>
              </a:rPr>
              <a:t>A stroke of luck (2018-2020)</a:t>
            </a:r>
            <a:endParaRPr lang="en-US" sz="3000" b="1" dirty="0">
              <a:solidFill>
                <a:srgbClr val="696A6B"/>
              </a:solidFill>
              <a:latin typeface="Arial" panose="020B0604020202020204" pitchFamily="34" charset="0"/>
              <a:cs typeface="Arial" panose="020B0604020202020204" pitchFamily="34" charset="0"/>
            </a:endParaRPr>
          </a:p>
        </p:txBody>
      </p:sp>
      <p:sp>
        <p:nvSpPr>
          <p:cNvPr id="3" name="Subtitle 2">
            <a:extLst>
              <a:ext uri="{FF2B5EF4-FFF2-40B4-BE49-F238E27FC236}">
                <a16:creationId xmlns:a16="http://schemas.microsoft.com/office/drawing/2014/main" id="{83291451-109B-3044-9237-FFB88CA9D803}"/>
              </a:ext>
            </a:extLst>
          </p:cNvPr>
          <p:cNvSpPr txBox="1">
            <a:spLocks/>
          </p:cNvSpPr>
          <p:nvPr/>
        </p:nvSpPr>
        <p:spPr>
          <a:xfrm>
            <a:off x="914400" y="2584175"/>
            <a:ext cx="4792133" cy="3325558"/>
          </a:xfrm>
          <a:prstGeom prst="rect">
            <a:avLst/>
          </a:prstGeom>
        </p:spPr>
        <p:txBody>
          <a:bodyPr vert="horz" lIns="91440" tIns="45720" rIns="91440" bIns="45720" numCol="1"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ts val="2120"/>
              </a:lnSpc>
              <a:buNone/>
            </a:pPr>
            <a:r>
              <a:rPr lang="en-US" sz="1600" b="1">
                <a:solidFill>
                  <a:srgbClr val="E65A00"/>
                </a:solidFill>
                <a:latin typeface="Arial" panose="020B0604020202020204" pitchFamily="34" charset="0"/>
                <a:cs typeface="Arial" panose="020B0604020202020204" pitchFamily="34" charset="0"/>
              </a:rPr>
              <a:t>A task to build iInfratsructure</a:t>
            </a:r>
            <a:r>
              <a:rPr lang="en-US" sz="1600">
                <a:solidFill>
                  <a:srgbClr val="696A6B"/>
                </a:solidFill>
                <a:latin typeface="Arial" panose="020B0604020202020204" pitchFamily="34" charset="0"/>
                <a:cs typeface="Arial" panose="020B0604020202020204" pitchFamily="34" charset="0"/>
              </a:rPr>
              <a:t/>
            </a:r>
            <a:br>
              <a:rPr lang="en-US" sz="1600">
                <a:solidFill>
                  <a:srgbClr val="696A6B"/>
                </a:solidFill>
                <a:latin typeface="Arial" panose="020B0604020202020204" pitchFamily="34" charset="0"/>
                <a:cs typeface="Arial" panose="020B0604020202020204" pitchFamily="34" charset="0"/>
              </a:rPr>
            </a:br>
            <a:r>
              <a:rPr lang="en-US" sz="1600">
                <a:solidFill>
                  <a:srgbClr val="696A6B"/>
                </a:solidFill>
                <a:latin typeface="Arial" panose="020B0604020202020204" pitchFamily="34" charset="0"/>
                <a:cs typeface="Arial" panose="020B0604020202020204" pitchFamily="34" charset="0"/>
              </a:rPr>
              <a:t>Wireless networks @schools. Eduroam.</a:t>
            </a:r>
            <a:endParaRPr lang="en-US" sz="1600" dirty="0">
              <a:solidFill>
                <a:srgbClr val="696A6B"/>
              </a:solidFill>
              <a:latin typeface="Arial" panose="020B0604020202020204" pitchFamily="34" charset="0"/>
              <a:cs typeface="Arial" panose="020B0604020202020204" pitchFamily="34" charset="0"/>
            </a:endParaRPr>
          </a:p>
          <a:p>
            <a:pPr marL="0" indent="0">
              <a:lnSpc>
                <a:spcPts val="2120"/>
              </a:lnSpc>
              <a:buNone/>
            </a:pPr>
            <a:r>
              <a:rPr lang="en-US" sz="1600" b="1">
                <a:solidFill>
                  <a:srgbClr val="E65A00"/>
                </a:solidFill>
                <a:latin typeface="Arial" panose="020B0604020202020204" pitchFamily="34" charset="0"/>
                <a:cs typeface="Arial" panose="020B0604020202020204" pitchFamily="34" charset="0"/>
              </a:rPr>
              <a:t>... but some € for E-services&amp;E-content</a:t>
            </a:r>
            <a:r>
              <a:rPr lang="en-US" sz="1600">
                <a:solidFill>
                  <a:srgbClr val="696A6B"/>
                </a:solidFill>
                <a:latin typeface="Arial" panose="020B0604020202020204" pitchFamily="34" charset="0"/>
                <a:cs typeface="Arial" panose="020B0604020202020204" pitchFamily="34" charset="0"/>
              </a:rPr>
              <a:t> </a:t>
            </a:r>
            <a:br>
              <a:rPr lang="en-US" sz="1600">
                <a:solidFill>
                  <a:srgbClr val="696A6B"/>
                </a:solidFill>
                <a:latin typeface="Arial" panose="020B0604020202020204" pitchFamily="34" charset="0"/>
                <a:cs typeface="Arial" panose="020B0604020202020204" pitchFamily="34" charset="0"/>
              </a:rPr>
            </a:br>
            <a:r>
              <a:rPr lang="en-US" sz="1600">
                <a:solidFill>
                  <a:srgbClr val="696A6B"/>
                </a:solidFill>
                <a:latin typeface="Arial" panose="020B0604020202020204" pitchFamily="34" charset="0"/>
                <a:cs typeface="Arial" panose="020B0604020202020204" pitchFamily="34" charset="0"/>
              </a:rPr>
              <a:t>What e-content can we deliver, of use to teachers? </a:t>
            </a:r>
            <a:endParaRPr lang="en-US" sz="1600" dirty="0">
              <a:solidFill>
                <a:srgbClr val="696A6B"/>
              </a:solidFill>
              <a:latin typeface="Arial" panose="020B0604020202020204" pitchFamily="34" charset="0"/>
              <a:cs typeface="Arial" panose="020B0604020202020204" pitchFamily="34" charset="0"/>
            </a:endParaRPr>
          </a:p>
          <a:p>
            <a:pPr marL="0" indent="0">
              <a:lnSpc>
                <a:spcPts val="2120"/>
              </a:lnSpc>
              <a:buNone/>
            </a:pPr>
            <a:r>
              <a:rPr lang="en-US" sz="1600" b="1">
                <a:solidFill>
                  <a:srgbClr val="E65A00"/>
                </a:solidFill>
                <a:latin typeface="Arial" panose="020B0604020202020204" pitchFamily="34" charset="0"/>
                <a:cs typeface="Arial" panose="020B0604020202020204" pitchFamily="34" charset="0"/>
              </a:rPr>
              <a:t>MOOC from workshops</a:t>
            </a:r>
            <a:r>
              <a:rPr lang="en-US" sz="1600">
                <a:solidFill>
                  <a:srgbClr val="696A6B"/>
                </a:solidFill>
                <a:latin typeface="Arial" panose="020B0604020202020204" pitchFamily="34" charset="0"/>
                <a:cs typeface="Arial" panose="020B0604020202020204" pitchFamily="34" charset="0"/>
              </a:rPr>
              <a:t> </a:t>
            </a:r>
            <a:br>
              <a:rPr lang="en-US" sz="1600">
                <a:solidFill>
                  <a:srgbClr val="696A6B"/>
                </a:solidFill>
                <a:latin typeface="Arial" panose="020B0604020202020204" pitchFamily="34" charset="0"/>
                <a:cs typeface="Arial" panose="020B0604020202020204" pitchFamily="34" charset="0"/>
              </a:rPr>
            </a:br>
            <a:r>
              <a:rPr lang="en-US" sz="1600">
                <a:solidFill>
                  <a:srgbClr val="696A6B"/>
                </a:solidFill>
                <a:latin typeface="Arial" panose="020B0604020202020204" pitchFamily="34" charset="0"/>
                <a:cs typeface="Arial" panose="020B0604020202020204" pitchFamily="34" charset="0"/>
              </a:rPr>
              <a:t>To put our services to some good use. We learned from E-education experience</a:t>
            </a:r>
            <a:endParaRPr lang="en-US" sz="1600" dirty="0">
              <a:solidFill>
                <a:srgbClr val="696A6B"/>
              </a:solidFill>
              <a:latin typeface="Arial" panose="020B0604020202020204" pitchFamily="34" charset="0"/>
              <a:cs typeface="Arial" panose="020B0604020202020204" pitchFamily="34" charset="0"/>
            </a:endParaRPr>
          </a:p>
        </p:txBody>
      </p:sp>
      <p:sp>
        <p:nvSpPr>
          <p:cNvPr id="7" name="Subtitle 2">
            <a:extLst>
              <a:ext uri="{FF2B5EF4-FFF2-40B4-BE49-F238E27FC236}">
                <a16:creationId xmlns:a16="http://schemas.microsoft.com/office/drawing/2014/main" id="{2D420005-5BA9-D140-BEA2-481DC86BEAB8}"/>
              </a:ext>
            </a:extLst>
          </p:cNvPr>
          <p:cNvSpPr txBox="1">
            <a:spLocks/>
          </p:cNvSpPr>
          <p:nvPr/>
        </p:nvSpPr>
        <p:spPr>
          <a:xfrm>
            <a:off x="7332133" y="2584175"/>
            <a:ext cx="3819571" cy="3180522"/>
          </a:xfrm>
          <a:prstGeom prst="rect">
            <a:avLst/>
          </a:prstGeom>
        </p:spPr>
        <p:txBody>
          <a:bodyPr vert="horz" lIns="91440" tIns="45720" rIns="91440" bIns="45720" numCol="1"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ts val="2120"/>
              </a:lnSpc>
              <a:buNone/>
            </a:pPr>
            <a:endParaRPr lang="en-US" sz="1600" b="1" i="1" dirty="0">
              <a:solidFill>
                <a:srgbClr val="E65A00"/>
              </a:solidFill>
              <a:latin typeface="Arial" panose="020B0604020202020204" pitchFamily="34" charset="0"/>
              <a:cs typeface="Arial" panose="020B0604020202020204" pitchFamily="34" charset="0"/>
            </a:endParaRPr>
          </a:p>
        </p:txBody>
      </p:sp>
      <p:pic>
        <p:nvPicPr>
          <p:cNvPr id="4" name="Picture 3">
            <a:extLst>
              <a:ext uri="{FF2B5EF4-FFF2-40B4-BE49-F238E27FC236}">
                <a16:creationId xmlns:a16="http://schemas.microsoft.com/office/drawing/2014/main" id="{70CE8457-533A-440C-8D2B-68CA42CEBE40}"/>
              </a:ext>
            </a:extLst>
          </p:cNvPr>
          <p:cNvPicPr>
            <a:picLocks noChangeAspect="1"/>
          </p:cNvPicPr>
          <p:nvPr/>
        </p:nvPicPr>
        <p:blipFill>
          <a:blip r:embed="rId2"/>
          <a:stretch>
            <a:fillRect/>
          </a:stretch>
        </p:blipFill>
        <p:spPr>
          <a:xfrm>
            <a:off x="6033052" y="2368329"/>
            <a:ext cx="4762500" cy="1238250"/>
          </a:xfrm>
          <a:prstGeom prst="rect">
            <a:avLst/>
          </a:prstGeom>
        </p:spPr>
      </p:pic>
      <p:pic>
        <p:nvPicPr>
          <p:cNvPr id="2052" name="Picture 4" descr="https://www.arnes.si/files/2016/11/sio-2020_Arnes_877.png">
            <a:extLst>
              <a:ext uri="{FF2B5EF4-FFF2-40B4-BE49-F238E27FC236}">
                <a16:creationId xmlns:a16="http://schemas.microsoft.com/office/drawing/2014/main" id="{5CA0619F-AAC6-4C30-959F-C7817BA3870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322024" y="3732890"/>
            <a:ext cx="4310452" cy="5406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6103783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2532F7-6853-EE43-81AB-01933527C976}"/>
              </a:ext>
            </a:extLst>
          </p:cNvPr>
          <p:cNvSpPr txBox="1">
            <a:spLocks/>
          </p:cNvSpPr>
          <p:nvPr/>
        </p:nvSpPr>
        <p:spPr>
          <a:xfrm>
            <a:off x="914400" y="626165"/>
            <a:ext cx="10237304" cy="1212574"/>
          </a:xfrm>
          <a:prstGeom prst="rect">
            <a:avLst/>
          </a:prstGeom>
        </p:spPr>
        <p:txBody>
          <a:bodyPr vert="horz" lIns="91440" tIns="45720" rIns="91440" bIns="45720" rtlCol="0" anchor="t">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ts val="3500"/>
              </a:lnSpc>
            </a:pPr>
            <a:r>
              <a:rPr lang="en-US" sz="3000" b="1">
                <a:solidFill>
                  <a:srgbClr val="696A6B"/>
                </a:solidFill>
                <a:latin typeface="Arial" panose="020B0604020202020204" pitchFamily="34" charset="0"/>
                <a:cs typeface="Arial" panose="020B0604020202020204" pitchFamily="34" charset="0"/>
              </a:rPr>
              <a:t>Pandemic &amp; distant education:</a:t>
            </a:r>
          </a:p>
          <a:p>
            <a:pPr>
              <a:lnSpc>
                <a:spcPts val="3500"/>
              </a:lnSpc>
            </a:pPr>
            <a:r>
              <a:rPr lang="en-US" sz="3000" b="1">
                <a:solidFill>
                  <a:srgbClr val="696A6B"/>
                </a:solidFill>
                <a:latin typeface="Arial" panose="020B0604020202020204" pitchFamily="34" charset="0"/>
                <a:cs typeface="Arial" panose="020B0604020202020204" pitchFamily="34" charset="0"/>
              </a:rPr>
              <a:t>Trainings absolute game-changer!</a:t>
            </a:r>
            <a:endParaRPr lang="sl-SI" sz="3000" b="1">
              <a:solidFill>
                <a:srgbClr val="696A6B"/>
              </a:solidFill>
              <a:latin typeface="Arial" panose="020B0604020202020204" pitchFamily="34" charset="0"/>
              <a:cs typeface="Arial" panose="020B0604020202020204" pitchFamily="34" charset="0"/>
            </a:endParaRPr>
          </a:p>
        </p:txBody>
      </p:sp>
      <p:sp>
        <p:nvSpPr>
          <p:cNvPr id="3" name="Subtitle 2">
            <a:extLst>
              <a:ext uri="{FF2B5EF4-FFF2-40B4-BE49-F238E27FC236}">
                <a16:creationId xmlns:a16="http://schemas.microsoft.com/office/drawing/2014/main" id="{83291451-109B-3044-9237-FFB88CA9D803}"/>
              </a:ext>
            </a:extLst>
          </p:cNvPr>
          <p:cNvSpPr txBox="1">
            <a:spLocks/>
          </p:cNvSpPr>
          <p:nvPr/>
        </p:nvSpPr>
        <p:spPr>
          <a:xfrm>
            <a:off x="914400" y="2509525"/>
            <a:ext cx="4792133" cy="3325558"/>
          </a:xfrm>
          <a:prstGeom prst="rect">
            <a:avLst/>
          </a:prstGeom>
        </p:spPr>
        <p:txBody>
          <a:bodyPr vert="horz" lIns="91440" tIns="45720" rIns="91440" bIns="45720" numCol="1"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ts val="2120"/>
              </a:lnSpc>
              <a:buNone/>
            </a:pPr>
            <a:r>
              <a:rPr lang="en-US" sz="1600" b="1">
                <a:solidFill>
                  <a:srgbClr val="E65A00"/>
                </a:solidFill>
                <a:latin typeface="Arial" panose="020B0604020202020204" pitchFamily="34" charset="0"/>
                <a:cs typeface="Arial" panose="020B0604020202020204" pitchFamily="34" charset="0"/>
              </a:rPr>
              <a:t>LIVE WORKSHOPS AT SCHOOLS</a:t>
            </a:r>
            <a:r>
              <a:rPr lang="sl-SI" sz="1600" b="1">
                <a:solidFill>
                  <a:srgbClr val="E65A00"/>
                </a:solidFill>
                <a:latin typeface="Arial" panose="020B0604020202020204" pitchFamily="34" charset="0"/>
                <a:cs typeface="Arial" panose="020B0604020202020204" pitchFamily="34" charset="0"/>
              </a:rPr>
              <a:t/>
            </a:r>
            <a:br>
              <a:rPr lang="sl-SI" sz="1600" b="1">
                <a:solidFill>
                  <a:srgbClr val="E65A00"/>
                </a:solidFill>
                <a:latin typeface="Arial" panose="020B0604020202020204" pitchFamily="34" charset="0"/>
                <a:cs typeface="Arial" panose="020B0604020202020204" pitchFamily="34" charset="0"/>
              </a:rPr>
            </a:br>
            <a:r>
              <a:rPr lang="en-US" sz="1600">
                <a:solidFill>
                  <a:srgbClr val="696A6B"/>
                </a:solidFill>
                <a:latin typeface="Arial" panose="020B0604020202020204" pitchFamily="34" charset="0"/>
                <a:cs typeface="Arial" panose="020B0604020202020204" pitchFamily="34" charset="0"/>
              </a:rPr>
              <a:t>Up to </a:t>
            </a:r>
            <a:r>
              <a:rPr lang="sl-SI" sz="1600">
                <a:solidFill>
                  <a:srgbClr val="696A6B"/>
                </a:solidFill>
                <a:latin typeface="Arial" panose="020B0604020202020204" pitchFamily="34" charset="0"/>
                <a:cs typeface="Arial" panose="020B0604020202020204" pitchFamily="34" charset="0"/>
              </a:rPr>
              <a:t>35 </a:t>
            </a:r>
            <a:r>
              <a:rPr lang="en-US" sz="1600">
                <a:solidFill>
                  <a:srgbClr val="696A6B"/>
                </a:solidFill>
                <a:latin typeface="Arial" panose="020B0604020202020204" pitchFamily="34" charset="0"/>
                <a:cs typeface="Arial" panose="020B0604020202020204" pitchFamily="34" charset="0"/>
              </a:rPr>
              <a:t>per day, full staff </a:t>
            </a:r>
            <a:r>
              <a:rPr lang="sl-SI" sz="1600">
                <a:solidFill>
                  <a:srgbClr val="696A6B"/>
                </a:solidFill>
                <a:latin typeface="Arial" panose="020B0604020202020204" pitchFamily="34" charset="0"/>
                <a:cs typeface="Arial" panose="020B0604020202020204" pitchFamily="34" charset="0"/>
              </a:rPr>
              <a:t> </a:t>
            </a:r>
            <a:br>
              <a:rPr lang="sl-SI" sz="1600">
                <a:solidFill>
                  <a:srgbClr val="696A6B"/>
                </a:solidFill>
                <a:latin typeface="Arial" panose="020B0604020202020204" pitchFamily="34" charset="0"/>
                <a:cs typeface="Arial" panose="020B0604020202020204" pitchFamily="34" charset="0"/>
              </a:rPr>
            </a:br>
            <a:r>
              <a:rPr lang="en-US" sz="1600">
                <a:solidFill>
                  <a:srgbClr val="696A6B"/>
                </a:solidFill>
                <a:latin typeface="Arial" panose="020B0604020202020204" pitchFamily="34" charset="0"/>
                <a:cs typeface="Arial" panose="020B0604020202020204" pitchFamily="34" charset="0"/>
              </a:rPr>
              <a:t>&gt;500 over the summer 2020 (&gt;700 in 6 months)</a:t>
            </a:r>
          </a:p>
          <a:p>
            <a:pPr marL="0" indent="0">
              <a:lnSpc>
                <a:spcPts val="2120"/>
              </a:lnSpc>
              <a:buNone/>
            </a:pPr>
            <a:r>
              <a:rPr lang="sl-SI" sz="1600" b="1">
                <a:solidFill>
                  <a:srgbClr val="E65A00"/>
                </a:solidFill>
                <a:latin typeface="Arial" panose="020B0604020202020204" pitchFamily="34" charset="0"/>
                <a:cs typeface="Arial" panose="020B0604020202020204" pitchFamily="34" charset="0"/>
              </a:rPr>
              <a:t>MO</a:t>
            </a:r>
            <a:r>
              <a:rPr lang="en-US" sz="1600" b="1" smtClean="0">
                <a:solidFill>
                  <a:srgbClr val="E65A00"/>
                </a:solidFill>
                <a:latin typeface="Arial" panose="020B0604020202020204" pitchFamily="34" charset="0"/>
                <a:cs typeface="Arial" panose="020B0604020202020204" pitchFamily="34" charset="0"/>
              </a:rPr>
              <a:t>OC</a:t>
            </a:r>
            <a:r>
              <a:rPr lang="sl-SI" sz="1600" b="1" smtClean="0">
                <a:solidFill>
                  <a:srgbClr val="E65A00"/>
                </a:solidFill>
                <a:latin typeface="Arial" panose="020B0604020202020204" pitchFamily="34" charset="0"/>
                <a:cs typeface="Arial" panose="020B0604020202020204" pitchFamily="34" charset="0"/>
              </a:rPr>
              <a:t>s</a:t>
            </a:r>
            <a:r>
              <a:rPr lang="en-US" sz="1600">
                <a:solidFill>
                  <a:srgbClr val="696A6B"/>
                </a:solidFill>
                <a:latin typeface="Arial" panose="020B0604020202020204" pitchFamily="34" charset="0"/>
                <a:cs typeface="Arial" panose="020B0604020202020204" pitchFamily="34" charset="0"/>
              </a:rPr>
              <a:t/>
            </a:r>
            <a:br>
              <a:rPr lang="en-US" sz="1600">
                <a:solidFill>
                  <a:srgbClr val="696A6B"/>
                </a:solidFill>
                <a:latin typeface="Arial" panose="020B0604020202020204" pitchFamily="34" charset="0"/>
                <a:cs typeface="Arial" panose="020B0604020202020204" pitchFamily="34" charset="0"/>
              </a:rPr>
            </a:br>
            <a:r>
              <a:rPr lang="sl-SI" sz="1600">
                <a:solidFill>
                  <a:srgbClr val="696A6B"/>
                </a:solidFill>
                <a:latin typeface="Arial" panose="020B0604020202020204" pitchFamily="34" charset="0"/>
                <a:cs typeface="Arial" panose="020B0604020202020204" pitchFamily="34" charset="0"/>
              </a:rPr>
              <a:t>900 </a:t>
            </a:r>
            <a:r>
              <a:rPr lang="en-US" sz="1600">
                <a:solidFill>
                  <a:srgbClr val="696A6B"/>
                </a:solidFill>
                <a:latin typeface="Arial" panose="020B0604020202020204" pitchFamily="34" charset="0"/>
                <a:cs typeface="Arial" panose="020B0604020202020204" pitchFamily="34" charset="0"/>
              </a:rPr>
              <a:t>teachers in a single Moodle course</a:t>
            </a:r>
            <a:r>
              <a:rPr lang="sl-SI" sz="1600">
                <a:solidFill>
                  <a:srgbClr val="696A6B"/>
                </a:solidFill>
                <a:latin typeface="Arial" panose="020B0604020202020204" pitchFamily="34" charset="0"/>
                <a:cs typeface="Arial" panose="020B0604020202020204" pitchFamily="34" charset="0"/>
              </a:rPr>
              <a:t/>
            </a:r>
            <a:br>
              <a:rPr lang="sl-SI" sz="1600">
                <a:solidFill>
                  <a:srgbClr val="696A6B"/>
                </a:solidFill>
                <a:latin typeface="Arial" panose="020B0604020202020204" pitchFamily="34" charset="0"/>
                <a:cs typeface="Arial" panose="020B0604020202020204" pitchFamily="34" charset="0"/>
              </a:rPr>
            </a:br>
            <a:r>
              <a:rPr lang="en-US" sz="1600">
                <a:solidFill>
                  <a:srgbClr val="696A6B"/>
                </a:solidFill>
                <a:latin typeface="Arial" panose="020B0604020202020204" pitchFamily="34" charset="0"/>
                <a:cs typeface="Arial" panose="020B0604020202020204" pitchFamily="34" charset="0"/>
              </a:rPr>
              <a:t>Key services, new functionalities</a:t>
            </a:r>
          </a:p>
          <a:p>
            <a:pPr marL="0" indent="0">
              <a:lnSpc>
                <a:spcPts val="2120"/>
              </a:lnSpc>
              <a:buNone/>
            </a:pPr>
            <a:r>
              <a:rPr lang="en-US" sz="1600" b="1">
                <a:solidFill>
                  <a:srgbClr val="E65A00"/>
                </a:solidFill>
                <a:latin typeface="Arial" panose="020B0604020202020204" pitchFamily="34" charset="0"/>
                <a:cs typeface="Arial" panose="020B0604020202020204" pitchFamily="34" charset="0"/>
              </a:rPr>
              <a:t>WEBINARS</a:t>
            </a:r>
            <a:r>
              <a:rPr lang="en-US" sz="1600">
                <a:solidFill>
                  <a:srgbClr val="696A6B"/>
                </a:solidFill>
                <a:latin typeface="Arial" panose="020B0604020202020204" pitchFamily="34" charset="0"/>
                <a:cs typeface="Arial" panose="020B0604020202020204" pitchFamily="34" charset="0"/>
              </a:rPr>
              <a:t/>
            </a:r>
            <a:br>
              <a:rPr lang="en-US" sz="1600">
                <a:solidFill>
                  <a:srgbClr val="696A6B"/>
                </a:solidFill>
                <a:latin typeface="Arial" panose="020B0604020202020204" pitchFamily="34" charset="0"/>
                <a:cs typeface="Arial" panose="020B0604020202020204" pitchFamily="34" charset="0"/>
              </a:rPr>
            </a:br>
            <a:r>
              <a:rPr lang="en-US" sz="1600">
                <a:solidFill>
                  <a:srgbClr val="696A6B"/>
                </a:solidFill>
                <a:latin typeface="Arial" panose="020B0604020202020204" pitchFamily="34" charset="0"/>
                <a:cs typeface="Arial" panose="020B0604020202020204" pitchFamily="34" charset="0"/>
              </a:rPr>
              <a:t>Practical advice by teachers</a:t>
            </a:r>
            <a:r>
              <a:rPr lang="sl-SI" sz="1600">
                <a:solidFill>
                  <a:srgbClr val="696A6B"/>
                </a:solidFill>
                <a:latin typeface="Arial" panose="020B0604020202020204" pitchFamily="34" charset="0"/>
                <a:cs typeface="Arial" panose="020B0604020202020204" pitchFamily="34" charset="0"/>
              </a:rPr>
              <a:t>; &gt;</a:t>
            </a:r>
            <a:r>
              <a:rPr lang="en-US" sz="1600">
                <a:solidFill>
                  <a:srgbClr val="696A6B"/>
                </a:solidFill>
                <a:latin typeface="Arial" panose="020B0604020202020204" pitchFamily="34" charset="0"/>
                <a:cs typeface="Arial" panose="020B0604020202020204" pitchFamily="34" charset="0"/>
              </a:rPr>
              <a:t>66</a:t>
            </a:r>
            <a:r>
              <a:rPr lang="sl-SI" sz="1600">
                <a:solidFill>
                  <a:srgbClr val="696A6B"/>
                </a:solidFill>
                <a:latin typeface="Arial" panose="020B0604020202020204" pitchFamily="34" charset="0"/>
                <a:cs typeface="Arial" panose="020B0604020202020204" pitchFamily="34" charset="0"/>
              </a:rPr>
              <a:t>.000 </a:t>
            </a:r>
            <a:r>
              <a:rPr lang="en-US" sz="1600">
                <a:solidFill>
                  <a:srgbClr val="696A6B"/>
                </a:solidFill>
                <a:latin typeface="Arial" panose="020B0604020202020204" pitchFamily="34" charset="0"/>
                <a:cs typeface="Arial" panose="020B0604020202020204" pitchFamily="34" charset="0"/>
              </a:rPr>
              <a:t>views</a:t>
            </a:r>
            <a:endParaRPr lang="sl-SI" sz="1600">
              <a:solidFill>
                <a:srgbClr val="696A6B"/>
              </a:solidFill>
              <a:latin typeface="Arial" panose="020B0604020202020204" pitchFamily="34" charset="0"/>
              <a:cs typeface="Arial" panose="020B0604020202020204" pitchFamily="34" charset="0"/>
            </a:endParaRPr>
          </a:p>
          <a:p>
            <a:pPr marL="0" indent="0">
              <a:lnSpc>
                <a:spcPts val="2120"/>
              </a:lnSpc>
              <a:buNone/>
            </a:pPr>
            <a:r>
              <a:rPr lang="en-US" sz="1600" b="1">
                <a:solidFill>
                  <a:srgbClr val="E65A00"/>
                </a:solidFill>
                <a:latin typeface="Arial" panose="020B0604020202020204" pitchFamily="34" charset="0"/>
                <a:cs typeface="Arial" panose="020B0604020202020204" pitchFamily="34" charset="0"/>
              </a:rPr>
              <a:t>SPECIFIC ISSUES</a:t>
            </a:r>
            <a:r>
              <a:rPr lang="en-US" sz="1600">
                <a:solidFill>
                  <a:srgbClr val="696A6B"/>
                </a:solidFill>
                <a:latin typeface="Arial" panose="020B0604020202020204" pitchFamily="34" charset="0"/>
                <a:cs typeface="Arial" panose="020B0604020202020204" pitchFamily="34" charset="0"/>
              </a:rPr>
              <a:t/>
            </a:r>
            <a:br>
              <a:rPr lang="en-US" sz="1600">
                <a:solidFill>
                  <a:srgbClr val="696A6B"/>
                </a:solidFill>
                <a:latin typeface="Arial" panose="020B0604020202020204" pitchFamily="34" charset="0"/>
                <a:cs typeface="Arial" panose="020B0604020202020204" pitchFamily="34" charset="0"/>
              </a:rPr>
            </a:br>
            <a:r>
              <a:rPr lang="en-US" sz="1600">
                <a:solidFill>
                  <a:srgbClr val="696A6B"/>
                </a:solidFill>
                <a:latin typeface="Arial" panose="020B0604020202020204" pitchFamily="34" charset="0"/>
                <a:cs typeface="Arial" panose="020B0604020202020204" pitchFamily="34" charset="0"/>
              </a:rPr>
              <a:t>Intellectual property rights online</a:t>
            </a:r>
            <a:endParaRPr lang="en-US" sz="1600" dirty="0">
              <a:solidFill>
                <a:srgbClr val="696A6B"/>
              </a:solidFill>
              <a:latin typeface="Arial" panose="020B0604020202020204" pitchFamily="34" charset="0"/>
              <a:cs typeface="Arial" panose="020B0604020202020204" pitchFamily="34" charset="0"/>
            </a:endParaRPr>
          </a:p>
        </p:txBody>
      </p:sp>
      <p:pic>
        <p:nvPicPr>
          <p:cNvPr id="11" name="Picture 10">
            <a:extLst>
              <a:ext uri="{FF2B5EF4-FFF2-40B4-BE49-F238E27FC236}">
                <a16:creationId xmlns:a16="http://schemas.microsoft.com/office/drawing/2014/main" id="{55922201-9431-4BCE-A01F-C78BA9B2E153}"/>
              </a:ext>
            </a:extLst>
          </p:cNvPr>
          <p:cNvPicPr>
            <a:picLocks noChangeAspect="1"/>
          </p:cNvPicPr>
          <p:nvPr/>
        </p:nvPicPr>
        <p:blipFill>
          <a:blip r:embed="rId3"/>
          <a:stretch>
            <a:fillRect/>
          </a:stretch>
        </p:blipFill>
        <p:spPr>
          <a:xfrm>
            <a:off x="5749004" y="2384649"/>
            <a:ext cx="4637383" cy="3450434"/>
          </a:xfrm>
          <a:prstGeom prst="rect">
            <a:avLst/>
          </a:prstGeom>
        </p:spPr>
      </p:pic>
    </p:spTree>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2532F7-6853-EE43-81AB-01933527C976}"/>
              </a:ext>
            </a:extLst>
          </p:cNvPr>
          <p:cNvSpPr txBox="1">
            <a:spLocks/>
          </p:cNvSpPr>
          <p:nvPr/>
        </p:nvSpPr>
        <p:spPr>
          <a:xfrm>
            <a:off x="914400" y="626165"/>
            <a:ext cx="10237304" cy="1212574"/>
          </a:xfrm>
          <a:prstGeom prst="rect">
            <a:avLst/>
          </a:prstGeom>
        </p:spPr>
        <p:txBody>
          <a:bodyPr vert="horz" lIns="91440" tIns="45720" rIns="91440" bIns="45720" rtlCol="0" anchor="t">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ts val="3500"/>
              </a:lnSpc>
            </a:pPr>
            <a:r>
              <a:rPr lang="en-US" sz="3000" b="1">
                <a:solidFill>
                  <a:srgbClr val="696A6B"/>
                </a:solidFill>
                <a:latin typeface="Arial" panose="020B0604020202020204" pitchFamily="34" charset="0"/>
                <a:cs typeface="Arial" panose="020B0604020202020204" pitchFamily="34" charset="0"/>
              </a:rPr>
              <a:t>A stroke of reality (2021)</a:t>
            </a:r>
            <a:endParaRPr lang="en-US" sz="3000" b="1" dirty="0">
              <a:solidFill>
                <a:srgbClr val="696A6B"/>
              </a:solidFill>
              <a:latin typeface="Arial" panose="020B0604020202020204" pitchFamily="34" charset="0"/>
              <a:cs typeface="Arial" panose="020B0604020202020204" pitchFamily="34" charset="0"/>
            </a:endParaRPr>
          </a:p>
        </p:txBody>
      </p:sp>
      <p:sp>
        <p:nvSpPr>
          <p:cNvPr id="3" name="Subtitle 2">
            <a:extLst>
              <a:ext uri="{FF2B5EF4-FFF2-40B4-BE49-F238E27FC236}">
                <a16:creationId xmlns:a16="http://schemas.microsoft.com/office/drawing/2014/main" id="{83291451-109B-3044-9237-FFB88CA9D803}"/>
              </a:ext>
            </a:extLst>
          </p:cNvPr>
          <p:cNvSpPr txBox="1">
            <a:spLocks/>
          </p:cNvSpPr>
          <p:nvPr/>
        </p:nvSpPr>
        <p:spPr>
          <a:xfrm>
            <a:off x="914400" y="2185060"/>
            <a:ext cx="4792133" cy="3724673"/>
          </a:xfrm>
          <a:prstGeom prst="rect">
            <a:avLst/>
          </a:prstGeom>
        </p:spPr>
        <p:txBody>
          <a:bodyPr vert="horz" lIns="91440" tIns="45720" rIns="91440" bIns="45720" numCol="1"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ts val="2120"/>
              </a:lnSpc>
              <a:buNone/>
            </a:pPr>
            <a:r>
              <a:rPr lang="en-US" sz="1600" b="1">
                <a:solidFill>
                  <a:srgbClr val="E65A00"/>
                </a:solidFill>
                <a:latin typeface="Arial" panose="020B0604020202020204" pitchFamily="34" charset="0"/>
                <a:cs typeface="Arial" panose="020B0604020202020204" pitchFamily="34" charset="0"/>
              </a:rPr>
              <a:t>Despite high popularity and demand...</a:t>
            </a:r>
            <a:r>
              <a:rPr lang="en-US" sz="1600">
                <a:solidFill>
                  <a:srgbClr val="696A6B"/>
                </a:solidFill>
                <a:latin typeface="Arial" panose="020B0604020202020204" pitchFamily="34" charset="0"/>
                <a:cs typeface="Arial" panose="020B0604020202020204" pitchFamily="34" charset="0"/>
              </a:rPr>
              <a:t/>
            </a:r>
            <a:br>
              <a:rPr lang="en-US" sz="1600">
                <a:solidFill>
                  <a:srgbClr val="696A6B"/>
                </a:solidFill>
                <a:latin typeface="Arial" panose="020B0604020202020204" pitchFamily="34" charset="0"/>
                <a:cs typeface="Arial" panose="020B0604020202020204" pitchFamily="34" charset="0"/>
              </a:rPr>
            </a:br>
            <a:r>
              <a:rPr lang="en-US" sz="1600">
                <a:solidFill>
                  <a:srgbClr val="696A6B"/>
                </a:solidFill>
                <a:latin typeface="Arial" panose="020B0604020202020204" pitchFamily="34" charset="0"/>
                <a:cs typeface="Arial" panose="020B0604020202020204" pitchFamily="34" charset="0"/>
              </a:rPr>
              <a:t>MoE encourages us to continue good work...</a:t>
            </a:r>
            <a:endParaRPr lang="en-US" sz="1600" dirty="0">
              <a:solidFill>
                <a:srgbClr val="696A6B"/>
              </a:solidFill>
              <a:latin typeface="Arial" panose="020B0604020202020204" pitchFamily="34" charset="0"/>
              <a:cs typeface="Arial" panose="020B0604020202020204" pitchFamily="34" charset="0"/>
            </a:endParaRPr>
          </a:p>
          <a:p>
            <a:pPr marL="0" indent="0">
              <a:lnSpc>
                <a:spcPts val="2120"/>
              </a:lnSpc>
              <a:buNone/>
            </a:pPr>
            <a:r>
              <a:rPr lang="en-US" sz="1600" b="1">
                <a:solidFill>
                  <a:srgbClr val="E65A00"/>
                </a:solidFill>
                <a:latin typeface="Arial" panose="020B0604020202020204" pitchFamily="34" charset="0"/>
                <a:cs typeface="Arial" panose="020B0604020202020204" pitchFamily="34" charset="0"/>
              </a:rPr>
              <a:t>... all trainings were cancelled</a:t>
            </a:r>
            <a:r>
              <a:rPr lang="en-US" sz="1600">
                <a:solidFill>
                  <a:srgbClr val="696A6B"/>
                </a:solidFill>
                <a:latin typeface="Arial" panose="020B0604020202020204" pitchFamily="34" charset="0"/>
                <a:cs typeface="Arial" panose="020B0604020202020204" pitchFamily="34" charset="0"/>
              </a:rPr>
              <a:t> </a:t>
            </a:r>
            <a:br>
              <a:rPr lang="en-US" sz="1600">
                <a:solidFill>
                  <a:srgbClr val="696A6B"/>
                </a:solidFill>
                <a:latin typeface="Arial" panose="020B0604020202020204" pitchFamily="34" charset="0"/>
                <a:cs typeface="Arial" panose="020B0604020202020204" pitchFamily="34" charset="0"/>
              </a:rPr>
            </a:br>
            <a:r>
              <a:rPr lang="en-US" sz="1600">
                <a:solidFill>
                  <a:srgbClr val="696A6B"/>
                </a:solidFill>
                <a:latin typeface="Arial" panose="020B0604020202020204" pitchFamily="34" charset="0"/>
                <a:cs typeface="Arial" panose="020B0604020202020204" pitchFamily="34" charset="0"/>
              </a:rPr>
              <a:t>... but failing to secure the funding, they urge us to reduce support for schools. </a:t>
            </a:r>
            <a:endParaRPr lang="en-US" sz="1600" dirty="0">
              <a:solidFill>
                <a:srgbClr val="696A6B"/>
              </a:solidFill>
              <a:latin typeface="Arial" panose="020B0604020202020204" pitchFamily="34" charset="0"/>
              <a:cs typeface="Arial" panose="020B0604020202020204" pitchFamily="34" charset="0"/>
            </a:endParaRPr>
          </a:p>
          <a:p>
            <a:pPr marL="0" indent="0">
              <a:lnSpc>
                <a:spcPts val="2120"/>
              </a:lnSpc>
              <a:buNone/>
            </a:pPr>
            <a:r>
              <a:rPr lang="en-US" sz="1600" b="1">
                <a:solidFill>
                  <a:srgbClr val="E65A00"/>
                </a:solidFill>
                <a:latin typeface="Arial" panose="020B0604020202020204" pitchFamily="34" charset="0"/>
                <a:cs typeface="Arial" panose="020B0604020202020204" pitchFamily="34" charset="0"/>
              </a:rPr>
              <a:t>Competence conflict</a:t>
            </a:r>
            <a:r>
              <a:rPr lang="en-US" sz="1600">
                <a:solidFill>
                  <a:srgbClr val="696A6B"/>
                </a:solidFill>
                <a:latin typeface="Arial" panose="020B0604020202020204" pitchFamily="34" charset="0"/>
                <a:cs typeface="Arial" panose="020B0604020202020204" pitchFamily="34" charset="0"/>
              </a:rPr>
              <a:t> </a:t>
            </a:r>
            <a:br>
              <a:rPr lang="en-US" sz="1600">
                <a:solidFill>
                  <a:srgbClr val="696A6B"/>
                </a:solidFill>
                <a:latin typeface="Arial" panose="020B0604020202020204" pitchFamily="34" charset="0"/>
                <a:cs typeface="Arial" panose="020B0604020202020204" pitchFamily="34" charset="0"/>
              </a:rPr>
            </a:br>
            <a:r>
              <a:rPr lang="en-US" sz="1600">
                <a:solidFill>
                  <a:srgbClr val="696A6B"/>
                </a:solidFill>
                <a:latin typeface="Arial" panose="020B0604020202020204" pitchFamily="34" charset="0"/>
                <a:cs typeface="Arial" panose="020B0604020202020204" pitchFamily="34" charset="0"/>
              </a:rPr>
              <a:t>Who should carry out trainings for teachers? </a:t>
            </a:r>
          </a:p>
          <a:p>
            <a:pPr marL="0" indent="0">
              <a:lnSpc>
                <a:spcPts val="2120"/>
              </a:lnSpc>
              <a:buNone/>
            </a:pPr>
            <a:r>
              <a:rPr lang="en-US" sz="1600" b="1">
                <a:solidFill>
                  <a:srgbClr val="E65A00"/>
                </a:solidFill>
                <a:latin typeface="Arial" panose="020B0604020202020204" pitchFamily="34" charset="0"/>
                <a:cs typeface="Arial" panose="020B0604020202020204" pitchFamily="34" charset="0"/>
              </a:rPr>
              <a:t>WE HAVE LOST COMPETITIVE ADVANTAGE</a:t>
            </a:r>
            <a:r>
              <a:rPr lang="en-US" sz="1600">
                <a:solidFill>
                  <a:srgbClr val="696A6B"/>
                </a:solidFill>
                <a:latin typeface="Arial" panose="020B0604020202020204" pitchFamily="34" charset="0"/>
                <a:cs typeface="Arial" panose="020B0604020202020204" pitchFamily="34" charset="0"/>
              </a:rPr>
              <a:t/>
            </a:r>
            <a:br>
              <a:rPr lang="en-US" sz="1600">
                <a:solidFill>
                  <a:srgbClr val="696A6B"/>
                </a:solidFill>
                <a:latin typeface="Arial" panose="020B0604020202020204" pitchFamily="34" charset="0"/>
                <a:cs typeface="Arial" panose="020B0604020202020204" pitchFamily="34" charset="0"/>
              </a:rPr>
            </a:br>
            <a:r>
              <a:rPr lang="en-US" sz="1600">
                <a:solidFill>
                  <a:srgbClr val="696A6B"/>
                </a:solidFill>
                <a:latin typeface="Arial" panose="020B0604020202020204" pitchFamily="34" charset="0"/>
                <a:cs typeface="Arial" panose="020B0604020202020204" pitchFamily="34" charset="0"/>
              </a:rPr>
              <a:t>Meanwhile, Microsoft </a:t>
            </a:r>
          </a:p>
          <a:p>
            <a:pPr marL="0" indent="0">
              <a:lnSpc>
                <a:spcPts val="2120"/>
              </a:lnSpc>
              <a:buNone/>
            </a:pPr>
            <a:r>
              <a:rPr lang="en-US" sz="1600" b="1">
                <a:solidFill>
                  <a:srgbClr val="E65A00"/>
                </a:solidFill>
                <a:latin typeface="Arial" panose="020B0604020202020204" pitchFamily="34" charset="0"/>
                <a:cs typeface="Arial" panose="020B0604020202020204" pitchFamily="34" charset="0"/>
              </a:rPr>
              <a:t>2022: A New Hope</a:t>
            </a:r>
            <a:r>
              <a:rPr lang="en-US" sz="1600">
                <a:solidFill>
                  <a:srgbClr val="696A6B"/>
                </a:solidFill>
                <a:latin typeface="Arial" panose="020B0604020202020204" pitchFamily="34" charset="0"/>
                <a:cs typeface="Arial" panose="020B0604020202020204" pitchFamily="34" charset="0"/>
              </a:rPr>
              <a:t> </a:t>
            </a:r>
            <a:br>
              <a:rPr lang="en-US" sz="1600">
                <a:solidFill>
                  <a:srgbClr val="696A6B"/>
                </a:solidFill>
                <a:latin typeface="Arial" panose="020B0604020202020204" pitchFamily="34" charset="0"/>
                <a:cs typeface="Arial" panose="020B0604020202020204" pitchFamily="34" charset="0"/>
              </a:rPr>
            </a:br>
            <a:r>
              <a:rPr lang="en-US" sz="1600">
                <a:solidFill>
                  <a:srgbClr val="696A6B"/>
                </a:solidFill>
                <a:latin typeface="Arial" panose="020B0604020202020204" pitchFamily="34" charset="0"/>
                <a:cs typeface="Arial" panose="020B0604020202020204" pitchFamily="34" charset="0"/>
              </a:rPr>
              <a:t>Prospects for funding &amp; projects </a:t>
            </a:r>
            <a:endParaRPr lang="en-US" sz="1600" dirty="0">
              <a:solidFill>
                <a:srgbClr val="696A6B"/>
              </a:solidFill>
              <a:latin typeface="Arial" panose="020B0604020202020204" pitchFamily="34" charset="0"/>
              <a:cs typeface="Arial" panose="020B0604020202020204" pitchFamily="34" charset="0"/>
            </a:endParaRPr>
          </a:p>
        </p:txBody>
      </p:sp>
      <p:sp>
        <p:nvSpPr>
          <p:cNvPr id="7" name="Subtitle 2">
            <a:extLst>
              <a:ext uri="{FF2B5EF4-FFF2-40B4-BE49-F238E27FC236}">
                <a16:creationId xmlns:a16="http://schemas.microsoft.com/office/drawing/2014/main" id="{2D420005-5BA9-D140-BEA2-481DC86BEAB8}"/>
              </a:ext>
            </a:extLst>
          </p:cNvPr>
          <p:cNvSpPr txBox="1">
            <a:spLocks/>
          </p:cNvSpPr>
          <p:nvPr/>
        </p:nvSpPr>
        <p:spPr>
          <a:xfrm>
            <a:off x="7332133" y="2584175"/>
            <a:ext cx="3819571" cy="3180522"/>
          </a:xfrm>
          <a:prstGeom prst="rect">
            <a:avLst/>
          </a:prstGeom>
        </p:spPr>
        <p:txBody>
          <a:bodyPr vert="horz" lIns="91440" tIns="45720" rIns="91440" bIns="45720" numCol="1"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ts val="2120"/>
              </a:lnSpc>
              <a:buNone/>
            </a:pPr>
            <a:endParaRPr lang="en-US" sz="1600" b="1" i="1" dirty="0">
              <a:solidFill>
                <a:srgbClr val="E65A00"/>
              </a:solidFill>
              <a:latin typeface="Arial" panose="020B0604020202020204" pitchFamily="34" charset="0"/>
              <a:cs typeface="Arial" panose="020B0604020202020204" pitchFamily="34" charset="0"/>
            </a:endParaRPr>
          </a:p>
        </p:txBody>
      </p:sp>
      <p:pic>
        <p:nvPicPr>
          <p:cNvPr id="4" name="Picture 3">
            <a:extLst>
              <a:ext uri="{FF2B5EF4-FFF2-40B4-BE49-F238E27FC236}">
                <a16:creationId xmlns:a16="http://schemas.microsoft.com/office/drawing/2014/main" id="{70CE8457-533A-440C-8D2B-68CA42CEBE40}"/>
              </a:ext>
            </a:extLst>
          </p:cNvPr>
          <p:cNvPicPr>
            <a:picLocks noChangeAspect="1"/>
          </p:cNvPicPr>
          <p:nvPr/>
        </p:nvPicPr>
        <p:blipFill>
          <a:blip r:embed="rId3"/>
          <a:stretch>
            <a:fillRect/>
          </a:stretch>
        </p:blipFill>
        <p:spPr>
          <a:xfrm>
            <a:off x="5869976" y="473893"/>
            <a:ext cx="4762500" cy="1238250"/>
          </a:xfrm>
          <a:prstGeom prst="rect">
            <a:avLst/>
          </a:prstGeom>
          <a:ln>
            <a:noFill/>
          </a:ln>
        </p:spPr>
      </p:pic>
      <p:pic>
        <p:nvPicPr>
          <p:cNvPr id="8" name="Picture 7">
            <a:extLst>
              <a:ext uri="{FF2B5EF4-FFF2-40B4-BE49-F238E27FC236}">
                <a16:creationId xmlns:a16="http://schemas.microsoft.com/office/drawing/2014/main" id="{CF86E5FF-EA2D-4E04-8488-296AD0FDA315}"/>
              </a:ext>
            </a:extLst>
          </p:cNvPr>
          <p:cNvPicPr>
            <a:picLocks noChangeAspect="1"/>
          </p:cNvPicPr>
          <p:nvPr/>
        </p:nvPicPr>
        <p:blipFill>
          <a:blip r:embed="rId4"/>
          <a:stretch>
            <a:fillRect/>
          </a:stretch>
        </p:blipFill>
        <p:spPr>
          <a:xfrm>
            <a:off x="6567495" y="2584175"/>
            <a:ext cx="4064981" cy="2873829"/>
          </a:xfrm>
          <a:prstGeom prst="rect">
            <a:avLst/>
          </a:prstGeom>
        </p:spPr>
      </p:pic>
      <p:cxnSp>
        <p:nvCxnSpPr>
          <p:cNvPr id="10" name="Straight Connector 9">
            <a:extLst>
              <a:ext uri="{FF2B5EF4-FFF2-40B4-BE49-F238E27FC236}">
                <a16:creationId xmlns:a16="http://schemas.microsoft.com/office/drawing/2014/main" id="{B9498BDA-4AFE-4A0D-89D8-5E74ED902C36}"/>
              </a:ext>
            </a:extLst>
          </p:cNvPr>
          <p:cNvCxnSpPr>
            <a:cxnSpLocks/>
          </p:cNvCxnSpPr>
          <p:nvPr/>
        </p:nvCxnSpPr>
        <p:spPr>
          <a:xfrm flipV="1">
            <a:off x="6768935" y="736270"/>
            <a:ext cx="2822807" cy="641862"/>
          </a:xfrm>
          <a:prstGeom prst="line">
            <a:avLst/>
          </a:prstGeom>
        </p:spPr>
        <p:style>
          <a:lnRef idx="3">
            <a:schemeClr val="dk1"/>
          </a:lnRef>
          <a:fillRef idx="0">
            <a:schemeClr val="dk1"/>
          </a:fillRef>
          <a:effectRef idx="2">
            <a:schemeClr val="dk1"/>
          </a:effectRef>
          <a:fontRef idx="minor">
            <a:schemeClr val="tx1"/>
          </a:fontRef>
        </p:style>
      </p:cxnSp>
      <p:cxnSp>
        <p:nvCxnSpPr>
          <p:cNvPr id="14" name="Straight Connector 13">
            <a:extLst>
              <a:ext uri="{FF2B5EF4-FFF2-40B4-BE49-F238E27FC236}">
                <a16:creationId xmlns:a16="http://schemas.microsoft.com/office/drawing/2014/main" id="{450E240E-31AE-48AC-AA52-D6CB6FBBF745}"/>
              </a:ext>
            </a:extLst>
          </p:cNvPr>
          <p:cNvCxnSpPr/>
          <p:nvPr/>
        </p:nvCxnSpPr>
        <p:spPr>
          <a:xfrm>
            <a:off x="6923314" y="626165"/>
            <a:ext cx="2529444" cy="853896"/>
          </a:xfrm>
          <a:prstGeom prst="line">
            <a:avLst/>
          </a:prstGeom>
        </p:spPr>
        <p:style>
          <a:lnRef idx="3">
            <a:schemeClr val="dk1"/>
          </a:lnRef>
          <a:fillRef idx="0">
            <a:schemeClr val="dk1"/>
          </a:fillRef>
          <a:effectRef idx="2">
            <a:schemeClr val="dk1"/>
          </a:effectRef>
          <a:fontRef idx="minor">
            <a:schemeClr val="tx1"/>
          </a:fontRef>
        </p:style>
      </p:cxnSp>
    </p:spTree>
    <p:extLst>
      <p:ext uri="{BB962C8B-B14F-4D97-AF65-F5344CB8AC3E}">
        <p14:creationId xmlns:p14="http://schemas.microsoft.com/office/powerpoint/2010/main" val="259117038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2532F7-6853-EE43-81AB-01933527C976}"/>
              </a:ext>
            </a:extLst>
          </p:cNvPr>
          <p:cNvSpPr txBox="1">
            <a:spLocks/>
          </p:cNvSpPr>
          <p:nvPr/>
        </p:nvSpPr>
        <p:spPr>
          <a:xfrm>
            <a:off x="914400" y="626165"/>
            <a:ext cx="10237304" cy="1212574"/>
          </a:xfrm>
          <a:prstGeom prst="rect">
            <a:avLst/>
          </a:prstGeom>
        </p:spPr>
        <p:txBody>
          <a:bodyPr vert="horz" lIns="91440" tIns="45720" rIns="91440" bIns="45720" rtlCol="0" anchor="t">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ts val="3500"/>
              </a:lnSpc>
            </a:pPr>
            <a:r>
              <a:rPr lang="en-US" sz="3000" b="1">
                <a:solidFill>
                  <a:schemeClr val="bg2">
                    <a:lumMod val="75000"/>
                  </a:schemeClr>
                </a:solidFill>
                <a:latin typeface="Arial" panose="020B0604020202020204" pitchFamily="34" charset="0"/>
                <a:cs typeface="Arial" panose="020B0604020202020204" pitchFamily="34" charset="0"/>
              </a:rPr>
              <a:t>And now for something completely different:</a:t>
            </a:r>
          </a:p>
          <a:p>
            <a:pPr>
              <a:lnSpc>
                <a:spcPts val="3500"/>
              </a:lnSpc>
            </a:pPr>
            <a:r>
              <a:rPr lang="en-US" sz="3000" b="1">
                <a:solidFill>
                  <a:srgbClr val="696A6B"/>
                </a:solidFill>
                <a:latin typeface="Arial" panose="020B0604020202020204" pitchFamily="34" charset="0"/>
                <a:cs typeface="Arial" panose="020B0604020202020204" pitchFamily="34" charset="0"/>
              </a:rPr>
              <a:t>Competence building for HPC</a:t>
            </a:r>
            <a:endParaRPr lang="en-US" sz="3000" b="1" dirty="0">
              <a:solidFill>
                <a:srgbClr val="696A6B"/>
              </a:solidFill>
              <a:latin typeface="Arial" panose="020B0604020202020204" pitchFamily="34" charset="0"/>
              <a:cs typeface="Arial" panose="020B0604020202020204" pitchFamily="34" charset="0"/>
            </a:endParaRPr>
          </a:p>
        </p:txBody>
      </p:sp>
      <p:sp>
        <p:nvSpPr>
          <p:cNvPr id="3" name="Subtitle 2">
            <a:extLst>
              <a:ext uri="{FF2B5EF4-FFF2-40B4-BE49-F238E27FC236}">
                <a16:creationId xmlns:a16="http://schemas.microsoft.com/office/drawing/2014/main" id="{83291451-109B-3044-9237-FFB88CA9D803}"/>
              </a:ext>
            </a:extLst>
          </p:cNvPr>
          <p:cNvSpPr txBox="1">
            <a:spLocks/>
          </p:cNvSpPr>
          <p:nvPr/>
        </p:nvSpPr>
        <p:spPr>
          <a:xfrm>
            <a:off x="914400" y="2341984"/>
            <a:ext cx="4792133" cy="3750906"/>
          </a:xfrm>
          <a:prstGeom prst="rect">
            <a:avLst/>
          </a:prstGeom>
        </p:spPr>
        <p:txBody>
          <a:bodyPr vert="horz" lIns="91440" tIns="45720" rIns="91440" bIns="45720" numCol="1"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ts val="2120"/>
              </a:lnSpc>
              <a:buNone/>
            </a:pPr>
            <a:r>
              <a:rPr lang="en-US" sz="1600" b="1">
                <a:solidFill>
                  <a:srgbClr val="E65A00"/>
                </a:solidFill>
                <a:latin typeface="Arial" panose="020B0604020202020204" pitchFamily="34" charset="0"/>
                <a:cs typeface="Arial" panose="020B0604020202020204" pitchFamily="34" charset="0"/>
              </a:rPr>
              <a:t>EARLY YEARS: GRASSROOT COMMUNITY</a:t>
            </a:r>
            <a:r>
              <a:rPr lang="en-US" sz="1600">
                <a:solidFill>
                  <a:srgbClr val="696A6B"/>
                </a:solidFill>
                <a:latin typeface="Arial" panose="020B0604020202020204" pitchFamily="34" charset="0"/>
                <a:cs typeface="Arial" panose="020B0604020202020204" pitchFamily="34" charset="0"/>
              </a:rPr>
              <a:t/>
            </a:r>
            <a:br>
              <a:rPr lang="en-US" sz="1600">
                <a:solidFill>
                  <a:srgbClr val="696A6B"/>
                </a:solidFill>
                <a:latin typeface="Arial" panose="020B0604020202020204" pitchFamily="34" charset="0"/>
                <a:cs typeface="Arial" panose="020B0604020202020204" pitchFamily="34" charset="0"/>
              </a:rPr>
            </a:br>
            <a:r>
              <a:rPr lang="en-US" sz="1600">
                <a:solidFill>
                  <a:srgbClr val="696A6B"/>
                </a:solidFill>
                <a:latin typeface="Arial" panose="020B0604020202020204" pitchFamily="34" charset="0"/>
                <a:cs typeface="Arial" panose="020B0604020202020204" pitchFamily="34" charset="0"/>
              </a:rPr>
              <a:t>Scientists + IT enthuziasts (Grid/HPC)</a:t>
            </a:r>
            <a:br>
              <a:rPr lang="en-US" sz="1600">
                <a:solidFill>
                  <a:srgbClr val="696A6B"/>
                </a:solidFill>
                <a:latin typeface="Arial" panose="020B0604020202020204" pitchFamily="34" charset="0"/>
                <a:cs typeface="Arial" panose="020B0604020202020204" pitchFamily="34" charset="0"/>
              </a:rPr>
            </a:br>
            <a:r>
              <a:rPr lang="en-US" sz="1600">
                <a:solidFill>
                  <a:srgbClr val="696A6B"/>
                </a:solidFill>
                <a:latin typeface="Arial" panose="020B0604020202020204" pitchFamily="34" charset="0"/>
                <a:cs typeface="Arial" panose="020B0604020202020204" pitchFamily="34" charset="0"/>
              </a:rPr>
              <a:t>ARNES invited to join in</a:t>
            </a:r>
            <a:br>
              <a:rPr lang="en-US" sz="1600">
                <a:solidFill>
                  <a:srgbClr val="696A6B"/>
                </a:solidFill>
                <a:latin typeface="Arial" panose="020B0604020202020204" pitchFamily="34" charset="0"/>
                <a:cs typeface="Arial" panose="020B0604020202020204" pitchFamily="34" charset="0"/>
              </a:rPr>
            </a:br>
            <a:r>
              <a:rPr lang="en-US" sz="1600">
                <a:solidFill>
                  <a:srgbClr val="696A6B"/>
                </a:solidFill>
                <a:latin typeface="Arial" panose="020B0604020202020204" pitchFamily="34" charset="0"/>
                <a:cs typeface="Arial" panose="020B0604020202020204" pitchFamily="34" charset="0"/>
              </a:rPr>
              <a:t>Own cluster, building &amp; sharing knowledge</a:t>
            </a:r>
          </a:p>
          <a:p>
            <a:pPr marL="0" indent="0">
              <a:lnSpc>
                <a:spcPts val="2120"/>
              </a:lnSpc>
              <a:buNone/>
            </a:pPr>
            <a:r>
              <a:rPr lang="en-US" sz="1600" b="1">
                <a:solidFill>
                  <a:srgbClr val="E65A00"/>
                </a:solidFill>
                <a:latin typeface="Arial" panose="020B0604020202020204" pitchFamily="34" charset="0"/>
                <a:cs typeface="Arial" panose="020B0604020202020204" pitchFamily="34" charset="0"/>
              </a:rPr>
              <a:t>NATIONAL NETWORK - SLING </a:t>
            </a:r>
            <a:r>
              <a:rPr lang="en-US" sz="1600">
                <a:solidFill>
                  <a:srgbClr val="696A6B"/>
                </a:solidFill>
                <a:latin typeface="Arial" panose="020B0604020202020204" pitchFamily="34" charset="0"/>
                <a:cs typeface="Arial" panose="020B0604020202020204" pitchFamily="34" charset="0"/>
              </a:rPr>
              <a:t> </a:t>
            </a:r>
            <a:br>
              <a:rPr lang="en-US" sz="1600">
                <a:solidFill>
                  <a:srgbClr val="696A6B"/>
                </a:solidFill>
                <a:latin typeface="Arial" panose="020B0604020202020204" pitchFamily="34" charset="0"/>
                <a:cs typeface="Arial" panose="020B0604020202020204" pitchFamily="34" charset="0"/>
              </a:rPr>
            </a:br>
            <a:r>
              <a:rPr lang="en-US" sz="1600">
                <a:solidFill>
                  <a:srgbClr val="696A6B"/>
                </a:solidFill>
                <a:latin typeface="Arial" panose="020B0604020202020204" pitchFamily="34" charset="0"/>
                <a:cs typeface="Arial" panose="020B0604020202020204" pitchFamily="34" charset="0"/>
              </a:rPr>
              <a:t>workshops, exchange of good practice</a:t>
            </a:r>
          </a:p>
          <a:p>
            <a:pPr marL="0" indent="0">
              <a:lnSpc>
                <a:spcPts val="2120"/>
              </a:lnSpc>
              <a:buNone/>
            </a:pPr>
            <a:r>
              <a:rPr lang="en-US" sz="1600" b="1">
                <a:solidFill>
                  <a:srgbClr val="E65A00"/>
                </a:solidFill>
                <a:latin typeface="Arial" panose="020B0604020202020204" pitchFamily="34" charset="0"/>
                <a:cs typeface="Arial" panose="020B0604020202020204" pitchFamily="34" charset="0"/>
              </a:rPr>
              <a:t>NATIONAL COMPETENCE CENTRE</a:t>
            </a:r>
            <a:r>
              <a:rPr lang="en-US" sz="1600">
                <a:solidFill>
                  <a:srgbClr val="696A6B"/>
                </a:solidFill>
                <a:latin typeface="Arial" panose="020B0604020202020204" pitchFamily="34" charset="0"/>
                <a:cs typeface="Arial" panose="020B0604020202020204" pitchFamily="34" charset="0"/>
              </a:rPr>
              <a:t> </a:t>
            </a:r>
            <a:br>
              <a:rPr lang="en-US" sz="1600">
                <a:solidFill>
                  <a:srgbClr val="696A6B"/>
                </a:solidFill>
                <a:latin typeface="Arial" panose="020B0604020202020204" pitchFamily="34" charset="0"/>
                <a:cs typeface="Arial" panose="020B0604020202020204" pitchFamily="34" charset="0"/>
              </a:rPr>
            </a:br>
            <a:r>
              <a:rPr lang="en-US" sz="1600">
                <a:solidFill>
                  <a:srgbClr val="696A6B"/>
                </a:solidFill>
                <a:latin typeface="Arial" panose="020B0604020202020204" pitchFamily="34" charset="0"/>
                <a:cs typeface="Arial" panose="020B0604020202020204" pitchFamily="34" charset="0"/>
              </a:rPr>
              <a:t>central points of contact for HPC </a:t>
            </a:r>
            <a:br>
              <a:rPr lang="en-US" sz="1600">
                <a:solidFill>
                  <a:srgbClr val="696A6B"/>
                </a:solidFill>
                <a:latin typeface="Arial" panose="020B0604020202020204" pitchFamily="34" charset="0"/>
                <a:cs typeface="Arial" panose="020B0604020202020204" pitchFamily="34" charset="0"/>
              </a:rPr>
            </a:br>
            <a:r>
              <a:rPr lang="en-US" sz="1600">
                <a:solidFill>
                  <a:srgbClr val="696A6B"/>
                </a:solidFill>
                <a:latin typeface="Arial" panose="020B0604020202020204" pitchFamily="34" charset="0"/>
                <a:cs typeface="Arial" panose="020B0604020202020204" pitchFamily="34" charset="0"/>
              </a:rPr>
              <a:t>Collect HPC training offers</a:t>
            </a:r>
          </a:p>
          <a:p>
            <a:pPr marL="0" indent="0">
              <a:lnSpc>
                <a:spcPts val="2120"/>
              </a:lnSpc>
              <a:buNone/>
            </a:pPr>
            <a:r>
              <a:rPr lang="en-US" sz="1600" b="1">
                <a:solidFill>
                  <a:srgbClr val="E65A00"/>
                </a:solidFill>
                <a:latin typeface="Arial" panose="020B0604020202020204" pitchFamily="34" charset="0"/>
                <a:cs typeface="Arial" panose="020B0604020202020204" pitchFamily="34" charset="0"/>
              </a:rPr>
              <a:t>WE’D LIKE TO OFFER MORE! </a:t>
            </a:r>
            <a:r>
              <a:rPr lang="en-US" sz="1600">
                <a:solidFill>
                  <a:srgbClr val="696A6B"/>
                </a:solidFill>
                <a:latin typeface="Arial" panose="020B0604020202020204" pitchFamily="34" charset="0"/>
                <a:cs typeface="Arial" panose="020B0604020202020204" pitchFamily="34" charset="0"/>
              </a:rPr>
              <a:t> </a:t>
            </a:r>
            <a:br>
              <a:rPr lang="en-US" sz="1600">
                <a:solidFill>
                  <a:srgbClr val="696A6B"/>
                </a:solidFill>
                <a:latin typeface="Arial" panose="020B0604020202020204" pitchFamily="34" charset="0"/>
                <a:cs typeface="Arial" panose="020B0604020202020204" pitchFamily="34" charset="0"/>
              </a:rPr>
            </a:br>
            <a:r>
              <a:rPr lang="en-US" sz="1600">
                <a:solidFill>
                  <a:srgbClr val="696A6B"/>
                </a:solidFill>
                <a:latin typeface="Arial" panose="020B0604020202020204" pitchFamily="34" charset="0"/>
                <a:cs typeface="Arial" panose="020B0604020202020204" pitchFamily="34" charset="0"/>
              </a:rPr>
              <a:t>High demand from the community</a:t>
            </a:r>
            <a:br>
              <a:rPr lang="en-US" sz="1600">
                <a:solidFill>
                  <a:srgbClr val="696A6B"/>
                </a:solidFill>
                <a:latin typeface="Arial" panose="020B0604020202020204" pitchFamily="34" charset="0"/>
                <a:cs typeface="Arial" panose="020B0604020202020204" pitchFamily="34" charset="0"/>
              </a:rPr>
            </a:br>
            <a:r>
              <a:rPr lang="en-US" sz="1600">
                <a:solidFill>
                  <a:srgbClr val="696A6B"/>
                </a:solidFill>
                <a:latin typeface="Arial" panose="020B0604020202020204" pitchFamily="34" charset="0"/>
                <a:cs typeface="Arial" panose="020B0604020202020204" pitchFamily="34" charset="0"/>
              </a:rPr>
              <a:t>Looking for personnel...</a:t>
            </a:r>
          </a:p>
          <a:p>
            <a:pPr marL="0" indent="0">
              <a:lnSpc>
                <a:spcPts val="2120"/>
              </a:lnSpc>
              <a:buNone/>
            </a:pPr>
            <a:endParaRPr lang="en-US" sz="1600">
              <a:solidFill>
                <a:srgbClr val="696A6B"/>
              </a:solidFill>
              <a:latin typeface="Arial" panose="020B0604020202020204" pitchFamily="34" charset="0"/>
              <a:cs typeface="Arial" panose="020B0604020202020204" pitchFamily="34" charset="0"/>
            </a:endParaRPr>
          </a:p>
          <a:p>
            <a:pPr marL="0" indent="0">
              <a:lnSpc>
                <a:spcPts val="2120"/>
              </a:lnSpc>
              <a:buNone/>
            </a:pPr>
            <a:endParaRPr lang="en-US" sz="1600" dirty="0">
              <a:solidFill>
                <a:srgbClr val="696A6B"/>
              </a:solidFill>
              <a:latin typeface="Arial" panose="020B0604020202020204" pitchFamily="34" charset="0"/>
              <a:cs typeface="Arial" panose="020B0604020202020204" pitchFamily="34" charset="0"/>
            </a:endParaRPr>
          </a:p>
        </p:txBody>
      </p:sp>
      <p:sp>
        <p:nvSpPr>
          <p:cNvPr id="7" name="Subtitle 2">
            <a:extLst>
              <a:ext uri="{FF2B5EF4-FFF2-40B4-BE49-F238E27FC236}">
                <a16:creationId xmlns:a16="http://schemas.microsoft.com/office/drawing/2014/main" id="{2D420005-5BA9-D140-BEA2-481DC86BEAB8}"/>
              </a:ext>
            </a:extLst>
          </p:cNvPr>
          <p:cNvSpPr txBox="1">
            <a:spLocks/>
          </p:cNvSpPr>
          <p:nvPr/>
        </p:nvSpPr>
        <p:spPr>
          <a:xfrm>
            <a:off x="7332133" y="2584175"/>
            <a:ext cx="3819571" cy="3180522"/>
          </a:xfrm>
          <a:prstGeom prst="rect">
            <a:avLst/>
          </a:prstGeom>
        </p:spPr>
        <p:txBody>
          <a:bodyPr vert="horz" lIns="91440" tIns="45720" rIns="91440" bIns="45720" numCol="1"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ts val="2120"/>
              </a:lnSpc>
              <a:buNone/>
            </a:pPr>
            <a:endParaRPr lang="en-US" sz="1600" b="1" i="1" dirty="0">
              <a:solidFill>
                <a:srgbClr val="E65A00"/>
              </a:solidFill>
              <a:latin typeface="Arial" panose="020B0604020202020204" pitchFamily="34" charset="0"/>
              <a:cs typeface="Arial" panose="020B0604020202020204" pitchFamily="34" charset="0"/>
            </a:endParaRPr>
          </a:p>
        </p:txBody>
      </p:sp>
      <p:pic>
        <p:nvPicPr>
          <p:cNvPr id="4" name="Picture 3">
            <a:extLst>
              <a:ext uri="{FF2B5EF4-FFF2-40B4-BE49-F238E27FC236}">
                <a16:creationId xmlns:a16="http://schemas.microsoft.com/office/drawing/2014/main" id="{0F764BA9-0479-4C29-A515-4F6533D41A6E}"/>
              </a:ext>
            </a:extLst>
          </p:cNvPr>
          <p:cNvPicPr>
            <a:picLocks noChangeAspect="1"/>
          </p:cNvPicPr>
          <p:nvPr/>
        </p:nvPicPr>
        <p:blipFill>
          <a:blip r:embed="rId3"/>
          <a:stretch>
            <a:fillRect/>
          </a:stretch>
        </p:blipFill>
        <p:spPr>
          <a:xfrm>
            <a:off x="8664948" y="4174436"/>
            <a:ext cx="1809750" cy="1066800"/>
          </a:xfrm>
          <a:prstGeom prst="rect">
            <a:avLst/>
          </a:prstGeom>
        </p:spPr>
      </p:pic>
      <p:pic>
        <p:nvPicPr>
          <p:cNvPr id="5" name="Picture 4">
            <a:extLst>
              <a:ext uri="{FF2B5EF4-FFF2-40B4-BE49-F238E27FC236}">
                <a16:creationId xmlns:a16="http://schemas.microsoft.com/office/drawing/2014/main" id="{33FA806B-1FBC-44A4-B1ED-5FC78A784905}"/>
              </a:ext>
            </a:extLst>
          </p:cNvPr>
          <p:cNvPicPr>
            <a:picLocks noChangeAspect="1"/>
          </p:cNvPicPr>
          <p:nvPr/>
        </p:nvPicPr>
        <p:blipFill>
          <a:blip r:embed="rId4"/>
          <a:stretch>
            <a:fillRect/>
          </a:stretch>
        </p:blipFill>
        <p:spPr>
          <a:xfrm>
            <a:off x="8855448" y="2745686"/>
            <a:ext cx="1428750" cy="1428750"/>
          </a:xfrm>
          <a:prstGeom prst="rect">
            <a:avLst/>
          </a:prstGeom>
        </p:spPr>
      </p:pic>
    </p:spTree>
    <p:extLst>
      <p:ext uri="{BB962C8B-B14F-4D97-AF65-F5344CB8AC3E}">
        <p14:creationId xmlns:p14="http://schemas.microsoft.com/office/powerpoint/2010/main" val="208701663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3247</TotalTime>
  <Words>1267</Words>
  <Application>Microsoft Office PowerPoint</Application>
  <PresentationFormat>Widescreen</PresentationFormat>
  <Paragraphs>109</Paragraphs>
  <Slides>13</Slides>
  <Notes>11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13</vt:i4>
      </vt:variant>
    </vt:vector>
  </HeadingPairs>
  <TitlesOfParts>
    <vt:vector size="17" baseType="lpstr">
      <vt:lpstr>Arial</vt:lpstr>
      <vt:lpstr>Calibri</vt:lpstr>
      <vt:lpstr>Calibri Light</vt:lpstr>
      <vt:lpstr>Office Theme</vt:lpstr>
      <vt:lpstr>Training experience and challenges at ARNES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Microsoft Office User</dc:creator>
  <cp:lastModifiedBy>Tomislav Dolenc</cp:lastModifiedBy>
  <cp:revision>79</cp:revision>
  <dcterms:created xsi:type="dcterms:W3CDTF">2019-09-20T09:22:07Z</dcterms:created>
  <dcterms:modified xsi:type="dcterms:W3CDTF">2022-03-18T15:42:55Z</dcterms:modified>
</cp:coreProperties>
</file>