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6" r:id="rId3"/>
    <p:sldId id="265" r:id="rId4"/>
    <p:sldId id="270" r:id="rId5"/>
    <p:sldId id="273" r:id="rId6"/>
    <p:sldId id="274" r:id="rId7"/>
    <p:sldId id="279" r:id="rId8"/>
    <p:sldId id="283" r:id="rId9"/>
    <p:sldId id="275" r:id="rId10"/>
    <p:sldId id="282" r:id="rId11"/>
    <p:sldId id="281" r:id="rId12"/>
    <p:sldId id="276" r:id="rId13"/>
    <p:sldId id="28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5A00"/>
    <a:srgbClr val="696A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717"/>
    <p:restoredTop sz="71941" autoAdjust="0"/>
  </p:normalViewPr>
  <p:slideViewPr>
    <p:cSldViewPr snapToGrid="0" snapToObjects="1">
      <p:cViewPr varScale="1">
        <p:scale>
          <a:sx n="49" d="100"/>
          <a:sy n="49" d="100"/>
        </p:scale>
        <p:origin x="584" y="32"/>
      </p:cViewPr>
      <p:guideLst>
        <p:guide orient="horz" pos="2160"/>
        <p:guide pos="3840"/>
      </p:guideLst>
    </p:cSldViewPr>
  </p:slideViewPr>
  <p:notesTextViewPr>
    <p:cViewPr>
      <p:scale>
        <a:sx n="1" d="1"/>
        <a:sy n="1" d="1"/>
      </p:scale>
      <p:origin x="0" y="0"/>
    </p:cViewPr>
  </p:notesTextViewPr>
  <p:sorterViewPr>
    <p:cViewPr>
      <p:scale>
        <a:sx n="180" d="100"/>
        <a:sy n="180" d="100"/>
      </p:scale>
      <p:origin x="0" y="-10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21A14-6144-EC4B-BEC6-36D2CC92DB02}" type="datetimeFigureOut">
              <a:rPr lang="en-US" smtClean="0"/>
              <a:t>3/20/2022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3126C1-11A3-6A4A-997E-ED144E772822}" type="slidenum">
              <a:rPr lang="en-US" smtClean="0"/>
              <a:t>‹#›</a:t>
            </a:fld>
            <a:endParaRPr lang="en-US"/>
          </a:p>
        </p:txBody>
      </p:sp>
    </p:spTree>
    <p:extLst>
      <p:ext uri="{BB962C8B-B14F-4D97-AF65-F5344CB8AC3E}">
        <p14:creationId xmlns:p14="http://schemas.microsoft.com/office/powerpoint/2010/main" val="2246824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realized, reading this intro in the agenda, thet I can relate to everything written here, although it would be an overstatement to call it a strategy; but the path to this understanding was anything but straightforward, and I’d like to talk about that. </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2</a:t>
            </a:fld>
            <a:endParaRPr lang="en-US"/>
          </a:p>
        </p:txBody>
      </p:sp>
    </p:spTree>
    <p:extLst>
      <p:ext uri="{BB962C8B-B14F-4D97-AF65-F5344CB8AC3E}">
        <p14:creationId xmlns:p14="http://schemas.microsoft.com/office/powerpoint/2010/main" val="818577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are they smiling? They like us and we are paying them for their effort</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12</a:t>
            </a:fld>
            <a:endParaRPr lang="en-US"/>
          </a:p>
        </p:txBody>
      </p:sp>
    </p:spTree>
    <p:extLst>
      <p:ext uri="{BB962C8B-B14F-4D97-AF65-F5344CB8AC3E}">
        <p14:creationId xmlns:p14="http://schemas.microsoft.com/office/powerpoint/2010/main" val="3577406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do it properly, you need the whole team – managers through engineers to the educators. We don’t have enough educators!</a:t>
            </a:r>
            <a:r>
              <a:rPr lang="sl-SI"/>
              <a:t> We‘re hiring some right now.</a:t>
            </a:r>
            <a:endParaRPr lang="en-US"/>
          </a:p>
          <a:p>
            <a:endParaRPr lang="en-US"/>
          </a:p>
          <a:p>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13</a:t>
            </a:fld>
            <a:endParaRPr lang="en-US"/>
          </a:p>
        </p:txBody>
      </p:sp>
    </p:spTree>
    <p:extLst>
      <p:ext uri="{BB962C8B-B14F-4D97-AF65-F5344CB8AC3E}">
        <p14:creationId xmlns:p14="http://schemas.microsoft.com/office/powerpoint/2010/main" val="169574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From the very beginning – and I believe it was the same with many NRENs – we have praised ourselves for being very helpful to our community; we were ready to share our knowledge, and would sometimes spend unproportional time explaining the technology to our clients or partners, teaching them to fish for themselves; but it was not training. You might sometimes call it 1:1 training, but it doesn’t scale very well; We did presentations of our services, but regared them more as “promotion”; you now,...   Ont he other hand, </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3</a:t>
            </a:fld>
            <a:endParaRPr lang="en-US"/>
          </a:p>
        </p:txBody>
      </p:sp>
    </p:spTree>
    <p:extLst>
      <p:ext uri="{BB962C8B-B14F-4D97-AF65-F5344CB8AC3E}">
        <p14:creationId xmlns:p14="http://schemas.microsoft.com/office/powerpoint/2010/main" val="3507124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Meanwhile, the trainings sprouted in the community of users, sometimes encouraged by project funding from the Ministry and led by National Institute for Education</a:t>
            </a:r>
          </a:p>
          <a:p>
            <a:endParaRPr lang="en-US"/>
          </a:p>
          <a:p>
            <a:r>
              <a:rPr lang="en-US"/>
              <a:t>These people were like evangelists of our services, We were thankful for that </a:t>
            </a:r>
          </a:p>
          <a:p>
            <a:r>
              <a:rPr lang="en-US"/>
              <a:t>but</a:t>
            </a:r>
            <a:endParaRPr lang="sl-SI"/>
          </a:p>
          <a:p>
            <a:r>
              <a:rPr lang="en-US"/>
              <a:t>We did not have people to run around schools and do workshops/lectures, but we could train the trainers, so they would invite us to their events.</a:t>
            </a:r>
          </a:p>
          <a:p>
            <a:endParaRPr lang="en-US"/>
          </a:p>
          <a:p>
            <a:r>
              <a:rPr lang="en-US"/>
              <a:t>Universities – nothing in the system that would encourage trainings; lower agility. But, as it turned out 20 years later, very much the same needs...</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4</a:t>
            </a:fld>
            <a:endParaRPr lang="en-US"/>
          </a:p>
        </p:txBody>
      </p:sp>
    </p:spTree>
    <p:extLst>
      <p:ext uri="{BB962C8B-B14F-4D97-AF65-F5344CB8AC3E}">
        <p14:creationId xmlns:p14="http://schemas.microsoft.com/office/powerpoint/2010/main" val="2388112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Arnes has long been a partner in national Safer Internet Centre, and we would give lectures &amp; workshops to very different target groups.</a:t>
            </a:r>
            <a:endParaRPr lang="sl-SI"/>
          </a:p>
          <a:p>
            <a:endParaRPr lang="en-US"/>
          </a:p>
          <a:p>
            <a:r>
              <a:rPr lang="en-US"/>
              <a:t>The guy who started it – some colleagues from Marcomms will remember Domen – basically asked permission to do it in his overtime or even free time.</a:t>
            </a:r>
            <a:endParaRPr lang="sl-SI"/>
          </a:p>
          <a:p>
            <a:endParaRPr lang="en-US"/>
          </a:p>
          <a:p>
            <a:r>
              <a:rPr lang="en-US"/>
              <a:t>Very popular, strong visibility</a:t>
            </a:r>
          </a:p>
          <a:p>
            <a:r>
              <a:rPr lang="en-US"/>
              <a:t>We have learned a lot.</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5</a:t>
            </a:fld>
            <a:endParaRPr lang="en-US"/>
          </a:p>
        </p:txBody>
      </p:sp>
    </p:spTree>
    <p:extLst>
      <p:ext uri="{BB962C8B-B14F-4D97-AF65-F5344CB8AC3E}">
        <p14:creationId xmlns:p14="http://schemas.microsoft.com/office/powerpoint/2010/main" val="1733424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Sure, rebuilding our services so they could take the demand was in focus</a:t>
            </a:r>
          </a:p>
          <a:p>
            <a:endParaRPr lang="en-US"/>
          </a:p>
          <a:p>
            <a:r>
              <a:rPr lang="en-US"/>
              <a:t>But the problem out there was that masses of people with very low experience in using these services were suddenly totally dependent on them!</a:t>
            </a:r>
          </a:p>
          <a:p>
            <a:endParaRPr lang="en-US"/>
          </a:p>
          <a:p>
            <a:r>
              <a:rPr lang="en-US"/>
              <a:t>Everybody wanted to use “virtual classrooms”, to learn about videoconferencing, Moodle, publishing to the school website...</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And that’s where the lucky project really showed its value </a:t>
            </a:r>
          </a:p>
          <a:p>
            <a:endParaRPr lang="sl-SI"/>
          </a:p>
        </p:txBody>
      </p:sp>
      <p:sp>
        <p:nvSpPr>
          <p:cNvPr id="4" name="Slide Number Placeholder 3"/>
          <p:cNvSpPr>
            <a:spLocks noGrp="1"/>
          </p:cNvSpPr>
          <p:nvPr>
            <p:ph type="sldNum" sz="quarter" idx="10"/>
          </p:nvPr>
        </p:nvSpPr>
        <p:spPr/>
        <p:txBody>
          <a:bodyPr/>
          <a:lstStyle/>
          <a:p>
            <a:fld id="{4E3126C1-11A3-6A4A-997E-ED144E772822}" type="slidenum">
              <a:rPr lang="en-US" smtClean="0"/>
              <a:t>7</a:t>
            </a:fld>
            <a:endParaRPr lang="en-US"/>
          </a:p>
        </p:txBody>
      </p:sp>
    </p:spTree>
    <p:extLst>
      <p:ext uri="{BB962C8B-B14F-4D97-AF65-F5344CB8AC3E}">
        <p14:creationId xmlns:p14="http://schemas.microsoft.com/office/powerpoint/2010/main" val="1613554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of what I’ve just described took place in 2020 (first year of pandemic). Slovenia entered 2021 with all schools closed, and demand for support &amp; trainings was high; and the Ministry was happy too, because they could show some good work. For all that, we were convinced there would be no problem finding some unimpressive sum (order of magnitude 100.000€) to continue what we were doing. Well...</a:t>
            </a:r>
          </a:p>
          <a:p>
            <a:endParaRPr lang="en-US"/>
          </a:p>
          <a:p>
            <a:r>
              <a:rPr lang="en-US"/>
              <a:t>Microsoft!</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8</a:t>
            </a:fld>
            <a:endParaRPr lang="en-US"/>
          </a:p>
        </p:txBody>
      </p:sp>
    </p:spTree>
    <p:extLst>
      <p:ext uri="{BB962C8B-B14F-4D97-AF65-F5344CB8AC3E}">
        <p14:creationId xmlns:p14="http://schemas.microsoft.com/office/powerpoint/2010/main" val="2025562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looking for engineers who would have the desire and skills/talent to transfer their knowledge to others</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9</a:t>
            </a:fld>
            <a:endParaRPr lang="en-US"/>
          </a:p>
        </p:txBody>
      </p:sp>
    </p:spTree>
    <p:extLst>
      <p:ext uri="{BB962C8B-B14F-4D97-AF65-F5344CB8AC3E}">
        <p14:creationId xmlns:p14="http://schemas.microsoft.com/office/powerpoint/2010/main" val="156590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Separate funding</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10</a:t>
            </a:fld>
            <a:endParaRPr lang="en-US"/>
          </a:p>
        </p:txBody>
      </p:sp>
    </p:spTree>
    <p:extLst>
      <p:ext uri="{BB962C8B-B14F-4D97-AF65-F5344CB8AC3E}">
        <p14:creationId xmlns:p14="http://schemas.microsoft.com/office/powerpoint/2010/main" val="1090624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Microsoft</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11</a:t>
            </a:fld>
            <a:endParaRPr lang="en-US"/>
          </a:p>
        </p:txBody>
      </p:sp>
    </p:spTree>
    <p:extLst>
      <p:ext uri="{BB962C8B-B14F-4D97-AF65-F5344CB8AC3E}">
        <p14:creationId xmlns:p14="http://schemas.microsoft.com/office/powerpoint/2010/main" val="24413006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0665"/>
          </a:xfrm>
          <a:prstGeom prst="rect">
            <a:avLst/>
          </a:prstGeom>
        </p:spPr>
      </p:pic>
    </p:spTree>
    <p:extLst>
      <p:ext uri="{BB962C8B-B14F-4D97-AF65-F5344CB8AC3E}">
        <p14:creationId xmlns:p14="http://schemas.microsoft.com/office/powerpoint/2010/main" val="333254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0665"/>
          </a:xfrm>
          <a:prstGeom prst="rect">
            <a:avLst/>
          </a:prstGeom>
        </p:spPr>
      </p:pic>
    </p:spTree>
    <p:extLst>
      <p:ext uri="{BB962C8B-B14F-4D97-AF65-F5344CB8AC3E}">
        <p14:creationId xmlns:p14="http://schemas.microsoft.com/office/powerpoint/2010/main" val="987358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0665"/>
          </a:xfrm>
          <a:prstGeom prst="rect">
            <a:avLst/>
          </a:prstGeom>
        </p:spPr>
      </p:pic>
    </p:spTree>
    <p:extLst>
      <p:ext uri="{BB962C8B-B14F-4D97-AF65-F5344CB8AC3E}">
        <p14:creationId xmlns:p14="http://schemas.microsoft.com/office/powerpoint/2010/main" val="771378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cxnSp>
        <p:nvCxnSpPr>
          <p:cNvPr id="3" name="Straight Connector 2"/>
          <p:cNvCxnSpPr/>
          <p:nvPr userDrawn="1"/>
        </p:nvCxnSpPr>
        <p:spPr>
          <a:xfrm>
            <a:off x="1066799" y="6280486"/>
            <a:ext cx="10148115" cy="0"/>
          </a:xfrm>
          <a:prstGeom prst="line">
            <a:avLst/>
          </a:prstGeom>
        </p:spPr>
        <p:style>
          <a:lnRef idx="1">
            <a:schemeClr val="dk1"/>
          </a:lnRef>
          <a:fillRef idx="0">
            <a:schemeClr val="dk1"/>
          </a:fillRef>
          <a:effectRef idx="0">
            <a:schemeClr val="dk1"/>
          </a:effectRef>
          <a:fontRef idx="minor">
            <a:schemeClr val="tx1"/>
          </a:fontRef>
        </p:style>
      </p:cxnSp>
      <p:pic>
        <p:nvPicPr>
          <p:cNvPr id="9" name="Picture 8"/>
          <p:cNvPicPr>
            <a:picLocks noChangeAspect="1"/>
          </p:cNvPicPr>
          <p:nvPr userDrawn="1"/>
        </p:nvPicPr>
        <p:blipFill>
          <a:blip r:embed="rId2"/>
          <a:stretch>
            <a:fillRect/>
          </a:stretch>
        </p:blipFill>
        <p:spPr>
          <a:xfrm>
            <a:off x="10452914" y="6400466"/>
            <a:ext cx="762000" cy="241300"/>
          </a:xfrm>
          <a:prstGeom prst="rect">
            <a:avLst/>
          </a:prstGeom>
        </p:spPr>
      </p:pic>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382C9-F7C9-D44C-9A1E-74F7BEEFF7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8B24ADC-DBC6-4446-A2FC-BCF8788076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559351-C78B-3F4C-BCF5-20BCDCACF7B1}"/>
              </a:ext>
            </a:extLst>
          </p:cNvPr>
          <p:cNvSpPr>
            <a:spLocks noGrp="1"/>
          </p:cNvSpPr>
          <p:nvPr>
            <p:ph type="dt" sz="half" idx="10"/>
          </p:nvPr>
        </p:nvSpPr>
        <p:spPr/>
        <p:txBody>
          <a:bodyPr/>
          <a:lstStyle/>
          <a:p>
            <a:fld id="{18687589-602D-444D-A11C-182245BB7BB0}" type="datetimeFigureOut">
              <a:rPr lang="en-US" smtClean="0"/>
              <a:t>3/20/2022</a:t>
            </a:fld>
            <a:endParaRPr lang="en-US"/>
          </a:p>
        </p:txBody>
      </p:sp>
      <p:sp>
        <p:nvSpPr>
          <p:cNvPr id="5" name="Footer Placeholder 4">
            <a:extLst>
              <a:ext uri="{FF2B5EF4-FFF2-40B4-BE49-F238E27FC236}">
                <a16:creationId xmlns:a16="http://schemas.microsoft.com/office/drawing/2014/main" id="{969117EA-DD7B-7142-8121-F8B32B624A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D00651-8678-BE4F-8B2D-E6D1F31AA1A5}"/>
              </a:ext>
            </a:extLst>
          </p:cNvPr>
          <p:cNvSpPr>
            <a:spLocks noGrp="1"/>
          </p:cNvSpPr>
          <p:nvPr>
            <p:ph type="sldNum" sz="quarter" idx="12"/>
          </p:nvPr>
        </p:nvSpPr>
        <p:spPr/>
        <p:txBody>
          <a:bodyPr/>
          <a:lstStyle/>
          <a:p>
            <a:fld id="{AA4410F4-C04B-AD49-9E4F-E11C4585DB5D}" type="slidenum">
              <a:rPr lang="en-US" smtClean="0"/>
              <a:t>‹#›</a:t>
            </a:fld>
            <a:endParaRPr lang="en-US"/>
          </a:p>
        </p:txBody>
      </p:sp>
    </p:spTree>
    <p:extLst>
      <p:ext uri="{BB962C8B-B14F-4D97-AF65-F5344CB8AC3E}">
        <p14:creationId xmlns:p14="http://schemas.microsoft.com/office/powerpoint/2010/main" val="2573029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74EFCD-3D86-A748-ABD0-063A8EEF5D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71674F9-E590-2A4F-988B-E9D86FF16F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01AB58-92B2-1F42-9B9C-31F040D6E7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687589-602D-444D-A11C-182245BB7BB0}" type="datetimeFigureOut">
              <a:rPr lang="en-US" smtClean="0"/>
              <a:t>3/20/2022</a:t>
            </a:fld>
            <a:endParaRPr lang="en-US"/>
          </a:p>
        </p:txBody>
      </p:sp>
      <p:sp>
        <p:nvSpPr>
          <p:cNvPr id="5" name="Footer Placeholder 4">
            <a:extLst>
              <a:ext uri="{FF2B5EF4-FFF2-40B4-BE49-F238E27FC236}">
                <a16:creationId xmlns:a16="http://schemas.microsoft.com/office/drawing/2014/main" id="{A2A20822-0393-1848-B160-A8B443FF79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AB6FE49-86B5-7E4A-84F0-60D8574436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410F4-C04B-AD49-9E4F-E11C4585DB5D}" type="slidenum">
              <a:rPr lang="en-US" smtClean="0"/>
              <a:t>‹#›</a:t>
            </a:fld>
            <a:endParaRPr lang="en-US"/>
          </a:p>
        </p:txBody>
      </p:sp>
    </p:spTree>
    <p:extLst>
      <p:ext uri="{BB962C8B-B14F-4D97-AF65-F5344CB8AC3E}">
        <p14:creationId xmlns:p14="http://schemas.microsoft.com/office/powerpoint/2010/main" val="2361374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a:spLocks noGrp="1"/>
          </p:cNvSpPr>
          <p:nvPr>
            <p:ph type="ctrTitle" idx="4294967295"/>
          </p:nvPr>
        </p:nvSpPr>
        <p:spPr>
          <a:xfrm>
            <a:off x="4807293" y="3150705"/>
            <a:ext cx="6215270" cy="1192696"/>
          </a:xfrm>
        </p:spPr>
        <p:txBody>
          <a:bodyPr>
            <a:normAutofit/>
          </a:bodyPr>
          <a:lstStyle/>
          <a:p>
            <a:pPr>
              <a:lnSpc>
                <a:spcPts val="4100"/>
              </a:lnSpc>
            </a:pPr>
            <a:r>
              <a:rPr lang="en-US" sz="3500" b="1">
                <a:solidFill>
                  <a:schemeClr val="bg1"/>
                </a:solidFill>
                <a:latin typeface="Arial" panose="020B0604020202020204" pitchFamily="34" charset="0"/>
                <a:cs typeface="Arial" panose="020B0604020202020204" pitchFamily="34" charset="0"/>
              </a:rPr>
              <a:t>Training experience and challenges at ARNES</a:t>
            </a:r>
            <a:endParaRPr lang="en-US" sz="3500" dirty="0">
              <a:solidFill>
                <a:schemeClr val="bg1"/>
              </a:solidFill>
            </a:endParaRPr>
          </a:p>
        </p:txBody>
      </p:sp>
      <p:sp>
        <p:nvSpPr>
          <p:cNvPr id="3" name="Subtitle 2">
            <a:extLst>
              <a:ext uri="{FF2B5EF4-FFF2-40B4-BE49-F238E27FC236}">
                <a16:creationId xmlns:a16="http://schemas.microsoft.com/office/drawing/2014/main" id="{83291451-109B-3044-9237-FFB88CA9D803}"/>
              </a:ext>
            </a:extLst>
          </p:cNvPr>
          <p:cNvSpPr>
            <a:spLocks noGrp="1"/>
          </p:cNvSpPr>
          <p:nvPr>
            <p:ph type="subTitle" idx="4294967295"/>
          </p:nvPr>
        </p:nvSpPr>
        <p:spPr>
          <a:xfrm>
            <a:off x="4807293" y="4558748"/>
            <a:ext cx="6215270" cy="937093"/>
          </a:xfrm>
        </p:spPr>
        <p:txBody>
          <a:bodyPr>
            <a:normAutofit/>
          </a:bodyPr>
          <a:lstStyle/>
          <a:p>
            <a:pPr marL="0" indent="0" algn="l">
              <a:lnSpc>
                <a:spcPts val="1700"/>
              </a:lnSpc>
              <a:buNone/>
            </a:pPr>
            <a:r>
              <a:rPr lang="en-US" sz="2000">
                <a:solidFill>
                  <a:schemeClr val="bg1"/>
                </a:solidFill>
                <a:latin typeface="Arial" panose="020B0604020202020204" pitchFamily="34" charset="0"/>
                <a:cs typeface="Arial" panose="020B0604020202020204" pitchFamily="34" charset="0"/>
              </a:rPr>
              <a:t>Tomi Dolenc, ARNES</a:t>
            </a:r>
            <a:endParaRPr lang="en-US" sz="2000" dirty="0">
              <a:solidFill>
                <a:schemeClr val="bg1"/>
              </a:solidFill>
              <a:latin typeface="Arial" panose="020B0604020202020204" pitchFamily="34" charset="0"/>
              <a:cs typeface="Arial" panose="020B0604020202020204" pitchFamily="34" charset="0"/>
            </a:endParaRPr>
          </a:p>
          <a:p>
            <a:pPr marL="0" indent="0">
              <a:lnSpc>
                <a:spcPts val="1700"/>
              </a:lnSpc>
              <a:buNone/>
            </a:pPr>
            <a:r>
              <a:rPr lang="sl-SI" sz="2000">
                <a:solidFill>
                  <a:schemeClr val="bg1"/>
                </a:solidFill>
                <a:latin typeface="Arial" panose="020B0604020202020204" pitchFamily="34" charset="0"/>
                <a:cs typeface="Arial" panose="020B0604020202020204" pitchFamily="34" charset="0"/>
              </a:rPr>
              <a:t>SIG-Marcomms &amp; SIG-MSP 2022 Spring Meeting, 21-Mar-2022</a:t>
            </a:r>
            <a:endParaRPr lang="sl-SI"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3321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“Safe in your office”</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584175"/>
            <a:ext cx="4792133" cy="332555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Short online course</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Part of the infosec awareness activity by SI-CERT</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Increase of incidents/risk </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Popular demand </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MOOC for better reach</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Adapted to different roles within organisation </a:t>
            </a: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F82F182E-F200-4408-9050-A0F1A1D2F9F6}"/>
              </a:ext>
            </a:extLst>
          </p:cNvPr>
          <p:cNvPicPr>
            <a:picLocks noChangeAspect="1"/>
          </p:cNvPicPr>
          <p:nvPr/>
        </p:nvPicPr>
        <p:blipFill>
          <a:blip r:embed="rId3"/>
          <a:stretch>
            <a:fillRect/>
          </a:stretch>
        </p:blipFill>
        <p:spPr>
          <a:xfrm>
            <a:off x="7116376" y="1838739"/>
            <a:ext cx="3826230" cy="3723949"/>
          </a:xfrm>
          <a:prstGeom prst="rect">
            <a:avLst/>
          </a:prstGeom>
        </p:spPr>
      </p:pic>
      <p:pic>
        <p:nvPicPr>
          <p:cNvPr id="6" name="Picture 5">
            <a:extLst>
              <a:ext uri="{FF2B5EF4-FFF2-40B4-BE49-F238E27FC236}">
                <a16:creationId xmlns:a16="http://schemas.microsoft.com/office/drawing/2014/main" id="{23B934E5-2796-49C8-BE2B-CFA8663B498A}"/>
              </a:ext>
            </a:extLst>
          </p:cNvPr>
          <p:cNvPicPr>
            <a:picLocks noChangeAspect="1"/>
          </p:cNvPicPr>
          <p:nvPr/>
        </p:nvPicPr>
        <p:blipFill>
          <a:blip r:embed="rId4"/>
          <a:stretch>
            <a:fillRect/>
          </a:stretch>
        </p:blipFill>
        <p:spPr>
          <a:xfrm>
            <a:off x="7116376" y="424156"/>
            <a:ext cx="2105025" cy="571500"/>
          </a:xfrm>
          <a:prstGeom prst="rect">
            <a:avLst/>
          </a:prstGeom>
        </p:spPr>
      </p:pic>
    </p:spTree>
    <p:extLst>
      <p:ext uri="{BB962C8B-B14F-4D97-AF65-F5344CB8AC3E}">
        <p14:creationId xmlns:p14="http://schemas.microsoft.com/office/powerpoint/2010/main" val="577577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11B9FD-529F-48FA-B5D1-BD406B7F4C7F}"/>
              </a:ext>
            </a:extLst>
          </p:cNvPr>
          <p:cNvSpPr/>
          <p:nvPr/>
        </p:nvSpPr>
        <p:spPr>
          <a:xfrm>
            <a:off x="1983179" y="2712891"/>
            <a:ext cx="8300852" cy="2215991"/>
          </a:xfrm>
          <a:prstGeom prst="rect">
            <a:avLst/>
          </a:prstGeom>
        </p:spPr>
        <p:txBody>
          <a:bodyPr wrap="square">
            <a:spAutoFit/>
          </a:bodyPr>
          <a:lstStyle/>
          <a:p>
            <a:pPr>
              <a:lnSpc>
                <a:spcPts val="3400"/>
              </a:lnSpc>
            </a:pPr>
            <a:r>
              <a:rPr lang="en-US">
                <a:solidFill>
                  <a:schemeClr val="accent2"/>
                </a:solidFill>
                <a:latin typeface="Arial" panose="020B0604020202020204" pitchFamily="34" charset="0"/>
                <a:cs typeface="Arial" panose="020B0604020202020204" pitchFamily="34" charset="0"/>
              </a:rPr>
              <a:t>Today, we* believe that training is an essential part of service uptake &amp; support, and should evolve in parallel with the service, providing a constant feedback loop in both directions. </a:t>
            </a:r>
          </a:p>
          <a:p>
            <a:pPr>
              <a:lnSpc>
                <a:spcPts val="3400"/>
              </a:lnSpc>
            </a:pPr>
            <a:r>
              <a:rPr lang="en-US">
                <a:solidFill>
                  <a:schemeClr val="bg1">
                    <a:lumMod val="50000"/>
                  </a:schemeClr>
                </a:solidFill>
                <a:latin typeface="Arial" panose="020B0604020202020204" pitchFamily="34" charset="0"/>
                <a:cs typeface="Arial" panose="020B0604020202020204" pitchFamily="34" charset="0"/>
              </a:rPr>
              <a:t>Strategy? We are slow learners. But now at least we’re hiring.</a:t>
            </a:r>
            <a:endParaRPr lang="en-US">
              <a:solidFill>
                <a:schemeClr val="accent4">
                  <a:lumMod val="40000"/>
                  <a:lumOff val="60000"/>
                </a:schemeClr>
              </a:solidFill>
              <a:latin typeface="Arial" panose="020B0604020202020204" pitchFamily="34" charset="0"/>
              <a:cs typeface="Arial" panose="020B0604020202020204" pitchFamily="34" charset="0"/>
            </a:endParaRPr>
          </a:p>
          <a:p>
            <a:pPr>
              <a:lnSpc>
                <a:spcPts val="3400"/>
              </a:lnSpc>
            </a:pPr>
            <a:r>
              <a:rPr lang="en-US">
                <a:solidFill>
                  <a:srgbClr val="92D050"/>
                </a:solidFill>
                <a:latin typeface="Arial" panose="020B0604020202020204" pitchFamily="34" charset="0"/>
                <a:cs typeface="Arial" panose="020B0604020202020204" pitchFamily="34" charset="0"/>
              </a:rPr>
              <a:t>Projects?</a:t>
            </a:r>
            <a:endParaRPr lang="en-US">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8983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Engage the community!</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584175"/>
            <a:ext cx="4792133" cy="332555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ACTIVE USERS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with abilities to develop good practice and transfer knowledge through peer exchange</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BETTER SUITED TO USER’S NEEDS</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Good accumulation of feedback</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ENCOURAGE COLLABORATION</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We are in a good position to act as a cohesive element </a:t>
            </a: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6" name="Picture 2">
            <a:extLst>
              <a:ext uri="{FF2B5EF4-FFF2-40B4-BE49-F238E27FC236}">
                <a16:creationId xmlns:a16="http://schemas.microsoft.com/office/drawing/2014/main" id="{16030090-DE7B-40A4-A92C-E12CDA4145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57" y="2412250"/>
            <a:ext cx="3904511" cy="2607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ubtitle 2">
            <a:extLst>
              <a:ext uri="{FF2B5EF4-FFF2-40B4-BE49-F238E27FC236}">
                <a16:creationId xmlns:a16="http://schemas.microsoft.com/office/drawing/2014/main" id="{6D7DA1E1-9114-46E9-842D-E8F8608425D2}"/>
              </a:ext>
            </a:extLst>
          </p:cNvPr>
          <p:cNvSpPr txBox="1">
            <a:spLocks/>
          </p:cNvSpPr>
          <p:nvPr/>
        </p:nvSpPr>
        <p:spPr>
          <a:xfrm>
            <a:off x="6672770" y="2010664"/>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Evangelists of good practice</a:t>
            </a:r>
            <a:endParaRPr lang="sl-SI" sz="1600" b="1" i="1">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4611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22532F7-6853-EE43-81AB-01933527C976}"/>
              </a:ext>
            </a:extLst>
          </p:cNvPr>
          <p:cNvSpPr txBox="1">
            <a:spLocks/>
          </p:cNvSpPr>
          <p:nvPr/>
        </p:nvSpPr>
        <p:spPr>
          <a:xfrm>
            <a:off x="1524000" y="2674437"/>
            <a:ext cx="9144000" cy="2227124"/>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500"/>
              </a:lnSpc>
            </a:pPr>
            <a:r>
              <a:rPr lang="en-US" sz="2000">
                <a:solidFill>
                  <a:schemeClr val="bg1"/>
                </a:solidFill>
                <a:latin typeface="Arial" panose="020B0604020202020204" pitchFamily="34" charset="0"/>
                <a:cs typeface="Arial" panose="020B0604020202020204" pitchFamily="34" charset="0"/>
              </a:rPr>
              <a:t>But you will also need your own team and support throughout. </a:t>
            </a:r>
            <a:endParaRPr lang="en-US"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6296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a:extLst>
              <a:ext uri="{FF2B5EF4-FFF2-40B4-BE49-F238E27FC236}">
                <a16:creationId xmlns:a16="http://schemas.microsoft.com/office/drawing/2014/main" id="{83291451-109B-3044-9237-FFB88CA9D803}"/>
              </a:ext>
            </a:extLst>
          </p:cNvPr>
          <p:cNvSpPr txBox="1">
            <a:spLocks/>
          </p:cNvSpPr>
          <p:nvPr/>
        </p:nvSpPr>
        <p:spPr>
          <a:xfrm>
            <a:off x="1427584" y="3071190"/>
            <a:ext cx="9240415" cy="1874034"/>
          </a:xfrm>
          <a:prstGeom prst="rect">
            <a:avLst/>
          </a:prstGeom>
        </p:spPr>
        <p:txBody>
          <a:bodyPr>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400"/>
              </a:lnSpc>
              <a:buNone/>
            </a:pPr>
            <a:r>
              <a:rPr lang="en-US" sz="3000" b="1" i="1">
                <a:solidFill>
                  <a:srgbClr val="696A6B"/>
                </a:solidFill>
                <a:latin typeface="Arial" panose="020B0604020202020204" pitchFamily="34" charset="0"/>
                <a:cs typeface="Arial" panose="020B0604020202020204" pitchFamily="34" charset="0"/>
              </a:rPr>
              <a:t>“Offering </a:t>
            </a:r>
            <a:r>
              <a:rPr lang="en-US" sz="3000" b="1" i="1">
                <a:solidFill>
                  <a:srgbClr val="E65A00"/>
                </a:solidFill>
                <a:latin typeface="Arial" panose="020B0604020202020204" pitchFamily="34" charset="0"/>
                <a:cs typeface="Arial" panose="020B0604020202020204" pitchFamily="34" charset="0"/>
              </a:rPr>
              <a:t>training</a:t>
            </a:r>
            <a:r>
              <a:rPr lang="en-US" sz="3000" b="1" i="1">
                <a:solidFill>
                  <a:srgbClr val="696A6B"/>
                </a:solidFill>
                <a:latin typeface="Arial" panose="020B0604020202020204" pitchFamily="34" charset="0"/>
                <a:cs typeface="Arial" panose="020B0604020202020204" pitchFamily="34" charset="0"/>
              </a:rPr>
              <a:t> is a way that some NRENs make themselves known to </a:t>
            </a:r>
            <a:r>
              <a:rPr lang="en-US" sz="3000" b="1" i="1">
                <a:solidFill>
                  <a:srgbClr val="E65A00"/>
                </a:solidFill>
                <a:latin typeface="Arial" panose="020B0604020202020204" pitchFamily="34" charset="0"/>
                <a:cs typeface="Arial" panose="020B0604020202020204" pitchFamily="34" charset="0"/>
              </a:rPr>
              <a:t>new audiences</a:t>
            </a:r>
            <a:r>
              <a:rPr lang="en-US" sz="3000" b="1" i="1">
                <a:solidFill>
                  <a:srgbClr val="696A6B"/>
                </a:solidFill>
                <a:latin typeface="Arial" panose="020B0604020202020204" pitchFamily="34" charset="0"/>
                <a:cs typeface="Arial" panose="020B0604020202020204" pitchFamily="34" charset="0"/>
              </a:rPr>
              <a:t>, raise </a:t>
            </a:r>
            <a:r>
              <a:rPr lang="en-US" sz="3000" b="1" i="1">
                <a:solidFill>
                  <a:srgbClr val="E65A00"/>
                </a:solidFill>
                <a:latin typeface="Arial" panose="020B0604020202020204" pitchFamily="34" charset="0"/>
                <a:cs typeface="Arial" panose="020B0604020202020204" pitchFamily="34" charset="0"/>
              </a:rPr>
              <a:t>awareness</a:t>
            </a:r>
            <a:r>
              <a:rPr lang="en-US" sz="3000" b="1" i="1">
                <a:solidFill>
                  <a:srgbClr val="696A6B"/>
                </a:solidFill>
                <a:latin typeface="Arial" panose="020B0604020202020204" pitchFamily="34" charset="0"/>
                <a:cs typeface="Arial" panose="020B0604020202020204" pitchFamily="34" charset="0"/>
              </a:rPr>
              <a:t> of what an NREN is, or increase </a:t>
            </a:r>
            <a:r>
              <a:rPr lang="en-US" sz="3000" b="1" i="1">
                <a:solidFill>
                  <a:srgbClr val="E65A00"/>
                </a:solidFill>
                <a:latin typeface="Arial" panose="020B0604020202020204" pitchFamily="34" charset="0"/>
                <a:cs typeface="Arial" panose="020B0604020202020204" pitchFamily="34" charset="0"/>
              </a:rPr>
              <a:t>visibility</a:t>
            </a:r>
            <a:r>
              <a:rPr lang="en-US" sz="3000" b="1" i="1">
                <a:solidFill>
                  <a:srgbClr val="696A6B"/>
                </a:solidFill>
                <a:latin typeface="Arial" panose="020B0604020202020204" pitchFamily="34" charset="0"/>
                <a:cs typeface="Arial" panose="020B0604020202020204" pitchFamily="34" charset="0"/>
              </a:rPr>
              <a:t> of the NREN brand. Training can also </a:t>
            </a:r>
            <a:r>
              <a:rPr lang="en-US" sz="3000" b="1" i="1">
                <a:solidFill>
                  <a:srgbClr val="E65A00"/>
                </a:solidFill>
                <a:latin typeface="Arial" panose="020B0604020202020204" pitchFamily="34" charset="0"/>
                <a:cs typeface="Arial" panose="020B0604020202020204" pitchFamily="34" charset="0"/>
              </a:rPr>
              <a:t>support</a:t>
            </a:r>
            <a:r>
              <a:rPr lang="en-US" sz="3000" b="1" i="1">
                <a:solidFill>
                  <a:srgbClr val="696A6B"/>
                </a:solidFill>
                <a:latin typeface="Arial" panose="020B0604020202020204" pitchFamily="34" charset="0"/>
                <a:cs typeface="Arial" panose="020B0604020202020204" pitchFamily="34" charset="0"/>
              </a:rPr>
              <a:t> products that are offered and expand the </a:t>
            </a:r>
            <a:r>
              <a:rPr lang="en-US" sz="3000" b="1" i="1">
                <a:solidFill>
                  <a:srgbClr val="E65A00"/>
                </a:solidFill>
                <a:latin typeface="Arial" panose="020B0604020202020204" pitchFamily="34" charset="0"/>
                <a:cs typeface="Arial" panose="020B0604020202020204" pitchFamily="34" charset="0"/>
              </a:rPr>
              <a:t>uptake of service </a:t>
            </a:r>
            <a:r>
              <a:rPr lang="en-US" sz="3000" b="1" i="1">
                <a:solidFill>
                  <a:srgbClr val="696A6B"/>
                </a:solidFill>
                <a:latin typeface="Arial" panose="020B0604020202020204" pitchFamily="34" charset="0"/>
                <a:cs typeface="Arial" panose="020B0604020202020204" pitchFamily="34" charset="0"/>
              </a:rPr>
              <a:t>offerings. But training is also a product or </a:t>
            </a:r>
            <a:r>
              <a:rPr lang="en-US" sz="3000" b="1" i="1">
                <a:solidFill>
                  <a:srgbClr val="E65A00"/>
                </a:solidFill>
                <a:latin typeface="Arial" panose="020B0604020202020204" pitchFamily="34" charset="0"/>
                <a:cs typeface="Arial" panose="020B0604020202020204" pitchFamily="34" charset="0"/>
              </a:rPr>
              <a:t>service in its own right</a:t>
            </a:r>
            <a:r>
              <a:rPr lang="en-US" sz="3000" b="1" i="1">
                <a:solidFill>
                  <a:srgbClr val="696A6B"/>
                </a:solidFill>
                <a:latin typeface="Arial" panose="020B0604020202020204" pitchFamily="34" charset="0"/>
                <a:cs typeface="Arial" panose="020B0604020202020204" pitchFamily="34" charset="0"/>
              </a:rPr>
              <a:t>, needing a place in the NREN </a:t>
            </a:r>
            <a:r>
              <a:rPr lang="en-US" sz="3000" b="1" i="1">
                <a:solidFill>
                  <a:schemeClr val="accent4"/>
                </a:solidFill>
                <a:latin typeface="Arial" panose="020B0604020202020204" pitchFamily="34" charset="0"/>
                <a:cs typeface="Arial" panose="020B0604020202020204" pitchFamily="34" charset="0"/>
              </a:rPr>
              <a:t>strategy?</a:t>
            </a:r>
            <a:r>
              <a:rPr lang="en-US" sz="3000" b="1" i="1">
                <a:solidFill>
                  <a:srgbClr val="696A6B"/>
                </a:solidFill>
                <a:latin typeface="Arial" panose="020B0604020202020204" pitchFamily="34" charset="0"/>
                <a:cs typeface="Arial" panose="020B0604020202020204" pitchFamily="34" charset="0"/>
              </a:rPr>
              <a:t> and in the marketing communications support activities.” </a:t>
            </a:r>
          </a:p>
          <a:p>
            <a:pPr marL="0" indent="0">
              <a:lnSpc>
                <a:spcPts val="3400"/>
              </a:lnSpc>
              <a:buNone/>
            </a:pPr>
            <a:endParaRPr lang="en-US" sz="3000" b="1" i="1">
              <a:solidFill>
                <a:srgbClr val="696A6B"/>
              </a:solidFill>
              <a:latin typeface="Arial" panose="020B0604020202020204" pitchFamily="34" charset="0"/>
              <a:cs typeface="Arial" panose="020B0604020202020204" pitchFamily="34" charset="0"/>
            </a:endParaRPr>
          </a:p>
          <a:p>
            <a:pPr marL="0" indent="0">
              <a:lnSpc>
                <a:spcPts val="3400"/>
              </a:lnSpc>
              <a:buNone/>
            </a:pPr>
            <a:endParaRPr lang="en-US" sz="3000" b="1" i="1">
              <a:solidFill>
                <a:srgbClr val="696A6B"/>
              </a:solidFill>
              <a:latin typeface="Arial" panose="020B0604020202020204" pitchFamily="34" charset="0"/>
              <a:cs typeface="Arial" panose="020B0604020202020204" pitchFamily="34" charset="0"/>
            </a:endParaRPr>
          </a:p>
          <a:p>
            <a:pPr marL="0" indent="0">
              <a:lnSpc>
                <a:spcPts val="3400"/>
              </a:lnSpc>
              <a:buNone/>
            </a:pPr>
            <a:endParaRPr lang="en-US" sz="3000" b="1" i="1">
              <a:solidFill>
                <a:srgbClr val="696A6B"/>
              </a:solidFill>
              <a:latin typeface="Arial" panose="020B0604020202020204" pitchFamily="34" charset="0"/>
              <a:cs typeface="Arial" panose="020B0604020202020204" pitchFamily="34" charset="0"/>
            </a:endParaRPr>
          </a:p>
          <a:p>
            <a:pPr marL="0" indent="0">
              <a:lnSpc>
                <a:spcPts val="3400"/>
              </a:lnSpc>
              <a:buNone/>
            </a:pPr>
            <a:endParaRPr lang="en-US" sz="3000" b="1" i="1">
              <a:solidFill>
                <a:srgbClr val="696A6B"/>
              </a:solidFill>
              <a:latin typeface="Arial" panose="020B0604020202020204" pitchFamily="34" charset="0"/>
              <a:cs typeface="Arial" panose="020B0604020202020204" pitchFamily="34" charset="0"/>
            </a:endParaRPr>
          </a:p>
          <a:p>
            <a:pPr marL="0" indent="0">
              <a:lnSpc>
                <a:spcPts val="3400"/>
              </a:lnSpc>
              <a:buNone/>
            </a:pPr>
            <a:endParaRPr lang="en-US" sz="3000" b="1" dirty="0" err="1">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7217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The value of trainings was long neglected</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83974" y="2080727"/>
            <a:ext cx="10167730" cy="3683970"/>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400"/>
              </a:lnSpc>
            </a:pPr>
            <a:r>
              <a:rPr lang="en-US" sz="1800">
                <a:solidFill>
                  <a:srgbClr val="696A6B"/>
                </a:solidFill>
                <a:latin typeface="Arial" panose="020B0604020202020204" pitchFamily="34" charset="0"/>
                <a:cs typeface="Arial" panose="020B0604020202020204" pitchFamily="34" charset="0"/>
              </a:rPr>
              <a:t>Healthy assumptions: how to serve users</a:t>
            </a:r>
          </a:p>
          <a:p>
            <a:pPr lvl="1">
              <a:lnSpc>
                <a:spcPts val="1400"/>
              </a:lnSpc>
            </a:pPr>
            <a:r>
              <a:rPr lang="en-US" sz="1400">
                <a:solidFill>
                  <a:srgbClr val="696A6B"/>
                </a:solidFill>
                <a:latin typeface="Arial" panose="020B0604020202020204" pitchFamily="34" charset="0"/>
                <a:cs typeface="Arial" panose="020B0604020202020204" pitchFamily="34" charset="0"/>
              </a:rPr>
              <a:t>Support &amp; knowledge transfer – Yes	</a:t>
            </a:r>
          </a:p>
          <a:p>
            <a:pPr lvl="1">
              <a:lnSpc>
                <a:spcPts val="1400"/>
              </a:lnSpc>
            </a:pPr>
            <a:r>
              <a:rPr lang="en-US" sz="1400">
                <a:solidFill>
                  <a:srgbClr val="696A6B"/>
                </a:solidFill>
                <a:latin typeface="Arial" panose="020B0604020202020204" pitchFamily="34" charset="0"/>
                <a:cs typeface="Arial" panose="020B0604020202020204" pitchFamily="34" charset="0"/>
              </a:rPr>
              <a:t>Helpdesk, consultation – friendly, extensive </a:t>
            </a:r>
          </a:p>
          <a:p>
            <a:pPr lvl="1">
              <a:lnSpc>
                <a:spcPts val="1400"/>
              </a:lnSpc>
            </a:pPr>
            <a:r>
              <a:rPr lang="en-US" sz="1400">
                <a:solidFill>
                  <a:srgbClr val="696A6B"/>
                </a:solidFill>
                <a:latin typeface="Arial" panose="020B0604020202020204" pitchFamily="34" charset="0"/>
                <a:cs typeface="Arial" panose="020B0604020202020204" pitchFamily="34" charset="0"/>
              </a:rPr>
              <a:t>Teach them to fish (limited scale)</a:t>
            </a:r>
            <a:endParaRPr lang="en-US" sz="1400" dirty="0">
              <a:solidFill>
                <a:srgbClr val="696A6B"/>
              </a:solidFill>
              <a:latin typeface="Arial" panose="020B0604020202020204" pitchFamily="34" charset="0"/>
              <a:cs typeface="Arial" panose="020B0604020202020204" pitchFamily="34" charset="0"/>
            </a:endParaRPr>
          </a:p>
          <a:p>
            <a:pPr marL="285750" indent="-285750">
              <a:lnSpc>
                <a:spcPts val="1400"/>
              </a:lnSpc>
            </a:pPr>
            <a:r>
              <a:rPr lang="en-US" sz="1800">
                <a:solidFill>
                  <a:srgbClr val="696A6B"/>
                </a:solidFill>
                <a:latin typeface="Arial" panose="020B0604020202020204" pitchFamily="34" charset="0"/>
                <a:cs typeface="Arial" panose="020B0604020202020204" pitchFamily="34" charset="0"/>
              </a:rPr>
              <a:t>Trainings out of consideration</a:t>
            </a:r>
          </a:p>
          <a:p>
            <a:pPr marL="742950" lvl="1" indent="-285750">
              <a:lnSpc>
                <a:spcPts val="1400"/>
              </a:lnSpc>
            </a:pPr>
            <a:r>
              <a:rPr lang="en-US" sz="1400">
                <a:solidFill>
                  <a:srgbClr val="696A6B"/>
                </a:solidFill>
                <a:latin typeface="Arial" panose="020B0604020202020204" pitchFamily="34" charset="0"/>
                <a:cs typeface="Arial" panose="020B0604020202020204" pitchFamily="34" charset="0"/>
              </a:rPr>
              <a:t>No resources (no people)</a:t>
            </a:r>
          </a:p>
          <a:p>
            <a:pPr marL="285750" indent="-285750">
              <a:lnSpc>
                <a:spcPts val="1400"/>
              </a:lnSpc>
            </a:pPr>
            <a:r>
              <a:rPr lang="en-US" sz="1800">
                <a:solidFill>
                  <a:srgbClr val="696A6B"/>
                </a:solidFill>
                <a:latin typeface="Arial" panose="020B0604020202020204" pitchFamily="34" charset="0"/>
                <a:cs typeface="Arial" panose="020B0604020202020204" pitchFamily="34" charset="0"/>
              </a:rPr>
              <a:t>“Presenting the service” = “PR”</a:t>
            </a:r>
          </a:p>
          <a:p>
            <a:pPr marL="742950" lvl="1" indent="-285750">
              <a:lnSpc>
                <a:spcPts val="1400"/>
              </a:lnSpc>
            </a:pPr>
            <a:r>
              <a:rPr lang="en-US" sz="1400">
                <a:solidFill>
                  <a:srgbClr val="696A6B"/>
                </a:solidFill>
                <a:latin typeface="Arial" panose="020B0604020202020204" pitchFamily="34" charset="0"/>
                <a:cs typeface="Arial" panose="020B0604020202020204" pitchFamily="34" charset="0"/>
              </a:rPr>
              <a:t>“our Service is the best” </a:t>
            </a:r>
          </a:p>
          <a:p>
            <a:pPr marL="742950" lvl="1" indent="-285750">
              <a:lnSpc>
                <a:spcPts val="1400"/>
              </a:lnSpc>
            </a:pPr>
            <a:r>
              <a:rPr lang="en-US" sz="1400">
                <a:solidFill>
                  <a:srgbClr val="696A6B"/>
                </a:solidFill>
                <a:latin typeface="Arial" panose="020B0604020202020204" pitchFamily="34" charset="0"/>
                <a:cs typeface="Arial" panose="020B0604020202020204" pitchFamily="34" charset="0"/>
              </a:rPr>
              <a:t>... and if you don't understand it or can't use it right, </a:t>
            </a:r>
            <a:br>
              <a:rPr lang="en-US" sz="1400">
                <a:solidFill>
                  <a:srgbClr val="696A6B"/>
                </a:solidFill>
                <a:latin typeface="Arial" panose="020B0604020202020204" pitchFamily="34" charset="0"/>
                <a:cs typeface="Arial" panose="020B0604020202020204" pitchFamily="34" charset="0"/>
              </a:rPr>
            </a:br>
            <a:r>
              <a:rPr lang="en-US" sz="1400">
                <a:solidFill>
                  <a:srgbClr val="696A6B"/>
                </a:solidFill>
                <a:latin typeface="Arial" panose="020B0604020202020204" pitchFamily="34" charset="0"/>
                <a:cs typeface="Arial" panose="020B0604020202020204" pitchFamily="34" charset="0"/>
              </a:rPr>
              <a:t>it's b'cos you're lazy or incompetent</a:t>
            </a: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457200" lvl="1" indent="0">
              <a:lnSpc>
                <a:spcPts val="1400"/>
              </a:lnSpc>
              <a:buNone/>
            </a:pPr>
            <a:endParaRPr lang="en-US" sz="1200">
              <a:solidFill>
                <a:srgbClr val="696A6B"/>
              </a:solidFill>
              <a:latin typeface="Arial" panose="020B0604020202020204" pitchFamily="34" charset="0"/>
              <a:cs typeface="Arial" panose="020B0604020202020204" pitchFamily="34" charset="0"/>
            </a:endParaRP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0" indent="0">
              <a:lnSpc>
                <a:spcPts val="2120"/>
              </a:lnSpc>
              <a:buNone/>
            </a:pPr>
            <a:br>
              <a:rPr lang="en-US" sz="1600">
                <a:solidFill>
                  <a:srgbClr val="E65A00"/>
                </a:solidFill>
                <a:latin typeface="Arial" panose="020B0604020202020204" pitchFamily="34" charset="0"/>
                <a:cs typeface="Arial" panose="020B0604020202020204" pitchFamily="34" charset="0"/>
              </a:rPr>
            </a:br>
            <a:r>
              <a:rPr lang="en-US" sz="1600">
                <a:solidFill>
                  <a:srgbClr val="E65A00"/>
                </a:solidFill>
                <a:latin typeface="Arial" panose="020B0604020202020204" pitchFamily="34" charset="0"/>
                <a:cs typeface="Arial" panose="020B0604020202020204" pitchFamily="34" charset="0"/>
              </a:rPr>
              <a:t>To teach »stupid users« the usefulness of the Service requires insight, skills and patience </a:t>
            </a:r>
            <a:endParaRPr lang="en-US" sz="1600" dirty="0">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9120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Trainings in the community or through projects</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1968759"/>
            <a:ext cx="4792133" cy="3940974"/>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90‘s – „Computer Literacy“ (for schools)</a:t>
            </a:r>
            <a:br>
              <a:rPr lang="en-US" sz="1600" b="1">
                <a:solidFill>
                  <a:srgbClr val="E65A00"/>
                </a:solidFill>
                <a:latin typeface="Arial" panose="020B0604020202020204" pitchFamily="34" charset="0"/>
                <a:cs typeface="Arial" panose="020B0604020202020204" pitchFamily="34" charset="0"/>
              </a:rPr>
            </a:br>
            <a:r>
              <a:rPr lang="sl-SI" sz="1600">
                <a:solidFill>
                  <a:srgbClr val="696A6B"/>
                </a:solidFill>
                <a:latin typeface="Arial" panose="020B0604020202020204" pitchFamily="34" charset="0"/>
                <a:cs typeface="Arial" panose="020B0604020202020204" pitchFamily="34" charset="0"/>
              </a:rPr>
              <a:t>Basic internet services</a:t>
            </a:r>
            <a:br>
              <a:rPr lang="en-US" sz="1600">
                <a:solidFill>
                  <a:srgbClr val="696A6B"/>
                </a:solidFill>
                <a:latin typeface="Arial" panose="020B0604020202020204" pitchFamily="34" charset="0"/>
                <a:cs typeface="Arial" panose="020B0604020202020204" pitchFamily="34" charset="0"/>
              </a:rPr>
            </a:br>
            <a:r>
              <a:rPr lang="sl-SI" sz="1600">
                <a:solidFill>
                  <a:srgbClr val="696A6B"/>
                </a:solidFill>
                <a:latin typeface="Arial" panose="020B0604020202020204" pitchFamily="34" charset="0"/>
                <a:cs typeface="Arial" panose="020B0604020202020204" pitchFamily="34" charset="0"/>
              </a:rPr>
              <a:t>Use in education</a:t>
            </a:r>
            <a:br>
              <a:rPr lang="sl-SI" sz="1600">
                <a:solidFill>
                  <a:srgbClr val="696A6B"/>
                </a:solidFill>
                <a:latin typeface="Arial" panose="020B0604020202020204" pitchFamily="34" charset="0"/>
                <a:cs typeface="Arial" panose="020B0604020202020204" pitchFamily="34" charset="0"/>
              </a:rPr>
            </a:br>
            <a:r>
              <a:rPr lang="sl-SI" sz="1600">
                <a:solidFill>
                  <a:srgbClr val="696A6B"/>
                </a:solidFill>
                <a:latin typeface="Arial" panose="020B0604020202020204" pitchFamily="34" charset="0"/>
                <a:cs typeface="Arial" panose="020B0604020202020204" pitchFamily="34" charset="0"/>
              </a:rPr>
              <a:t>Basic security </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2008-2013 – “e-education”</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Advanced users – “trainers” – visiting schools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Hands-on workshops  (evangelists of services)</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Other interest groups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Libraries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Museums </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Universities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Sleeping beauties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Missed opportunity?</a:t>
            </a:r>
          </a:p>
          <a:p>
            <a:pPr marL="0" indent="0">
              <a:lnSpc>
                <a:spcPts val="2120"/>
              </a:lnSpc>
              <a:buNone/>
            </a:pP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Arnes contributed its expertise </a:t>
            </a:r>
          </a:p>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lectures &amp; workshops</a:t>
            </a:r>
          </a:p>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“Train the trainers”</a:t>
            </a:r>
          </a:p>
          <a:p>
            <a:pPr marL="0" indent="0">
              <a:lnSpc>
                <a:spcPts val="2120"/>
              </a:lnSpc>
              <a:buNone/>
            </a:pPr>
            <a:endParaRPr lang="en-US" sz="1600" b="1" i="1">
              <a:solidFill>
                <a:srgbClr val="E65A00"/>
              </a:solidFill>
              <a:latin typeface="Arial" panose="020B0604020202020204" pitchFamily="34" charset="0"/>
              <a:cs typeface="Arial" panose="020B0604020202020204" pitchFamily="34" charset="0"/>
            </a:endParaRPr>
          </a:p>
          <a:p>
            <a:pPr marL="0" indent="0">
              <a:lnSpc>
                <a:spcPts val="2120"/>
              </a:lnSpc>
              <a:buNone/>
            </a:pPr>
            <a:endParaRPr lang="en-US" sz="1600" b="1" i="1">
              <a:solidFill>
                <a:srgbClr val="E65A00"/>
              </a:solidFill>
              <a:latin typeface="Arial" panose="020B0604020202020204" pitchFamily="34" charset="0"/>
              <a:cs typeface="Arial" panose="020B0604020202020204" pitchFamily="34" charset="0"/>
            </a:endParaRPr>
          </a:p>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 every project has its end.</a:t>
            </a:r>
            <a:br>
              <a:rPr lang="en-US" sz="1600" b="1" i="1">
                <a:solidFill>
                  <a:srgbClr val="696A6B"/>
                </a:solidFill>
                <a:latin typeface="Arial" panose="020B0604020202020204" pitchFamily="34" charset="0"/>
                <a:cs typeface="Arial" panose="020B0604020202020204" pitchFamily="34" charset="0"/>
              </a:rPr>
            </a:br>
            <a:endParaRPr lang="en-US" sz="1600" b="1" i="1">
              <a:solidFill>
                <a:srgbClr val="696A6B"/>
              </a:solidFill>
              <a:latin typeface="Arial" panose="020B0604020202020204" pitchFamily="34" charset="0"/>
              <a:cs typeface="Arial" panose="020B0604020202020204" pitchFamily="34" charset="0"/>
            </a:endParaRPr>
          </a:p>
          <a:p>
            <a:pPr marL="0" indent="0">
              <a:lnSpc>
                <a:spcPts val="2120"/>
              </a:lnSpc>
              <a:buNone/>
            </a:pPr>
            <a:endParaRPr lang="en-US" sz="1600" b="1" i="1">
              <a:solidFill>
                <a:srgbClr val="696A6B"/>
              </a:solidFill>
              <a:latin typeface="Arial" panose="020B0604020202020204" pitchFamily="34" charset="0"/>
              <a:cs typeface="Arial" panose="020B0604020202020204" pitchFamily="34" charset="0"/>
            </a:endParaRPr>
          </a:p>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1101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nSpc>
                <a:spcPts val="3500"/>
              </a:lnSpc>
            </a:pPr>
            <a:r>
              <a:rPr lang="en-US" sz="3000" b="1">
                <a:solidFill>
                  <a:srgbClr val="696A6B"/>
                </a:solidFill>
                <a:latin typeface="Arial" panose="020B0604020202020204" pitchFamily="34" charset="0"/>
                <a:cs typeface="Arial" panose="020B0604020202020204" pitchFamily="34" charset="0"/>
              </a:rPr>
              <a:t>MOOC on “Safer internet use” </a:t>
            </a:r>
            <a:br>
              <a:rPr lang="en-US" sz="3000" b="1">
                <a:solidFill>
                  <a:srgbClr val="696A6B"/>
                </a:solidFill>
                <a:latin typeface="Arial" panose="020B0604020202020204" pitchFamily="34" charset="0"/>
                <a:cs typeface="Arial" panose="020B0604020202020204" pitchFamily="34" charset="0"/>
              </a:rPr>
            </a:br>
            <a:r>
              <a:rPr lang="en-US" sz="3000" b="1">
                <a:solidFill>
                  <a:schemeClr val="bg2">
                    <a:lumMod val="75000"/>
                  </a:schemeClr>
                </a:solidFill>
                <a:latin typeface="Arial" panose="020B0604020202020204" pitchFamily="34" charset="0"/>
                <a:cs typeface="Arial" panose="020B0604020202020204" pitchFamily="34" charset="0"/>
              </a:rPr>
              <a:t>started as a guerilla pet project</a:t>
            </a:r>
            <a:endParaRPr kumimoji="0" lang="en-US" sz="3000" b="1" i="0" u="none" strike="noStrike" kern="1200" cap="none" spc="0" normalizeH="0" baseline="0" noProof="0" dirty="0">
              <a:ln>
                <a:noFill/>
              </a:ln>
              <a:solidFill>
                <a:schemeClr val="bg2">
                  <a:lumMod val="75000"/>
                </a:schemeClr>
              </a:solidFill>
              <a:effectLst/>
              <a:uLnTx/>
              <a:uFillTx/>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108717"/>
            <a:ext cx="5181600" cy="4018951"/>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defRPr/>
            </a:pPr>
            <a:r>
              <a:rPr lang="en-US" sz="1600" b="1">
                <a:solidFill>
                  <a:srgbClr val="E65A00"/>
                </a:solidFill>
                <a:latin typeface="Arial" panose="020B0604020202020204" pitchFamily="34" charset="0"/>
                <a:cs typeface="Arial" panose="020B0604020202020204" pitchFamily="34" charset="0"/>
              </a:rPr>
              <a:t>WHY? TO COPE WITH DEMAND</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Derived from “Safer Internet” workshop for schools </a:t>
            </a:r>
          </a:p>
          <a:p>
            <a:pPr marL="0" lvl="0" indent="0">
              <a:lnSpc>
                <a:spcPts val="2120"/>
              </a:lnSpc>
              <a:buNone/>
              <a:defRPr/>
            </a:pPr>
            <a:r>
              <a:rPr lang="en-US" sz="1600" b="1">
                <a:solidFill>
                  <a:srgbClr val="E65A00"/>
                </a:solidFill>
                <a:latin typeface="Arial" panose="020B0604020202020204" pitchFamily="34" charset="0"/>
                <a:cs typeface="Arial" panose="020B0604020202020204" pitchFamily="34" charset="0"/>
              </a:rPr>
              <a:t>BASICS OF INTERNET SAFETY</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Basic security, privacy, digital and media literacy (content and source evaluation), online fraud, phishing, bullying... </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FOLLOWS DIGCOMP</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Methodology help from didactics experts; OpenBadges </a:t>
            </a:r>
          </a:p>
          <a:p>
            <a:pPr marL="0" marR="0" lvl="0" indent="0" algn="l" defTabSz="914400" rtl="0" eaLnBrk="1" fontAlgn="auto" latinLnBrk="0" hangingPunct="1">
              <a:lnSpc>
                <a:spcPts val="2120"/>
              </a:lnSpc>
              <a:spcBef>
                <a:spcPts val="1000"/>
              </a:spcBef>
              <a:spcAft>
                <a:spcPts val="0"/>
              </a:spcAft>
              <a:buClrTx/>
              <a:buSzTx/>
              <a:buFont typeface="Arial" panose="020B0604020202020204" pitchFamily="34" charset="0"/>
              <a:buNone/>
              <a:tabLst/>
              <a:defRPr/>
            </a:pPr>
            <a:r>
              <a:rPr lang="en-US" sz="1600" b="1">
                <a:solidFill>
                  <a:srgbClr val="E65A00"/>
                </a:solidFill>
                <a:latin typeface="Arial" panose="020B0604020202020204" pitchFamily="34" charset="0"/>
                <a:cs typeface="Arial" panose="020B0604020202020204" pitchFamily="34" charset="0"/>
              </a:rPr>
              <a:t>TARGET: SCHOOLS</a:t>
            </a:r>
            <a:b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br>
            <a: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t>Twice per year, since 2014</a:t>
            </a:r>
            <a:b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br>
            <a: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t>Updating the content, following trends</a:t>
            </a:r>
            <a:b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br>
            <a: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t>Adult audience (teachers).They keep coming back.</a:t>
            </a:r>
            <a:b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br>
            <a: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t>Adaptation for children to use in classrooms.</a:t>
            </a:r>
            <a:endParaRPr kumimoji="0" lang="en-US" sz="1600" b="0" i="0" u="none" strike="noStrike" kern="1200" cap="none" spc="0" normalizeH="0" baseline="0" noProof="0" dirty="0">
              <a:ln>
                <a:noFill/>
              </a:ln>
              <a:solidFill>
                <a:srgbClr val="696A6B"/>
              </a:solidFill>
              <a:effectLst/>
              <a:uLnTx/>
              <a:uFillTx/>
              <a:latin typeface="Arial" panose="020B0604020202020204" pitchFamily="34" charset="0"/>
              <a:ea typeface="+mn-ea"/>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120"/>
              </a:lnSpc>
              <a:spcBef>
                <a:spcPts val="1000"/>
              </a:spcBef>
              <a:spcAft>
                <a:spcPts val="0"/>
              </a:spcAft>
              <a:buClrTx/>
              <a:buSzTx/>
              <a:buFont typeface="Arial" panose="020B0604020202020204" pitchFamily="34" charset="0"/>
              <a:buNone/>
              <a:tabLst/>
              <a:defRPr/>
            </a:pPr>
            <a:endParaRPr kumimoji="0" lang="en-US" sz="1600" b="1" i="1" u="none" strike="noStrike" kern="1200" cap="none" spc="0" normalizeH="0" baseline="0" noProof="0" dirty="0">
              <a:ln>
                <a:noFill/>
              </a:ln>
              <a:solidFill>
                <a:srgbClr val="E65A00"/>
              </a:solidFill>
              <a:effectLst/>
              <a:uLnTx/>
              <a:uFillTx/>
              <a:latin typeface="Arial" panose="020B0604020202020204" pitchFamily="34" charset="0"/>
              <a:ea typeface="+mn-ea"/>
              <a:cs typeface="Arial" panose="020B0604020202020204" pitchFamily="34" charset="0"/>
            </a:endParaRPr>
          </a:p>
        </p:txBody>
      </p:sp>
      <p:pic>
        <p:nvPicPr>
          <p:cNvPr id="4" name="Picture 3">
            <a:extLst>
              <a:ext uri="{FF2B5EF4-FFF2-40B4-BE49-F238E27FC236}">
                <a16:creationId xmlns:a16="http://schemas.microsoft.com/office/drawing/2014/main" id="{3DB55DF6-479C-4FA6-8A69-C98941B8DDD6}"/>
              </a:ext>
            </a:extLst>
          </p:cNvPr>
          <p:cNvPicPr>
            <a:picLocks noChangeAspect="1"/>
          </p:cNvPicPr>
          <p:nvPr/>
        </p:nvPicPr>
        <p:blipFill>
          <a:blip r:embed="rId3"/>
          <a:stretch>
            <a:fillRect/>
          </a:stretch>
        </p:blipFill>
        <p:spPr>
          <a:xfrm>
            <a:off x="6956191" y="1838739"/>
            <a:ext cx="3542083" cy="3542083"/>
          </a:xfrm>
          <a:prstGeom prst="rect">
            <a:avLst/>
          </a:prstGeom>
        </p:spPr>
      </p:pic>
    </p:spTree>
    <p:extLst>
      <p:ext uri="{BB962C8B-B14F-4D97-AF65-F5344CB8AC3E}">
        <p14:creationId xmlns:p14="http://schemas.microsoft.com/office/powerpoint/2010/main" val="2245442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A stroke of luck (2018-2020)</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584175"/>
            <a:ext cx="4955577" cy="332555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(2013-2015: project “E-schoolbag”)</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NIE developed interactive textbooks. ARNES developed some services; + hands-on workshops</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SIO-2020: A task to build infrastructure</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Wireless networks @schools. Eduroam.</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 but some € for E-services&amp;E-content</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What e-content can we deliver, of use to teachers? </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MOOC from workshops</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To put our services to some good use. We had learned from E-education experience</a:t>
            </a: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0CE8457-533A-440C-8D2B-68CA42CEBE40}"/>
              </a:ext>
            </a:extLst>
          </p:cNvPr>
          <p:cNvPicPr>
            <a:picLocks noChangeAspect="1"/>
          </p:cNvPicPr>
          <p:nvPr/>
        </p:nvPicPr>
        <p:blipFill>
          <a:blip r:embed="rId2"/>
          <a:stretch>
            <a:fillRect/>
          </a:stretch>
        </p:blipFill>
        <p:spPr>
          <a:xfrm>
            <a:off x="6033052" y="2368329"/>
            <a:ext cx="4762500" cy="1238250"/>
          </a:xfrm>
          <a:prstGeom prst="rect">
            <a:avLst/>
          </a:prstGeom>
        </p:spPr>
      </p:pic>
      <p:pic>
        <p:nvPicPr>
          <p:cNvPr id="2052" name="Picture 4" descr="https://www.arnes.si/files/2016/11/sio-2020_Arnes_877.png">
            <a:extLst>
              <a:ext uri="{FF2B5EF4-FFF2-40B4-BE49-F238E27FC236}">
                <a16:creationId xmlns:a16="http://schemas.microsoft.com/office/drawing/2014/main" id="{5CA0619F-AAC6-4C30-959F-C7817BA387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2024" y="3732890"/>
            <a:ext cx="4310452" cy="54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037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Pandemic &amp; distant education:</a:t>
            </a:r>
          </a:p>
          <a:p>
            <a:pPr>
              <a:lnSpc>
                <a:spcPts val="3500"/>
              </a:lnSpc>
            </a:pPr>
            <a:r>
              <a:rPr lang="en-US" sz="3000" b="1">
                <a:solidFill>
                  <a:srgbClr val="696A6B"/>
                </a:solidFill>
                <a:latin typeface="Arial" panose="020B0604020202020204" pitchFamily="34" charset="0"/>
                <a:cs typeface="Arial" panose="020B0604020202020204" pitchFamily="34" charset="0"/>
              </a:rPr>
              <a:t>Trainings absolute game-changer!</a:t>
            </a:r>
            <a:endParaRPr lang="sl-SI" sz="3000" b="1">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509525"/>
            <a:ext cx="4792133" cy="332555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LIVE WORKSHOPS AT SCHOOLS</a:t>
            </a:r>
            <a:br>
              <a:rPr lang="sl-SI" sz="1600" b="1">
                <a:solidFill>
                  <a:srgbClr val="E65A00"/>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Up to </a:t>
            </a:r>
            <a:r>
              <a:rPr lang="sl-SI" sz="1600">
                <a:solidFill>
                  <a:srgbClr val="696A6B"/>
                </a:solidFill>
                <a:latin typeface="Arial" panose="020B0604020202020204" pitchFamily="34" charset="0"/>
                <a:cs typeface="Arial" panose="020B0604020202020204" pitchFamily="34" charset="0"/>
              </a:rPr>
              <a:t>35 </a:t>
            </a:r>
            <a:r>
              <a:rPr lang="en-US" sz="1600">
                <a:solidFill>
                  <a:srgbClr val="696A6B"/>
                </a:solidFill>
                <a:latin typeface="Arial" panose="020B0604020202020204" pitchFamily="34" charset="0"/>
                <a:cs typeface="Arial" panose="020B0604020202020204" pitchFamily="34" charset="0"/>
              </a:rPr>
              <a:t>per day, full staff </a:t>
            </a:r>
            <a:r>
              <a:rPr lang="sl-SI" sz="1600">
                <a:solidFill>
                  <a:srgbClr val="696A6B"/>
                </a:solidFill>
                <a:latin typeface="Arial" panose="020B0604020202020204" pitchFamily="34" charset="0"/>
                <a:cs typeface="Arial" panose="020B0604020202020204" pitchFamily="34" charset="0"/>
              </a:rPr>
              <a:t> </a:t>
            </a:r>
            <a:br>
              <a:rPr lang="sl-SI"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&gt;500 over the summer 2020 (&gt;700 in 6 months)</a:t>
            </a:r>
          </a:p>
          <a:p>
            <a:pPr marL="0" indent="0">
              <a:lnSpc>
                <a:spcPts val="2120"/>
              </a:lnSpc>
              <a:buNone/>
            </a:pPr>
            <a:r>
              <a:rPr lang="sl-SI" sz="1600" b="1">
                <a:solidFill>
                  <a:srgbClr val="E65A00"/>
                </a:solidFill>
                <a:latin typeface="Arial" panose="020B0604020202020204" pitchFamily="34" charset="0"/>
                <a:cs typeface="Arial" panose="020B0604020202020204" pitchFamily="34" charset="0"/>
              </a:rPr>
              <a:t>MO</a:t>
            </a:r>
            <a:r>
              <a:rPr lang="en-US" sz="1600" b="1">
                <a:solidFill>
                  <a:srgbClr val="E65A00"/>
                </a:solidFill>
                <a:latin typeface="Arial" panose="020B0604020202020204" pitchFamily="34" charset="0"/>
                <a:cs typeface="Arial" panose="020B0604020202020204" pitchFamily="34" charset="0"/>
              </a:rPr>
              <a:t>OC</a:t>
            </a:r>
            <a:r>
              <a:rPr lang="sl-SI" sz="1600" b="1">
                <a:solidFill>
                  <a:srgbClr val="E65A00"/>
                </a:solidFill>
                <a:latin typeface="Arial" panose="020B0604020202020204" pitchFamily="34" charset="0"/>
                <a:cs typeface="Arial" panose="020B0604020202020204" pitchFamily="34" charset="0"/>
              </a:rPr>
              <a:t>s</a:t>
            </a:r>
            <a:br>
              <a:rPr lang="en-US" sz="1600">
                <a:solidFill>
                  <a:srgbClr val="696A6B"/>
                </a:solidFill>
                <a:latin typeface="Arial" panose="020B0604020202020204" pitchFamily="34" charset="0"/>
                <a:cs typeface="Arial" panose="020B0604020202020204" pitchFamily="34" charset="0"/>
              </a:rPr>
            </a:br>
            <a:r>
              <a:rPr lang="sl-SI" sz="1600">
                <a:solidFill>
                  <a:srgbClr val="696A6B"/>
                </a:solidFill>
                <a:latin typeface="Arial" panose="020B0604020202020204" pitchFamily="34" charset="0"/>
                <a:cs typeface="Arial" panose="020B0604020202020204" pitchFamily="34" charset="0"/>
              </a:rPr>
              <a:t>900 </a:t>
            </a:r>
            <a:r>
              <a:rPr lang="en-US" sz="1600">
                <a:solidFill>
                  <a:srgbClr val="696A6B"/>
                </a:solidFill>
                <a:latin typeface="Arial" panose="020B0604020202020204" pitchFamily="34" charset="0"/>
                <a:cs typeface="Arial" panose="020B0604020202020204" pitchFamily="34" charset="0"/>
              </a:rPr>
              <a:t>teachers in a single Moodle course</a:t>
            </a:r>
            <a:br>
              <a:rPr lang="sl-SI"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Key services, new functionalities</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WEBINARS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Practical advice by teachers</a:t>
            </a:r>
            <a:r>
              <a:rPr lang="sl-SI" sz="1600">
                <a:solidFill>
                  <a:srgbClr val="696A6B"/>
                </a:solidFill>
                <a:latin typeface="Arial" panose="020B0604020202020204" pitchFamily="34" charset="0"/>
                <a:cs typeface="Arial" panose="020B0604020202020204" pitchFamily="34" charset="0"/>
              </a:rPr>
              <a:t>; &gt;</a:t>
            </a:r>
            <a:r>
              <a:rPr lang="en-US" sz="1600">
                <a:solidFill>
                  <a:srgbClr val="696A6B"/>
                </a:solidFill>
                <a:latin typeface="Arial" panose="020B0604020202020204" pitchFamily="34" charset="0"/>
                <a:cs typeface="Arial" panose="020B0604020202020204" pitchFamily="34" charset="0"/>
              </a:rPr>
              <a:t>66</a:t>
            </a:r>
            <a:r>
              <a:rPr lang="sl-SI" sz="1600">
                <a:solidFill>
                  <a:srgbClr val="696A6B"/>
                </a:solidFill>
                <a:latin typeface="Arial" panose="020B0604020202020204" pitchFamily="34" charset="0"/>
                <a:cs typeface="Arial" panose="020B0604020202020204" pitchFamily="34" charset="0"/>
              </a:rPr>
              <a:t>.000 </a:t>
            </a:r>
            <a:r>
              <a:rPr lang="en-US" sz="1600">
                <a:solidFill>
                  <a:srgbClr val="696A6B"/>
                </a:solidFill>
                <a:latin typeface="Arial" panose="020B0604020202020204" pitchFamily="34" charset="0"/>
                <a:cs typeface="Arial" panose="020B0604020202020204" pitchFamily="34" charset="0"/>
              </a:rPr>
              <a:t>views</a:t>
            </a:r>
            <a:endParaRPr lang="sl-SI" sz="160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SPECIFIC ISSUES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Intellectual property rights online</a:t>
            </a:r>
            <a:endParaRPr lang="en-US" sz="1600" dirty="0">
              <a:solidFill>
                <a:srgbClr val="696A6B"/>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55922201-9431-4BCE-A01F-C78BA9B2E153}"/>
              </a:ext>
            </a:extLst>
          </p:cNvPr>
          <p:cNvPicPr>
            <a:picLocks noChangeAspect="1"/>
          </p:cNvPicPr>
          <p:nvPr/>
        </p:nvPicPr>
        <p:blipFill>
          <a:blip r:embed="rId3"/>
          <a:stretch>
            <a:fillRect/>
          </a:stretch>
        </p:blipFill>
        <p:spPr>
          <a:xfrm>
            <a:off x="5749004" y="2384649"/>
            <a:ext cx="4637383" cy="3450434"/>
          </a:xfrm>
          <a:prstGeom prst="rect">
            <a:avLst/>
          </a:prstGeom>
        </p:spPr>
      </p:pic>
    </p:spTree>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A stroke of reality (2021)</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185060"/>
            <a:ext cx="4792133" cy="3724673"/>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Despite high popularity and demand...</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MoE encourages us to continue good work...</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 all trainings were cancelled</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 but failing to secure the funding, they urge us to reduce support for schools. </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Competence conflict</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Who should carry out trainings for teachers? </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WE HAVE LOST COMPETITIVE ADVANTAGE</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Meanwhile, Microsoft </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2022: A New Hope</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Prospects for funding &amp; projects </a:t>
            </a: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0CE8457-533A-440C-8D2B-68CA42CEBE40}"/>
              </a:ext>
            </a:extLst>
          </p:cNvPr>
          <p:cNvPicPr>
            <a:picLocks noChangeAspect="1"/>
          </p:cNvPicPr>
          <p:nvPr/>
        </p:nvPicPr>
        <p:blipFill>
          <a:blip r:embed="rId3"/>
          <a:stretch>
            <a:fillRect/>
          </a:stretch>
        </p:blipFill>
        <p:spPr>
          <a:xfrm>
            <a:off x="5869976" y="473893"/>
            <a:ext cx="4762500" cy="1238250"/>
          </a:xfrm>
          <a:prstGeom prst="rect">
            <a:avLst/>
          </a:prstGeom>
          <a:ln>
            <a:noFill/>
          </a:ln>
        </p:spPr>
      </p:pic>
      <p:pic>
        <p:nvPicPr>
          <p:cNvPr id="8" name="Picture 7">
            <a:extLst>
              <a:ext uri="{FF2B5EF4-FFF2-40B4-BE49-F238E27FC236}">
                <a16:creationId xmlns:a16="http://schemas.microsoft.com/office/drawing/2014/main" id="{CF86E5FF-EA2D-4E04-8488-296AD0FDA315}"/>
              </a:ext>
            </a:extLst>
          </p:cNvPr>
          <p:cNvPicPr>
            <a:picLocks noChangeAspect="1"/>
          </p:cNvPicPr>
          <p:nvPr/>
        </p:nvPicPr>
        <p:blipFill>
          <a:blip r:embed="rId4"/>
          <a:stretch>
            <a:fillRect/>
          </a:stretch>
        </p:blipFill>
        <p:spPr>
          <a:xfrm>
            <a:off x="6567495" y="2584175"/>
            <a:ext cx="4064981" cy="2873829"/>
          </a:xfrm>
          <a:prstGeom prst="rect">
            <a:avLst/>
          </a:prstGeom>
        </p:spPr>
      </p:pic>
      <p:cxnSp>
        <p:nvCxnSpPr>
          <p:cNvPr id="10" name="Straight Connector 9">
            <a:extLst>
              <a:ext uri="{FF2B5EF4-FFF2-40B4-BE49-F238E27FC236}">
                <a16:creationId xmlns:a16="http://schemas.microsoft.com/office/drawing/2014/main" id="{B9498BDA-4AFE-4A0D-89D8-5E74ED902C36}"/>
              </a:ext>
            </a:extLst>
          </p:cNvPr>
          <p:cNvCxnSpPr>
            <a:cxnSpLocks/>
          </p:cNvCxnSpPr>
          <p:nvPr/>
        </p:nvCxnSpPr>
        <p:spPr>
          <a:xfrm flipV="1">
            <a:off x="6768935" y="736270"/>
            <a:ext cx="2822807" cy="641862"/>
          </a:xfrm>
          <a:prstGeom prst="line">
            <a:avLst/>
          </a:prstGeom>
        </p:spPr>
        <p:style>
          <a:lnRef idx="3">
            <a:schemeClr val="dk1"/>
          </a:lnRef>
          <a:fillRef idx="0">
            <a:schemeClr val="dk1"/>
          </a:fillRef>
          <a:effectRef idx="2">
            <a:schemeClr val="dk1"/>
          </a:effectRef>
          <a:fontRef idx="minor">
            <a:schemeClr val="tx1"/>
          </a:fontRef>
        </p:style>
      </p:cxnSp>
      <p:cxnSp>
        <p:nvCxnSpPr>
          <p:cNvPr id="14" name="Straight Connector 13">
            <a:extLst>
              <a:ext uri="{FF2B5EF4-FFF2-40B4-BE49-F238E27FC236}">
                <a16:creationId xmlns:a16="http://schemas.microsoft.com/office/drawing/2014/main" id="{450E240E-31AE-48AC-AA52-D6CB6FBBF745}"/>
              </a:ext>
            </a:extLst>
          </p:cNvPr>
          <p:cNvCxnSpPr/>
          <p:nvPr/>
        </p:nvCxnSpPr>
        <p:spPr>
          <a:xfrm>
            <a:off x="6923314" y="626165"/>
            <a:ext cx="2529444" cy="853896"/>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591170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chemeClr val="bg2">
                    <a:lumMod val="75000"/>
                  </a:schemeClr>
                </a:solidFill>
                <a:latin typeface="Arial" panose="020B0604020202020204" pitchFamily="34" charset="0"/>
                <a:cs typeface="Arial" panose="020B0604020202020204" pitchFamily="34" charset="0"/>
              </a:rPr>
              <a:t>And now for something completely different:</a:t>
            </a:r>
          </a:p>
          <a:p>
            <a:pPr>
              <a:lnSpc>
                <a:spcPts val="3500"/>
              </a:lnSpc>
            </a:pPr>
            <a:r>
              <a:rPr lang="en-US" sz="3000" b="1">
                <a:solidFill>
                  <a:srgbClr val="696A6B"/>
                </a:solidFill>
                <a:latin typeface="Arial" panose="020B0604020202020204" pitchFamily="34" charset="0"/>
                <a:cs typeface="Arial" panose="020B0604020202020204" pitchFamily="34" charset="0"/>
              </a:rPr>
              <a:t>Competence building for HPC</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341984"/>
            <a:ext cx="4792133" cy="3750906"/>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EARLY YEARS: GRASSROOT COMMUNITY</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Scientists + IT enthuziasts (Grid/HPC)</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ARNES invited to join in</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Own cluster, building &amp; sharing knowledge</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NATIONAL NETWORK - SLING </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Workshops, exchange of good practice</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NATIONAL COMPETENCE CENTRE</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Central point of contact for HPC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Collect HPC training offers</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WE’D LIKE TO OFFER MORE! </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High demand from the community</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Looking for personnel...</a:t>
            </a:r>
          </a:p>
          <a:p>
            <a:pPr marL="0" indent="0">
              <a:lnSpc>
                <a:spcPts val="2120"/>
              </a:lnSpc>
              <a:buNone/>
            </a:pPr>
            <a:endParaRPr lang="en-US" sz="1600">
              <a:solidFill>
                <a:srgbClr val="696A6B"/>
              </a:solidFill>
              <a:latin typeface="Arial" panose="020B0604020202020204" pitchFamily="34" charset="0"/>
              <a:cs typeface="Arial" panose="020B0604020202020204" pitchFamily="34" charset="0"/>
            </a:endParaRPr>
          </a:p>
          <a:p>
            <a:pPr marL="0" indent="0">
              <a:lnSpc>
                <a:spcPts val="2120"/>
              </a:lnSpc>
              <a:buNone/>
            </a:pP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F764BA9-0479-4C29-A515-4F6533D41A6E}"/>
              </a:ext>
            </a:extLst>
          </p:cNvPr>
          <p:cNvPicPr>
            <a:picLocks noChangeAspect="1"/>
          </p:cNvPicPr>
          <p:nvPr/>
        </p:nvPicPr>
        <p:blipFill>
          <a:blip r:embed="rId3"/>
          <a:stretch>
            <a:fillRect/>
          </a:stretch>
        </p:blipFill>
        <p:spPr>
          <a:xfrm>
            <a:off x="8664948" y="4174436"/>
            <a:ext cx="1809750" cy="1066800"/>
          </a:xfrm>
          <a:prstGeom prst="rect">
            <a:avLst/>
          </a:prstGeom>
        </p:spPr>
      </p:pic>
      <p:pic>
        <p:nvPicPr>
          <p:cNvPr id="5" name="Picture 4">
            <a:extLst>
              <a:ext uri="{FF2B5EF4-FFF2-40B4-BE49-F238E27FC236}">
                <a16:creationId xmlns:a16="http://schemas.microsoft.com/office/drawing/2014/main" id="{33FA806B-1FBC-44A4-B1ED-5FC78A784905}"/>
              </a:ext>
            </a:extLst>
          </p:cNvPr>
          <p:cNvPicPr>
            <a:picLocks noChangeAspect="1"/>
          </p:cNvPicPr>
          <p:nvPr/>
        </p:nvPicPr>
        <p:blipFill>
          <a:blip r:embed="rId4"/>
          <a:stretch>
            <a:fillRect/>
          </a:stretch>
        </p:blipFill>
        <p:spPr>
          <a:xfrm>
            <a:off x="8855448" y="2745686"/>
            <a:ext cx="1428750" cy="1428750"/>
          </a:xfrm>
          <a:prstGeom prst="rect">
            <a:avLst/>
          </a:prstGeom>
        </p:spPr>
      </p:pic>
    </p:spTree>
    <p:extLst>
      <p:ext uri="{BB962C8B-B14F-4D97-AF65-F5344CB8AC3E}">
        <p14:creationId xmlns:p14="http://schemas.microsoft.com/office/powerpoint/2010/main" val="2087016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4042</TotalTime>
  <Words>1398</Words>
  <Application>Microsoft Office PowerPoint</Application>
  <PresentationFormat>Widescreen</PresentationFormat>
  <Paragraphs>117</Paragraphs>
  <Slides>13</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Training experience and challenges at ARNES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Tomi Dolenc</cp:lastModifiedBy>
  <cp:revision>85</cp:revision>
  <dcterms:created xsi:type="dcterms:W3CDTF">2019-09-20T09:22:07Z</dcterms:created>
  <dcterms:modified xsi:type="dcterms:W3CDTF">2022-03-21T08:56:03Z</dcterms:modified>
</cp:coreProperties>
</file>