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5"/>
  </p:sldMasterIdLst>
  <p:notesMasterIdLst>
    <p:notesMasterId r:id="rId17"/>
  </p:notesMasterIdLst>
  <p:sldIdLst>
    <p:sldId id="291" r:id="rId6"/>
    <p:sldId id="293" r:id="rId7"/>
    <p:sldId id="295" r:id="rId8"/>
    <p:sldId id="301" r:id="rId9"/>
    <p:sldId id="297" r:id="rId10"/>
    <p:sldId id="296" r:id="rId11"/>
    <p:sldId id="299" r:id="rId12"/>
    <p:sldId id="298" r:id="rId13"/>
    <p:sldId id="300" r:id="rId14"/>
    <p:sldId id="302" r:id="rId15"/>
    <p:sldId id="286" r:id="rId16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B96"/>
    <a:srgbClr val="34699A"/>
    <a:srgbClr val="2F9285"/>
    <a:srgbClr val="5B2D35"/>
    <a:srgbClr val="F59AA2"/>
    <a:srgbClr val="00A8B5"/>
    <a:srgbClr val="B4E9E2"/>
    <a:srgbClr val="A2D4CF"/>
    <a:srgbClr val="406996"/>
    <a:srgbClr val="E738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8415BCB-EAAC-48CF-B039-ADA0578CABD8}" v="10" dt="2022-03-22T09:27:52.32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701" autoAdjust="0"/>
    <p:restoredTop sz="94660"/>
  </p:normalViewPr>
  <p:slideViewPr>
    <p:cSldViewPr snapToGrid="0">
      <p:cViewPr varScale="1">
        <p:scale>
          <a:sx n="85" d="100"/>
          <a:sy n="85" d="100"/>
        </p:scale>
        <p:origin x="964" y="5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viewProps" Target="viewProp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1D8A83-A817-41E3-A602-3B517E18334E}" type="datetimeFigureOut">
              <a:rPr lang="en-GB" smtClean="0"/>
              <a:t>22/03/2022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BC110B-1C27-4A5B-8007-E6BF4BB6C5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726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673AA6B-D74E-254E-B8CC-EA786BFC8EA9}"/>
              </a:ext>
            </a:extLst>
          </p:cNvPr>
          <p:cNvSpPr/>
          <p:nvPr userDrawn="1"/>
        </p:nvSpPr>
        <p:spPr>
          <a:xfrm>
            <a:off x="0" y="-82296"/>
            <a:ext cx="9144000" cy="5225796"/>
          </a:xfrm>
          <a:prstGeom prst="rect">
            <a:avLst/>
          </a:prstGeom>
          <a:solidFill>
            <a:srgbClr val="B4E9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654825AA-4DF3-284A-9ACE-5A986464AAFA}"/>
              </a:ext>
            </a:extLst>
          </p:cNvPr>
          <p:cNvGrpSpPr/>
          <p:nvPr userDrawn="1"/>
        </p:nvGrpSpPr>
        <p:grpSpPr>
          <a:xfrm>
            <a:off x="2858204" y="1776052"/>
            <a:ext cx="5661054" cy="3004952"/>
            <a:chOff x="2858204" y="1776052"/>
            <a:chExt cx="5661054" cy="3004952"/>
          </a:xfrm>
        </p:grpSpPr>
        <p:sp>
          <p:nvSpPr>
            <p:cNvPr id="2" name="Triangle 1">
              <a:extLst>
                <a:ext uri="{FF2B5EF4-FFF2-40B4-BE49-F238E27FC236}">
                  <a16:creationId xmlns:a16="http://schemas.microsoft.com/office/drawing/2014/main" id="{F5EE83BF-ACFE-AB45-9312-01EEC9187C35}"/>
                </a:ext>
              </a:extLst>
            </p:cNvPr>
            <p:cNvSpPr/>
            <p:nvPr userDrawn="1"/>
          </p:nvSpPr>
          <p:spPr>
            <a:xfrm rot="16200000">
              <a:off x="4430329" y="2986793"/>
              <a:ext cx="1878338" cy="1256609"/>
            </a:xfrm>
            <a:prstGeom prst="triangle">
              <a:avLst>
                <a:gd name="adj" fmla="val 0"/>
              </a:avLst>
            </a:prstGeom>
            <a:solidFill>
              <a:srgbClr val="00A8B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riangle 13">
              <a:extLst>
                <a:ext uri="{FF2B5EF4-FFF2-40B4-BE49-F238E27FC236}">
                  <a16:creationId xmlns:a16="http://schemas.microsoft.com/office/drawing/2014/main" id="{03C1FA28-96D6-DD4D-AFBC-8A39FF5B58A9}"/>
                </a:ext>
              </a:extLst>
            </p:cNvPr>
            <p:cNvSpPr/>
            <p:nvPr userDrawn="1"/>
          </p:nvSpPr>
          <p:spPr>
            <a:xfrm rot="16200000">
              <a:off x="3657668" y="2734560"/>
              <a:ext cx="2063438" cy="1380441"/>
            </a:xfrm>
            <a:prstGeom prst="triangle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riangle 14">
              <a:extLst>
                <a:ext uri="{FF2B5EF4-FFF2-40B4-BE49-F238E27FC236}">
                  <a16:creationId xmlns:a16="http://schemas.microsoft.com/office/drawing/2014/main" id="{19CE9FB1-C610-B946-89AB-E4A35B8E380E}"/>
                </a:ext>
              </a:extLst>
            </p:cNvPr>
            <p:cNvSpPr/>
            <p:nvPr userDrawn="1"/>
          </p:nvSpPr>
          <p:spPr>
            <a:xfrm rot="16200000">
              <a:off x="5522972" y="2224731"/>
              <a:ext cx="2711051" cy="1813694"/>
            </a:xfrm>
            <a:prstGeom prst="triangle">
              <a:avLst>
                <a:gd name="adj" fmla="val 0"/>
              </a:avLst>
            </a:prstGeom>
            <a:solidFill>
              <a:srgbClr val="F59A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riangle 15">
              <a:extLst>
                <a:ext uri="{FF2B5EF4-FFF2-40B4-BE49-F238E27FC236}">
                  <a16:creationId xmlns:a16="http://schemas.microsoft.com/office/drawing/2014/main" id="{A8C3CF35-D4DE-3C47-A7B8-15EC086DE65A}"/>
                </a:ext>
              </a:extLst>
            </p:cNvPr>
            <p:cNvSpPr/>
            <p:nvPr userDrawn="1"/>
          </p:nvSpPr>
          <p:spPr>
            <a:xfrm rot="16200000">
              <a:off x="2634174" y="3497250"/>
              <a:ext cx="1353658" cy="905598"/>
            </a:xfrm>
            <a:prstGeom prst="triangle">
              <a:avLst>
                <a:gd name="adj" fmla="val 0"/>
              </a:avLst>
            </a:prstGeom>
            <a:solidFill>
              <a:srgbClr val="5B2D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riangle 17">
              <a:extLst>
                <a:ext uri="{FF2B5EF4-FFF2-40B4-BE49-F238E27FC236}">
                  <a16:creationId xmlns:a16="http://schemas.microsoft.com/office/drawing/2014/main" id="{569893A5-AB0D-3548-BCD2-81E2321673DE}"/>
                </a:ext>
              </a:extLst>
            </p:cNvPr>
            <p:cNvSpPr/>
            <p:nvPr userDrawn="1"/>
          </p:nvSpPr>
          <p:spPr>
            <a:xfrm rot="16200000">
              <a:off x="7389630" y="3651376"/>
              <a:ext cx="1353658" cy="905598"/>
            </a:xfrm>
            <a:prstGeom prst="triangle">
              <a:avLst>
                <a:gd name="adj" fmla="val 0"/>
              </a:avLst>
            </a:prstGeom>
            <a:solidFill>
              <a:srgbClr val="2F92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Rectangle 3">
            <a:extLst>
              <a:ext uri="{FF2B5EF4-FFF2-40B4-BE49-F238E27FC236}">
                <a16:creationId xmlns:a16="http://schemas.microsoft.com/office/drawing/2014/main" id="{2801B13B-18C3-8242-B714-E44D785A6EC0}"/>
              </a:ext>
            </a:extLst>
          </p:cNvPr>
          <p:cNvSpPr/>
          <p:nvPr userDrawn="1"/>
        </p:nvSpPr>
        <p:spPr>
          <a:xfrm>
            <a:off x="-8376" y="4111650"/>
            <a:ext cx="9160751" cy="1039325"/>
          </a:xfrm>
          <a:prstGeom prst="rect">
            <a:avLst/>
          </a:prstGeom>
          <a:solidFill>
            <a:srgbClr val="3469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icture 22" descr="Logo&#10;&#10;Description automatically generated">
            <a:extLst>
              <a:ext uri="{FF2B5EF4-FFF2-40B4-BE49-F238E27FC236}">
                <a16:creationId xmlns:a16="http://schemas.microsoft.com/office/drawing/2014/main" id="{4B73EE5E-0530-7B4F-B1FE-B68852832EE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08" t="23780" r="20432" b="39488"/>
          <a:stretch/>
        </p:blipFill>
        <p:spPr>
          <a:xfrm>
            <a:off x="418822" y="4215190"/>
            <a:ext cx="1702233" cy="715443"/>
          </a:xfrm>
          <a:prstGeom prst="rect">
            <a:avLst/>
          </a:prstGeom>
        </p:spPr>
      </p:pic>
      <p:pic>
        <p:nvPicPr>
          <p:cNvPr id="24" name="Picture 23" descr="Logo&#10;&#10;Description automatically generated">
            <a:extLst>
              <a:ext uri="{FF2B5EF4-FFF2-40B4-BE49-F238E27FC236}">
                <a16:creationId xmlns:a16="http://schemas.microsoft.com/office/drawing/2014/main" id="{18588B31-F551-6648-9319-D1F5BA9F2BB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08" t="60057" r="20432" b="30580"/>
          <a:stretch/>
        </p:blipFill>
        <p:spPr>
          <a:xfrm>
            <a:off x="5796442" y="4697427"/>
            <a:ext cx="3054529" cy="327255"/>
          </a:xfrm>
          <a:prstGeom prst="rect">
            <a:avLst/>
          </a:prstGeom>
        </p:spPr>
      </p:pic>
      <p:sp>
        <p:nvSpPr>
          <p:cNvPr id="1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50356" y="2111595"/>
            <a:ext cx="3822700" cy="281467"/>
          </a:xfrm>
        </p:spPr>
        <p:txBody>
          <a:bodyPr>
            <a:noAutofit/>
          </a:bodyPr>
          <a:lstStyle>
            <a:lvl1pPr marL="0" indent="0">
              <a:buNone/>
              <a:defRPr sz="1400" b="1" baseline="0">
                <a:solidFill>
                  <a:srgbClr val="008B96"/>
                </a:solidFill>
              </a:defRPr>
            </a:lvl1pPr>
          </a:lstStyle>
          <a:p>
            <a:pPr lvl="0"/>
            <a:r>
              <a:rPr lang="en-US" dirty="0"/>
              <a:t>Presenter</a:t>
            </a:r>
          </a:p>
        </p:txBody>
      </p:sp>
      <p:sp>
        <p:nvSpPr>
          <p:cNvPr id="19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650356" y="1399453"/>
            <a:ext cx="5793498" cy="376599"/>
          </a:xfrm>
        </p:spPr>
        <p:txBody>
          <a:bodyPr wrap="square">
            <a:noAutofit/>
          </a:bodyPr>
          <a:lstStyle>
            <a:lvl1pPr marL="0" indent="0">
              <a:lnSpc>
                <a:spcPct val="150000"/>
              </a:lnSpc>
              <a:buNone/>
              <a:defRPr sz="1800" b="0">
                <a:solidFill>
                  <a:srgbClr val="34699A"/>
                </a:solidFill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0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650357" y="797862"/>
            <a:ext cx="5793498" cy="428813"/>
          </a:xfrm>
        </p:spPr>
        <p:txBody>
          <a:bodyPr wrap="square">
            <a:noAutofit/>
          </a:bodyPr>
          <a:lstStyle>
            <a:lvl1pPr marL="0" indent="0">
              <a:lnSpc>
                <a:spcPct val="100000"/>
              </a:lnSpc>
              <a:buNone/>
              <a:defRPr sz="2800" b="1">
                <a:solidFill>
                  <a:srgbClr val="34699A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25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650356" y="2482681"/>
            <a:ext cx="3752453" cy="327255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rgbClr val="008B96"/>
                </a:solidFill>
              </a:defRPr>
            </a:lvl1pPr>
          </a:lstStyle>
          <a:p>
            <a:pPr lvl="0"/>
            <a:r>
              <a:rPr lang="en-US" dirty="0"/>
              <a:t>Location</a:t>
            </a:r>
            <a:endParaRPr lang="en-GB" dirty="0"/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650356" y="2777168"/>
            <a:ext cx="3752453" cy="321239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rgbClr val="008B96"/>
                </a:solidFill>
              </a:defRPr>
            </a:lvl1pPr>
          </a:lstStyle>
          <a:p>
            <a:pPr lvl="0"/>
            <a:r>
              <a:rPr lang="en-US" dirty="0"/>
              <a:t>Date</a:t>
            </a:r>
            <a:endParaRPr lang="en-GB" dirty="0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4BB8B99D-6521-C948-AE37-6BD7E457A47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502622" y="393302"/>
            <a:ext cx="1016636" cy="441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4422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0201" y="964417"/>
            <a:ext cx="8439238" cy="2983761"/>
          </a:xfrm>
        </p:spPr>
        <p:txBody>
          <a:bodyPr/>
          <a:lstStyle>
            <a:lvl1pPr>
              <a:defRPr sz="1600">
                <a:solidFill>
                  <a:srgbClr val="34699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400">
                <a:solidFill>
                  <a:srgbClr val="34699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200">
                <a:solidFill>
                  <a:srgbClr val="34699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rgbClr val="34699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50201" y="131562"/>
            <a:ext cx="6437461" cy="6958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</a:t>
            </a:r>
            <a:br>
              <a:rPr lang="en-US" dirty="0"/>
            </a:br>
            <a:r>
              <a:rPr lang="en-US" dirty="0"/>
              <a:t>subtitle</a:t>
            </a:r>
            <a:endParaRPr lang="en-GB" dirty="0"/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16A8FE16-D059-EE45-A0EF-28AC780580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32039" y="4815012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i="1">
                <a:solidFill>
                  <a:srgbClr val="B4E9E2"/>
                </a:solidFill>
              </a:defRPr>
            </a:lvl1pPr>
          </a:lstStyle>
          <a:p>
            <a:fld id="{9E7CA0F2-EE66-4F60-8C00-E0BE38E7AEC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1399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DEA0734F-6610-E749-95AF-F8E9439E5DF0}"/>
              </a:ext>
            </a:extLst>
          </p:cNvPr>
          <p:cNvGrpSpPr/>
          <p:nvPr userDrawn="1"/>
        </p:nvGrpSpPr>
        <p:grpSpPr>
          <a:xfrm>
            <a:off x="6495135" y="3434206"/>
            <a:ext cx="2294304" cy="1217843"/>
            <a:chOff x="2858204" y="1776052"/>
            <a:chExt cx="5661054" cy="3004952"/>
          </a:xfrm>
        </p:grpSpPr>
        <p:sp>
          <p:nvSpPr>
            <p:cNvPr id="14" name="Triangle 13">
              <a:extLst>
                <a:ext uri="{FF2B5EF4-FFF2-40B4-BE49-F238E27FC236}">
                  <a16:creationId xmlns:a16="http://schemas.microsoft.com/office/drawing/2014/main" id="{9FAC8B3B-200D-364F-9F24-B9D52FD96994}"/>
                </a:ext>
              </a:extLst>
            </p:cNvPr>
            <p:cNvSpPr/>
            <p:nvPr userDrawn="1"/>
          </p:nvSpPr>
          <p:spPr>
            <a:xfrm rot="16200000">
              <a:off x="4430329" y="2986793"/>
              <a:ext cx="1878338" cy="1256609"/>
            </a:xfrm>
            <a:prstGeom prst="triangle">
              <a:avLst>
                <a:gd name="adj" fmla="val 0"/>
              </a:avLst>
            </a:prstGeom>
            <a:solidFill>
              <a:srgbClr val="00A8B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riangle 14">
              <a:extLst>
                <a:ext uri="{FF2B5EF4-FFF2-40B4-BE49-F238E27FC236}">
                  <a16:creationId xmlns:a16="http://schemas.microsoft.com/office/drawing/2014/main" id="{4BECABA5-0655-D44B-9E91-833E29984F66}"/>
                </a:ext>
              </a:extLst>
            </p:cNvPr>
            <p:cNvSpPr/>
            <p:nvPr userDrawn="1"/>
          </p:nvSpPr>
          <p:spPr>
            <a:xfrm rot="16200000">
              <a:off x="3657668" y="2734560"/>
              <a:ext cx="2063438" cy="1380441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riangle 15">
              <a:extLst>
                <a:ext uri="{FF2B5EF4-FFF2-40B4-BE49-F238E27FC236}">
                  <a16:creationId xmlns:a16="http://schemas.microsoft.com/office/drawing/2014/main" id="{60CE1161-C04F-5040-9440-E3112BFA8DB2}"/>
                </a:ext>
              </a:extLst>
            </p:cNvPr>
            <p:cNvSpPr/>
            <p:nvPr userDrawn="1"/>
          </p:nvSpPr>
          <p:spPr>
            <a:xfrm rot="16200000">
              <a:off x="5522972" y="2224731"/>
              <a:ext cx="2711051" cy="1813694"/>
            </a:xfrm>
            <a:prstGeom prst="triangle">
              <a:avLst>
                <a:gd name="adj" fmla="val 0"/>
              </a:avLst>
            </a:prstGeom>
            <a:solidFill>
              <a:srgbClr val="F59A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riangle 16">
              <a:extLst>
                <a:ext uri="{FF2B5EF4-FFF2-40B4-BE49-F238E27FC236}">
                  <a16:creationId xmlns:a16="http://schemas.microsoft.com/office/drawing/2014/main" id="{6DA01B17-17B5-5346-B951-09688202C2F2}"/>
                </a:ext>
              </a:extLst>
            </p:cNvPr>
            <p:cNvSpPr/>
            <p:nvPr userDrawn="1"/>
          </p:nvSpPr>
          <p:spPr>
            <a:xfrm rot="16200000">
              <a:off x="2634174" y="3497250"/>
              <a:ext cx="1353658" cy="905598"/>
            </a:xfrm>
            <a:prstGeom prst="triangle">
              <a:avLst>
                <a:gd name="adj" fmla="val 0"/>
              </a:avLst>
            </a:prstGeom>
            <a:solidFill>
              <a:srgbClr val="5B2D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riangle 17">
              <a:extLst>
                <a:ext uri="{FF2B5EF4-FFF2-40B4-BE49-F238E27FC236}">
                  <a16:creationId xmlns:a16="http://schemas.microsoft.com/office/drawing/2014/main" id="{DE3FFE4B-EA58-B344-96FB-FBE03677B225}"/>
                </a:ext>
              </a:extLst>
            </p:cNvPr>
            <p:cNvSpPr/>
            <p:nvPr userDrawn="1"/>
          </p:nvSpPr>
          <p:spPr>
            <a:xfrm rot="16200000">
              <a:off x="7389630" y="3651376"/>
              <a:ext cx="1353658" cy="905598"/>
            </a:xfrm>
            <a:prstGeom prst="triangle">
              <a:avLst>
                <a:gd name="adj" fmla="val 0"/>
              </a:avLst>
            </a:prstGeom>
            <a:solidFill>
              <a:srgbClr val="2F92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0201" y="964417"/>
            <a:ext cx="8439238" cy="2983761"/>
          </a:xfrm>
        </p:spPr>
        <p:txBody>
          <a:bodyPr/>
          <a:lstStyle>
            <a:lvl1pPr>
              <a:defRPr sz="1600">
                <a:solidFill>
                  <a:srgbClr val="34699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400">
                <a:solidFill>
                  <a:srgbClr val="34699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200">
                <a:solidFill>
                  <a:srgbClr val="34699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rgbClr val="34699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50201" y="131562"/>
            <a:ext cx="6437461" cy="6958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</a:t>
            </a:r>
            <a:br>
              <a:rPr lang="en-US" dirty="0"/>
            </a:br>
            <a:r>
              <a:rPr lang="en-US" dirty="0"/>
              <a:t>subtitle</a:t>
            </a:r>
            <a:endParaRPr lang="en-GB" dirty="0"/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16A8FE16-D059-EE45-A0EF-28AC780580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32039" y="4815012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i="1">
                <a:solidFill>
                  <a:srgbClr val="B4E9E2"/>
                </a:solidFill>
              </a:defRPr>
            </a:lvl1pPr>
          </a:lstStyle>
          <a:p>
            <a:fld id="{9E7CA0F2-EE66-4F60-8C00-E0BE38E7AEC5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B9865EB-D678-CF4C-8491-F982E0BE3C9E}"/>
              </a:ext>
            </a:extLst>
          </p:cNvPr>
          <p:cNvSpPr/>
          <p:nvPr userDrawn="1"/>
        </p:nvSpPr>
        <p:spPr>
          <a:xfrm>
            <a:off x="5884985" y="4366395"/>
            <a:ext cx="3259015" cy="349025"/>
          </a:xfrm>
          <a:prstGeom prst="rect">
            <a:avLst/>
          </a:prstGeom>
          <a:solidFill>
            <a:srgbClr val="3469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664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GN4 related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405C6CA2-7AA8-8142-AEBF-7E2890A15820}"/>
              </a:ext>
            </a:extLst>
          </p:cNvPr>
          <p:cNvSpPr/>
          <p:nvPr userDrawn="1"/>
        </p:nvSpPr>
        <p:spPr>
          <a:xfrm>
            <a:off x="0" y="-82296"/>
            <a:ext cx="9144000" cy="5225796"/>
          </a:xfrm>
          <a:prstGeom prst="rect">
            <a:avLst/>
          </a:prstGeom>
          <a:solidFill>
            <a:srgbClr val="B4E9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2442DD3B-FD6B-F143-999E-7401F3DDACE6}"/>
              </a:ext>
            </a:extLst>
          </p:cNvPr>
          <p:cNvGrpSpPr/>
          <p:nvPr userDrawn="1"/>
        </p:nvGrpSpPr>
        <p:grpSpPr>
          <a:xfrm>
            <a:off x="2858204" y="1776052"/>
            <a:ext cx="5661054" cy="3004952"/>
            <a:chOff x="2858204" y="1776052"/>
            <a:chExt cx="5661054" cy="3004952"/>
          </a:xfrm>
        </p:grpSpPr>
        <p:sp>
          <p:nvSpPr>
            <p:cNvPr id="18" name="Triangle 17">
              <a:extLst>
                <a:ext uri="{FF2B5EF4-FFF2-40B4-BE49-F238E27FC236}">
                  <a16:creationId xmlns:a16="http://schemas.microsoft.com/office/drawing/2014/main" id="{93BD516B-DAD0-6445-A2CE-0801603DFEDD}"/>
                </a:ext>
              </a:extLst>
            </p:cNvPr>
            <p:cNvSpPr/>
            <p:nvPr userDrawn="1"/>
          </p:nvSpPr>
          <p:spPr>
            <a:xfrm rot="16200000">
              <a:off x="4430329" y="2986793"/>
              <a:ext cx="1878338" cy="1256609"/>
            </a:xfrm>
            <a:prstGeom prst="triangle">
              <a:avLst>
                <a:gd name="adj" fmla="val 0"/>
              </a:avLst>
            </a:prstGeom>
            <a:solidFill>
              <a:srgbClr val="00A8B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riangle 19">
              <a:extLst>
                <a:ext uri="{FF2B5EF4-FFF2-40B4-BE49-F238E27FC236}">
                  <a16:creationId xmlns:a16="http://schemas.microsoft.com/office/drawing/2014/main" id="{4FD32DE3-7C36-0344-930C-A83505E75B0F}"/>
                </a:ext>
              </a:extLst>
            </p:cNvPr>
            <p:cNvSpPr/>
            <p:nvPr userDrawn="1"/>
          </p:nvSpPr>
          <p:spPr>
            <a:xfrm rot="16200000">
              <a:off x="3657668" y="2734560"/>
              <a:ext cx="2063438" cy="1380441"/>
            </a:xfrm>
            <a:prstGeom prst="triangle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riangle 20">
              <a:extLst>
                <a:ext uri="{FF2B5EF4-FFF2-40B4-BE49-F238E27FC236}">
                  <a16:creationId xmlns:a16="http://schemas.microsoft.com/office/drawing/2014/main" id="{EA263101-B12D-824B-8294-FBF813F322D8}"/>
                </a:ext>
              </a:extLst>
            </p:cNvPr>
            <p:cNvSpPr/>
            <p:nvPr userDrawn="1"/>
          </p:nvSpPr>
          <p:spPr>
            <a:xfrm rot="16200000">
              <a:off x="5522972" y="2224731"/>
              <a:ext cx="2711051" cy="1813694"/>
            </a:xfrm>
            <a:prstGeom prst="triangle">
              <a:avLst>
                <a:gd name="adj" fmla="val 0"/>
              </a:avLst>
            </a:prstGeom>
            <a:solidFill>
              <a:srgbClr val="F59A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riangle 21">
              <a:extLst>
                <a:ext uri="{FF2B5EF4-FFF2-40B4-BE49-F238E27FC236}">
                  <a16:creationId xmlns:a16="http://schemas.microsoft.com/office/drawing/2014/main" id="{58F07986-0EB9-7049-9628-A790B65DBAE7}"/>
                </a:ext>
              </a:extLst>
            </p:cNvPr>
            <p:cNvSpPr/>
            <p:nvPr userDrawn="1"/>
          </p:nvSpPr>
          <p:spPr>
            <a:xfrm rot="16200000">
              <a:off x="2634174" y="3497250"/>
              <a:ext cx="1353658" cy="905598"/>
            </a:xfrm>
            <a:prstGeom prst="triangle">
              <a:avLst>
                <a:gd name="adj" fmla="val 0"/>
              </a:avLst>
            </a:prstGeom>
            <a:solidFill>
              <a:srgbClr val="5B2D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riangle 22">
              <a:extLst>
                <a:ext uri="{FF2B5EF4-FFF2-40B4-BE49-F238E27FC236}">
                  <a16:creationId xmlns:a16="http://schemas.microsoft.com/office/drawing/2014/main" id="{B5E6C297-E65E-0046-BC63-1CFBD25F276E}"/>
                </a:ext>
              </a:extLst>
            </p:cNvPr>
            <p:cNvSpPr/>
            <p:nvPr userDrawn="1"/>
          </p:nvSpPr>
          <p:spPr>
            <a:xfrm rot="16200000">
              <a:off x="7389630" y="3651376"/>
              <a:ext cx="1353658" cy="905598"/>
            </a:xfrm>
            <a:prstGeom prst="triangle">
              <a:avLst>
                <a:gd name="adj" fmla="val 0"/>
              </a:avLst>
            </a:prstGeom>
            <a:solidFill>
              <a:srgbClr val="2F92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910E9AC2-0620-6A41-9431-EEEC204F032A}"/>
              </a:ext>
            </a:extLst>
          </p:cNvPr>
          <p:cNvSpPr/>
          <p:nvPr userDrawn="1"/>
        </p:nvSpPr>
        <p:spPr>
          <a:xfrm>
            <a:off x="0" y="4104175"/>
            <a:ext cx="9160751" cy="1039325"/>
          </a:xfrm>
          <a:prstGeom prst="rect">
            <a:avLst/>
          </a:prstGeom>
          <a:solidFill>
            <a:srgbClr val="3469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766882" y="1017468"/>
            <a:ext cx="2996919" cy="441921"/>
          </a:xfrm>
          <a:prstGeom prst="rect">
            <a:avLst/>
          </a:prstGeom>
        </p:spPr>
        <p:txBody>
          <a:bodyPr vert="horz" lIns="51435" tIns="25718" rIns="51435" bIns="25718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l"/>
            <a:r>
              <a:rPr lang="en-GB" sz="4000" b="1" dirty="0">
                <a:solidFill>
                  <a:srgbClr val="3469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21669" y="2440186"/>
            <a:ext cx="3795964" cy="263127"/>
          </a:xfrm>
        </p:spPr>
        <p:txBody>
          <a:bodyPr>
            <a:noAutofit/>
          </a:bodyPr>
          <a:lstStyle>
            <a:lvl1pPr marL="0" indent="0" algn="l">
              <a:buNone/>
              <a:defRPr sz="1400" baseline="0">
                <a:solidFill>
                  <a:srgbClr val="34699A"/>
                </a:solidFill>
              </a:defRPr>
            </a:lvl1pPr>
          </a:lstStyle>
          <a:p>
            <a:pPr lvl="0"/>
            <a:r>
              <a:rPr lang="en-GB" dirty="0"/>
              <a:t>Presenter email</a:t>
            </a:r>
          </a:p>
        </p:txBody>
      </p:sp>
      <p:sp>
        <p:nvSpPr>
          <p:cNvPr id="16" name="Title 3"/>
          <p:cNvSpPr txBox="1">
            <a:spLocks/>
          </p:cNvSpPr>
          <p:nvPr userDrawn="1"/>
        </p:nvSpPr>
        <p:spPr>
          <a:xfrm>
            <a:off x="821669" y="1478556"/>
            <a:ext cx="3704237" cy="441921"/>
          </a:xfrm>
          <a:prstGeom prst="rect">
            <a:avLst/>
          </a:prstGeom>
        </p:spPr>
        <p:txBody>
          <a:bodyPr vert="horz" lIns="51435" tIns="25718" rIns="51435" bIns="25718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 algn="l"/>
            <a:r>
              <a:rPr lang="en-US" sz="2400" b="1" dirty="0">
                <a:solidFill>
                  <a:srgbClr val="00A8B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Any Questions?</a:t>
            </a:r>
          </a:p>
        </p:txBody>
      </p:sp>
      <p:sp>
        <p:nvSpPr>
          <p:cNvPr id="19" name="TextBox 18"/>
          <p:cNvSpPr txBox="1"/>
          <p:nvPr userDrawn="1"/>
        </p:nvSpPr>
        <p:spPr>
          <a:xfrm>
            <a:off x="5878078" y="4316065"/>
            <a:ext cx="230904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500" b="0" i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 part of the GÉANT 2020 Framework Partnership Agreement (FPA), the project receives funding from the European Union's Horizon 2020 research and innovation programme under Grant Agreement No. 856726 (GN4-3).</a:t>
            </a:r>
            <a:endParaRPr lang="en-GB" sz="500" b="0" i="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95244D8-F192-4845-90D9-B7DB802EE51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675342" y="393302"/>
            <a:ext cx="1016636" cy="441921"/>
          </a:xfrm>
          <a:prstGeom prst="rect">
            <a:avLst/>
          </a:prstGeom>
        </p:spPr>
      </p:pic>
      <p:pic>
        <p:nvPicPr>
          <p:cNvPr id="6" name="Picture 5" descr="Background pattern&#10;&#10;Description automatically generated">
            <a:extLst>
              <a:ext uri="{FF2B5EF4-FFF2-40B4-BE49-F238E27FC236}">
                <a16:creationId xmlns:a16="http://schemas.microsoft.com/office/drawing/2014/main" id="{ED971B9B-6A8D-694F-AB28-16DBE273D49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4196" y="4375155"/>
            <a:ext cx="325062" cy="216708"/>
          </a:xfrm>
          <a:prstGeom prst="rect">
            <a:avLst/>
          </a:prstGeom>
          <a:ln w="6350">
            <a:solidFill>
              <a:schemeClr val="bg1"/>
            </a:solidFill>
          </a:ln>
        </p:spPr>
      </p:pic>
      <p:pic>
        <p:nvPicPr>
          <p:cNvPr id="27" name="Picture 26" descr="Logo&#10;&#10;Description automatically generated">
            <a:extLst>
              <a:ext uri="{FF2B5EF4-FFF2-40B4-BE49-F238E27FC236}">
                <a16:creationId xmlns:a16="http://schemas.microsoft.com/office/drawing/2014/main" id="{CEC1B019-5B4B-6146-9E65-8B59D2A2D39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08" t="23780" r="20432" b="39488"/>
          <a:stretch/>
        </p:blipFill>
        <p:spPr>
          <a:xfrm>
            <a:off x="418822" y="4215190"/>
            <a:ext cx="1702233" cy="715443"/>
          </a:xfrm>
          <a:prstGeom prst="rect">
            <a:avLst/>
          </a:prstGeom>
        </p:spPr>
      </p:pic>
      <p:pic>
        <p:nvPicPr>
          <p:cNvPr id="31" name="Picture 30" descr="Logo&#10;&#10;Description automatically generated">
            <a:extLst>
              <a:ext uri="{FF2B5EF4-FFF2-40B4-BE49-F238E27FC236}">
                <a16:creationId xmlns:a16="http://schemas.microsoft.com/office/drawing/2014/main" id="{01D6E56D-F18E-BC47-AB61-117DF020DBF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08" t="60057" r="20432" b="30580"/>
          <a:stretch/>
        </p:blipFill>
        <p:spPr>
          <a:xfrm>
            <a:off x="5796442" y="4697427"/>
            <a:ext cx="3054529" cy="327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85160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FCC2D494-BFA6-BA47-BD96-D60D63198561}"/>
              </a:ext>
            </a:extLst>
          </p:cNvPr>
          <p:cNvSpPr/>
          <p:nvPr userDrawn="1"/>
        </p:nvSpPr>
        <p:spPr>
          <a:xfrm>
            <a:off x="0" y="4366395"/>
            <a:ext cx="9144000" cy="777105"/>
          </a:xfrm>
          <a:prstGeom prst="rect">
            <a:avLst/>
          </a:prstGeom>
          <a:solidFill>
            <a:srgbClr val="3469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0201" y="131562"/>
            <a:ext cx="8439238" cy="6958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</a:t>
            </a:r>
            <a:br>
              <a:rPr lang="en-US" dirty="0"/>
            </a:br>
            <a:r>
              <a:rPr lang="en-US" dirty="0"/>
              <a:t>subtitle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0201" y="964414"/>
            <a:ext cx="8439238" cy="31891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426877" y="4809935"/>
            <a:ext cx="8362562" cy="0"/>
          </a:xfrm>
          <a:prstGeom prst="line">
            <a:avLst/>
          </a:prstGeom>
          <a:ln w="3175" cap="rnd">
            <a:solidFill>
              <a:srgbClr val="2D6B9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Logo&#10;&#10;Description automatically generated">
            <a:extLst>
              <a:ext uri="{FF2B5EF4-FFF2-40B4-BE49-F238E27FC236}">
                <a16:creationId xmlns:a16="http://schemas.microsoft.com/office/drawing/2014/main" id="{8EE7A9C3-2A39-AE4A-ACCF-132C9F45C33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08" t="30195" r="20432" b="39488"/>
          <a:stretch/>
        </p:blipFill>
        <p:spPr>
          <a:xfrm>
            <a:off x="254512" y="4505977"/>
            <a:ext cx="1390934" cy="482513"/>
          </a:xfrm>
          <a:prstGeom prst="rect">
            <a:avLst/>
          </a:prstGeom>
        </p:spPr>
      </p:pic>
      <p:sp>
        <p:nvSpPr>
          <p:cNvPr id="16" name="Slide Number Placeholder 4">
            <a:extLst>
              <a:ext uri="{FF2B5EF4-FFF2-40B4-BE49-F238E27FC236}">
                <a16:creationId xmlns:a16="http://schemas.microsoft.com/office/drawing/2014/main" id="{271CF10B-5905-E541-B922-641440E09C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32039" y="4815012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i="1">
                <a:solidFill>
                  <a:srgbClr val="B4E9E2"/>
                </a:solidFill>
              </a:defRPr>
            </a:lvl1pPr>
          </a:lstStyle>
          <a:p>
            <a:fld id="{9E7CA0F2-EE66-4F60-8C00-E0BE38E7AEC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233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0" r:id="rId2"/>
    <p:sldLayoutId id="2147483662" r:id="rId3"/>
    <p:sldLayoutId id="2147483661" r:id="rId4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000" b="1" kern="1200">
          <a:solidFill>
            <a:srgbClr val="00A8B5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600" kern="1200">
          <a:solidFill>
            <a:srgbClr val="34699A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rgbClr val="34699A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34699A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34699A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34699A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tnc@geant.org" TargetMode="External"/><Relationship Id="rId2" Type="http://schemas.openxmlformats.org/officeDocument/2006/relationships/hyperlink" Target="http://www.tnc22.geant.org/" TargetMode="Externa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www.tnc22.geant.org/" TargetMode="Externa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1336691-705B-9B42-8E33-1DAA47FC072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Rosanna Norman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DD7E1449-1D84-974B-B357-6E9765B1E02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TNC22 Update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3363115-8B67-014C-9C42-5957AF563BB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Sig-Marcomms online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4C9F0042-B51D-DA44-9BE9-98C8877F37A2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/>
              <a:t>22 March 2022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43272952-DDFC-4561-86EA-14CA0D4B5870}"/>
              </a:ext>
            </a:extLst>
          </p:cNvPr>
          <p:cNvSpPr txBox="1">
            <a:spLocks/>
          </p:cNvSpPr>
          <p:nvPr/>
        </p:nvSpPr>
        <p:spPr>
          <a:xfrm>
            <a:off x="650357" y="1394311"/>
            <a:ext cx="5793498" cy="428813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Font typeface="Arial" panose="020B0604020202020204" pitchFamily="34" charset="0"/>
              <a:buNone/>
              <a:defRPr sz="2800" b="1" kern="1200">
                <a:solidFill>
                  <a:srgbClr val="34699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34699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34699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34699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34699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/>
              <a:t>What, where, how, when, who</a:t>
            </a:r>
          </a:p>
        </p:txBody>
      </p:sp>
    </p:spTree>
    <p:extLst>
      <p:ext uri="{BB962C8B-B14F-4D97-AF65-F5344CB8AC3E}">
        <p14:creationId xmlns:p14="http://schemas.microsoft.com/office/powerpoint/2010/main" val="29133669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7D2EB9D-BF5D-2143-B8D4-94398F631C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0201" y="827389"/>
            <a:ext cx="8439238" cy="312079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b="1" dirty="0">
              <a:hlinkClick r:id="rId2"/>
            </a:endParaRPr>
          </a:p>
          <a:p>
            <a:pPr marL="0" indent="0">
              <a:buNone/>
            </a:pPr>
            <a:endParaRPr lang="en-US" b="1" dirty="0">
              <a:hlinkClick r:id="rId2"/>
            </a:endParaRPr>
          </a:p>
          <a:p>
            <a:pPr marL="0" indent="0" algn="ctr">
              <a:buNone/>
            </a:pPr>
            <a:r>
              <a:rPr lang="en-US" sz="3200" b="1" dirty="0">
                <a:hlinkClick r:id="rId2"/>
              </a:rPr>
              <a:t>www.tnc22.geant.org</a:t>
            </a:r>
            <a:endParaRPr lang="en-US" sz="3200" b="1" dirty="0"/>
          </a:p>
          <a:p>
            <a:pPr marL="0" indent="0" algn="ctr">
              <a:buNone/>
            </a:pPr>
            <a:endParaRPr lang="en-US" sz="3200" b="1" dirty="0">
              <a:hlinkClick r:id="rId3"/>
            </a:endParaRPr>
          </a:p>
          <a:p>
            <a:pPr marL="0" indent="0" algn="ctr">
              <a:buNone/>
            </a:pPr>
            <a:r>
              <a:rPr lang="en-US" sz="3200" b="1" dirty="0">
                <a:hlinkClick r:id="rId3"/>
              </a:rPr>
              <a:t>tnc@geant.org</a:t>
            </a:r>
            <a:endParaRPr lang="en-US" sz="3200" b="1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F5E4AB5-55D0-7949-A04D-57CF4EA688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Contacts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1F867B-44D5-D84F-855D-0D352D8A74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E7CA0F2-EE66-4F60-8C00-E0BE38E7AEC5}" type="slidenum">
              <a:rPr lang="en-GB" smtClean="0"/>
              <a:pPr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95729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1800" b="1" dirty="0"/>
              <a:t>rosanna.norman@geant.org</a:t>
            </a:r>
            <a:endParaRPr lang="en-GB" sz="1800" b="1" dirty="0"/>
          </a:p>
        </p:txBody>
      </p:sp>
    </p:spTree>
    <p:extLst>
      <p:ext uri="{BB962C8B-B14F-4D97-AF65-F5344CB8AC3E}">
        <p14:creationId xmlns:p14="http://schemas.microsoft.com/office/powerpoint/2010/main" val="1022128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C4EBD6D-2EA2-6042-B783-C0D39F2141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Where and When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B87211-8974-4F44-B1DA-D71F2165E3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E7CA0F2-EE66-4F60-8C00-E0BE38E7AEC5}" type="slidenum">
              <a:rPr lang="en-GB" smtClean="0"/>
              <a:pPr/>
              <a:t>2</a:t>
            </a:fld>
            <a:endParaRPr lang="en-GB" dirty="0"/>
          </a:p>
        </p:txBody>
      </p:sp>
      <p:pic>
        <p:nvPicPr>
          <p:cNvPr id="8" name="Picture 7" descr="A picture containing sky, water, outdoor, boat&#10;&#10;Description automatically generated">
            <a:extLst>
              <a:ext uri="{FF2B5EF4-FFF2-40B4-BE49-F238E27FC236}">
                <a16:creationId xmlns:a16="http://schemas.microsoft.com/office/drawing/2014/main" id="{BBF9A504-BB89-4BF2-8016-665D34F9AD2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464" y="827388"/>
            <a:ext cx="4474565" cy="2983043"/>
          </a:xfrm>
          <a:prstGeom prst="rect">
            <a:avLst/>
          </a:prstGeom>
        </p:spPr>
      </p:pic>
      <p:pic>
        <p:nvPicPr>
          <p:cNvPr id="10" name="Picture 9" descr="Logo, company name&#10;&#10;Description automatically generated">
            <a:extLst>
              <a:ext uri="{FF2B5EF4-FFF2-40B4-BE49-F238E27FC236}">
                <a16:creationId xmlns:a16="http://schemas.microsoft.com/office/drawing/2014/main" id="{4F3947F2-D889-486C-9E1B-93CE6B3CCF4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0005" y="0"/>
            <a:ext cx="4184003" cy="2958254"/>
          </a:xfrm>
          <a:prstGeom prst="rect">
            <a:avLst/>
          </a:prstGeom>
        </p:spPr>
      </p:pic>
      <p:pic>
        <p:nvPicPr>
          <p:cNvPr id="15" name="Picture 14" descr="A picture containing shape&#10;&#10;Description automatically generated">
            <a:extLst>
              <a:ext uri="{FF2B5EF4-FFF2-40B4-BE49-F238E27FC236}">
                <a16:creationId xmlns:a16="http://schemas.microsoft.com/office/drawing/2014/main" id="{FB5B94CD-7E99-4BBF-974E-5EA8044B136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3738" y="2652495"/>
            <a:ext cx="2636539" cy="874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83631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8F5E4AB5-55D0-7949-A04D-57CF4EA688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Location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1F867B-44D5-D84F-855D-0D352D8A74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E7CA0F2-EE66-4F60-8C00-E0BE38E7AEC5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BC11871D-4620-45E7-9B98-5CC69A83A3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230" y="712033"/>
            <a:ext cx="8512121" cy="3194594"/>
          </a:xfrm>
        </p:spPr>
        <p:txBody>
          <a:bodyPr/>
          <a:lstStyle/>
          <a:p>
            <a:pPr marL="0" indent="0">
              <a:buNone/>
            </a:pPr>
            <a:r>
              <a:rPr lang="en-US" sz="2000" b="1" dirty="0"/>
              <a:t>TCC. Trieste Convention Center</a:t>
            </a:r>
          </a:p>
          <a:p>
            <a:pPr marL="0" indent="0">
              <a:buNone/>
            </a:pPr>
            <a:r>
              <a:rPr lang="en-US" dirty="0"/>
              <a:t> </a:t>
            </a:r>
            <a:endParaRPr lang="en-GB" dirty="0"/>
          </a:p>
        </p:txBody>
      </p:sp>
      <p:pic>
        <p:nvPicPr>
          <p:cNvPr id="1026" name="Picture 2" descr="Spotlight on Trieste | IBTM Events">
            <a:extLst>
              <a:ext uri="{FF2B5EF4-FFF2-40B4-BE49-F238E27FC236}">
                <a16:creationId xmlns:a16="http://schemas.microsoft.com/office/drawing/2014/main" id="{0DFEF79D-EE09-4C1C-9F69-D411A0C4BD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404" y="1212074"/>
            <a:ext cx="3604852" cy="2246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TCC Trieste Convention Center">
            <a:extLst>
              <a:ext uri="{FF2B5EF4-FFF2-40B4-BE49-F238E27FC236}">
                <a16:creationId xmlns:a16="http://schemas.microsoft.com/office/drawing/2014/main" id="{AD6D6204-77FD-4077-A669-A835A01D34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1836" y="1212074"/>
            <a:ext cx="3975142" cy="2226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26483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8F5E4AB5-55D0-7949-A04D-57CF4EA688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Branding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1F867B-44D5-D84F-855D-0D352D8A74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E7CA0F2-EE66-4F60-8C00-E0BE38E7AEC5}" type="slidenum">
              <a:rPr lang="en-GB" smtClean="0"/>
              <a:pPr/>
              <a:t>4</a:t>
            </a:fld>
            <a:endParaRPr lang="en-GB" dirty="0"/>
          </a:p>
        </p:txBody>
      </p:sp>
      <p:pic>
        <p:nvPicPr>
          <p:cNvPr id="7" name="Content Placeholder 8" descr="A picture containing logo&#10;&#10;Description automatically generated">
            <a:extLst>
              <a:ext uri="{FF2B5EF4-FFF2-40B4-BE49-F238E27FC236}">
                <a16:creationId xmlns:a16="http://schemas.microsoft.com/office/drawing/2014/main" id="{D57A0F3F-561B-40D5-B909-F0A5B5DCD31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668" y="942715"/>
            <a:ext cx="2982913" cy="2982913"/>
          </a:xfrm>
          <a:prstGeom prst="rect">
            <a:avLst/>
          </a:prstGeom>
        </p:spPr>
      </p:pic>
      <p:pic>
        <p:nvPicPr>
          <p:cNvPr id="11" name="Content Placeholder 10" descr="A picture containing logo&#10;&#10;Description automatically generated">
            <a:extLst>
              <a:ext uri="{FF2B5EF4-FFF2-40B4-BE49-F238E27FC236}">
                <a16:creationId xmlns:a16="http://schemas.microsoft.com/office/drawing/2014/main" id="{EA59AE2C-19D8-4EE9-92A3-7B3F7D9D29C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6302" y="942715"/>
            <a:ext cx="4293298" cy="2415214"/>
          </a:xfrm>
        </p:spPr>
      </p:pic>
    </p:spTree>
    <p:extLst>
      <p:ext uri="{BB962C8B-B14F-4D97-AF65-F5344CB8AC3E}">
        <p14:creationId xmlns:p14="http://schemas.microsoft.com/office/powerpoint/2010/main" val="19974842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8F5E4AB5-55D0-7949-A04D-57CF4EA688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Deadlines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1F867B-44D5-D84F-855D-0D352D8A74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E7CA0F2-EE66-4F60-8C00-E0BE38E7AEC5}" type="slidenum">
              <a:rPr lang="en-GB" smtClean="0"/>
              <a:pPr/>
              <a:t>5</a:t>
            </a:fld>
            <a:endParaRPr lang="en-GB" dirty="0"/>
          </a:p>
        </p:txBody>
      </p:sp>
      <p:pic>
        <p:nvPicPr>
          <p:cNvPr id="7" name="Content Placeholder 2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346EC6D4-4C71-4320-916E-B4176578F9E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201" y="942714"/>
            <a:ext cx="5307725" cy="2982913"/>
          </a:xfr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CA1CC48-BFE3-4794-97B7-37234641F4A7}"/>
              </a:ext>
            </a:extLst>
          </p:cNvPr>
          <p:cNvSpPr txBox="1"/>
          <p:nvPr/>
        </p:nvSpPr>
        <p:spPr>
          <a:xfrm>
            <a:off x="6316495" y="1678898"/>
            <a:ext cx="24729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A8B5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25 April 2022</a:t>
            </a:r>
            <a:endParaRPr lang="en-GB" sz="2800" b="1" dirty="0">
              <a:solidFill>
                <a:srgbClr val="00A8B5"/>
              </a:solidFill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85567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8F5E4AB5-55D0-7949-A04D-57CF4EA688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Keynote Speakers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1F867B-44D5-D84F-855D-0D352D8A74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E7CA0F2-EE66-4F60-8C00-E0BE38E7AEC5}" type="slidenum">
              <a:rPr lang="en-GB" smtClean="0"/>
              <a:pPr/>
              <a:t>6</a:t>
            </a:fld>
            <a:endParaRPr lang="en-GB" dirty="0"/>
          </a:p>
        </p:txBody>
      </p:sp>
      <p:pic>
        <p:nvPicPr>
          <p:cNvPr id="10" name="Content Placeholder 9" descr="A bald person wearing glasses&#10;&#10;Description automatically generated with medium confidence">
            <a:extLst>
              <a:ext uri="{FF2B5EF4-FFF2-40B4-BE49-F238E27FC236}">
                <a16:creationId xmlns:a16="http://schemas.microsoft.com/office/drawing/2014/main" id="{F4EEACA4-E028-42D3-8F9C-95E416DE51D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4715" y="293534"/>
            <a:ext cx="2604143" cy="2604143"/>
          </a:xfrm>
        </p:spPr>
      </p:pic>
      <p:pic>
        <p:nvPicPr>
          <p:cNvPr id="12" name="Picture 11" descr="A picture containing person&#10;&#10;Description automatically generated">
            <a:extLst>
              <a:ext uri="{FF2B5EF4-FFF2-40B4-BE49-F238E27FC236}">
                <a16:creationId xmlns:a16="http://schemas.microsoft.com/office/drawing/2014/main" id="{0319B683-AD6F-4EB7-8326-4094B620C7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9285" y="704547"/>
            <a:ext cx="2193130" cy="2193130"/>
          </a:xfrm>
          <a:prstGeom prst="rect">
            <a:avLst/>
          </a:prstGeom>
        </p:spPr>
      </p:pic>
      <p:pic>
        <p:nvPicPr>
          <p:cNvPr id="14" name="Picture 13" descr="A person with white hair&#10;&#10;Description automatically generated with low confidence">
            <a:extLst>
              <a:ext uri="{FF2B5EF4-FFF2-40B4-BE49-F238E27FC236}">
                <a16:creationId xmlns:a16="http://schemas.microsoft.com/office/drawing/2014/main" id="{CAF37B39-269B-4FFF-AF7C-22FB62DAA28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735" y="907953"/>
            <a:ext cx="1933730" cy="1977632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4C0B0E97-AF9D-49CD-A7DB-BAE8AA6E9063}"/>
              </a:ext>
            </a:extLst>
          </p:cNvPr>
          <p:cNvSpPr txBox="1"/>
          <p:nvPr/>
        </p:nvSpPr>
        <p:spPr>
          <a:xfrm>
            <a:off x="404735" y="3155151"/>
            <a:ext cx="1746354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solidFill>
                  <a:srgbClr val="00A8B5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Filippo Giorgi Italy</a:t>
            </a:r>
          </a:p>
          <a:p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4369E54-F1A8-4FCB-9A45-012902764409}"/>
              </a:ext>
            </a:extLst>
          </p:cNvPr>
          <p:cNvSpPr txBox="1"/>
          <p:nvPr/>
        </p:nvSpPr>
        <p:spPr>
          <a:xfrm>
            <a:off x="3568931" y="3155151"/>
            <a:ext cx="2046158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solidFill>
                  <a:srgbClr val="00A8B5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Monique</a:t>
            </a:r>
            <a:r>
              <a:rPr lang="en-US" dirty="0"/>
              <a:t> </a:t>
            </a:r>
            <a:r>
              <a:rPr lang="en-US" sz="1800" b="1" dirty="0">
                <a:solidFill>
                  <a:srgbClr val="00A8B5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Morrow USA</a:t>
            </a:r>
          </a:p>
          <a:p>
            <a:endParaRPr lang="en-GB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8E2ECA7-4D2D-4863-873E-19EF3FB7A359}"/>
              </a:ext>
            </a:extLst>
          </p:cNvPr>
          <p:cNvSpPr txBox="1"/>
          <p:nvPr/>
        </p:nvSpPr>
        <p:spPr>
          <a:xfrm>
            <a:off x="6263707" y="3155151"/>
            <a:ext cx="2046158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solidFill>
                  <a:srgbClr val="00A8B5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Niall Murphy Ireland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477117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8F5E4AB5-55D0-7949-A04D-57CF4EA688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0201" y="131562"/>
            <a:ext cx="6437461" cy="610451"/>
          </a:xfrm>
        </p:spPr>
        <p:txBody>
          <a:bodyPr/>
          <a:lstStyle/>
          <a:p>
            <a:r>
              <a:rPr lang="en-US" dirty="0" err="1"/>
              <a:t>Programme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1F867B-44D5-D84F-855D-0D352D8A74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E7CA0F2-EE66-4F60-8C00-E0BE38E7AEC5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9288FD5-D3E4-4B50-B7C7-A2951F54CFE5}"/>
              </a:ext>
            </a:extLst>
          </p:cNvPr>
          <p:cNvSpPr txBox="1"/>
          <p:nvPr/>
        </p:nvSpPr>
        <p:spPr>
          <a:xfrm>
            <a:off x="350201" y="742013"/>
            <a:ext cx="8502933" cy="3790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1800" b="1" dirty="0">
                <a:solidFill>
                  <a:schemeClr val="accent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Monday, 13 June 	</a:t>
            </a:r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1800" dirty="0">
                <a:solidFill>
                  <a:schemeClr val="accent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Side Meetings</a:t>
            </a:r>
          </a:p>
          <a:p>
            <a:pPr>
              <a:lnSpc>
                <a:spcPct val="90000"/>
              </a:lnSpc>
              <a:spcBef>
                <a:spcPct val="0"/>
              </a:spcBef>
            </a:pPr>
            <a:endParaRPr lang="en-US" sz="1800" b="1" dirty="0">
              <a:solidFill>
                <a:schemeClr val="accent1"/>
              </a:solidFill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1800" b="1" dirty="0">
                <a:solidFill>
                  <a:schemeClr val="accent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Tuesday, 14 June</a:t>
            </a:r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1800" dirty="0">
                <a:solidFill>
                  <a:schemeClr val="accent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Opening Plenary - Lightning Talks (plenary) - Parallel sessions </a:t>
            </a:r>
          </a:p>
          <a:p>
            <a:pPr>
              <a:lnSpc>
                <a:spcPct val="90000"/>
              </a:lnSpc>
              <a:spcBef>
                <a:spcPct val="0"/>
              </a:spcBef>
            </a:pPr>
            <a:endParaRPr lang="en-US" sz="1800" b="1" dirty="0">
              <a:solidFill>
                <a:schemeClr val="accent1"/>
              </a:solidFill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1800" b="1" dirty="0">
                <a:solidFill>
                  <a:schemeClr val="accent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Wednesday, 15 June	</a:t>
            </a:r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1800" dirty="0">
                <a:solidFill>
                  <a:schemeClr val="accent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Parallel sessions – Plenary – Lightning Talks (plenary) – Parallel sessions</a:t>
            </a:r>
          </a:p>
          <a:p>
            <a:pPr>
              <a:lnSpc>
                <a:spcPct val="90000"/>
              </a:lnSpc>
              <a:spcBef>
                <a:spcPct val="0"/>
              </a:spcBef>
            </a:pPr>
            <a:endParaRPr lang="en-US" sz="1800" b="1" dirty="0">
              <a:solidFill>
                <a:schemeClr val="accent1"/>
              </a:solidFill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1800" b="1" dirty="0">
                <a:solidFill>
                  <a:schemeClr val="accent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Thursday, 16 June</a:t>
            </a:r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1800" dirty="0">
                <a:solidFill>
                  <a:schemeClr val="accent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Parallel sessions  - Closing Plenary - </a:t>
            </a:r>
            <a:r>
              <a:rPr lang="en-US" sz="1800" dirty="0" err="1">
                <a:solidFill>
                  <a:schemeClr val="accent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BoFs</a:t>
            </a:r>
            <a:endParaRPr lang="en-US" sz="1800" dirty="0">
              <a:solidFill>
                <a:schemeClr val="accent1"/>
              </a:solidFill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  <a:spcBef>
                <a:spcPct val="0"/>
              </a:spcBef>
            </a:pPr>
            <a:endParaRPr lang="en-US" sz="1800" b="1" dirty="0">
              <a:solidFill>
                <a:schemeClr val="accent1"/>
              </a:solidFill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1800" b="1" dirty="0">
                <a:solidFill>
                  <a:schemeClr val="accent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Friday, 17 June</a:t>
            </a:r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1800" dirty="0">
                <a:solidFill>
                  <a:schemeClr val="accent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Side Meetings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409635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7D2EB9D-BF5D-2143-B8D4-94398F631C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90000"/>
              </a:lnSpc>
              <a:spcBef>
                <a:spcPct val="0"/>
              </a:spcBef>
              <a:buNone/>
            </a:pPr>
            <a:r>
              <a:rPr lang="en-US" sz="1800" b="1" dirty="0">
                <a:solidFill>
                  <a:schemeClr val="accent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Monday, 13 June </a:t>
            </a:r>
            <a:r>
              <a:rPr lang="en-US" sz="1600" b="1" dirty="0">
                <a:solidFill>
                  <a:schemeClr val="accent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	</a:t>
            </a:r>
          </a:p>
          <a:p>
            <a:pPr marL="0" indent="0">
              <a:lnSpc>
                <a:spcPct val="90000"/>
              </a:lnSpc>
              <a:spcBef>
                <a:spcPct val="0"/>
              </a:spcBef>
              <a:buNone/>
            </a:pPr>
            <a:endParaRPr lang="en-US" sz="1600" dirty="0">
              <a:solidFill>
                <a:schemeClr val="accent1"/>
              </a:solidFill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r>
              <a:rPr lang="en-US" sz="1600" dirty="0">
                <a:solidFill>
                  <a:schemeClr val="accent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Opening reception</a:t>
            </a:r>
          </a:p>
          <a:p>
            <a:pPr>
              <a:spcBef>
                <a:spcPct val="0"/>
              </a:spcBef>
            </a:pPr>
            <a:endParaRPr lang="en-US" sz="1600" dirty="0">
              <a:solidFill>
                <a:schemeClr val="accent1"/>
              </a:solidFill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r>
              <a:rPr lang="en-US" sz="1600" dirty="0">
                <a:solidFill>
                  <a:schemeClr val="accent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Kick Off Party</a:t>
            </a:r>
          </a:p>
          <a:p>
            <a:pPr marL="0" indent="0">
              <a:lnSpc>
                <a:spcPct val="90000"/>
              </a:lnSpc>
              <a:spcBef>
                <a:spcPct val="0"/>
              </a:spcBef>
              <a:buNone/>
            </a:pPr>
            <a:endParaRPr lang="en-US" b="1" dirty="0">
              <a:solidFill>
                <a:schemeClr val="accent1"/>
              </a:solidFill>
            </a:endParaRPr>
          </a:p>
          <a:p>
            <a:pPr marL="0" indent="0">
              <a:lnSpc>
                <a:spcPct val="90000"/>
              </a:lnSpc>
              <a:spcBef>
                <a:spcPct val="0"/>
              </a:spcBef>
              <a:buNone/>
            </a:pPr>
            <a:endParaRPr lang="en-US" sz="1600" b="1" dirty="0">
              <a:solidFill>
                <a:schemeClr val="accent1"/>
              </a:solidFill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90000"/>
              </a:lnSpc>
              <a:spcBef>
                <a:spcPct val="0"/>
              </a:spcBef>
              <a:buNone/>
            </a:pPr>
            <a:r>
              <a:rPr lang="en-US" sz="1600" dirty="0">
                <a:solidFill>
                  <a:schemeClr val="accent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endParaRPr lang="en-US" sz="1600" b="1" dirty="0">
              <a:solidFill>
                <a:schemeClr val="accent1"/>
              </a:solidFill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90000"/>
              </a:lnSpc>
              <a:spcBef>
                <a:spcPct val="0"/>
              </a:spcBef>
              <a:buNone/>
            </a:pPr>
            <a:r>
              <a:rPr lang="en-US" sz="1800" b="1" dirty="0">
                <a:solidFill>
                  <a:schemeClr val="accent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Wednesday, 15 June	</a:t>
            </a:r>
          </a:p>
          <a:p>
            <a:pPr marL="0" indent="0">
              <a:lnSpc>
                <a:spcPct val="90000"/>
              </a:lnSpc>
              <a:spcBef>
                <a:spcPct val="0"/>
              </a:spcBef>
              <a:buNone/>
            </a:pPr>
            <a:endParaRPr lang="en-US" sz="1600" dirty="0">
              <a:solidFill>
                <a:schemeClr val="accent1"/>
              </a:solidFill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r>
              <a:rPr lang="en-US" sz="1600" dirty="0">
                <a:solidFill>
                  <a:schemeClr val="accent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Conference Dinner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F5E4AB5-55D0-7949-A04D-57CF4EA688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Social Events </a:t>
            </a:r>
            <a:r>
              <a:rPr lang="en-US" dirty="0" err="1"/>
              <a:t>Programme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1F867B-44D5-D84F-855D-0D352D8A74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E7CA0F2-EE66-4F60-8C00-E0BE38E7AEC5}" type="slidenum">
              <a:rPr lang="en-GB" smtClean="0"/>
              <a:pPr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280159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7D2EB9D-BF5D-2143-B8D4-94398F631C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8830" y="1986963"/>
            <a:ext cx="8221881" cy="1803386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en-US" b="1" dirty="0">
              <a:hlinkClick r:id="rId2"/>
            </a:endParaRPr>
          </a:p>
          <a:p>
            <a:pPr marL="0" indent="0">
              <a:buNone/>
            </a:pPr>
            <a:endParaRPr lang="en-US" b="1" dirty="0">
              <a:hlinkClick r:id="rId2"/>
            </a:endParaRPr>
          </a:p>
          <a:p>
            <a:pPr marL="0" indent="0" algn="ctr">
              <a:buNone/>
            </a:pPr>
            <a:r>
              <a:rPr lang="en-US" sz="3200" b="1" dirty="0"/>
              <a:t>If you are coming to TNC22</a:t>
            </a:r>
          </a:p>
          <a:p>
            <a:pPr marL="0" indent="0" algn="ctr">
              <a:buNone/>
            </a:pPr>
            <a:r>
              <a:rPr lang="en-US" sz="3200" b="1" dirty="0"/>
              <a:t>book your hotel ASAP!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F5E4AB5-55D0-7949-A04D-57CF4EA688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 Tip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1F867B-44D5-D84F-855D-0D352D8A74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E7CA0F2-EE66-4F60-8C00-E0BE38E7AEC5}" type="slidenum">
              <a:rPr lang="en-GB" smtClean="0"/>
              <a:pPr/>
              <a:t>9</a:t>
            </a:fld>
            <a:endParaRPr lang="en-GB" dirty="0"/>
          </a:p>
        </p:txBody>
      </p:sp>
      <p:pic>
        <p:nvPicPr>
          <p:cNvPr id="1026" name="Picture 2" descr="9,262 Hint Icon Cliparts, Stock Vector and Royalty Free Hint Icon  Illustrations">
            <a:extLst>
              <a:ext uri="{FF2B5EF4-FFF2-40B4-BE49-F238E27FC236}">
                <a16:creationId xmlns:a16="http://schemas.microsoft.com/office/drawing/2014/main" id="{4F1F174F-BED4-495C-97C7-4D242C67E9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8931" y="191522"/>
            <a:ext cx="1959159" cy="1959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9335722"/>
      </p:ext>
    </p:extLst>
  </p:cSld>
  <p:clrMapOvr>
    <a:masterClrMapping/>
  </p:clrMapOvr>
</p:sld>
</file>

<file path=ppt/theme/theme1.xml><?xml version="1.0" encoding="utf-8"?>
<a:theme xmlns:a="http://schemas.openxmlformats.org/drawingml/2006/main" name="GEANT Associatio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0D0992E-CCCF-45DB-AB26-A4F50B75E4D6}" vid="{C2252C9B-28CB-4431-8278-C26B15A769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FC14C35B6BD02428EFDFCF6B38DCCFF" ma:contentTypeVersion="3" ma:contentTypeDescription="Create a new document." ma:contentTypeScope="" ma:versionID="cb80918fe4a605eb18370ba55c5d957b">
  <xsd:schema xmlns:xsd="http://www.w3.org/2001/XMLSchema" xmlns:xs="http://www.w3.org/2001/XMLSchema" xmlns:p="http://schemas.microsoft.com/office/2006/metadata/properties" xmlns:ns1="http://schemas.microsoft.com/sharepoint/v3" xmlns:ns2="e7019c98-23ef-46f8-8434-cfd3a3bc7393" targetNamespace="http://schemas.microsoft.com/office/2006/metadata/properties" ma:root="true" ma:fieldsID="19d4d48c21c094bbdb8e7cf95f595ca6" ns1:_="" ns2:_="">
    <xsd:import namespace="http://schemas.microsoft.com/sharepoint/v3"/>
    <xsd:import namespace="e7019c98-23ef-46f8-8434-cfd3a3bc739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019c98-23ef-46f8-8434-cfd3a3bc7393" elementFormDefault="qualified">
    <xsd:import namespace="http://schemas.microsoft.com/office/2006/documentManagement/types"/>
    <xsd:import namespace="http://schemas.microsoft.com/office/infopath/2007/PartnerControls"/>
    <xsd:element name="_dlc_DocId" ma:index="11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2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3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 ma:index="10" ma:displayName="Comments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_dlc_DocId xmlns="e7019c98-23ef-46f8-8434-cfd3a3bc7393">GN4PROJ-13-16</_dlc_DocId>
    <_dlc_DocIdUrl xmlns="e7019c98-23ef-46f8-8434-cfd3a3bc7393">
      <Url>https://intranet.geant.org/help-and-support/_layouts/15/DocIdRedir.aspx?ID=GN4PROJ-13-16</Url>
      <Description>GN4PROJ-13-16</Description>
    </_dlc_DocIdUrl>
  </documentManagement>
</p:properties>
</file>

<file path=customXml/itemProps1.xml><?xml version="1.0" encoding="utf-8"?>
<ds:datastoreItem xmlns:ds="http://schemas.openxmlformats.org/officeDocument/2006/customXml" ds:itemID="{F2E35BE0-4019-4082-B1C6-2E4ACDDEA26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e7019c98-23ef-46f8-8434-cfd3a3bc739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54E8D75-8AF6-4906-9862-16846F3CF792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22C07721-32FF-48B6-9D36-E09F4CC3A69A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59AA3960-760A-4B61-8C8B-DBF90F37C8C8}">
  <ds:schemaRefs>
    <ds:schemaRef ds:uri="e7019c98-23ef-46f8-8434-cfd3a3bc7393"/>
    <ds:schemaRef ds:uri="http://purl.org/dc/terms/"/>
    <ds:schemaRef ds:uri="http://purl.org/dc/dcmitype/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schemas.microsoft.com/office/infopath/2007/PartnerControls"/>
    <ds:schemaRef ds:uri="http://schemas.microsoft.com/sharepoint/v3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Final GEANT Association template 16 9 widescreen</Template>
  <TotalTime>0</TotalTime>
  <Words>167</Words>
  <Application>Microsoft Office PowerPoint</Application>
  <PresentationFormat>On-screen Show (16:9)</PresentationFormat>
  <Paragraphs>68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Calibri</vt:lpstr>
      <vt:lpstr>GEANT Association</vt:lpstr>
      <vt:lpstr>PowerPoint Presentation</vt:lpstr>
      <vt:lpstr>Where and When</vt:lpstr>
      <vt:lpstr>Location</vt:lpstr>
      <vt:lpstr>Branding</vt:lpstr>
      <vt:lpstr>Deadlines</vt:lpstr>
      <vt:lpstr>Keynote Speakers</vt:lpstr>
      <vt:lpstr>Programme</vt:lpstr>
      <vt:lpstr>Social Events Programme</vt:lpstr>
      <vt:lpstr>Top Tip</vt:lpstr>
      <vt:lpstr>Contacts</vt:lpstr>
      <vt:lpstr>PowerPoint Presentation</vt:lpstr>
    </vt:vector>
  </TitlesOfParts>
  <Company>DANTE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 Meyer</dc:creator>
  <cp:keywords/>
  <dc:description>change to funding information Nov 2015</dc:description>
  <cp:lastModifiedBy>Rosanna Norman</cp:lastModifiedBy>
  <cp:revision>142</cp:revision>
  <dcterms:created xsi:type="dcterms:W3CDTF">2015-04-29T14:13:57Z</dcterms:created>
  <dcterms:modified xsi:type="dcterms:W3CDTF">2022-03-22T09:29:38Z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0x010100EFC14C35B6BD02428EFDFCF6B38DCCFF</vt:lpwstr>
  </property>
  <property fmtid="{D5CDD505-2E9C-101B-9397-08002B2CF9AE}" pid="3" name="_dlc_DocIdItemGuid">
    <vt:lpwstr>44859268-e552-4f71-81b4-ca39bd175d99</vt:lpwstr>
  </property>
</Properties>
</file>