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0" r:id="rId3"/>
    <p:sldId id="271" r:id="rId4"/>
    <p:sldId id="276" r:id="rId5"/>
    <p:sldId id="269" r:id="rId6"/>
    <p:sldId id="274" r:id="rId7"/>
    <p:sldId id="27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Veronika Di Luna" initials="VDL" lastIdx="1" clrIdx="1">
    <p:extLst>
      <p:ext uri="{19B8F6BF-5375-455C-9EA6-DF929625EA0E}">
        <p15:presenceInfo xmlns:p15="http://schemas.microsoft.com/office/powerpoint/2012/main" userId="S::Veronika.diluna@geant.org::fb44156d-1779-4e86-a9ff-f844a36fb99b" providerId="AD"/>
      </p:ext>
    </p:extLst>
  </p:cmAuthor>
  <p:cmAuthor id="3" name="Paul Hasleham" initials="PH" lastIdx="1" clrIdx="2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4" name="Leonardo Marino" initials="LM" lastIdx="2" clrIdx="3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065081"/>
    <a:srgbClr val="99BDCB"/>
    <a:srgbClr val="4C7F94"/>
    <a:srgbClr val="C7DBE3"/>
    <a:srgbClr val="9E1F63"/>
    <a:srgbClr val="D2D6EA"/>
    <a:srgbClr val="8A94C8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E3E646-F531-423D-8682-8C2FC82782ED}" v="57" dt="2020-11-11T08:49:35.565"/>
    <p1510:client id="{358D5390-B1C9-4B94-B42A-82D79C53A9FC}" v="1" dt="2021-01-13T16:27:44.298"/>
    <p1510:client id="{7882AE30-8AAC-47B2-92C1-4B90FB671772}" v="6" dt="2021-11-02T11:26:27.603"/>
    <p1510:client id="{86A7B495-04B4-4C52-841C-B9C21698FD48}" v="8" dt="2021-08-26T08:32:37.762"/>
    <p1510:client id="{88B88AC9-4294-4B40-9E39-16AD74C59B91}" v="96" dt="2020-11-19T16:10:00.783"/>
    <p1510:client id="{98A365E9-5878-4202-ADF1-38ECF9C04D7F}" v="4" dt="2020-11-11T08:52:10.598"/>
    <p1510:client id="{9B5A20BA-65A8-4FB2-9284-F6656B2CAC1A}" v="145" dt="2020-11-20T10:09:09.759"/>
    <p1510:client id="{AA6F6EF2-961F-4187-82F1-A18C913A8ED6}" v="92" dt="2020-11-19T10:52:28.316"/>
    <p1510:client id="{B31ADD82-D988-4F06-B970-5E3715FA5D94}" v="2" dt="2021-08-26T08:32:09.886"/>
    <p1510:client id="{C9F1CF35-F309-487B-8FBE-1208A5E2D7B4}" v="21" dt="2021-08-26T08:18:03.775"/>
    <p1510:client id="{DDC4B061-AD78-47B8-910C-953BF157A581}" v="3" dt="2021-09-15T16:03:17.694"/>
    <p1510:client id="{DF81AA4B-B3CE-44E8-8A65-1C258B619564}" v="3" dt="2021-07-27T15:33:36.047"/>
    <p1510:client id="{E33AEA41-C24D-4323-B230-92F983A58348}" v="12" dt="2021-09-14T09:59:21.943"/>
    <p1510:client id="{F2A4327D-7B12-4C3F-9AAF-7038E9EA364B}" v="23" dt="2021-01-13T16:25:28.172"/>
    <p1510:client id="{FB9A8E37-EE3E-4D51-B3AE-B729B09CB860}" v="146" dt="2021-11-22T11:34:54.3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68" autoAdjust="0"/>
    <p:restoredTop sz="93792" autoAdjust="0"/>
  </p:normalViewPr>
  <p:slideViewPr>
    <p:cSldViewPr snapToGrid="0">
      <p:cViewPr varScale="1">
        <p:scale>
          <a:sx n="62" d="100"/>
          <a:sy n="62" d="100"/>
        </p:scale>
        <p:origin x="716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78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onardo Marino" userId="85O0jWq4khe/e03UXpgSX/u+MVRG/EN6OCKD0xVajVE=" providerId="None" clId="Web-{DDC4B061-AD78-47B8-910C-953BF157A581}"/>
    <pc:docChg chg="modSld">
      <pc:chgData name="Leonardo Marino" userId="85O0jWq4khe/e03UXpgSX/u+MVRG/EN6OCKD0xVajVE=" providerId="None" clId="Web-{DDC4B061-AD78-47B8-910C-953BF157A581}" dt="2021-09-15T16:03:17.694" v="1"/>
      <pc:docMkLst>
        <pc:docMk/>
      </pc:docMkLst>
      <pc:sldChg chg="modSp">
        <pc:chgData name="Leonardo Marino" userId="85O0jWq4khe/e03UXpgSX/u+MVRG/EN6OCKD0xVajVE=" providerId="None" clId="Web-{DDC4B061-AD78-47B8-910C-953BF157A581}" dt="2021-09-15T16:03:17.694" v="1"/>
        <pc:sldMkLst>
          <pc:docMk/>
          <pc:sldMk cId="1501581103" sldId="326"/>
        </pc:sldMkLst>
        <pc:picChg chg="mod">
          <ac:chgData name="Leonardo Marino" userId="85O0jWq4khe/e03UXpgSX/u+MVRG/EN6OCKD0xVajVE=" providerId="None" clId="Web-{DDC4B061-AD78-47B8-910C-953BF157A581}" dt="2021-09-15T16:03:17.694" v="1"/>
          <ac:picMkLst>
            <pc:docMk/>
            <pc:sldMk cId="1501581103" sldId="326"/>
            <ac:picMk id="4" creationId="{2827B34F-F83B-4B5D-AAFC-0A9C4A1FD76A}"/>
          </ac:picMkLst>
        </pc:picChg>
      </pc:sldChg>
    </pc:docChg>
  </pc:docChgLst>
  <pc:docChgLst>
    <pc:chgData name="Karl Meyer" userId="qdRvgIgcm0yj2lY9n0D7SdoZ6XEhdgfkI8LiNwbWBPE=" providerId="None" clId="Web-{FB9A8E37-EE3E-4D51-B3AE-B729B09CB860}"/>
    <pc:docChg chg="addSld delSld modSld">
      <pc:chgData name="Karl Meyer" userId="qdRvgIgcm0yj2lY9n0D7SdoZ6XEhdgfkI8LiNwbWBPE=" providerId="None" clId="Web-{FB9A8E37-EE3E-4D51-B3AE-B729B09CB860}" dt="2021-11-22T11:34:53.990" v="79" actId="20577"/>
      <pc:docMkLst>
        <pc:docMk/>
      </pc:docMkLst>
      <pc:sldChg chg="addSp delSp modSp">
        <pc:chgData name="Karl Meyer" userId="qdRvgIgcm0yj2lY9n0D7SdoZ6XEhdgfkI8LiNwbWBPE=" providerId="None" clId="Web-{FB9A8E37-EE3E-4D51-B3AE-B729B09CB860}" dt="2021-11-22T11:30:30.687" v="18"/>
        <pc:sldMkLst>
          <pc:docMk/>
          <pc:sldMk cId="2468685634" sldId="282"/>
        </pc:sldMkLst>
        <pc:spChg chg="add del">
          <ac:chgData name="Karl Meyer" userId="qdRvgIgcm0yj2lY9n0D7SdoZ6XEhdgfkI8LiNwbWBPE=" providerId="None" clId="Web-{FB9A8E37-EE3E-4D51-B3AE-B729B09CB860}" dt="2021-11-22T11:30:30.687" v="18"/>
          <ac:spMkLst>
            <pc:docMk/>
            <pc:sldMk cId="2468685634" sldId="282"/>
            <ac:spMk id="4" creationId="{748393BD-3E38-460A-9FA2-06A2A2FBE1E2}"/>
          </ac:spMkLst>
        </pc:spChg>
        <pc:spChg chg="add del">
          <ac:chgData name="Karl Meyer" userId="qdRvgIgcm0yj2lY9n0D7SdoZ6XEhdgfkI8LiNwbWBPE=" providerId="None" clId="Web-{FB9A8E37-EE3E-4D51-B3AE-B729B09CB860}" dt="2021-11-22T11:30:28.875" v="17"/>
          <ac:spMkLst>
            <pc:docMk/>
            <pc:sldMk cId="2468685634" sldId="282"/>
            <ac:spMk id="5" creationId="{7530600D-2BBA-4858-83E9-7F3F06F292D7}"/>
          </ac:spMkLst>
        </pc:spChg>
        <pc:spChg chg="add mod">
          <ac:chgData name="Karl Meyer" userId="qdRvgIgcm0yj2lY9n0D7SdoZ6XEhdgfkI8LiNwbWBPE=" providerId="None" clId="Web-{FB9A8E37-EE3E-4D51-B3AE-B729B09CB860}" dt="2021-11-22T11:30:26.031" v="16" actId="20577"/>
          <ac:spMkLst>
            <pc:docMk/>
            <pc:sldMk cId="2468685634" sldId="282"/>
            <ac:spMk id="7" creationId="{1CB1D6C0-BEEA-48D2-8E75-F30489C118BF}"/>
          </ac:spMkLst>
        </pc:spChg>
      </pc:sldChg>
      <pc:sldChg chg="add del">
        <pc:chgData name="Karl Meyer" userId="qdRvgIgcm0yj2lY9n0D7SdoZ6XEhdgfkI8LiNwbWBPE=" providerId="None" clId="Web-{FB9A8E37-EE3E-4D51-B3AE-B729B09CB860}" dt="2021-11-22T11:30:58.969" v="21"/>
        <pc:sldMkLst>
          <pc:docMk/>
          <pc:sldMk cId="307722744" sldId="283"/>
        </pc:sldMkLst>
      </pc:sldChg>
      <pc:sldChg chg="addSp modSp">
        <pc:chgData name="Karl Meyer" userId="qdRvgIgcm0yj2lY9n0D7SdoZ6XEhdgfkI8LiNwbWBPE=" providerId="None" clId="Web-{FB9A8E37-EE3E-4D51-B3AE-B729B09CB860}" dt="2021-11-22T11:31:45.580" v="34" actId="20577"/>
        <pc:sldMkLst>
          <pc:docMk/>
          <pc:sldMk cId="178716811" sldId="284"/>
        </pc:sldMkLst>
        <pc:spChg chg="add mod">
          <ac:chgData name="Karl Meyer" userId="qdRvgIgcm0yj2lY9n0D7SdoZ6XEhdgfkI8LiNwbWBPE=" providerId="None" clId="Web-{FB9A8E37-EE3E-4D51-B3AE-B729B09CB860}" dt="2021-11-22T11:31:45.580" v="34" actId="20577"/>
          <ac:spMkLst>
            <pc:docMk/>
            <pc:sldMk cId="178716811" sldId="284"/>
            <ac:spMk id="3" creationId="{A8F39E31-27B1-4497-A80D-B1FDC23D2DDE}"/>
          </ac:spMkLst>
        </pc:spChg>
      </pc:sldChg>
      <pc:sldChg chg="del">
        <pc:chgData name="Karl Meyer" userId="qdRvgIgcm0yj2lY9n0D7SdoZ6XEhdgfkI8LiNwbWBPE=" providerId="None" clId="Web-{FB9A8E37-EE3E-4D51-B3AE-B729B09CB860}" dt="2021-11-22T11:30:56.391" v="19"/>
        <pc:sldMkLst>
          <pc:docMk/>
          <pc:sldMk cId="280461000" sldId="330"/>
        </pc:sldMkLst>
      </pc:sldChg>
      <pc:sldChg chg="modSp">
        <pc:chgData name="Karl Meyer" userId="qdRvgIgcm0yj2lY9n0D7SdoZ6XEhdgfkI8LiNwbWBPE=" providerId="None" clId="Web-{FB9A8E37-EE3E-4D51-B3AE-B729B09CB860}" dt="2021-11-22T11:34:53.990" v="79" actId="20577"/>
        <pc:sldMkLst>
          <pc:docMk/>
          <pc:sldMk cId="3152635065" sldId="340"/>
        </pc:sldMkLst>
        <pc:spChg chg="mod">
          <ac:chgData name="Karl Meyer" userId="qdRvgIgcm0yj2lY9n0D7SdoZ6XEhdgfkI8LiNwbWBPE=" providerId="None" clId="Web-{FB9A8E37-EE3E-4D51-B3AE-B729B09CB860}" dt="2021-11-22T11:34:53.990" v="79" actId="20577"/>
          <ac:spMkLst>
            <pc:docMk/>
            <pc:sldMk cId="3152635065" sldId="340"/>
            <ac:spMk id="25" creationId="{00000000-0000-0000-0000-000000000000}"/>
          </ac:spMkLst>
        </pc:spChg>
      </pc:sldChg>
      <pc:sldChg chg="addSp modSp">
        <pc:chgData name="Karl Meyer" userId="qdRvgIgcm0yj2lY9n0D7SdoZ6XEhdgfkI8LiNwbWBPE=" providerId="None" clId="Web-{FB9A8E37-EE3E-4D51-B3AE-B729B09CB860}" dt="2021-11-22T11:32:30.252" v="40" actId="1076"/>
        <pc:sldMkLst>
          <pc:docMk/>
          <pc:sldMk cId="3471400024" sldId="344"/>
        </pc:sldMkLst>
        <pc:spChg chg="add mod">
          <ac:chgData name="Karl Meyer" userId="qdRvgIgcm0yj2lY9n0D7SdoZ6XEhdgfkI8LiNwbWBPE=" providerId="None" clId="Web-{FB9A8E37-EE3E-4D51-B3AE-B729B09CB860}" dt="2021-11-22T11:32:30.252" v="40" actId="1076"/>
          <ac:spMkLst>
            <pc:docMk/>
            <pc:sldMk cId="3471400024" sldId="344"/>
            <ac:spMk id="4" creationId="{DF29850F-DCA8-4143-8E00-E0B8E90A5D18}"/>
          </ac:spMkLst>
        </pc:spChg>
      </pc:sldChg>
      <pc:sldChg chg="addSp modSp">
        <pc:chgData name="Karl Meyer" userId="qdRvgIgcm0yj2lY9n0D7SdoZ6XEhdgfkI8LiNwbWBPE=" providerId="None" clId="Web-{FB9A8E37-EE3E-4D51-B3AE-B729B09CB860}" dt="2021-11-22T11:33:36.035" v="65" actId="20577"/>
        <pc:sldMkLst>
          <pc:docMk/>
          <pc:sldMk cId="1040738289" sldId="345"/>
        </pc:sldMkLst>
        <pc:spChg chg="add mod">
          <ac:chgData name="Karl Meyer" userId="qdRvgIgcm0yj2lY9n0D7SdoZ6XEhdgfkI8LiNwbWBPE=" providerId="None" clId="Web-{FB9A8E37-EE3E-4D51-B3AE-B729B09CB860}" dt="2021-11-22T11:33:36.035" v="65" actId="20577"/>
          <ac:spMkLst>
            <pc:docMk/>
            <pc:sldMk cId="1040738289" sldId="345"/>
            <ac:spMk id="6" creationId="{3D32F917-0D9E-466D-9233-DA31C702B632}"/>
          </ac:spMkLst>
        </pc:spChg>
      </pc:sldChg>
      <pc:sldChg chg="addSp modSp">
        <pc:chgData name="Karl Meyer" userId="qdRvgIgcm0yj2lY9n0D7SdoZ6XEhdgfkI8LiNwbWBPE=" providerId="None" clId="Web-{FB9A8E37-EE3E-4D51-B3AE-B729B09CB860}" dt="2021-11-22T11:33:16.472" v="57" actId="1076"/>
        <pc:sldMkLst>
          <pc:docMk/>
          <pc:sldMk cId="2856877874" sldId="362"/>
        </pc:sldMkLst>
        <pc:spChg chg="add mod">
          <ac:chgData name="Karl Meyer" userId="qdRvgIgcm0yj2lY9n0D7SdoZ6XEhdgfkI8LiNwbWBPE=" providerId="None" clId="Web-{FB9A8E37-EE3E-4D51-B3AE-B729B09CB860}" dt="2021-11-22T11:33:16.472" v="57" actId="1076"/>
          <ac:spMkLst>
            <pc:docMk/>
            <pc:sldMk cId="2856877874" sldId="362"/>
            <ac:spMk id="2" creationId="{682F2EE2-2EB6-4912-9B79-8569938EC48B}"/>
          </ac:spMkLst>
        </pc:spChg>
      </pc:sldChg>
    </pc:docChg>
  </pc:docChgLst>
  <pc:docChgLst>
    <pc:chgData name="Leonardo Marino" userId="85O0jWq4khe/e03UXpgSX/u+MVRG/EN6OCKD0xVajVE=" providerId="None" clId="Web-{7882AE30-8AAC-47B2-92C1-4B90FB671772}"/>
    <pc:docChg chg="modSld">
      <pc:chgData name="Leonardo Marino" userId="85O0jWq4khe/e03UXpgSX/u+MVRG/EN6OCKD0xVajVE=" providerId="None" clId="Web-{7882AE30-8AAC-47B2-92C1-4B90FB671772}" dt="2021-11-02T11:26:27.603" v="4"/>
      <pc:docMkLst>
        <pc:docMk/>
      </pc:docMkLst>
      <pc:sldChg chg="addSp delSp modSp addCm">
        <pc:chgData name="Leonardo Marino" userId="85O0jWq4khe/e03UXpgSX/u+MVRG/EN6OCKD0xVajVE=" providerId="None" clId="Web-{7882AE30-8AAC-47B2-92C1-4B90FB671772}" dt="2021-11-02T11:26:27.603" v="4"/>
        <pc:sldMkLst>
          <pc:docMk/>
          <pc:sldMk cId="1501581103" sldId="326"/>
        </pc:sldMkLst>
        <pc:picChg chg="add del mod">
          <ac:chgData name="Leonardo Marino" userId="85O0jWq4khe/e03UXpgSX/u+MVRG/EN6OCKD0xVajVE=" providerId="None" clId="Web-{7882AE30-8AAC-47B2-92C1-4B90FB671772}" dt="2021-11-02T11:25:58.257" v="3"/>
          <ac:picMkLst>
            <pc:docMk/>
            <pc:sldMk cId="1501581103" sldId="326"/>
            <ac:picMk id="4" creationId="{2827B34F-F83B-4B5D-AAFC-0A9C4A1FD76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18/03/2022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156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613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165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805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747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351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344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onnect.geant.org/womeninste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svg"/><Relationship Id="rId4" Type="http://schemas.openxmlformats.org/officeDocument/2006/relationships/image" Target="../media/image35.svg"/><Relationship Id="rId9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nnect.geant.org/womeninste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Silvia Fiore	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</a:rPr>
              <a:t>Communications Officer</a:t>
            </a:r>
            <a:endParaRPr lang="en-GB" sz="2000" i="1" cap="all" baseline="0" dirty="0">
              <a:solidFill>
                <a:schemeClr val="bg1"/>
              </a:solidFill>
            </a:endParaRP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SIG-Marcomms, March 2 2022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</a:rPr>
              <a:t>Public 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4" y="20757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GÉANT #WomenInStem 2022 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DB74-7CE3-4B98-B5F1-7EFC4B7590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 descr="Icon&#10;&#10;Description automatically generated with low confidence">
            <a:extLst>
              <a:ext uri="{FF2B5EF4-FFF2-40B4-BE49-F238E27FC236}">
                <a16:creationId xmlns:a16="http://schemas.microsoft.com/office/drawing/2014/main" id="{0254E776-6D7A-406C-B2CF-24AB2CCBDE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76" y="352219"/>
            <a:ext cx="6569449" cy="19544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7E8387-EC4E-43E2-AE0E-F508174EE561}"/>
              </a:ext>
            </a:extLst>
          </p:cNvPr>
          <p:cNvSpPr txBox="1"/>
          <p:nvPr/>
        </p:nvSpPr>
        <p:spPr>
          <a:xfrm>
            <a:off x="945931" y="2658851"/>
            <a:ext cx="857644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Throughout the whole month of March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24 participants across 4 continents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Five weekly sub-themes: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/>
              <a:t>Why diversity matters</a:t>
            </a:r>
            <a:r>
              <a:rPr lang="en-GB" sz="2400" dirty="0"/>
              <a:t>: March 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/>
              <a:t>Female role models and mentors</a:t>
            </a:r>
            <a:r>
              <a:rPr lang="en-GB" sz="2400" dirty="0"/>
              <a:t>: March 8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/>
              <a:t>Overcoming challenges with resilience</a:t>
            </a:r>
            <a:r>
              <a:rPr lang="en-GB" sz="2400" dirty="0"/>
              <a:t>: March 15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/>
              <a:t>The power of women’s network</a:t>
            </a:r>
            <a:r>
              <a:rPr lang="en-GB" sz="2400" dirty="0"/>
              <a:t>: March 22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/>
              <a:t>Words for future generations</a:t>
            </a:r>
            <a:r>
              <a:rPr lang="en-GB" sz="2400" dirty="0"/>
              <a:t>: March 29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All material collected on </a:t>
            </a:r>
            <a:r>
              <a:rPr lang="en-GB" sz="24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https://connect.geant.org/womeninstem</a:t>
            </a:r>
            <a:r>
              <a:rPr lang="en-GB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8354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D8F81A9-6235-4F5C-8609-6C6921861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How did we choose participants?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D36A7-8345-4114-BBB9-F90A4B8AAF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B99C414-0C08-4C10-947F-E69647AEA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8051" y="1674688"/>
            <a:ext cx="8606777" cy="4351279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Outstanding leaders in STEM with a story to share</a:t>
            </a:r>
          </a:p>
          <a:p>
            <a:endParaRPr lang="en-GB" dirty="0"/>
          </a:p>
          <a:p>
            <a:r>
              <a:rPr lang="en-GB" dirty="0"/>
              <a:t>A nice balance between well known faces and new people in the Community</a:t>
            </a:r>
          </a:p>
          <a:p>
            <a:endParaRPr lang="en-GB" dirty="0"/>
          </a:p>
          <a:p>
            <a:r>
              <a:rPr lang="en-GB" dirty="0"/>
              <a:t>Variety of professional &amp; personal backgrounds: different job roles, positions and countries. </a:t>
            </a:r>
          </a:p>
          <a:p>
            <a:endParaRPr lang="en-GB" dirty="0"/>
          </a:p>
          <a:p>
            <a:r>
              <a:rPr lang="en-GB" dirty="0"/>
              <a:t>Reached out to more than 24 people but some could not join due to high workload or not wanting to appear on video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730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8D91DF-AE4A-478C-9814-4D9B6564C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1068" y="2666729"/>
            <a:ext cx="3759026" cy="10600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chemeClr val="tx1"/>
                </a:solidFill>
              </a:rPr>
              <a:t>The content is more attractive and appealing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8F81A9-6235-4F5C-8609-6C6921861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Why video episodes?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FD36A7-8345-4114-BBB9-F90A4B8AAF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Graphic 5" descr="Popcorn with solid fill">
            <a:extLst>
              <a:ext uri="{FF2B5EF4-FFF2-40B4-BE49-F238E27FC236}">
                <a16:creationId xmlns:a16="http://schemas.microsoft.com/office/drawing/2014/main" id="{14A87613-0169-4131-96A2-3DFE0CE64B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36780" y="4177901"/>
            <a:ext cx="914400" cy="914400"/>
          </a:xfrm>
          <a:prstGeom prst="rect">
            <a:avLst/>
          </a:prstGeom>
        </p:spPr>
      </p:pic>
      <p:pic>
        <p:nvPicPr>
          <p:cNvPr id="10" name="Graphic 9" descr="Business Growth with solid fill">
            <a:extLst>
              <a:ext uri="{FF2B5EF4-FFF2-40B4-BE49-F238E27FC236}">
                <a16:creationId xmlns:a16="http://schemas.microsoft.com/office/drawing/2014/main" id="{C809CCCC-0B0D-4B98-84AA-812F5FF338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36779" y="1519079"/>
            <a:ext cx="1053773" cy="1053773"/>
          </a:xfrm>
          <a:prstGeom prst="rect">
            <a:avLst/>
          </a:prstGeom>
        </p:spPr>
      </p:pic>
      <p:pic>
        <p:nvPicPr>
          <p:cNvPr id="12" name="Graphic 11" descr="Charm outline">
            <a:extLst>
              <a:ext uri="{FF2B5EF4-FFF2-40B4-BE49-F238E27FC236}">
                <a16:creationId xmlns:a16="http://schemas.microsoft.com/office/drawing/2014/main" id="{98E2957B-D26E-4F1F-98B7-9450687572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42801" y="1462319"/>
            <a:ext cx="1053772" cy="10537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69DF552-C87D-4973-9E37-39D821F55C2F}"/>
              </a:ext>
            </a:extLst>
          </p:cNvPr>
          <p:cNvSpPr txBox="1"/>
          <p:nvPr/>
        </p:nvSpPr>
        <p:spPr>
          <a:xfrm>
            <a:off x="5562709" y="2653451"/>
            <a:ext cx="3852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sz="2400" dirty="0"/>
              <a:t>Can reach many more people than a written blog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705545-68A0-41B5-B305-A30B54ABC997}"/>
              </a:ext>
            </a:extLst>
          </p:cNvPr>
          <p:cNvSpPr txBox="1"/>
          <p:nvPr/>
        </p:nvSpPr>
        <p:spPr>
          <a:xfrm>
            <a:off x="1562986" y="5416907"/>
            <a:ext cx="317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chemeClr val="tx1"/>
                </a:solidFill>
              </a:rPr>
              <a:t>Is accessibility friendly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E2285F-ED8E-4EED-9CB2-7B3D6519534A}"/>
              </a:ext>
            </a:extLst>
          </p:cNvPr>
          <p:cNvSpPr txBox="1"/>
          <p:nvPr/>
        </p:nvSpPr>
        <p:spPr>
          <a:xfrm>
            <a:off x="5562709" y="5418661"/>
            <a:ext cx="3852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chemeClr val="tx1"/>
                </a:solidFill>
              </a:rPr>
              <a:t>Can be more entertaining!</a:t>
            </a:r>
          </a:p>
        </p:txBody>
      </p:sp>
      <p:pic>
        <p:nvPicPr>
          <p:cNvPr id="16" name="Graphic 15" descr="Blind with solid fill">
            <a:extLst>
              <a:ext uri="{FF2B5EF4-FFF2-40B4-BE49-F238E27FC236}">
                <a16:creationId xmlns:a16="http://schemas.microsoft.com/office/drawing/2014/main" id="{4559C764-86F3-4959-9A86-19F08BB2F62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828401" y="4349173"/>
            <a:ext cx="914400" cy="914400"/>
          </a:xfrm>
          <a:prstGeom prst="rect">
            <a:avLst/>
          </a:prstGeom>
        </p:spPr>
      </p:pic>
      <p:pic>
        <p:nvPicPr>
          <p:cNvPr id="18" name="Graphic 17" descr="Deaf with solid fill">
            <a:extLst>
              <a:ext uri="{FF2B5EF4-FFF2-40B4-BE49-F238E27FC236}">
                <a16:creationId xmlns:a16="http://schemas.microsoft.com/office/drawing/2014/main" id="{162213CA-0C5A-4BFB-93FE-23080DCD7B5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253283" y="434917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183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755F10-CB1F-4E9A-89C7-1397670DE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7" y="1710588"/>
            <a:ext cx="3204222" cy="1171312"/>
          </a:xfrm>
          <a:solidFill>
            <a:schemeClr val="bg1"/>
          </a:solidFill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chemeClr val="tx1"/>
                </a:solidFill>
              </a:rPr>
              <a:t>How to </a:t>
            </a:r>
            <a:r>
              <a:rPr lang="en-GB" sz="2400" b="1" dirty="0">
                <a:solidFill>
                  <a:schemeClr val="tx1"/>
                </a:solidFill>
              </a:rPr>
              <a:t>expand the conversation </a:t>
            </a:r>
            <a:r>
              <a:rPr lang="en-GB" sz="2400" dirty="0">
                <a:solidFill>
                  <a:schemeClr val="tx1"/>
                </a:solidFill>
              </a:rPr>
              <a:t>and not making it a “women’s issue” only?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52B812-9F83-4523-A8FD-51594AD6D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D0E154-9955-48A0-9EF0-4CB52EE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30ECFFF8-7CBB-4608-B101-7C1964000803}"/>
              </a:ext>
            </a:extLst>
          </p:cNvPr>
          <p:cNvSpPr txBox="1">
            <a:spLocks/>
          </p:cNvSpPr>
          <p:nvPr/>
        </p:nvSpPr>
        <p:spPr>
          <a:xfrm>
            <a:off x="5564723" y="1710588"/>
            <a:ext cx="4021463" cy="13363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chemeClr val="tx1"/>
                </a:solidFill>
              </a:rPr>
              <a:t>Include men </a:t>
            </a:r>
            <a:r>
              <a:rPr lang="en-GB" sz="2400" dirty="0">
                <a:solidFill>
                  <a:schemeClr val="tx1"/>
                </a:solidFill>
              </a:rPr>
              <a:t>sharing examples of women’s contributions and being supportive of a more inclusive environment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0C87A92-F23F-4450-AD37-6BACB4F86020}"/>
              </a:ext>
            </a:extLst>
          </p:cNvPr>
          <p:cNvSpPr txBox="1">
            <a:spLocks/>
          </p:cNvSpPr>
          <p:nvPr/>
        </p:nvSpPr>
        <p:spPr>
          <a:xfrm>
            <a:off x="1562987" y="4222001"/>
            <a:ext cx="3204222" cy="1171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>
                <a:solidFill>
                  <a:schemeClr val="tx1"/>
                </a:solidFill>
              </a:rPr>
              <a:t>How to ensure that the contributions are </a:t>
            </a:r>
            <a:r>
              <a:rPr lang="en-GB" sz="2400" b="1" dirty="0">
                <a:solidFill>
                  <a:schemeClr val="tx1"/>
                </a:solidFill>
              </a:rPr>
              <a:t>personal and original</a:t>
            </a:r>
            <a:r>
              <a:rPr lang="en-GB" sz="2400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FD7B52C-A61C-4925-B567-067502B7617D}"/>
              </a:ext>
            </a:extLst>
          </p:cNvPr>
          <p:cNvSpPr txBox="1">
            <a:spLocks/>
          </p:cNvSpPr>
          <p:nvPr/>
        </p:nvSpPr>
        <p:spPr>
          <a:xfrm>
            <a:off x="5564723" y="3811021"/>
            <a:ext cx="4405475" cy="21068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chemeClr val="tx1"/>
                </a:solidFill>
              </a:rPr>
              <a:t>Include examples and questions </a:t>
            </a:r>
            <a:r>
              <a:rPr lang="en-GB" sz="2400" dirty="0">
                <a:solidFill>
                  <a:schemeClr val="tx1"/>
                </a:solidFill>
              </a:rPr>
              <a:t>in the instructions and don’t be afraid of suggesting edits! Remember! You are the producer but cannot put words in someone’s mouth!</a:t>
            </a:r>
          </a:p>
        </p:txBody>
      </p:sp>
      <p:pic>
        <p:nvPicPr>
          <p:cNvPr id="9" name="Graphic 8" descr="Arrow: Slight curve with solid fill">
            <a:extLst>
              <a:ext uri="{FF2B5EF4-FFF2-40B4-BE49-F238E27FC236}">
                <a16:creationId xmlns:a16="http://schemas.microsoft.com/office/drawing/2014/main" id="{F2142705-FF32-4027-8F62-CEC12E8180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37307" y="1988061"/>
            <a:ext cx="914400" cy="914400"/>
          </a:xfrm>
          <a:prstGeom prst="rect">
            <a:avLst/>
          </a:prstGeom>
        </p:spPr>
      </p:pic>
      <p:pic>
        <p:nvPicPr>
          <p:cNvPr id="10" name="Graphic 9" descr="Arrow: Slight curve with solid fill">
            <a:extLst>
              <a:ext uri="{FF2B5EF4-FFF2-40B4-BE49-F238E27FC236}">
                <a16:creationId xmlns:a16="http://schemas.microsoft.com/office/drawing/2014/main" id="{EA922BD7-3516-4084-A6D1-4FA3BF41A2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37307" y="440869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101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755F10-CB1F-4E9A-89C7-1397670DE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2016346"/>
            <a:ext cx="3204222" cy="914400"/>
          </a:xfrm>
          <a:solidFill>
            <a:schemeClr val="bg1"/>
          </a:solidFill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chemeClr val="tx1"/>
                </a:solidFill>
              </a:rPr>
              <a:t>Getting high resolution </a:t>
            </a:r>
            <a:r>
              <a:rPr lang="en-GB" sz="2400" b="1" dirty="0">
                <a:solidFill>
                  <a:schemeClr val="tx1"/>
                </a:solidFill>
              </a:rPr>
              <a:t>recordings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52B812-9F83-4523-A8FD-51594AD6D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Challenges – continued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D0E154-9955-48A0-9EF0-4CB52EE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30ECFFF8-7CBB-4608-B101-7C1964000803}"/>
              </a:ext>
            </a:extLst>
          </p:cNvPr>
          <p:cNvSpPr txBox="1">
            <a:spLocks/>
          </p:cNvSpPr>
          <p:nvPr/>
        </p:nvSpPr>
        <p:spPr>
          <a:xfrm>
            <a:off x="5564723" y="1805351"/>
            <a:ext cx="4021463" cy="13363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>
                <a:solidFill>
                  <a:schemeClr val="tx1"/>
                </a:solidFill>
              </a:rPr>
              <a:t>Use a professional camera. If not available, your phone is better than a Zoom recording!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FD7B52C-A61C-4925-B567-067502B7617D}"/>
              </a:ext>
            </a:extLst>
          </p:cNvPr>
          <p:cNvSpPr txBox="1">
            <a:spLocks/>
          </p:cNvSpPr>
          <p:nvPr/>
        </p:nvSpPr>
        <p:spPr>
          <a:xfrm>
            <a:off x="1524718" y="3860084"/>
            <a:ext cx="8317925" cy="21068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chemeClr val="tx1"/>
                </a:solidFill>
              </a:rPr>
              <a:t>Always be flexible and allow room for changes!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GB" sz="2400" b="1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The campaign is created </a:t>
            </a:r>
            <a:r>
              <a:rPr lang="en-GB" sz="2400" b="1" dirty="0">
                <a:solidFill>
                  <a:schemeClr val="tx1"/>
                </a:solidFill>
              </a:rPr>
              <a:t>by the Community FOR the Community </a:t>
            </a:r>
            <a:r>
              <a:rPr lang="en-GB" sz="2400" dirty="0">
                <a:solidFill>
                  <a:schemeClr val="tx1"/>
                </a:solidFill>
              </a:rPr>
              <a:t>so it needs to address the contributors’ needs as well!</a:t>
            </a:r>
          </a:p>
        </p:txBody>
      </p:sp>
      <p:pic>
        <p:nvPicPr>
          <p:cNvPr id="9" name="Graphic 8" descr="Arrow: Slight curve with solid fill">
            <a:extLst>
              <a:ext uri="{FF2B5EF4-FFF2-40B4-BE49-F238E27FC236}">
                <a16:creationId xmlns:a16="http://schemas.microsoft.com/office/drawing/2014/main" id="{F2142705-FF32-4027-8F62-CEC12E8180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37307" y="208282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543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E9BEAA-23ED-4A7B-938F-317437383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</a:rPr>
              <a:t>If you want to re-share our material on social media or upload more content of your own, please tag us so that we can collect everything on the dedicated webpage: </a:t>
            </a:r>
            <a:r>
              <a:rPr lang="en-GB" sz="28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https://connect.geant.org/womeninstem</a:t>
            </a:r>
            <a:r>
              <a:rPr lang="en-GB" sz="2800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b="1" dirty="0">
                <a:solidFill>
                  <a:schemeClr val="tx1"/>
                </a:solidFill>
              </a:rPr>
              <a:t>Thank you!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56201C-4FB7-4C4B-A292-5CB5B54B37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200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21224</TotalTime>
  <Words>373</Words>
  <Application>Microsoft Office PowerPoint</Application>
  <PresentationFormat>Widescreen</PresentationFormat>
  <Paragraphs>56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How did we choose participants?</vt:lpstr>
      <vt:lpstr>Why video episodes?</vt:lpstr>
      <vt:lpstr>Challenges</vt:lpstr>
      <vt:lpstr>Challenges – continued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Silvia Fiore</cp:lastModifiedBy>
  <cp:revision>1643</cp:revision>
  <cp:lastPrinted>2021-11-22T14:37:11Z</cp:lastPrinted>
  <dcterms:created xsi:type="dcterms:W3CDTF">2017-02-13T12:05:27Z</dcterms:created>
  <dcterms:modified xsi:type="dcterms:W3CDTF">2022-03-18T09:06:00Z</dcterms:modified>
</cp:coreProperties>
</file>