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52" r:id="rId5"/>
    <p:sldMasterId id="2147483659" r:id="rId6"/>
    <p:sldMasterId id="2147483662" r:id="rId7"/>
    <p:sldMasterId id="2147483665" r:id="rId8"/>
    <p:sldMasterId id="2147483656" r:id="rId9"/>
    <p:sldMasterId id="2147483712" r:id="rId10"/>
  </p:sldMasterIdLst>
  <p:notesMasterIdLst>
    <p:notesMasterId r:id="rId24"/>
  </p:notesMasterIdLst>
  <p:handoutMasterIdLst>
    <p:handoutMasterId r:id="rId25"/>
  </p:handoutMasterIdLst>
  <p:sldIdLst>
    <p:sldId id="256" r:id="rId11"/>
    <p:sldId id="880" r:id="rId12"/>
    <p:sldId id="872" r:id="rId13"/>
    <p:sldId id="881" r:id="rId14"/>
    <p:sldId id="259" r:id="rId15"/>
    <p:sldId id="879" r:id="rId16"/>
    <p:sldId id="873" r:id="rId17"/>
    <p:sldId id="874" r:id="rId18"/>
    <p:sldId id="875" r:id="rId19"/>
    <p:sldId id="876" r:id="rId20"/>
    <p:sldId id="877" r:id="rId21"/>
    <p:sldId id="878" r:id="rId22"/>
    <p:sldId id="267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Roboto Black" panose="02000000000000000000" pitchFamily="2" charset="0"/>
      <p:bold r:id="rId30"/>
      <p:italic r:id="rId31"/>
      <p:boldItalic r:id="rId32"/>
    </p:embeddedFont>
    <p:embeddedFont>
      <p:font typeface="Roboto Light" panose="02000000000000000000" pitchFamily="2" charset="0"/>
      <p:regular r:id="rId33"/>
      <p:italic r:id="rId34"/>
    </p:embeddedFont>
    <p:embeddedFont>
      <p:font typeface="Roboto Medium" panose="02000000000000000000" pitchFamily="2" charset="0"/>
      <p:regular r:id="rId35"/>
      <p:italic r:id="rId36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2481"/>
    <a:srgbClr val="CD007B"/>
    <a:srgbClr val="267296"/>
    <a:srgbClr val="D91E4F"/>
    <a:srgbClr val="00557F"/>
    <a:srgbClr val="F36422"/>
    <a:srgbClr val="820036"/>
    <a:srgbClr val="9F3515"/>
    <a:srgbClr val="F9B050"/>
    <a:srgbClr val="0092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5"/>
    <p:restoredTop sz="94737"/>
  </p:normalViewPr>
  <p:slideViewPr>
    <p:cSldViewPr snapToGrid="0" snapToObjects="1">
      <p:cViewPr varScale="1">
        <p:scale>
          <a:sx n="123" d="100"/>
          <a:sy n="123" d="100"/>
        </p:scale>
        <p:origin x="848" y="176"/>
      </p:cViewPr>
      <p:guideLst>
        <p:guide pos="5239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font" Target="fonts/font1.fntdata"/><Relationship Id="rId39" Type="http://schemas.openxmlformats.org/officeDocument/2006/relationships/theme" Target="theme/theme1.xml"/><Relationship Id="rId21" Type="http://schemas.openxmlformats.org/officeDocument/2006/relationships/slide" Target="slides/slide11.xml"/><Relationship Id="rId34" Type="http://schemas.openxmlformats.org/officeDocument/2006/relationships/font" Target="fonts/font9.fntdata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1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9.xml"/><Relationship Id="rId31" Type="http://schemas.openxmlformats.org/officeDocument/2006/relationships/font" Target="fonts/font6.fntdata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23/11/2020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23/11/2020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69000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216f5662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8216f5662d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3" name="Google Shape;153;g8216f5662d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6653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216f5662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8216f5662d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3" name="Google Shape;153;g8216f5662d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87074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8216f5662d_0_1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3" name="Google Shape;363;g8216f5662d_0_1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124E6A"/>
              </a:solidFill>
            </a:endParaRPr>
          </a:p>
        </p:txBody>
      </p:sp>
      <p:sp>
        <p:nvSpPr>
          <p:cNvPr id="364" name="Google Shape;364;g8216f5662d_0_110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8717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8909128b05_1_6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96" name="Google Shape;396;g8909128b05_1_6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4690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Connectivity: 43 NRENs</a:t>
            </a:r>
            <a:br>
              <a:rPr lang="en-NL" dirty="0"/>
            </a:br>
            <a:r>
              <a:rPr lang="en-NL" dirty="0"/>
              <a:t>Additional edu services: 31</a:t>
            </a:r>
          </a:p>
          <a:p>
            <a:r>
              <a:rPr lang="en-GB" dirty="0"/>
              <a:t>O</a:t>
            </a:r>
            <a:r>
              <a:rPr lang="en-NL" dirty="0"/>
              <a:t>nly connectivity: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727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216f5662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8216f5662d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3" name="Google Shape;153;g8216f5662d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0788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8216f5662d_0_1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3" name="Google Shape;363;g8216f5662d_0_11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solidFill>
                <a:srgbClr val="124E6A"/>
              </a:solidFill>
            </a:endParaRPr>
          </a:p>
        </p:txBody>
      </p:sp>
      <p:sp>
        <p:nvSpPr>
          <p:cNvPr id="364" name="Google Shape;364;g8216f5662d_0_110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7798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af3ffe6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8af3ffe6d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68" name="Google Shape;168;g8af3ffe6d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9777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af3ffe6d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g8af3ffe6d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68" name="Google Shape;168;g8af3ffe6d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3030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216f5662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8216f5662d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3" name="Google Shape;153;g8216f5662d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4887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216f5662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8216f5662d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3" name="Google Shape;153;g8216f5662d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921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8216f5662d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8216f5662d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3" name="Google Shape;153;g8216f5662d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5174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062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">
  <p:cSld name="test">
    <p:bg>
      <p:bgPr>
        <a:noFill/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2"/>
          <p:cNvSpPr txBox="1">
            <a:spLocks noGrp="1"/>
          </p:cNvSpPr>
          <p:nvPr>
            <p:ph type="body" idx="1"/>
          </p:nvPr>
        </p:nvSpPr>
        <p:spPr>
          <a:xfrm>
            <a:off x="334544" y="112795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32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2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42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Footer">
  <p:cSld name="Blank Foot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3"/>
          <p:cNvSpPr txBox="1">
            <a:spLocks noGrp="1"/>
          </p:cNvSpPr>
          <p:nvPr>
            <p:ph type="body" idx="1"/>
          </p:nvPr>
        </p:nvSpPr>
        <p:spPr>
          <a:xfrm>
            <a:off x="341267" y="1127181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3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>
                <a:solidFill>
                  <a:srgbClr val="FFC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69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ectives">
  <p:cSld name="Objective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5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5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35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5"/>
          <p:cNvSpPr txBox="1">
            <a:spLocks noGrp="1"/>
          </p:cNvSpPr>
          <p:nvPr>
            <p:ph type="body" idx="1"/>
          </p:nvPr>
        </p:nvSpPr>
        <p:spPr>
          <a:xfrm>
            <a:off x="338992" y="1121025"/>
            <a:ext cx="84066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5"/>
          <p:cNvSpPr/>
          <p:nvPr/>
        </p:nvSpPr>
        <p:spPr>
          <a:xfrm>
            <a:off x="2143597" y="4908557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35"/>
          <p:cNvSpPr/>
          <p:nvPr/>
        </p:nvSpPr>
        <p:spPr>
          <a:xfrm>
            <a:off x="388634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5"/>
          <p:cNvSpPr/>
          <p:nvPr/>
        </p:nvSpPr>
        <p:spPr>
          <a:xfrm>
            <a:off x="388627" y="4897683"/>
            <a:ext cx="1054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35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35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7" name="Google Shape;37;p35"/>
          <p:cNvSpPr/>
          <p:nvPr/>
        </p:nvSpPr>
        <p:spPr>
          <a:xfrm rot="10800000">
            <a:off x="83129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582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hievements">
  <p:cSld name="Achievem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7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7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7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7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37"/>
          <p:cNvSpPr txBox="1">
            <a:spLocks noGrp="1"/>
          </p:cNvSpPr>
          <p:nvPr>
            <p:ph type="body" idx="1"/>
          </p:nvPr>
        </p:nvSpPr>
        <p:spPr>
          <a:xfrm>
            <a:off x="329804" y="1120448"/>
            <a:ext cx="84712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37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37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7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7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8" name="Google Shape;48;p37"/>
          <p:cNvSpPr/>
          <p:nvPr/>
        </p:nvSpPr>
        <p:spPr>
          <a:xfrm rot="10800000">
            <a:off x="439602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0094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hievements">
  <p:cSld name="1_Achievemen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0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40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0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0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40"/>
          <p:cNvSpPr txBox="1">
            <a:spLocks noGrp="1"/>
          </p:cNvSpPr>
          <p:nvPr>
            <p:ph type="body" idx="1"/>
          </p:nvPr>
        </p:nvSpPr>
        <p:spPr>
          <a:xfrm>
            <a:off x="380280" y="1158214"/>
            <a:ext cx="688792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40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4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9" name="Google Shape;59;p40"/>
          <p:cNvSpPr/>
          <p:nvPr/>
        </p:nvSpPr>
        <p:spPr>
          <a:xfrm rot="10800000">
            <a:off x="4382982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2219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llenges">
  <p:cSld name="Challenge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6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36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36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36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36"/>
          <p:cNvSpPr txBox="1">
            <a:spLocks noGrp="1"/>
          </p:cNvSpPr>
          <p:nvPr>
            <p:ph type="body" idx="1"/>
          </p:nvPr>
        </p:nvSpPr>
        <p:spPr>
          <a:xfrm>
            <a:off x="339186" y="112736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36"/>
          <p:cNvSpPr/>
          <p:nvPr/>
        </p:nvSpPr>
        <p:spPr>
          <a:xfrm>
            <a:off x="201804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36"/>
          <p:cNvSpPr/>
          <p:nvPr/>
        </p:nvSpPr>
        <p:spPr>
          <a:xfrm>
            <a:off x="2032974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36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6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0" name="Google Shape;70;p36"/>
          <p:cNvSpPr/>
          <p:nvPr/>
        </p:nvSpPr>
        <p:spPr>
          <a:xfrm rot="10800000">
            <a:off x="2481456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0563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&amp;A">
  <p:cSld name="Q&amp;A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 txBox="1"/>
          <p:nvPr/>
        </p:nvSpPr>
        <p:spPr>
          <a:xfrm>
            <a:off x="6172201" y="1910444"/>
            <a:ext cx="1779750" cy="1142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ts val="2100"/>
              <a:buFont typeface="Calibri"/>
              <a:buNone/>
            </a:pPr>
            <a:endParaRPr sz="1575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789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163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lusions-new">
  <p:cSld name="Conclusions-new">
    <p:bg>
      <p:bgPr>
        <a:noFill/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8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38"/>
          <p:cNvSpPr/>
          <p:nvPr/>
        </p:nvSpPr>
        <p:spPr>
          <a:xfrm>
            <a:off x="3784869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8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38"/>
          <p:cNvSpPr/>
          <p:nvPr/>
        </p:nvSpPr>
        <p:spPr>
          <a:xfrm>
            <a:off x="2113721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8"/>
          <p:cNvSpPr txBox="1">
            <a:spLocks noGrp="1"/>
          </p:cNvSpPr>
          <p:nvPr>
            <p:ph type="body" idx="1"/>
          </p:nvPr>
        </p:nvSpPr>
        <p:spPr>
          <a:xfrm>
            <a:off x="262049" y="110504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861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1pPr>
            <a:lvl2pPr marL="685800" lvl="1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2pPr>
            <a:lvl3pPr marL="1028700" lvl="2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3pPr>
            <a:lvl4pPr marL="1371600" lvl="3" indent="-30861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4pPr>
            <a:lvl5pPr marL="1714500" lvl="4" indent="-308609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F3864"/>
              </a:buClr>
              <a:buSzPts val="288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38"/>
          <p:cNvSpPr/>
          <p:nvPr/>
        </p:nvSpPr>
        <p:spPr>
          <a:xfrm>
            <a:off x="5619569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38"/>
          <p:cNvSpPr/>
          <p:nvPr/>
        </p:nvSpPr>
        <p:spPr>
          <a:xfrm>
            <a:off x="562728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8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8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4" name="Google Shape;84;p38"/>
          <p:cNvSpPr/>
          <p:nvPr/>
        </p:nvSpPr>
        <p:spPr>
          <a:xfrm rot="10800000">
            <a:off x="6046592" y="4814677"/>
            <a:ext cx="169425" cy="1046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7849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9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60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9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8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4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92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92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88" name="Google Shape;88;p3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3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3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78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42"/>
          <p:cNvSpPr txBox="1">
            <a:spLocks noGrp="1"/>
          </p:cNvSpPr>
          <p:nvPr>
            <p:ph type="body" idx="1"/>
          </p:nvPr>
        </p:nvSpPr>
        <p:spPr>
          <a:xfrm>
            <a:off x="452305" y="2836286"/>
            <a:ext cx="3447000" cy="162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7107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3"/>
          <p:cNvSpPr txBox="1">
            <a:spLocks noGrp="1"/>
          </p:cNvSpPr>
          <p:nvPr>
            <p:ph type="body" idx="1"/>
          </p:nvPr>
        </p:nvSpPr>
        <p:spPr>
          <a:xfrm>
            <a:off x="452305" y="2836286"/>
            <a:ext cx="3447000" cy="1628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4700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g88dbd6f555_0_58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88dbd6f555_0_586"/>
          <p:cNvSpPr txBox="1">
            <a:spLocks noGrp="1"/>
          </p:cNvSpPr>
          <p:nvPr>
            <p:ph type="title"/>
          </p:nvPr>
        </p:nvSpPr>
        <p:spPr>
          <a:xfrm>
            <a:off x="1172240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g88dbd6f555_0_586"/>
          <p:cNvSpPr txBox="1">
            <a:spLocks noGrp="1"/>
          </p:cNvSpPr>
          <p:nvPr>
            <p:ph type="body" idx="1"/>
          </p:nvPr>
        </p:nvSpPr>
        <p:spPr>
          <a:xfrm>
            <a:off x="1172240" y="1031514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9" name="Google Shape;99;g88dbd6f555_0_58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88dbd6f555_0_586"/>
          <p:cNvSpPr txBox="1"/>
          <p:nvPr/>
        </p:nvSpPr>
        <p:spPr>
          <a:xfrm>
            <a:off x="6588893" y="4738170"/>
            <a:ext cx="1149750" cy="24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g88dbd6f555_0_586"/>
          <p:cNvSpPr txBox="1">
            <a:spLocks noGrp="1"/>
          </p:cNvSpPr>
          <p:nvPr>
            <p:ph type="sldNum" idx="12"/>
          </p:nvPr>
        </p:nvSpPr>
        <p:spPr>
          <a:xfrm>
            <a:off x="6373883" y="4738169"/>
            <a:ext cx="502875" cy="249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r>
              <a:rPr lang="en-GB"/>
              <a:t>     |</a:t>
            </a:r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071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1_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0001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Achievements">
  <p:cSld name="3_Achievement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g88dbd6f555_0_21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1049" y="1"/>
            <a:ext cx="9155048" cy="1004933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g88dbd6f555_0_2154"/>
          <p:cNvSpPr/>
          <p:nvPr/>
        </p:nvSpPr>
        <p:spPr>
          <a:xfrm>
            <a:off x="435286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Objectives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88dbd6f555_0_2154"/>
          <p:cNvSpPr/>
          <p:nvPr/>
        </p:nvSpPr>
        <p:spPr>
          <a:xfrm>
            <a:off x="5463250" y="4897683"/>
            <a:ext cx="10080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Conclusions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88dbd6f555_0_2154"/>
          <p:cNvSpPr/>
          <p:nvPr/>
        </p:nvSpPr>
        <p:spPr>
          <a:xfrm>
            <a:off x="7141632" y="4897683"/>
            <a:ext cx="10071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Q&amp;A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88dbd6f555_0_2154"/>
          <p:cNvSpPr/>
          <p:nvPr/>
        </p:nvSpPr>
        <p:spPr>
          <a:xfrm>
            <a:off x="2081124" y="490061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Challenges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g88dbd6f555_0_2154"/>
          <p:cNvSpPr txBox="1">
            <a:spLocks noGrp="1"/>
          </p:cNvSpPr>
          <p:nvPr>
            <p:ph type="body" idx="1"/>
          </p:nvPr>
        </p:nvSpPr>
        <p:spPr>
          <a:xfrm>
            <a:off x="329804" y="1120448"/>
            <a:ext cx="847125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27432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60"/>
              <a:buChar char="•"/>
              <a:defRPr/>
            </a:lvl1pPr>
            <a:lvl2pPr marL="685800" lvl="1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2pPr>
            <a:lvl3pPr marL="1028700" lvl="2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3pPr>
            <a:lvl4pPr marL="1371600" lvl="3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4pPr>
            <a:lvl5pPr marL="1714500" lvl="4" indent="-27432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16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0" name="Google Shape;110;g88dbd6f555_0_2154"/>
          <p:cNvSpPr/>
          <p:nvPr/>
        </p:nvSpPr>
        <p:spPr>
          <a:xfrm>
            <a:off x="3940318" y="4896106"/>
            <a:ext cx="1054800" cy="2475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88dbd6f555_0_2154"/>
          <p:cNvSpPr/>
          <p:nvPr/>
        </p:nvSpPr>
        <p:spPr>
          <a:xfrm>
            <a:off x="3967289" y="4897683"/>
            <a:ext cx="1000800" cy="2430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ctr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900" b="1" i="0" u="none" strike="noStrike" cap="non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Achievements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g88dbd6f555_0_2154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88670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88dbd6f555_0_2154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4" name="Google Shape;114;g88dbd6f555_0_2154"/>
          <p:cNvPicPr preferRelativeResize="0"/>
          <p:nvPr/>
        </p:nvPicPr>
        <p:blipFill rotWithShape="1">
          <a:blip r:embed="rId3">
            <a:alphaModFix/>
          </a:blip>
          <a:srcRect l="1484" t="1633" r="1494" b="1643"/>
          <a:stretch/>
        </p:blipFill>
        <p:spPr>
          <a:xfrm>
            <a:off x="6640746" y="17254"/>
            <a:ext cx="1002375" cy="990900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5" name="Google Shape;115;g88dbd6f555_0_2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8698" y="165198"/>
            <a:ext cx="1175237" cy="6686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78332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g8ab32877d1_4_2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9553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8ab32877d1_4_252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9" name="Google Shape;119;g8ab32877d1_4_25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8ab32877d1_4_252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1" name="Google Shape;121;g8ab32877d1_4_252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2754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g8baf661d66_2_4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016159" y="0"/>
            <a:ext cx="214846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8baf661d66_2_477"/>
          <p:cNvSpPr txBox="1">
            <a:spLocks noGrp="1"/>
          </p:cNvSpPr>
          <p:nvPr>
            <p:ph type="title"/>
          </p:nvPr>
        </p:nvSpPr>
        <p:spPr>
          <a:xfrm>
            <a:off x="749171" y="528873"/>
            <a:ext cx="742095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5" name="Google Shape;125;g8baf661d66_2_47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8090390" y="4553525"/>
            <a:ext cx="824271" cy="383577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8baf661d66_2_477"/>
          <p:cNvSpPr txBox="1">
            <a:spLocks noGrp="1"/>
          </p:cNvSpPr>
          <p:nvPr>
            <p:ph type="body" idx="1"/>
          </p:nvPr>
        </p:nvSpPr>
        <p:spPr>
          <a:xfrm>
            <a:off x="749171" y="1071038"/>
            <a:ext cx="6475275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lvl="0" indent="-3048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685800" lvl="1" indent="-2857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028700" lvl="2" indent="-2667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g8baf661d66_2_477"/>
          <p:cNvSpPr txBox="1"/>
          <p:nvPr/>
        </p:nvSpPr>
        <p:spPr>
          <a:xfrm>
            <a:off x="6588893" y="4738169"/>
            <a:ext cx="1149750" cy="2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GB" sz="900" b="0" i="0" u="none" strike="noStrike" cap="none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900" b="0" i="0" u="none" strike="noStrike" cap="none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518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645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759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718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386" name="Group 385">
            <a:extLst>
              <a:ext uri="{FF2B5EF4-FFF2-40B4-BE49-F238E27FC236}">
                <a16:creationId xmlns:a16="http://schemas.microsoft.com/office/drawing/2014/main" id="{B10D8A02-3B7A-9D40-B70A-9E4FC92293F8}"/>
              </a:ext>
            </a:extLst>
          </p:cNvPr>
          <p:cNvGrpSpPr/>
          <p:nvPr userDrawn="1"/>
        </p:nvGrpSpPr>
        <p:grpSpPr>
          <a:xfrm>
            <a:off x="357779" y="339725"/>
            <a:ext cx="8426240" cy="4103688"/>
            <a:chOff x="357779" y="339725"/>
            <a:chExt cx="8426240" cy="4103688"/>
          </a:xfrm>
        </p:grpSpPr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B2527C05-AB2B-5946-9B27-675CFF8EBA06}"/>
                </a:ext>
              </a:extLst>
            </p:cNvPr>
            <p:cNvGrpSpPr/>
            <p:nvPr userDrawn="1"/>
          </p:nvGrpSpPr>
          <p:grpSpPr>
            <a:xfrm>
              <a:off x="357779" y="339725"/>
              <a:ext cx="298800" cy="4103688"/>
              <a:chOff x="357779" y="339725"/>
              <a:chExt cx="298800" cy="41036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80BAFD-BA12-514F-90DB-A8F50B1EA6E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:a16="http://schemas.microsoft.com/office/drawing/2014/main" id="{EE00541B-D9F5-4143-8D82-D7BE6AC3336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:a16="http://schemas.microsoft.com/office/drawing/2014/main" id="{7ACAEA3B-6751-CE4E-8C61-E7E17543E456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2B62BA43-865A-0141-A584-0E139E53135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06E2FE7A-CEE9-2041-B40F-A16B0F078E7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07B45580-C20B-B642-BDF0-707F0F4E389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:a16="http://schemas.microsoft.com/office/drawing/2014/main" id="{A799835D-49EF-9043-893A-59CDA840231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:a16="http://schemas.microsoft.com/office/drawing/2014/main" id="{725D5DD0-5874-ED49-9A3C-210DFA081C8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F6FF0FCB-C661-0E47-A28A-9E4049BEF867}"/>
                </a:ext>
              </a:extLst>
            </p:cNvPr>
            <p:cNvGrpSpPr/>
            <p:nvPr userDrawn="1"/>
          </p:nvGrpSpPr>
          <p:grpSpPr>
            <a:xfrm>
              <a:off x="835864" y="339725"/>
              <a:ext cx="298800" cy="4103688"/>
              <a:chOff x="357779" y="339725"/>
              <a:chExt cx="298800" cy="4103688"/>
            </a:xfrm>
          </p:grpSpPr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F5DB71A9-1216-B742-A164-06B19073333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63438C77-1738-0C4F-949E-8223F7068CEA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3FEC894E-834D-6D48-B46A-37CA696AFA6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BA64FBEB-1B5B-3C41-89FB-BBB24E1264A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8" name="Rectangle 237">
                <a:extLst>
                  <a:ext uri="{FF2B5EF4-FFF2-40B4-BE49-F238E27FC236}">
                    <a16:creationId xmlns:a16="http://schemas.microsoft.com/office/drawing/2014/main" id="{56554B95-DDCF-C141-A182-FBD432909A0B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EF321167-C78A-3340-AEE1-03447D3B8AE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33359505-7997-C944-B48B-7A064131CD8C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1E3C4AAD-BC06-AE46-A591-C57907D03D5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FB5E0307-5105-2F43-86FF-C0E763980928}"/>
                </a:ext>
              </a:extLst>
            </p:cNvPr>
            <p:cNvGrpSpPr/>
            <p:nvPr userDrawn="1"/>
          </p:nvGrpSpPr>
          <p:grpSpPr>
            <a:xfrm>
              <a:off x="1313949" y="339725"/>
              <a:ext cx="298800" cy="4103688"/>
              <a:chOff x="357779" y="339725"/>
              <a:chExt cx="298800" cy="4103688"/>
            </a:xfrm>
          </p:grpSpPr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258E519E-36BB-A248-841C-B124592BC60C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4" name="Rectangle 243">
                <a:extLst>
                  <a:ext uri="{FF2B5EF4-FFF2-40B4-BE49-F238E27FC236}">
                    <a16:creationId xmlns:a16="http://schemas.microsoft.com/office/drawing/2014/main" id="{5662416F-24B1-9445-8372-200B06F04A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D654C5B2-C8C9-7246-BAC2-F128DFD89FA1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B46A9979-3521-434B-801F-F906A7703B72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F5A86AF0-77FC-F74A-A194-71CADA20436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4C2A4D7C-E7DF-B547-A60F-9436BF2A768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525FBFA2-2D8F-B04A-B7A9-520DC8798667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9D5728D2-A600-2743-BDC0-20525D5639A1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D1935623-F886-844C-83AD-B569E5750789}"/>
                </a:ext>
              </a:extLst>
            </p:cNvPr>
            <p:cNvGrpSpPr/>
            <p:nvPr userDrawn="1"/>
          </p:nvGrpSpPr>
          <p:grpSpPr>
            <a:xfrm>
              <a:off x="1792034" y="339725"/>
              <a:ext cx="298800" cy="4103688"/>
              <a:chOff x="357779" y="339725"/>
              <a:chExt cx="298800" cy="4103688"/>
            </a:xfrm>
          </p:grpSpPr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1792EE9A-7B8E-1C44-AB2F-FF42A36695B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FDE00FC5-01F8-B747-9F43-415C38A5623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7EA603E3-8633-2942-BB09-254D5B9EFB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3EF28819-F740-9542-BFB3-A65FA102BB7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7C455E6D-C421-B148-8EFE-86B2B426BFE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F1DD7B83-E329-1148-B63A-33E24FDDE7FC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BF2A73B7-FD83-1B45-93DE-157CC607507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51889E43-331E-634F-BACC-9072CD1934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88D21F37-06C6-254A-BEE1-0973A28F5C5C}"/>
                </a:ext>
              </a:extLst>
            </p:cNvPr>
            <p:cNvGrpSpPr/>
            <p:nvPr userDrawn="1"/>
          </p:nvGrpSpPr>
          <p:grpSpPr>
            <a:xfrm>
              <a:off x="2270119" y="339725"/>
              <a:ext cx="298800" cy="4103688"/>
              <a:chOff x="357779" y="339725"/>
              <a:chExt cx="298800" cy="4103688"/>
            </a:xfrm>
          </p:grpSpPr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C80CC105-110B-694B-9565-54831C47367D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id="{13AF81F0-749C-EB4E-BF30-B2122F883322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3" name="Rectangle 262">
                <a:extLst>
                  <a:ext uri="{FF2B5EF4-FFF2-40B4-BE49-F238E27FC236}">
                    <a16:creationId xmlns:a16="http://schemas.microsoft.com/office/drawing/2014/main" id="{1B09E496-BE81-C74C-895B-4C98DC3BADD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5CCA83F6-F1CC-0747-B5EF-C9E267FE573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id="{6C4AACAF-8A5F-B441-B0E5-4A45B98E616E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34011957-8F57-CA4E-B229-22266E9203BA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5375969E-7B98-CA44-A84C-D354E6CF8BD6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F9A8589F-6FEE-4C4D-A060-9ED90BE6A65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B50292E4-9FF2-4A4C-A61F-29A353CF10C3}"/>
                </a:ext>
              </a:extLst>
            </p:cNvPr>
            <p:cNvGrpSpPr/>
            <p:nvPr userDrawn="1"/>
          </p:nvGrpSpPr>
          <p:grpSpPr>
            <a:xfrm>
              <a:off x="2748204" y="339725"/>
              <a:ext cx="298800" cy="4103688"/>
              <a:chOff x="357779" y="339725"/>
              <a:chExt cx="298800" cy="410368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DBEB3DF8-09AB-2B4B-B660-21B852572C91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id="{D47D50A2-AED2-5E4F-9598-5782E9F8A81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21B322CD-499E-6A49-9AFB-5F857BDB19D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3" name="Rectangle 272">
                <a:extLst>
                  <a:ext uri="{FF2B5EF4-FFF2-40B4-BE49-F238E27FC236}">
                    <a16:creationId xmlns:a16="http://schemas.microsoft.com/office/drawing/2014/main" id="{F588843C-B740-B64B-83C4-943F4B45DFBE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90614BDD-514B-874C-B3FA-EBA54433D8B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5" name="Rectangle 274">
                <a:extLst>
                  <a:ext uri="{FF2B5EF4-FFF2-40B4-BE49-F238E27FC236}">
                    <a16:creationId xmlns:a16="http://schemas.microsoft.com/office/drawing/2014/main" id="{2D43B192-B3F3-FF4E-85B4-B92569E63B6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6" name="Rectangle 275">
                <a:extLst>
                  <a:ext uri="{FF2B5EF4-FFF2-40B4-BE49-F238E27FC236}">
                    <a16:creationId xmlns:a16="http://schemas.microsoft.com/office/drawing/2014/main" id="{8810D318-9C97-194A-B77E-A3A1514A3B5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id="{2D7D7C58-3FA3-7740-B21B-1467661781DA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D7FA5641-B0D3-5A4F-A522-148BD5DDB4AE}"/>
                </a:ext>
              </a:extLst>
            </p:cNvPr>
            <p:cNvGrpSpPr/>
            <p:nvPr userDrawn="1"/>
          </p:nvGrpSpPr>
          <p:grpSpPr>
            <a:xfrm>
              <a:off x="3226289" y="339725"/>
              <a:ext cx="298800" cy="4103688"/>
              <a:chOff x="357779" y="339725"/>
              <a:chExt cx="298800" cy="4103688"/>
            </a:xfrm>
          </p:grpSpPr>
          <p:sp>
            <p:nvSpPr>
              <p:cNvPr id="279" name="Rectangle 278">
                <a:extLst>
                  <a:ext uri="{FF2B5EF4-FFF2-40B4-BE49-F238E27FC236}">
                    <a16:creationId xmlns:a16="http://schemas.microsoft.com/office/drawing/2014/main" id="{F45E3DCB-58BD-4247-B916-084E0A4C5A4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id="{EA57E4BB-A7C3-B842-A615-06B7FEC47A2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1" name="Rectangle 280">
                <a:extLst>
                  <a:ext uri="{FF2B5EF4-FFF2-40B4-BE49-F238E27FC236}">
                    <a16:creationId xmlns:a16="http://schemas.microsoft.com/office/drawing/2014/main" id="{DEC96346-120D-4845-942C-0C015411198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2" name="Rectangle 281">
                <a:extLst>
                  <a:ext uri="{FF2B5EF4-FFF2-40B4-BE49-F238E27FC236}">
                    <a16:creationId xmlns:a16="http://schemas.microsoft.com/office/drawing/2014/main" id="{B928CA65-E2DC-C141-B809-57B6BA211308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id="{3892B0E1-B2BB-3246-8F8C-DAFA80ACA45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4" name="Rectangle 283">
                <a:extLst>
                  <a:ext uri="{FF2B5EF4-FFF2-40B4-BE49-F238E27FC236}">
                    <a16:creationId xmlns:a16="http://schemas.microsoft.com/office/drawing/2014/main" id="{65B6FAAA-23C4-3E47-9D97-14FA5684DF26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5" name="Rectangle 284">
                <a:extLst>
                  <a:ext uri="{FF2B5EF4-FFF2-40B4-BE49-F238E27FC236}">
                    <a16:creationId xmlns:a16="http://schemas.microsoft.com/office/drawing/2014/main" id="{1CF35F19-58C6-4B41-B13F-EE3F50C1F24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6" name="Rectangle 285">
                <a:extLst>
                  <a:ext uri="{FF2B5EF4-FFF2-40B4-BE49-F238E27FC236}">
                    <a16:creationId xmlns:a16="http://schemas.microsoft.com/office/drawing/2014/main" id="{3EF7A93D-2FC5-DD43-AFC1-56B98F6C1185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:a16="http://schemas.microsoft.com/office/drawing/2014/main" id="{48786F59-B0E1-8E41-BBED-191B7447B029}"/>
                </a:ext>
              </a:extLst>
            </p:cNvPr>
            <p:cNvGrpSpPr/>
            <p:nvPr userDrawn="1"/>
          </p:nvGrpSpPr>
          <p:grpSpPr>
            <a:xfrm>
              <a:off x="3704374" y="339725"/>
              <a:ext cx="298800" cy="4103688"/>
              <a:chOff x="357779" y="339725"/>
              <a:chExt cx="298800" cy="4103688"/>
            </a:xfrm>
          </p:grpSpPr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CE6B34B1-0C0D-9E4D-8053-CEB68C750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4013CC65-5A3B-944A-9D81-19DF21A4016E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CC456D24-51D8-DF4C-A226-A15FEC29EBF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08B00B97-102C-5A41-A279-B3C29435F59F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5BC2B188-6506-BA4F-BA1B-033178DD9D62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F1B67AD1-E669-1948-B3F0-004B143575B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4" name="Rectangle 293">
                <a:extLst>
                  <a:ext uri="{FF2B5EF4-FFF2-40B4-BE49-F238E27FC236}">
                    <a16:creationId xmlns:a16="http://schemas.microsoft.com/office/drawing/2014/main" id="{21FF9548-C270-AA4A-BCF7-27886287AD94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5" name="Rectangle 294">
                <a:extLst>
                  <a:ext uri="{FF2B5EF4-FFF2-40B4-BE49-F238E27FC236}">
                    <a16:creationId xmlns:a16="http://schemas.microsoft.com/office/drawing/2014/main" id="{8646F072-23E8-E148-9211-12D680E4C15E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296" name="Group 295">
              <a:extLst>
                <a:ext uri="{FF2B5EF4-FFF2-40B4-BE49-F238E27FC236}">
                  <a16:creationId xmlns:a16="http://schemas.microsoft.com/office/drawing/2014/main" id="{EC8FB2B3-45B7-034C-8FDE-CAA21BEB8578}"/>
                </a:ext>
              </a:extLst>
            </p:cNvPr>
            <p:cNvGrpSpPr/>
            <p:nvPr userDrawn="1"/>
          </p:nvGrpSpPr>
          <p:grpSpPr>
            <a:xfrm>
              <a:off x="4182459" y="339725"/>
              <a:ext cx="298800" cy="4103688"/>
              <a:chOff x="357779" y="339725"/>
              <a:chExt cx="298800" cy="4103688"/>
            </a:xfrm>
          </p:grpSpPr>
          <p:sp>
            <p:nvSpPr>
              <p:cNvPr id="297" name="Rectangle 296">
                <a:extLst>
                  <a:ext uri="{FF2B5EF4-FFF2-40B4-BE49-F238E27FC236}">
                    <a16:creationId xmlns:a16="http://schemas.microsoft.com/office/drawing/2014/main" id="{A4600248-D7E7-394D-AE64-6809E6C89D3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8" name="Rectangle 297">
                <a:extLst>
                  <a:ext uri="{FF2B5EF4-FFF2-40B4-BE49-F238E27FC236}">
                    <a16:creationId xmlns:a16="http://schemas.microsoft.com/office/drawing/2014/main" id="{F0632D09-8275-0F41-888E-B7CF650FFFED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299" name="Rectangle 298">
                <a:extLst>
                  <a:ext uri="{FF2B5EF4-FFF2-40B4-BE49-F238E27FC236}">
                    <a16:creationId xmlns:a16="http://schemas.microsoft.com/office/drawing/2014/main" id="{7913E4B2-072F-5B4D-9A6A-44DE19622B5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0" name="Rectangle 299">
                <a:extLst>
                  <a:ext uri="{FF2B5EF4-FFF2-40B4-BE49-F238E27FC236}">
                    <a16:creationId xmlns:a16="http://schemas.microsoft.com/office/drawing/2014/main" id="{D8484524-9F55-CF4F-AD4F-6C5767ABA75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1" name="Rectangle 300">
                <a:extLst>
                  <a:ext uri="{FF2B5EF4-FFF2-40B4-BE49-F238E27FC236}">
                    <a16:creationId xmlns:a16="http://schemas.microsoft.com/office/drawing/2014/main" id="{75EA086C-6499-C747-B2CD-79F3B8084661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2" name="Rectangle 301">
                <a:extLst>
                  <a:ext uri="{FF2B5EF4-FFF2-40B4-BE49-F238E27FC236}">
                    <a16:creationId xmlns:a16="http://schemas.microsoft.com/office/drawing/2014/main" id="{522C8D79-A530-1244-A46D-507F946D87C2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3" name="Rectangle 302">
                <a:extLst>
                  <a:ext uri="{FF2B5EF4-FFF2-40B4-BE49-F238E27FC236}">
                    <a16:creationId xmlns:a16="http://schemas.microsoft.com/office/drawing/2014/main" id="{60CD2A0B-9CD2-3E42-B74B-BDD4E6AE8E6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4" name="Rectangle 303">
                <a:extLst>
                  <a:ext uri="{FF2B5EF4-FFF2-40B4-BE49-F238E27FC236}">
                    <a16:creationId xmlns:a16="http://schemas.microsoft.com/office/drawing/2014/main" id="{880E78E6-DBC9-F641-BD51-0832D9D8400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667F1643-6DE0-3A4F-BE8E-17770626DB6E}"/>
                </a:ext>
              </a:extLst>
            </p:cNvPr>
            <p:cNvGrpSpPr/>
            <p:nvPr userDrawn="1"/>
          </p:nvGrpSpPr>
          <p:grpSpPr>
            <a:xfrm>
              <a:off x="4660544" y="339725"/>
              <a:ext cx="298800" cy="4103688"/>
              <a:chOff x="357779" y="339725"/>
              <a:chExt cx="298800" cy="4103688"/>
            </a:xfrm>
          </p:grpSpPr>
          <p:sp>
            <p:nvSpPr>
              <p:cNvPr id="306" name="Rectangle 305">
                <a:extLst>
                  <a:ext uri="{FF2B5EF4-FFF2-40B4-BE49-F238E27FC236}">
                    <a16:creationId xmlns:a16="http://schemas.microsoft.com/office/drawing/2014/main" id="{D09BA541-AD96-BA49-B4F4-718BA261E38F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F48D0544-CC56-E74C-867A-5E39C49CAB01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AB492EC4-2C23-084E-BEEC-7614A5DDEF5F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9A8ED7ED-512B-9340-A60F-F90322D14A4A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B1F7CD32-87B9-684B-BD6C-86C948F2C3D4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C70FCD7C-893A-E44A-9C65-35230FED848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D11EF32A-B078-8948-B5AD-BFF5C2AC1220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A8CAE4F7-B5F1-EC4B-9DC7-A6DFFF443D9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BFA9403B-8F55-4D46-ACE8-B95FFE75A27D}"/>
                </a:ext>
              </a:extLst>
            </p:cNvPr>
            <p:cNvGrpSpPr/>
            <p:nvPr userDrawn="1"/>
          </p:nvGrpSpPr>
          <p:grpSpPr>
            <a:xfrm>
              <a:off x="5138629" y="339725"/>
              <a:ext cx="298800" cy="4103688"/>
              <a:chOff x="357779" y="339725"/>
              <a:chExt cx="298800" cy="4103688"/>
            </a:xfrm>
          </p:grpSpPr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1AE80AD-E9E5-A140-B5FF-F33031870B63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FC4DEAB4-601C-FA40-AD65-EAE0A2932A9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8DE85683-D74B-A947-BCEF-282FEF2B36C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454C0E7C-B372-F147-A3CE-D4F7F644196B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D253187-B2CD-9E43-84D6-1F7EC1A69166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ADD95762-DAFD-0044-8671-61C938FC1EBF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42DE473A-E584-B742-9824-DE4FF4C362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5105339D-1B97-1D4E-AA68-389957D6B349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AF97A029-E392-8246-816A-27A10C2F707C}"/>
                </a:ext>
              </a:extLst>
            </p:cNvPr>
            <p:cNvGrpSpPr/>
            <p:nvPr userDrawn="1"/>
          </p:nvGrpSpPr>
          <p:grpSpPr>
            <a:xfrm>
              <a:off x="5616714" y="339725"/>
              <a:ext cx="298800" cy="4103688"/>
              <a:chOff x="357779" y="339725"/>
              <a:chExt cx="298800" cy="4103688"/>
            </a:xfrm>
          </p:grpSpPr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BCEE7283-142D-6643-9DDB-C3086A3B54BB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5" name="Rectangle 324">
                <a:extLst>
                  <a:ext uri="{FF2B5EF4-FFF2-40B4-BE49-F238E27FC236}">
                    <a16:creationId xmlns:a16="http://schemas.microsoft.com/office/drawing/2014/main" id="{F60E5530-1485-2947-8FE0-0E2B294BA45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88453AE7-FCCA-2542-8DA7-22CEA2A6B5ED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C142D901-3EAE-A648-A456-9091AEEE037C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8" name="Rectangle 327">
                <a:extLst>
                  <a:ext uri="{FF2B5EF4-FFF2-40B4-BE49-F238E27FC236}">
                    <a16:creationId xmlns:a16="http://schemas.microsoft.com/office/drawing/2014/main" id="{3BBCABF2-01EF-B944-9F5D-1DB6E1C6FA5C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2AB621CA-E3C8-0045-8464-57C898FFD3E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7B7944F5-67FB-8849-8029-970C05D4AA4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6BB5E7F8-E217-EB43-963B-2BBC95CF640F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7DE0183E-6C40-F342-9AD4-51A85152FA61}"/>
                </a:ext>
              </a:extLst>
            </p:cNvPr>
            <p:cNvGrpSpPr/>
            <p:nvPr userDrawn="1"/>
          </p:nvGrpSpPr>
          <p:grpSpPr>
            <a:xfrm>
              <a:off x="6094799" y="339725"/>
              <a:ext cx="298800" cy="4103688"/>
              <a:chOff x="357779" y="339725"/>
              <a:chExt cx="298800" cy="4103688"/>
            </a:xfrm>
          </p:grpSpPr>
          <p:sp>
            <p:nvSpPr>
              <p:cNvPr id="333" name="Rectangle 332">
                <a:extLst>
                  <a:ext uri="{FF2B5EF4-FFF2-40B4-BE49-F238E27FC236}">
                    <a16:creationId xmlns:a16="http://schemas.microsoft.com/office/drawing/2014/main" id="{7C2E5BA3-7DF5-9743-9572-5981497C0B45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F3D2933C-AF96-E147-B65C-12651AFD55C0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5F333EAE-90A9-0044-9C2E-18EA6B3E5610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4E876B87-4EE4-4147-A380-E73413E472A1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7" name="Rectangle 336">
                <a:extLst>
                  <a:ext uri="{FF2B5EF4-FFF2-40B4-BE49-F238E27FC236}">
                    <a16:creationId xmlns:a16="http://schemas.microsoft.com/office/drawing/2014/main" id="{E7E451FD-C13D-BE42-98D3-23EC98757CBA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B6E13CEB-D9B4-8546-B703-FB3C46D7DE98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6FBF3E8-42B2-0748-8CB8-86F7571DDFB5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0" name="Rectangle 339">
                <a:extLst>
                  <a:ext uri="{FF2B5EF4-FFF2-40B4-BE49-F238E27FC236}">
                    <a16:creationId xmlns:a16="http://schemas.microsoft.com/office/drawing/2014/main" id="{7BC3274E-6D2A-C84A-A902-E004E2711BAC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2E0C14EB-47B5-4543-8428-B29107490E29}"/>
                </a:ext>
              </a:extLst>
            </p:cNvPr>
            <p:cNvGrpSpPr/>
            <p:nvPr userDrawn="1"/>
          </p:nvGrpSpPr>
          <p:grpSpPr>
            <a:xfrm>
              <a:off x="6572884" y="339725"/>
              <a:ext cx="298800" cy="4103688"/>
              <a:chOff x="357779" y="339725"/>
              <a:chExt cx="298800" cy="4103688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7A573DF8-D82D-2349-B81B-DE3EEA4AE399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796208DA-1B3B-4648-9E17-ECECB4A972B8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4" name="Rectangle 343">
                <a:extLst>
                  <a:ext uri="{FF2B5EF4-FFF2-40B4-BE49-F238E27FC236}">
                    <a16:creationId xmlns:a16="http://schemas.microsoft.com/office/drawing/2014/main" id="{D27B1369-1224-6444-9AF5-227073CA3002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5" name="Rectangle 344">
                <a:extLst>
                  <a:ext uri="{FF2B5EF4-FFF2-40B4-BE49-F238E27FC236}">
                    <a16:creationId xmlns:a16="http://schemas.microsoft.com/office/drawing/2014/main" id="{FBBE84E2-862A-284A-8E59-56E77403B7F0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6" name="Rectangle 345">
                <a:extLst>
                  <a:ext uri="{FF2B5EF4-FFF2-40B4-BE49-F238E27FC236}">
                    <a16:creationId xmlns:a16="http://schemas.microsoft.com/office/drawing/2014/main" id="{BD2410F2-566E-A546-B6C4-C998A8B9A529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E1B5F211-B103-6940-9308-E277685C3554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5CA2BE73-B4AC-E64E-8AF1-655C236E0B73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49" name="Rectangle 348">
                <a:extLst>
                  <a:ext uri="{FF2B5EF4-FFF2-40B4-BE49-F238E27FC236}">
                    <a16:creationId xmlns:a16="http://schemas.microsoft.com/office/drawing/2014/main" id="{C9FA2AA5-991F-774F-929B-4465BB4AB434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B6E77EC5-1B31-D54A-8CAF-493F78FB7E9C}"/>
                </a:ext>
              </a:extLst>
            </p:cNvPr>
            <p:cNvGrpSpPr/>
            <p:nvPr userDrawn="1"/>
          </p:nvGrpSpPr>
          <p:grpSpPr>
            <a:xfrm>
              <a:off x="7050969" y="339725"/>
              <a:ext cx="298800" cy="4103688"/>
              <a:chOff x="357779" y="339725"/>
              <a:chExt cx="298800" cy="4103688"/>
            </a:xfrm>
          </p:grpSpPr>
          <p:sp>
            <p:nvSpPr>
              <p:cNvPr id="351" name="Rectangle 350">
                <a:extLst>
                  <a:ext uri="{FF2B5EF4-FFF2-40B4-BE49-F238E27FC236}">
                    <a16:creationId xmlns:a16="http://schemas.microsoft.com/office/drawing/2014/main" id="{B39403BF-CD86-5244-A4F4-90FB73B8C55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618FF3F3-E6CE-6B40-A23C-AE1F3426B227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18A7EC7D-C906-1F4B-8CE7-B1CB71868A8B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4C386609-CD54-D549-A945-FD3EEC1338F4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016BCB9-5CBD-9A4C-96DE-F9B0BDAA04DF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6F92E2B6-B310-E746-90F3-2DB309D50FA7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05534660-5F13-9C4B-A801-6DA4ADB27BDB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58" name="Rectangle 357">
                <a:extLst>
                  <a:ext uri="{FF2B5EF4-FFF2-40B4-BE49-F238E27FC236}">
                    <a16:creationId xmlns:a16="http://schemas.microsoft.com/office/drawing/2014/main" id="{EF58F904-FF63-5242-9C0E-EE9D47A3A716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B89FE7BE-6867-C447-A1C7-1CB7D1C0670D}"/>
                </a:ext>
              </a:extLst>
            </p:cNvPr>
            <p:cNvGrpSpPr/>
            <p:nvPr userDrawn="1"/>
          </p:nvGrpSpPr>
          <p:grpSpPr>
            <a:xfrm>
              <a:off x="7529054" y="339725"/>
              <a:ext cx="298800" cy="4103688"/>
              <a:chOff x="357779" y="339725"/>
              <a:chExt cx="298800" cy="4103688"/>
            </a:xfrm>
          </p:grpSpPr>
          <p:sp>
            <p:nvSpPr>
              <p:cNvPr id="360" name="Rectangle 359">
                <a:extLst>
                  <a:ext uri="{FF2B5EF4-FFF2-40B4-BE49-F238E27FC236}">
                    <a16:creationId xmlns:a16="http://schemas.microsoft.com/office/drawing/2014/main" id="{51051AB3-2393-CA4F-8B98-FB267798C057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4BD73E59-330B-B243-9D45-D8ABE4A1FE54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B28C0E1E-3149-AF48-9C52-6FEE6820D3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F578D518-D4C6-3340-92A1-004B64879116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787EC9C8-7D0B-B241-A6A0-86929AE106D7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45C29018-6EDF-0A4C-BB8F-A25C9BFD83CD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397F3FEF-E8F1-8042-8736-27FC0B6A5DC2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67" name="Rectangle 366">
                <a:extLst>
                  <a:ext uri="{FF2B5EF4-FFF2-40B4-BE49-F238E27FC236}">
                    <a16:creationId xmlns:a16="http://schemas.microsoft.com/office/drawing/2014/main" id="{68B4801B-337D-6445-99E2-22398C699E22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14D8F03E-CC06-704C-B484-52938AF29492}"/>
                </a:ext>
              </a:extLst>
            </p:cNvPr>
            <p:cNvGrpSpPr/>
            <p:nvPr userDrawn="1"/>
          </p:nvGrpSpPr>
          <p:grpSpPr>
            <a:xfrm>
              <a:off x="8007139" y="339725"/>
              <a:ext cx="298800" cy="4103688"/>
              <a:chOff x="357779" y="339725"/>
              <a:chExt cx="298800" cy="4103688"/>
            </a:xfrm>
          </p:grpSpPr>
          <p:sp>
            <p:nvSpPr>
              <p:cNvPr id="369" name="Rectangle 368">
                <a:extLst>
                  <a:ext uri="{FF2B5EF4-FFF2-40B4-BE49-F238E27FC236}">
                    <a16:creationId xmlns:a16="http://schemas.microsoft.com/office/drawing/2014/main" id="{F2BB14A5-33B6-6F47-BC0E-2A5E12E9718A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4F039FF5-C1ED-3F4F-9C65-F0B9F65C7029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1" name="Rectangle 370">
                <a:extLst>
                  <a:ext uri="{FF2B5EF4-FFF2-40B4-BE49-F238E27FC236}">
                    <a16:creationId xmlns:a16="http://schemas.microsoft.com/office/drawing/2014/main" id="{F82FF630-960D-194F-BC28-504E56066C74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2" name="Rectangle 371">
                <a:extLst>
                  <a:ext uri="{FF2B5EF4-FFF2-40B4-BE49-F238E27FC236}">
                    <a16:creationId xmlns:a16="http://schemas.microsoft.com/office/drawing/2014/main" id="{1752EFA1-80DE-E043-BC3A-3883824B28AD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3" name="Rectangle 372">
                <a:extLst>
                  <a:ext uri="{FF2B5EF4-FFF2-40B4-BE49-F238E27FC236}">
                    <a16:creationId xmlns:a16="http://schemas.microsoft.com/office/drawing/2014/main" id="{403CFBBF-AA33-8B47-8A50-F03774B44E70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4A08381-621D-9F4A-8EA1-B44495FBC3A5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0D3F86FB-4B9E-C542-8BF3-311A23912121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2048D530-260E-784B-8893-0DE1A020B60D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:a16="http://schemas.microsoft.com/office/drawing/2014/main" id="{8952574D-9438-084A-835F-C8BC3A54E16D}"/>
                </a:ext>
              </a:extLst>
            </p:cNvPr>
            <p:cNvGrpSpPr/>
            <p:nvPr userDrawn="1"/>
          </p:nvGrpSpPr>
          <p:grpSpPr>
            <a:xfrm>
              <a:off x="8485219" y="339725"/>
              <a:ext cx="298800" cy="4103688"/>
              <a:chOff x="357779" y="339725"/>
              <a:chExt cx="298800" cy="4103688"/>
            </a:xfrm>
          </p:grpSpPr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652D550B-DAC2-DA4F-A929-3F4B335B6C54}"/>
                  </a:ext>
                </a:extLst>
              </p:cNvPr>
              <p:cNvSpPr/>
              <p:nvPr userDrawn="1"/>
            </p:nvSpPr>
            <p:spPr>
              <a:xfrm>
                <a:off x="357779" y="339725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id="{76E83691-03FF-E840-8204-8A2B4BD6D39C}"/>
                  </a:ext>
                </a:extLst>
              </p:cNvPr>
              <p:cNvSpPr/>
              <p:nvPr userDrawn="1"/>
            </p:nvSpPr>
            <p:spPr>
              <a:xfrm>
                <a:off x="357779" y="874538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id="{0B6092A0-2144-4847-95F8-E85E94BA0E9A}"/>
                  </a:ext>
                </a:extLst>
              </p:cNvPr>
              <p:cNvSpPr/>
              <p:nvPr userDrawn="1"/>
            </p:nvSpPr>
            <p:spPr>
              <a:xfrm>
                <a:off x="357779" y="1409351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id="{1951ACCD-A3CB-A844-AD8E-97B5ED6A8405}"/>
                  </a:ext>
                </a:extLst>
              </p:cNvPr>
              <p:cNvSpPr/>
              <p:nvPr userDrawn="1"/>
            </p:nvSpPr>
            <p:spPr>
              <a:xfrm>
                <a:off x="357779" y="1944164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id="{C0CC0698-6136-4B41-A16F-439061F46F95}"/>
                  </a:ext>
                </a:extLst>
              </p:cNvPr>
              <p:cNvSpPr/>
              <p:nvPr userDrawn="1"/>
            </p:nvSpPr>
            <p:spPr>
              <a:xfrm>
                <a:off x="357779" y="2478977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A5A6E64E-2D3C-8D4C-B9C4-6ABB2D24CCD3}"/>
                  </a:ext>
                </a:extLst>
              </p:cNvPr>
              <p:cNvSpPr/>
              <p:nvPr userDrawn="1"/>
            </p:nvSpPr>
            <p:spPr>
              <a:xfrm>
                <a:off x="357779" y="3013790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2E6A2CA3-6C02-4A48-A0C1-9DB891AD857A}"/>
                  </a:ext>
                </a:extLst>
              </p:cNvPr>
              <p:cNvSpPr/>
              <p:nvPr userDrawn="1"/>
            </p:nvSpPr>
            <p:spPr>
              <a:xfrm>
                <a:off x="357779" y="354860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  <p:sp>
            <p:nvSpPr>
              <p:cNvPr id="385" name="Rectangle 384">
                <a:extLst>
                  <a:ext uri="{FF2B5EF4-FFF2-40B4-BE49-F238E27FC236}">
                    <a16:creationId xmlns:a16="http://schemas.microsoft.com/office/drawing/2014/main" id="{C19808B6-A2CD-E847-BD26-4E6E7DC68B00}"/>
                  </a:ext>
                </a:extLst>
              </p:cNvPr>
              <p:cNvSpPr/>
              <p:nvPr userDrawn="1"/>
            </p:nvSpPr>
            <p:spPr>
              <a:xfrm>
                <a:off x="357779" y="4083413"/>
                <a:ext cx="298800" cy="360000"/>
              </a:xfrm>
              <a:prstGeom prst="rect">
                <a:avLst/>
              </a:prstGeom>
              <a:solidFill>
                <a:srgbClr val="F4F4F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727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139304" indent="-10239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270272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402431" indent="-132160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533400" indent="-130969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672704" indent="-139304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098847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3391217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371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 userDrawn="1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4426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A2C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A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DC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r>
              <a:rPr lang="en-GB"/>
              <a:t>Horizons Group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B38EC2-F3F4-E14E-9022-4C2CF884E4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5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30" descr="A picture containing outdoor, toy, snow, skiing&#10;&#10;Description automatically generated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1" y="0"/>
            <a:ext cx="9143999" cy="9898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30"/>
          <p:cNvSpPr txBox="1">
            <a:spLocks noGrp="1"/>
          </p:cNvSpPr>
          <p:nvPr>
            <p:ph type="body" idx="1"/>
          </p:nvPr>
        </p:nvSpPr>
        <p:spPr>
          <a:xfrm>
            <a:off x="334544" y="1127953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1148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1148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11479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F5E"/>
              </a:buClr>
              <a:buSzPts val="288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0"/>
          <p:cNvSpPr/>
          <p:nvPr/>
        </p:nvSpPr>
        <p:spPr>
          <a:xfrm>
            <a:off x="-1" y="4896106"/>
            <a:ext cx="9144000" cy="247500"/>
          </a:xfrm>
          <a:prstGeom prst="rect">
            <a:avLst/>
          </a:prstGeom>
          <a:solidFill>
            <a:srgbClr val="034F8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35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3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Google Shape;14;p3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" name="Google Shape;15;p30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30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7806746" y="2878829"/>
            <a:ext cx="986499" cy="5612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5410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>
          <p15:clr>
            <a:srgbClr val="F26B43"/>
          </p15:clr>
        </p15:guide>
        <p15:guide id="4" orient="horz" pos="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nti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5" descr="A picture containing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-15142"/>
            <a:ext cx="9144000" cy="515864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5"/>
          <p:cNvSpPr txBox="1"/>
          <p:nvPr/>
        </p:nvSpPr>
        <p:spPr>
          <a:xfrm>
            <a:off x="630151" y="913650"/>
            <a:ext cx="5921723" cy="49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GB" sz="24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GÉANT Educational Activities and Services</a:t>
            </a:r>
          </a:p>
        </p:txBody>
      </p:sp>
      <p:sp>
        <p:nvSpPr>
          <p:cNvPr id="134" name="Google Shape;134;p5"/>
          <p:cNvSpPr txBox="1"/>
          <p:nvPr/>
        </p:nvSpPr>
        <p:spPr>
          <a:xfrm>
            <a:off x="636551" y="1500510"/>
            <a:ext cx="2849165" cy="942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GB" sz="18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Gyöngyi</a:t>
            </a: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8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Horváth</a:t>
            </a: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, GÉANT</a:t>
            </a:r>
            <a:endParaRPr sz="1800" b="1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endParaRPr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5"/>
          <p:cNvSpPr txBox="1"/>
          <p:nvPr/>
        </p:nvSpPr>
        <p:spPr>
          <a:xfrm>
            <a:off x="636551" y="2119393"/>
            <a:ext cx="2642678" cy="779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GÉANT General Assembly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r>
              <a:rPr lang="en-GB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24 November 2020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6" name="Google Shape;13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5"/>
          <p:cNvSpPr/>
          <p:nvPr/>
        </p:nvSpPr>
        <p:spPr>
          <a:xfrm>
            <a:off x="1" y="3958542"/>
            <a:ext cx="9143999" cy="1184958"/>
          </a:xfrm>
          <a:prstGeom prst="rect">
            <a:avLst/>
          </a:prstGeom>
          <a:gradFill>
            <a:gsLst>
              <a:gs pos="0">
                <a:srgbClr val="1F4270">
                  <a:alpha val="0"/>
                </a:srgbClr>
              </a:gs>
              <a:gs pos="99000">
                <a:srgbClr val="1F4270"/>
              </a:gs>
              <a:gs pos="100000">
                <a:srgbClr val="1F4270"/>
              </a:gs>
            </a:gsLst>
            <a:lin ang="5400000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7852" y="4618166"/>
            <a:ext cx="426503" cy="27219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9" name="Google Shape;139;p5"/>
          <p:cNvSpPr txBox="1"/>
          <p:nvPr/>
        </p:nvSpPr>
        <p:spPr>
          <a:xfrm>
            <a:off x="1184355" y="4581138"/>
            <a:ext cx="1963580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© GÉANT Association 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7976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216f5662d_0_3"/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/>
              <a:t>GÉANT’s role in Student mobility</a:t>
            </a:r>
            <a:endParaRPr dirty="0"/>
          </a:p>
        </p:txBody>
      </p:sp>
      <p:sp>
        <p:nvSpPr>
          <p:cNvPr id="156" name="Google Shape;156;g8216f5662d_0_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10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57" name="Google Shape;157;g8216f5662d_0_3"/>
          <p:cNvSpPr/>
          <p:nvPr/>
        </p:nvSpPr>
        <p:spPr>
          <a:xfrm>
            <a:off x="362324" y="1145562"/>
            <a:ext cx="4774219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EduID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57;g8216f5662d_0_3">
            <a:extLst>
              <a:ext uri="{FF2B5EF4-FFF2-40B4-BE49-F238E27FC236}">
                <a16:creationId xmlns:a16="http://schemas.microsoft.com/office/drawing/2014/main" id="{608D3E26-0F1C-9540-9033-10B5078C1EE3}"/>
              </a:ext>
            </a:extLst>
          </p:cNvPr>
          <p:cNvSpPr/>
          <p:nvPr/>
        </p:nvSpPr>
        <p:spPr>
          <a:xfrm>
            <a:off x="362324" y="1753315"/>
            <a:ext cx="4774219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Interoperability for European Student card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57;g8216f5662d_0_3">
            <a:extLst>
              <a:ext uri="{FF2B5EF4-FFF2-40B4-BE49-F238E27FC236}">
                <a16:creationId xmlns:a16="http://schemas.microsoft.com/office/drawing/2014/main" id="{234F25CC-41A4-8041-AA5A-AF6924CCD937}"/>
              </a:ext>
            </a:extLst>
          </p:cNvPr>
          <p:cNvSpPr/>
          <p:nvPr/>
        </p:nvSpPr>
        <p:spPr>
          <a:xfrm>
            <a:off x="362324" y="2361068"/>
            <a:ext cx="4774219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Microcredentialling</a:t>
            </a:r>
            <a:endParaRPr lang="en-GB" sz="2000" b="1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57;g8216f5662d_0_3">
            <a:extLst>
              <a:ext uri="{FF2B5EF4-FFF2-40B4-BE49-F238E27FC236}">
                <a16:creationId xmlns:a16="http://schemas.microsoft.com/office/drawing/2014/main" id="{77A5C989-3874-8648-9D1D-49368DA31081}"/>
              </a:ext>
            </a:extLst>
          </p:cNvPr>
          <p:cNvSpPr/>
          <p:nvPr/>
        </p:nvSpPr>
        <p:spPr>
          <a:xfrm>
            <a:off x="362323" y="2968821"/>
            <a:ext cx="4774219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US" sz="20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endParaRPr lang="en-US" sz="2000" b="1" kern="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9" name="Google Shape;202;g8216f5662d_0_393">
            <a:extLst>
              <a:ext uri="{FF2B5EF4-FFF2-40B4-BE49-F238E27FC236}">
                <a16:creationId xmlns:a16="http://schemas.microsoft.com/office/drawing/2014/main" id="{A9C886C8-0AB9-BB4F-863C-A7B36A9035FE}"/>
              </a:ext>
            </a:extLst>
          </p:cNvPr>
          <p:cNvSpPr/>
          <p:nvPr/>
        </p:nvSpPr>
        <p:spPr>
          <a:xfrm>
            <a:off x="6036492" y="3445320"/>
            <a:ext cx="1926225" cy="407250"/>
          </a:xfrm>
          <a:prstGeom prst="rect">
            <a:avLst/>
          </a:prstGeom>
          <a:solidFill>
            <a:srgbClr val="2E75B5">
              <a:alpha val="67058"/>
            </a:srgbClr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en-GB" sz="1050" ker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Widening scope with OpenRoaming</a:t>
            </a:r>
            <a:endParaRPr sz="1050"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" name="Google Shape;208;g8216f5662d_0_393" descr="Image result for eduroam">
            <a:extLst>
              <a:ext uri="{FF2B5EF4-FFF2-40B4-BE49-F238E27FC236}">
                <a16:creationId xmlns:a16="http://schemas.microsoft.com/office/drawing/2014/main" id="{56D9F908-3E8F-3A4D-8ED3-971A03ED8A1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78598" y="3873536"/>
            <a:ext cx="1565775" cy="678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52;g8216f5662d_0_393">
            <a:extLst>
              <a:ext uri="{FF2B5EF4-FFF2-40B4-BE49-F238E27FC236}">
                <a16:creationId xmlns:a16="http://schemas.microsoft.com/office/drawing/2014/main" id="{E8C82D17-0129-D741-9C4A-C008E10EE40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73028" y="2266909"/>
            <a:ext cx="2776914" cy="10905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" name="Google Shape;253;g8216f5662d_0_393">
            <a:extLst>
              <a:ext uri="{FF2B5EF4-FFF2-40B4-BE49-F238E27FC236}">
                <a16:creationId xmlns:a16="http://schemas.microsoft.com/office/drawing/2014/main" id="{2404A463-02D1-8E41-9E06-A69F0B70F31B}"/>
              </a:ext>
            </a:extLst>
          </p:cNvPr>
          <p:cNvGrpSpPr/>
          <p:nvPr/>
        </p:nvGrpSpPr>
        <p:grpSpPr>
          <a:xfrm>
            <a:off x="5311102" y="1711218"/>
            <a:ext cx="998325" cy="998325"/>
            <a:chOff x="6733300" y="1451432"/>
            <a:chExt cx="1331100" cy="1331100"/>
          </a:xfrm>
        </p:grpSpPr>
        <p:sp>
          <p:nvSpPr>
            <p:cNvPr id="17" name="Google Shape;254;g8216f5662d_0_393">
              <a:extLst>
                <a:ext uri="{FF2B5EF4-FFF2-40B4-BE49-F238E27FC236}">
                  <a16:creationId xmlns:a16="http://schemas.microsoft.com/office/drawing/2014/main" id="{6A3BD000-B613-194A-BA61-37B137DD5F1D}"/>
                </a:ext>
              </a:extLst>
            </p:cNvPr>
            <p:cNvSpPr/>
            <p:nvPr/>
          </p:nvSpPr>
          <p:spPr>
            <a:xfrm>
              <a:off x="6733300" y="1451432"/>
              <a:ext cx="1331100" cy="1331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05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" name="Google Shape;255;g8216f5662d_0_393">
              <a:extLst>
                <a:ext uri="{FF2B5EF4-FFF2-40B4-BE49-F238E27FC236}">
                  <a16:creationId xmlns:a16="http://schemas.microsoft.com/office/drawing/2014/main" id="{0486B867-6155-924A-AE71-EB793EE0BC7F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6781300" y="1488130"/>
              <a:ext cx="1243384" cy="124338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9" name="Google Shape;256;g8216f5662d_0_393">
            <a:extLst>
              <a:ext uri="{FF2B5EF4-FFF2-40B4-BE49-F238E27FC236}">
                <a16:creationId xmlns:a16="http://schemas.microsoft.com/office/drawing/2014/main" id="{58D20780-9611-AA43-A407-BA6A4EC02338}"/>
              </a:ext>
            </a:extLst>
          </p:cNvPr>
          <p:cNvGrpSpPr/>
          <p:nvPr/>
        </p:nvGrpSpPr>
        <p:grpSpPr>
          <a:xfrm>
            <a:off x="6462335" y="1435965"/>
            <a:ext cx="998325" cy="998325"/>
            <a:chOff x="8665638" y="716682"/>
            <a:chExt cx="1331100" cy="1331100"/>
          </a:xfrm>
        </p:grpSpPr>
        <p:sp>
          <p:nvSpPr>
            <p:cNvPr id="20" name="Google Shape;257;g8216f5662d_0_393">
              <a:extLst>
                <a:ext uri="{FF2B5EF4-FFF2-40B4-BE49-F238E27FC236}">
                  <a16:creationId xmlns:a16="http://schemas.microsoft.com/office/drawing/2014/main" id="{8E6868FB-C489-FB4E-A7A4-07D3F5ACED3C}"/>
                </a:ext>
              </a:extLst>
            </p:cNvPr>
            <p:cNvSpPr/>
            <p:nvPr/>
          </p:nvSpPr>
          <p:spPr>
            <a:xfrm>
              <a:off x="8665638" y="716682"/>
              <a:ext cx="1331100" cy="1331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05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1" name="Google Shape;258;g8216f5662d_0_393">
              <a:extLst>
                <a:ext uri="{FF2B5EF4-FFF2-40B4-BE49-F238E27FC236}">
                  <a16:creationId xmlns:a16="http://schemas.microsoft.com/office/drawing/2014/main" id="{0FEAFEE6-ACC0-6F45-B399-205CDB46226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8719634" y="765373"/>
              <a:ext cx="1238202" cy="123820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" name="Google Shape;259;g8216f5662d_0_393">
            <a:extLst>
              <a:ext uri="{FF2B5EF4-FFF2-40B4-BE49-F238E27FC236}">
                <a16:creationId xmlns:a16="http://schemas.microsoft.com/office/drawing/2014/main" id="{E10A98D5-A6FF-F24D-99F0-80C3FC709EF7}"/>
              </a:ext>
            </a:extLst>
          </p:cNvPr>
          <p:cNvGrpSpPr/>
          <p:nvPr/>
        </p:nvGrpSpPr>
        <p:grpSpPr>
          <a:xfrm>
            <a:off x="7631268" y="1727485"/>
            <a:ext cx="998325" cy="998325"/>
            <a:chOff x="10597963" y="1302857"/>
            <a:chExt cx="1331100" cy="1331100"/>
          </a:xfrm>
        </p:grpSpPr>
        <p:sp>
          <p:nvSpPr>
            <p:cNvPr id="23" name="Google Shape;260;g8216f5662d_0_393">
              <a:extLst>
                <a:ext uri="{FF2B5EF4-FFF2-40B4-BE49-F238E27FC236}">
                  <a16:creationId xmlns:a16="http://schemas.microsoft.com/office/drawing/2014/main" id="{3DF1295A-71FB-E847-AD18-E701D3BF5436}"/>
                </a:ext>
              </a:extLst>
            </p:cNvPr>
            <p:cNvSpPr/>
            <p:nvPr/>
          </p:nvSpPr>
          <p:spPr>
            <a:xfrm>
              <a:off x="10597963" y="1302857"/>
              <a:ext cx="1331100" cy="1331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pPr>
                <a:buClr>
                  <a:srgbClr val="000000"/>
                </a:buClr>
                <a:buSzPts val="1400"/>
              </a:pPr>
              <a:endParaRPr sz="1050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4" name="Google Shape;261;g8216f5662d_0_393">
              <a:extLst>
                <a:ext uri="{FF2B5EF4-FFF2-40B4-BE49-F238E27FC236}">
                  <a16:creationId xmlns:a16="http://schemas.microsoft.com/office/drawing/2014/main" id="{BF6B102A-8963-384A-B1E3-DA9027E4E76F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0651963" y="1341723"/>
              <a:ext cx="1238202" cy="123820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Google Shape;262;g8216f5662d_0_393">
            <a:extLst>
              <a:ext uri="{FF2B5EF4-FFF2-40B4-BE49-F238E27FC236}">
                <a16:creationId xmlns:a16="http://schemas.microsoft.com/office/drawing/2014/main" id="{30D6C8AF-D179-BC4D-806C-5479A58D9448}"/>
              </a:ext>
            </a:extLst>
          </p:cNvPr>
          <p:cNvSpPr/>
          <p:nvPr/>
        </p:nvSpPr>
        <p:spPr>
          <a:xfrm>
            <a:off x="6794081" y="2896462"/>
            <a:ext cx="417600" cy="585675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05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73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4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216f5662d_0_3"/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NL" dirty="0"/>
              <a:t>Data stewardship</a:t>
            </a:r>
            <a:endParaRPr dirty="0"/>
          </a:p>
        </p:txBody>
      </p:sp>
      <p:sp>
        <p:nvSpPr>
          <p:cNvPr id="156" name="Google Shape;156;g8216f5662d_0_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11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57" name="Google Shape;157;g8216f5662d_0_3"/>
          <p:cNvSpPr/>
          <p:nvPr/>
        </p:nvSpPr>
        <p:spPr>
          <a:xfrm>
            <a:off x="362325" y="1145562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Interoperability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57;g8216f5662d_0_3">
            <a:extLst>
              <a:ext uri="{FF2B5EF4-FFF2-40B4-BE49-F238E27FC236}">
                <a16:creationId xmlns:a16="http://schemas.microsoft.com/office/drawing/2014/main" id="{608D3E26-0F1C-9540-9033-10B5078C1EE3}"/>
              </a:ext>
            </a:extLst>
          </p:cNvPr>
          <p:cNvSpPr/>
          <p:nvPr/>
        </p:nvSpPr>
        <p:spPr>
          <a:xfrm>
            <a:off x="362325" y="1753315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eduOER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57;g8216f5662d_0_3">
            <a:extLst>
              <a:ext uri="{FF2B5EF4-FFF2-40B4-BE49-F238E27FC236}">
                <a16:creationId xmlns:a16="http://schemas.microsoft.com/office/drawing/2014/main" id="{234F25CC-41A4-8041-AA5A-AF6924CCD937}"/>
              </a:ext>
            </a:extLst>
          </p:cNvPr>
          <p:cNvSpPr/>
          <p:nvPr/>
        </p:nvSpPr>
        <p:spPr>
          <a:xfrm>
            <a:off x="362325" y="2361068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European Education data lake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C97B7A-B597-E54B-BE03-4EBA5681C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640" y="2580238"/>
            <a:ext cx="3500260" cy="202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260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8216f5662d_0_1109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12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23" name="Google Shape;155;g8216f5662d_0_3">
            <a:extLst>
              <a:ext uri="{FF2B5EF4-FFF2-40B4-BE49-F238E27FC236}">
                <a16:creationId xmlns:a16="http://schemas.microsoft.com/office/drawing/2014/main" id="{929FFC7A-0D01-2749-8E4E-8E581EAC13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/>
              <a:t>Questions to the GA:</a:t>
            </a:r>
            <a:endParaRPr dirty="0"/>
          </a:p>
        </p:txBody>
      </p:sp>
      <p:sp>
        <p:nvSpPr>
          <p:cNvPr id="13" name="Google Shape;173;g8af3ffe6d2_0_0">
            <a:extLst>
              <a:ext uri="{FF2B5EF4-FFF2-40B4-BE49-F238E27FC236}">
                <a16:creationId xmlns:a16="http://schemas.microsoft.com/office/drawing/2014/main" id="{7C40A47A-DCA0-F344-ACDE-F4D8370809A2}"/>
              </a:ext>
            </a:extLst>
          </p:cNvPr>
          <p:cNvSpPr/>
          <p:nvPr/>
        </p:nvSpPr>
        <p:spPr>
          <a:xfrm>
            <a:off x="415067" y="1030110"/>
            <a:ext cx="7888706" cy="677558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0">
                <a:srgbClr val="552481">
                  <a:shade val="30000"/>
                  <a:satMod val="115000"/>
                </a:srgbClr>
              </a:gs>
              <a:gs pos="50000">
                <a:srgbClr val="552481">
                  <a:shade val="67500"/>
                  <a:satMod val="115000"/>
                </a:srgbClr>
              </a:gs>
              <a:gs pos="100000">
                <a:srgbClr val="55248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How do you see the role of GÉANT in creating tools for the Education communities?</a:t>
            </a:r>
          </a:p>
        </p:txBody>
      </p:sp>
      <p:sp>
        <p:nvSpPr>
          <p:cNvPr id="14" name="Google Shape;175;g8af3ffe6d2_0_0">
            <a:extLst>
              <a:ext uri="{FF2B5EF4-FFF2-40B4-BE49-F238E27FC236}">
                <a16:creationId xmlns:a16="http://schemas.microsoft.com/office/drawing/2014/main" id="{BFC78BEE-548B-EE4C-9841-5DDC0B6176CF}"/>
              </a:ext>
            </a:extLst>
          </p:cNvPr>
          <p:cNvSpPr/>
          <p:nvPr/>
        </p:nvSpPr>
        <p:spPr>
          <a:xfrm>
            <a:off x="415067" y="1801467"/>
            <a:ext cx="7888705" cy="677558"/>
          </a:xfrm>
          <a:prstGeom prst="roundRect">
            <a:avLst>
              <a:gd name="adj" fmla="val 13183"/>
            </a:avLst>
          </a:prstGeom>
          <a:gradFill flip="none" rotWithShape="1">
            <a:gsLst>
              <a:gs pos="0">
                <a:srgbClr val="CD007B">
                  <a:shade val="30000"/>
                  <a:satMod val="115000"/>
                </a:srgbClr>
              </a:gs>
              <a:gs pos="50000">
                <a:srgbClr val="CD007B">
                  <a:shade val="67500"/>
                  <a:satMod val="115000"/>
                </a:srgbClr>
              </a:gs>
              <a:gs pos="100000">
                <a:srgbClr val="CD007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What direction should GÉANT take towards education related tools operation and services? </a:t>
            </a:r>
          </a:p>
        </p:txBody>
      </p:sp>
      <p:sp>
        <p:nvSpPr>
          <p:cNvPr id="15" name="Google Shape;173;g8af3ffe6d2_0_0">
            <a:extLst>
              <a:ext uri="{FF2B5EF4-FFF2-40B4-BE49-F238E27FC236}">
                <a16:creationId xmlns:a16="http://schemas.microsoft.com/office/drawing/2014/main" id="{FE56451E-2D4A-E343-8245-E54A370D72E3}"/>
              </a:ext>
            </a:extLst>
          </p:cNvPr>
          <p:cNvSpPr/>
          <p:nvPr/>
        </p:nvSpPr>
        <p:spPr>
          <a:xfrm>
            <a:off x="415067" y="2571750"/>
            <a:ext cx="7888706" cy="677558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0">
                <a:srgbClr val="552481">
                  <a:shade val="30000"/>
                  <a:satMod val="115000"/>
                </a:srgbClr>
              </a:gs>
              <a:gs pos="50000">
                <a:srgbClr val="552481">
                  <a:shade val="67500"/>
                  <a:satMod val="115000"/>
                </a:srgbClr>
              </a:gs>
              <a:gs pos="100000">
                <a:srgbClr val="55248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What should the role of GÉANT be in Student mobility?</a:t>
            </a:r>
          </a:p>
        </p:txBody>
      </p:sp>
      <p:sp>
        <p:nvSpPr>
          <p:cNvPr id="16" name="Google Shape;175;g8af3ffe6d2_0_0">
            <a:extLst>
              <a:ext uri="{FF2B5EF4-FFF2-40B4-BE49-F238E27FC236}">
                <a16:creationId xmlns:a16="http://schemas.microsoft.com/office/drawing/2014/main" id="{74D3D48F-1CB7-D345-9EE9-5E739902C76B}"/>
              </a:ext>
            </a:extLst>
          </p:cNvPr>
          <p:cNvSpPr/>
          <p:nvPr/>
        </p:nvSpPr>
        <p:spPr>
          <a:xfrm>
            <a:off x="415067" y="3348683"/>
            <a:ext cx="7888705" cy="677558"/>
          </a:xfrm>
          <a:prstGeom prst="roundRect">
            <a:avLst>
              <a:gd name="adj" fmla="val 13183"/>
            </a:avLst>
          </a:prstGeom>
          <a:gradFill flip="none" rotWithShape="1">
            <a:gsLst>
              <a:gs pos="0">
                <a:srgbClr val="CD007B">
                  <a:shade val="30000"/>
                  <a:satMod val="115000"/>
                </a:srgbClr>
              </a:gs>
              <a:gs pos="50000">
                <a:srgbClr val="CD007B">
                  <a:shade val="67500"/>
                  <a:satMod val="115000"/>
                </a:srgbClr>
              </a:gs>
              <a:gs pos="100000">
                <a:srgbClr val="CD007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How do you see the role of NRENs and GÉANT related to data stewardship?</a:t>
            </a:r>
          </a:p>
        </p:txBody>
      </p:sp>
      <p:sp>
        <p:nvSpPr>
          <p:cNvPr id="17" name="Google Shape;173;g8af3ffe6d2_0_0">
            <a:extLst>
              <a:ext uri="{FF2B5EF4-FFF2-40B4-BE49-F238E27FC236}">
                <a16:creationId xmlns:a16="http://schemas.microsoft.com/office/drawing/2014/main" id="{A624BED0-B679-9D42-9208-C5800652A6D3}"/>
              </a:ext>
            </a:extLst>
          </p:cNvPr>
          <p:cNvSpPr/>
          <p:nvPr/>
        </p:nvSpPr>
        <p:spPr>
          <a:xfrm>
            <a:off x="415067" y="4127400"/>
            <a:ext cx="7888706" cy="677558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0">
                <a:srgbClr val="552481">
                  <a:shade val="30000"/>
                  <a:satMod val="115000"/>
                </a:srgbClr>
              </a:gs>
              <a:gs pos="50000">
                <a:srgbClr val="552481">
                  <a:shade val="67500"/>
                  <a:satMod val="115000"/>
                </a:srgbClr>
              </a:gs>
              <a:gs pos="100000">
                <a:srgbClr val="55248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Are there other areas that NRENs want GÉANT to focus on?</a:t>
            </a:r>
          </a:p>
        </p:txBody>
      </p:sp>
    </p:spTree>
    <p:extLst>
      <p:ext uri="{BB962C8B-B14F-4D97-AF65-F5344CB8AC3E}">
        <p14:creationId xmlns:p14="http://schemas.microsoft.com/office/powerpoint/2010/main" val="3459081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g8909128b05_1_609" descr="A picture containing ma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0"/>
            <a:ext cx="9144000" cy="5158643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g8909128b05_1_609"/>
          <p:cNvSpPr txBox="1"/>
          <p:nvPr/>
        </p:nvSpPr>
        <p:spPr>
          <a:xfrm>
            <a:off x="636551" y="1669685"/>
            <a:ext cx="5307050" cy="532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spcBef>
                <a:spcPts val="270"/>
              </a:spcBef>
              <a:buClr>
                <a:srgbClr val="000000"/>
              </a:buClr>
              <a:buSzPts val="1800"/>
            </a:pPr>
            <a:r>
              <a:rPr lang="en-US" sz="2700" kern="0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gyongyi.horvath@geant.org</a:t>
            </a:r>
            <a:endParaRPr sz="2700" kern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g8909128b05_1_609"/>
          <p:cNvSpPr txBox="1"/>
          <p:nvPr/>
        </p:nvSpPr>
        <p:spPr>
          <a:xfrm>
            <a:off x="636551" y="1079535"/>
            <a:ext cx="4047975" cy="763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4800"/>
            </a:pPr>
            <a:r>
              <a:rPr lang="en-GB" sz="3600" b="1" kern="0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1" name="Google Shape;401;g8909128b05_1_6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16607" y="221806"/>
            <a:ext cx="986499" cy="561229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g8909128b05_1_609"/>
          <p:cNvSpPr/>
          <p:nvPr/>
        </p:nvSpPr>
        <p:spPr>
          <a:xfrm>
            <a:off x="0" y="3550535"/>
            <a:ext cx="9144000" cy="1593000"/>
          </a:xfrm>
          <a:prstGeom prst="rect">
            <a:avLst/>
          </a:prstGeom>
          <a:gradFill>
            <a:gsLst>
              <a:gs pos="0">
                <a:srgbClr val="1F4270">
                  <a:alpha val="0"/>
                </a:srgbClr>
              </a:gs>
              <a:gs pos="99000">
                <a:srgbClr val="1F4270"/>
              </a:gs>
              <a:gs pos="100000">
                <a:srgbClr val="1F4270"/>
              </a:gs>
            </a:gsLst>
            <a:lin ang="5400012" scaled="0"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3" name="Google Shape;403;g8909128b05_1_60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7852" y="4618166"/>
            <a:ext cx="426503" cy="27219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4" name="Google Shape;404;g8909128b05_1_609"/>
          <p:cNvSpPr txBox="1"/>
          <p:nvPr/>
        </p:nvSpPr>
        <p:spPr>
          <a:xfrm>
            <a:off x="1184354" y="4581137"/>
            <a:ext cx="1963575" cy="34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© GÉANT Association 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600"/>
            </a:pPr>
            <a:r>
              <a:rPr lang="en-GB" sz="4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 part of the GÉANT 2020 Framework Partnership Agreement (FPA), the project receives funding from the European Union's Horizon 2020 research and innovation programme under Grant Agreement No. 856726 (GN4-3).</a:t>
            </a:r>
            <a:endParaRPr sz="10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5024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56DC99BB-3B93-8D40-AA95-62EA68B88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92" y="0"/>
            <a:ext cx="6726115" cy="5143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905F62-4B8F-5841-8057-12E3795993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Google Shape;155;g8216f5662d_0_3">
            <a:extLst>
              <a:ext uri="{FF2B5EF4-FFF2-40B4-BE49-F238E27FC236}">
                <a16:creationId xmlns:a16="http://schemas.microsoft.com/office/drawing/2014/main" id="{85B68E2E-FD38-F241-9AA6-95DE28D047E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83827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>
                <a:solidFill>
                  <a:srgbClr val="552481"/>
                </a:solidFill>
              </a:rPr>
              <a:t>GÉANT NRENs educational services</a:t>
            </a:r>
            <a:endParaRPr dirty="0">
              <a:solidFill>
                <a:srgbClr val="5524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806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216f5662d_0_3"/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NL" dirty="0"/>
              <a:t>Strategic positioning for GÉANT regarding Education</a:t>
            </a:r>
            <a:br>
              <a:rPr lang="en-NL" dirty="0"/>
            </a:br>
            <a:r>
              <a:rPr lang="en-GB" b="0" i="1" dirty="0">
                <a:solidFill>
                  <a:srgbClr val="FFFFFF"/>
                </a:solidFill>
              </a:rPr>
              <a:t>Focus ∙ Innovate · Evolve</a:t>
            </a:r>
            <a:endParaRPr dirty="0"/>
          </a:p>
        </p:txBody>
      </p:sp>
      <p:sp>
        <p:nvSpPr>
          <p:cNvPr id="156" name="Google Shape;156;g8216f5662d_0_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3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57" name="Google Shape;157;g8216f5662d_0_3"/>
          <p:cNvSpPr/>
          <p:nvPr/>
        </p:nvSpPr>
        <p:spPr>
          <a:xfrm>
            <a:off x="362324" y="1145562"/>
            <a:ext cx="8574941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Facilitate the GÉANT community and represent it in international organisations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57;g8216f5662d_0_3">
            <a:extLst>
              <a:ext uri="{FF2B5EF4-FFF2-40B4-BE49-F238E27FC236}">
                <a16:creationId xmlns:a16="http://schemas.microsoft.com/office/drawing/2014/main" id="{608D3E26-0F1C-9540-9033-10B5078C1EE3}"/>
              </a:ext>
            </a:extLst>
          </p:cNvPr>
          <p:cNvSpPr/>
          <p:nvPr/>
        </p:nvSpPr>
        <p:spPr>
          <a:xfrm>
            <a:off x="362324" y="1753315"/>
            <a:ext cx="8574941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Making tools available for the GÉANT community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57;g8216f5662d_0_3">
            <a:extLst>
              <a:ext uri="{FF2B5EF4-FFF2-40B4-BE49-F238E27FC236}">
                <a16:creationId xmlns:a16="http://schemas.microsoft.com/office/drawing/2014/main" id="{234F25CC-41A4-8041-AA5A-AF6924CCD937}"/>
              </a:ext>
            </a:extLst>
          </p:cNvPr>
          <p:cNvSpPr/>
          <p:nvPr/>
        </p:nvSpPr>
        <p:spPr>
          <a:xfrm>
            <a:off x="362324" y="2361068"/>
            <a:ext cx="8574941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Operating tools and services for the GÉANT community</a:t>
            </a:r>
          </a:p>
        </p:txBody>
      </p:sp>
      <p:sp>
        <p:nvSpPr>
          <p:cNvPr id="14" name="Google Shape;157;g8216f5662d_0_3">
            <a:extLst>
              <a:ext uri="{FF2B5EF4-FFF2-40B4-BE49-F238E27FC236}">
                <a16:creationId xmlns:a16="http://schemas.microsoft.com/office/drawing/2014/main" id="{77A5C989-3874-8648-9D1D-49368DA31081}"/>
              </a:ext>
            </a:extLst>
          </p:cNvPr>
          <p:cNvSpPr/>
          <p:nvPr/>
        </p:nvSpPr>
        <p:spPr>
          <a:xfrm>
            <a:off x="362323" y="2968821"/>
            <a:ext cx="8574941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GÉANT’s role in </a:t>
            </a:r>
            <a:r>
              <a:rPr lang="en-US" sz="2000" b="1" kern="0" dirty="0">
                <a:solidFill>
                  <a:srgbClr val="FFFFFF"/>
                </a:solidFill>
                <a:latin typeface="Calibri"/>
                <a:cs typeface="Calibri"/>
              </a:rPr>
              <a:t>Student mobility</a:t>
            </a:r>
          </a:p>
        </p:txBody>
      </p:sp>
      <p:sp>
        <p:nvSpPr>
          <p:cNvPr id="15" name="Google Shape;157;g8216f5662d_0_3">
            <a:extLst>
              <a:ext uri="{FF2B5EF4-FFF2-40B4-BE49-F238E27FC236}">
                <a16:creationId xmlns:a16="http://schemas.microsoft.com/office/drawing/2014/main" id="{C2AB1048-8157-554E-A593-3B80CCDA6F62}"/>
              </a:ext>
            </a:extLst>
          </p:cNvPr>
          <p:cNvSpPr/>
          <p:nvPr/>
        </p:nvSpPr>
        <p:spPr>
          <a:xfrm>
            <a:off x="362322" y="3576574"/>
            <a:ext cx="8574941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Data stewardship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937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8216f5662d_0_1109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4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23" name="Google Shape;155;g8216f5662d_0_3">
            <a:extLst>
              <a:ext uri="{FF2B5EF4-FFF2-40B4-BE49-F238E27FC236}">
                <a16:creationId xmlns:a16="http://schemas.microsoft.com/office/drawing/2014/main" id="{929FFC7A-0D01-2749-8E4E-8E581EAC13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/>
              <a:t>Questions to the GA:</a:t>
            </a:r>
            <a:endParaRPr dirty="0"/>
          </a:p>
        </p:txBody>
      </p:sp>
      <p:sp>
        <p:nvSpPr>
          <p:cNvPr id="13" name="Google Shape;173;g8af3ffe6d2_0_0">
            <a:extLst>
              <a:ext uri="{FF2B5EF4-FFF2-40B4-BE49-F238E27FC236}">
                <a16:creationId xmlns:a16="http://schemas.microsoft.com/office/drawing/2014/main" id="{7C40A47A-DCA0-F344-ACDE-F4D8370809A2}"/>
              </a:ext>
            </a:extLst>
          </p:cNvPr>
          <p:cNvSpPr/>
          <p:nvPr/>
        </p:nvSpPr>
        <p:spPr>
          <a:xfrm>
            <a:off x="415067" y="1337041"/>
            <a:ext cx="7888706" cy="677558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0">
                <a:srgbClr val="552481">
                  <a:shade val="30000"/>
                  <a:satMod val="115000"/>
                </a:srgbClr>
              </a:gs>
              <a:gs pos="50000">
                <a:srgbClr val="552481">
                  <a:shade val="67500"/>
                  <a:satMod val="115000"/>
                </a:srgbClr>
              </a:gs>
              <a:gs pos="100000">
                <a:srgbClr val="552481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Is this the right direction for GÉANT?</a:t>
            </a:r>
          </a:p>
        </p:txBody>
      </p:sp>
      <p:sp>
        <p:nvSpPr>
          <p:cNvPr id="14" name="Google Shape;175;g8af3ffe6d2_0_0">
            <a:extLst>
              <a:ext uri="{FF2B5EF4-FFF2-40B4-BE49-F238E27FC236}">
                <a16:creationId xmlns:a16="http://schemas.microsoft.com/office/drawing/2014/main" id="{BFC78BEE-548B-EE4C-9841-5DDC0B6176CF}"/>
              </a:ext>
            </a:extLst>
          </p:cNvPr>
          <p:cNvSpPr/>
          <p:nvPr/>
        </p:nvSpPr>
        <p:spPr>
          <a:xfrm>
            <a:off x="415067" y="2219762"/>
            <a:ext cx="7888705" cy="677558"/>
          </a:xfrm>
          <a:prstGeom prst="roundRect">
            <a:avLst>
              <a:gd name="adj" fmla="val 13183"/>
            </a:avLst>
          </a:prstGeom>
          <a:gradFill flip="none" rotWithShape="1">
            <a:gsLst>
              <a:gs pos="0">
                <a:srgbClr val="D91E4F">
                  <a:shade val="30000"/>
                  <a:satMod val="115000"/>
                </a:srgbClr>
              </a:gs>
              <a:gs pos="50000">
                <a:srgbClr val="D91E4F">
                  <a:shade val="67500"/>
                  <a:satMod val="115000"/>
                </a:srgbClr>
              </a:gs>
              <a:gs pos="100000">
                <a:srgbClr val="D91E4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What are your priorities regarding this? </a:t>
            </a:r>
          </a:p>
        </p:txBody>
      </p:sp>
      <p:sp>
        <p:nvSpPr>
          <p:cNvPr id="15" name="Google Shape;173;g8af3ffe6d2_0_0">
            <a:extLst>
              <a:ext uri="{FF2B5EF4-FFF2-40B4-BE49-F238E27FC236}">
                <a16:creationId xmlns:a16="http://schemas.microsoft.com/office/drawing/2014/main" id="{FE56451E-2D4A-E343-8245-E54A370D72E3}"/>
              </a:ext>
            </a:extLst>
          </p:cNvPr>
          <p:cNvSpPr/>
          <p:nvPr/>
        </p:nvSpPr>
        <p:spPr>
          <a:xfrm>
            <a:off x="415067" y="3102482"/>
            <a:ext cx="7888706" cy="677558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0">
                <a:srgbClr val="CD007B">
                  <a:shade val="30000"/>
                  <a:satMod val="115000"/>
                </a:srgbClr>
              </a:gs>
              <a:gs pos="50000">
                <a:srgbClr val="CD007B">
                  <a:shade val="67500"/>
                  <a:satMod val="115000"/>
                </a:srgbClr>
              </a:gs>
              <a:gs pos="100000">
                <a:srgbClr val="CD007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Is there anything else to add to the list?</a:t>
            </a:r>
          </a:p>
        </p:txBody>
      </p:sp>
      <p:sp>
        <p:nvSpPr>
          <p:cNvPr id="11" name="Google Shape;173;g8af3ffe6d2_0_0">
            <a:extLst>
              <a:ext uri="{FF2B5EF4-FFF2-40B4-BE49-F238E27FC236}">
                <a16:creationId xmlns:a16="http://schemas.microsoft.com/office/drawing/2014/main" id="{7A38ACA4-BD10-D24E-A98A-C8EFB1BE6C48}"/>
              </a:ext>
            </a:extLst>
          </p:cNvPr>
          <p:cNvSpPr/>
          <p:nvPr/>
        </p:nvSpPr>
        <p:spPr>
          <a:xfrm>
            <a:off x="415066" y="3985202"/>
            <a:ext cx="7888706" cy="677558"/>
          </a:xfrm>
          <a:prstGeom prst="roundRect">
            <a:avLst>
              <a:gd name="adj" fmla="val 12524"/>
            </a:avLst>
          </a:prstGeom>
          <a:solidFill>
            <a:srgbClr val="00557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Go to: </a:t>
            </a:r>
            <a:r>
              <a:rPr lang="en-GB" sz="2175" b="1" kern="0" dirty="0">
                <a:solidFill>
                  <a:schemeClr val="bg1"/>
                </a:solidFill>
                <a:latin typeface="Calibri"/>
                <a:ea typeface="Arial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www.menti.com</a:t>
            </a: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 and use code: 78 12 29 7</a:t>
            </a:r>
          </a:p>
        </p:txBody>
      </p:sp>
    </p:spTree>
    <p:extLst>
      <p:ext uri="{BB962C8B-B14F-4D97-AF65-F5344CB8AC3E}">
        <p14:creationId xmlns:p14="http://schemas.microsoft.com/office/powerpoint/2010/main" val="1764471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af3ffe6d2_0_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r>
              <a:rPr lang="en-US" dirty="0"/>
              <a:t>Objective</a:t>
            </a:r>
            <a:endParaRPr dirty="0"/>
          </a:p>
        </p:txBody>
      </p:sp>
      <p:sp>
        <p:nvSpPr>
          <p:cNvPr id="171" name="Google Shape;171;g8af3ffe6d2_0_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5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73" name="Google Shape;173;g8af3ffe6d2_0_0"/>
          <p:cNvSpPr/>
          <p:nvPr/>
        </p:nvSpPr>
        <p:spPr>
          <a:xfrm>
            <a:off x="340894" y="1177892"/>
            <a:ext cx="7888706" cy="1040400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53000">
                <a:srgbClr val="552481">
                  <a:tint val="44500"/>
                  <a:satMod val="160000"/>
                  <a:lumMod val="51000"/>
                </a:srgbClr>
              </a:gs>
              <a:gs pos="100000">
                <a:srgbClr val="552481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GÉANT’s position towards the “E”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8af3ffe6d2_0_0"/>
          <p:cNvSpPr/>
          <p:nvPr/>
        </p:nvSpPr>
        <p:spPr>
          <a:xfrm>
            <a:off x="340893" y="2399722"/>
            <a:ext cx="7888705" cy="1040400"/>
          </a:xfrm>
          <a:prstGeom prst="roundRect">
            <a:avLst>
              <a:gd name="adj" fmla="val 13183"/>
            </a:avLst>
          </a:prstGeom>
          <a:gradFill flip="none" rotWithShape="1">
            <a:gsLst>
              <a:gs pos="74000">
                <a:srgbClr val="CD007B">
                  <a:tint val="66000"/>
                  <a:satMod val="160000"/>
                </a:srgbClr>
              </a:gs>
              <a:gs pos="34000">
                <a:srgbClr val="CD007B">
                  <a:tint val="44500"/>
                  <a:satMod val="160000"/>
                  <a:lumMod val="58000"/>
                </a:srgbClr>
              </a:gs>
              <a:gs pos="100000">
                <a:srgbClr val="CD007B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Setting the course – how ambitious do you want GÉANT to be?</a:t>
            </a:r>
          </a:p>
        </p:txBody>
      </p:sp>
    </p:spTree>
    <p:extLst>
      <p:ext uri="{BB962C8B-B14F-4D97-AF65-F5344CB8AC3E}">
        <p14:creationId xmlns:p14="http://schemas.microsoft.com/office/powerpoint/2010/main" val="10753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af3ffe6d2_0_0"/>
          <p:cNvSpPr txBox="1">
            <a:spLocks noGrp="1"/>
          </p:cNvSpPr>
          <p:nvPr>
            <p:ph type="title"/>
          </p:nvPr>
        </p:nvSpPr>
        <p:spPr>
          <a:xfrm>
            <a:off x="340894" y="153281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r>
              <a:rPr lang="en-US" dirty="0"/>
              <a:t>Current landscape</a:t>
            </a:r>
            <a:endParaRPr dirty="0"/>
          </a:p>
          <a:p>
            <a:r>
              <a:rPr lang="en-GB" b="0" i="1" dirty="0">
                <a:solidFill>
                  <a:srgbClr val="FFFFFF"/>
                </a:solidFill>
              </a:rPr>
              <a:t>What are the challenges and opportunities</a:t>
            </a:r>
            <a:endParaRPr dirty="0"/>
          </a:p>
        </p:txBody>
      </p:sp>
      <p:sp>
        <p:nvSpPr>
          <p:cNvPr id="171" name="Google Shape;171;g8af3ffe6d2_0_0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6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72" name="Google Shape;172;g8af3ffe6d2_0_0"/>
          <p:cNvSpPr/>
          <p:nvPr/>
        </p:nvSpPr>
        <p:spPr>
          <a:xfrm>
            <a:off x="1079663" y="1185528"/>
            <a:ext cx="3275550" cy="1040400"/>
          </a:xfrm>
          <a:prstGeom prst="roundRect">
            <a:avLst>
              <a:gd name="adj" fmla="val 13183"/>
            </a:avLst>
          </a:prstGeom>
          <a:solidFill>
            <a:srgbClr val="267296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NRENs educational services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8af3ffe6d2_0_0"/>
          <p:cNvSpPr/>
          <p:nvPr/>
        </p:nvSpPr>
        <p:spPr>
          <a:xfrm>
            <a:off x="4572000" y="1185528"/>
            <a:ext cx="3275550" cy="1040400"/>
          </a:xfrm>
          <a:prstGeom prst="roundRect">
            <a:avLst>
              <a:gd name="adj" fmla="val 12524"/>
            </a:avLst>
          </a:prstGeom>
          <a:gradFill flip="none" rotWithShape="1">
            <a:gsLst>
              <a:gs pos="0">
                <a:srgbClr val="267296">
                  <a:shade val="30000"/>
                  <a:satMod val="115000"/>
                </a:srgbClr>
              </a:gs>
              <a:gs pos="50000">
                <a:srgbClr val="267296">
                  <a:shade val="67500"/>
                  <a:satMod val="115000"/>
                </a:srgbClr>
              </a:gs>
              <a:gs pos="100000">
                <a:srgbClr val="267296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Arial"/>
                <a:cs typeface="Calibri"/>
                <a:sym typeface="Calibri"/>
              </a:rPr>
              <a:t>Trends &amp; opportunities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8af3ffe6d2_0_0"/>
          <p:cNvSpPr/>
          <p:nvPr/>
        </p:nvSpPr>
        <p:spPr>
          <a:xfrm>
            <a:off x="1079663" y="2392728"/>
            <a:ext cx="3275550" cy="1040400"/>
          </a:xfrm>
          <a:prstGeom prst="roundRect">
            <a:avLst>
              <a:gd name="adj" fmla="val 11865"/>
            </a:avLst>
          </a:prstGeom>
          <a:solidFill>
            <a:srgbClr val="CC007B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COVID-19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8af3ffe6d2_0_0"/>
          <p:cNvSpPr/>
          <p:nvPr/>
        </p:nvSpPr>
        <p:spPr>
          <a:xfrm>
            <a:off x="4572000" y="2399722"/>
            <a:ext cx="3275550" cy="1040400"/>
          </a:xfrm>
          <a:prstGeom prst="roundRect">
            <a:avLst>
              <a:gd name="adj" fmla="val 13183"/>
            </a:avLst>
          </a:prstGeom>
          <a:gradFill flip="none" rotWithShape="1">
            <a:gsLst>
              <a:gs pos="0">
                <a:srgbClr val="CD007B">
                  <a:shade val="30000"/>
                  <a:satMod val="115000"/>
                </a:srgbClr>
              </a:gs>
              <a:gs pos="50000">
                <a:srgbClr val="CD007B">
                  <a:shade val="67500"/>
                  <a:satMod val="115000"/>
                </a:srgbClr>
              </a:gs>
              <a:gs pos="100000">
                <a:srgbClr val="CD007B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Impact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8af3ffe6d2_0_0"/>
          <p:cNvSpPr/>
          <p:nvPr/>
        </p:nvSpPr>
        <p:spPr>
          <a:xfrm>
            <a:off x="1079663" y="3576603"/>
            <a:ext cx="3275550" cy="1040400"/>
          </a:xfrm>
          <a:prstGeom prst="roundRect">
            <a:avLst>
              <a:gd name="adj" fmla="val 10547"/>
            </a:avLst>
          </a:prstGeom>
          <a:solidFill>
            <a:srgbClr val="552481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GÉANT </a:t>
            </a:r>
            <a:r>
              <a:rPr lang="en-GB" sz="2175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edu</a:t>
            </a: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portfolio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8af3ffe6d2_0_0"/>
          <p:cNvSpPr/>
          <p:nvPr/>
        </p:nvSpPr>
        <p:spPr>
          <a:xfrm>
            <a:off x="4572000" y="3613916"/>
            <a:ext cx="3275550" cy="1040400"/>
          </a:xfrm>
          <a:prstGeom prst="roundRect">
            <a:avLst>
              <a:gd name="adj" fmla="val 13183"/>
            </a:avLst>
          </a:prstGeom>
          <a:gradFill flip="none" rotWithShape="1">
            <a:gsLst>
              <a:gs pos="0">
                <a:srgbClr val="552481">
                  <a:shade val="30000"/>
                  <a:satMod val="115000"/>
                </a:srgbClr>
              </a:gs>
              <a:gs pos="50000">
                <a:srgbClr val="552481">
                  <a:shade val="67500"/>
                  <a:satMod val="115000"/>
                </a:srgbClr>
              </a:gs>
              <a:gs pos="100000">
                <a:srgbClr val="552481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2900"/>
            </a:pPr>
            <a:r>
              <a:rPr lang="en-GB" sz="2175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Strategic direction</a:t>
            </a:r>
            <a:endParaRPr sz="525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Pentagon 1">
            <a:extLst>
              <a:ext uri="{FF2B5EF4-FFF2-40B4-BE49-F238E27FC236}">
                <a16:creationId xmlns:a16="http://schemas.microsoft.com/office/drawing/2014/main" id="{D1DDB425-3613-B146-B102-E158A2830F7E}"/>
              </a:ext>
            </a:extLst>
          </p:cNvPr>
          <p:cNvSpPr/>
          <p:nvPr/>
        </p:nvSpPr>
        <p:spPr>
          <a:xfrm>
            <a:off x="4355213" y="1606652"/>
            <a:ext cx="216787" cy="182880"/>
          </a:xfrm>
          <a:prstGeom prst="homePlate">
            <a:avLst/>
          </a:prstGeom>
          <a:solidFill>
            <a:srgbClr val="267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Pentagon 10">
            <a:extLst>
              <a:ext uri="{FF2B5EF4-FFF2-40B4-BE49-F238E27FC236}">
                <a16:creationId xmlns:a16="http://schemas.microsoft.com/office/drawing/2014/main" id="{65E93BB8-F95D-BD4F-9164-C6CC8C38E208}"/>
              </a:ext>
            </a:extLst>
          </p:cNvPr>
          <p:cNvSpPr/>
          <p:nvPr/>
        </p:nvSpPr>
        <p:spPr>
          <a:xfrm>
            <a:off x="4355213" y="2828482"/>
            <a:ext cx="216787" cy="182880"/>
          </a:xfrm>
          <a:prstGeom prst="homePlate">
            <a:avLst/>
          </a:prstGeom>
          <a:solidFill>
            <a:srgbClr val="CD00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Pentagon 11">
            <a:extLst>
              <a:ext uri="{FF2B5EF4-FFF2-40B4-BE49-F238E27FC236}">
                <a16:creationId xmlns:a16="http://schemas.microsoft.com/office/drawing/2014/main" id="{ED4E4E34-9C04-B444-A7B8-ECEFE0B60C57}"/>
              </a:ext>
            </a:extLst>
          </p:cNvPr>
          <p:cNvSpPr/>
          <p:nvPr/>
        </p:nvSpPr>
        <p:spPr>
          <a:xfrm>
            <a:off x="4355212" y="4005363"/>
            <a:ext cx="216787" cy="182880"/>
          </a:xfrm>
          <a:prstGeom prst="homePlate">
            <a:avLst/>
          </a:prstGeom>
          <a:solidFill>
            <a:srgbClr val="5524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9420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216f5662d_0_3"/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/>
              <a:t>Facilitate the GÉANT community and represent it in international organisations</a:t>
            </a:r>
            <a:endParaRPr dirty="0"/>
          </a:p>
        </p:txBody>
      </p:sp>
      <p:sp>
        <p:nvSpPr>
          <p:cNvPr id="156" name="Google Shape;156;g8216f5662d_0_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7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57" name="Google Shape;157;g8216f5662d_0_3"/>
          <p:cNvSpPr/>
          <p:nvPr/>
        </p:nvSpPr>
        <p:spPr>
          <a:xfrm>
            <a:off x="362325" y="1145562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TF-EDU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57;g8216f5662d_0_3">
            <a:extLst>
              <a:ext uri="{FF2B5EF4-FFF2-40B4-BE49-F238E27FC236}">
                <a16:creationId xmlns:a16="http://schemas.microsoft.com/office/drawing/2014/main" id="{608D3E26-0F1C-9540-9033-10B5078C1EE3}"/>
              </a:ext>
            </a:extLst>
          </p:cNvPr>
          <p:cNvSpPr/>
          <p:nvPr/>
        </p:nvSpPr>
        <p:spPr>
          <a:xfrm>
            <a:off x="362325" y="1753315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Case for NRENs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B91D0E1-0DC0-D54B-90CA-B46E28A79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008" y="1145562"/>
            <a:ext cx="4209379" cy="229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209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216f5662d_0_3"/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/>
              <a:t>GÉANT making tools available for the GÉANT community</a:t>
            </a:r>
            <a:endParaRPr dirty="0"/>
          </a:p>
        </p:txBody>
      </p:sp>
      <p:sp>
        <p:nvSpPr>
          <p:cNvPr id="156" name="Google Shape;156;g8216f5662d_0_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8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57" name="Google Shape;157;g8216f5662d_0_3"/>
          <p:cNvSpPr/>
          <p:nvPr/>
        </p:nvSpPr>
        <p:spPr>
          <a:xfrm>
            <a:off x="362325" y="1145562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Coordinate development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57;g8216f5662d_0_3">
            <a:extLst>
              <a:ext uri="{FF2B5EF4-FFF2-40B4-BE49-F238E27FC236}">
                <a16:creationId xmlns:a16="http://schemas.microsoft.com/office/drawing/2014/main" id="{608D3E26-0F1C-9540-9033-10B5078C1EE3}"/>
              </a:ext>
            </a:extLst>
          </p:cNvPr>
          <p:cNvSpPr/>
          <p:nvPr/>
        </p:nvSpPr>
        <p:spPr>
          <a:xfrm>
            <a:off x="362325" y="1753315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Joint procurement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57;g8216f5662d_0_3">
            <a:extLst>
              <a:ext uri="{FF2B5EF4-FFF2-40B4-BE49-F238E27FC236}">
                <a16:creationId xmlns:a16="http://schemas.microsoft.com/office/drawing/2014/main" id="{581EC1DB-9ADD-5D45-857F-551737997882}"/>
              </a:ext>
            </a:extLst>
          </p:cNvPr>
          <p:cNvSpPr/>
          <p:nvPr/>
        </p:nvSpPr>
        <p:spPr>
          <a:xfrm>
            <a:off x="350829" y="4099601"/>
            <a:ext cx="1618576" cy="572830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TRUST</a:t>
            </a:r>
            <a:endParaRPr sz="8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58;g8216f5662d_0_3">
            <a:extLst>
              <a:ext uri="{FF2B5EF4-FFF2-40B4-BE49-F238E27FC236}">
                <a16:creationId xmlns:a16="http://schemas.microsoft.com/office/drawing/2014/main" id="{07C479E4-DCC7-F641-B15D-3D4076547D7E}"/>
              </a:ext>
            </a:extLst>
          </p:cNvPr>
          <p:cNvSpPr/>
          <p:nvPr/>
        </p:nvSpPr>
        <p:spPr>
          <a:xfrm>
            <a:off x="2377157" y="4099601"/>
            <a:ext cx="1618576" cy="572830"/>
          </a:xfrm>
          <a:prstGeom prst="roundRect">
            <a:avLst>
              <a:gd name="adj" fmla="val 19533"/>
            </a:avLst>
          </a:prstGeom>
          <a:solidFill>
            <a:srgbClr val="F5A611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IDENTITY</a:t>
            </a:r>
            <a:endParaRPr sz="8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59;g8216f5662d_0_3">
            <a:extLst>
              <a:ext uri="{FF2B5EF4-FFF2-40B4-BE49-F238E27FC236}">
                <a16:creationId xmlns:a16="http://schemas.microsoft.com/office/drawing/2014/main" id="{B02B0B4D-38F6-384E-BE6D-2C05789FBAFD}"/>
              </a:ext>
            </a:extLst>
          </p:cNvPr>
          <p:cNvSpPr/>
          <p:nvPr/>
        </p:nvSpPr>
        <p:spPr>
          <a:xfrm>
            <a:off x="4572000" y="4099601"/>
            <a:ext cx="1618576" cy="572830"/>
          </a:xfrm>
          <a:prstGeom prst="roundRect">
            <a:avLst>
              <a:gd name="adj" fmla="val 22081"/>
            </a:avLst>
          </a:prstGeom>
          <a:solidFill>
            <a:srgbClr val="548135">
              <a:alpha val="88235"/>
            </a:srgbClr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en-GB" sz="18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ACCESS</a:t>
            </a:r>
            <a:endParaRPr sz="8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0;g8216f5662d_0_3">
            <a:extLst>
              <a:ext uri="{FF2B5EF4-FFF2-40B4-BE49-F238E27FC236}">
                <a16:creationId xmlns:a16="http://schemas.microsoft.com/office/drawing/2014/main" id="{60C8EDBE-793E-E44D-94B7-58324FCEBE24}"/>
              </a:ext>
            </a:extLst>
          </p:cNvPr>
          <p:cNvSpPr/>
          <p:nvPr/>
        </p:nvSpPr>
        <p:spPr>
          <a:xfrm>
            <a:off x="2035939" y="4223609"/>
            <a:ext cx="274684" cy="274684"/>
          </a:xfrm>
          <a:prstGeom prst="mathPlus">
            <a:avLst>
              <a:gd name="adj1" fmla="val 23520"/>
            </a:avLst>
          </a:prstGeom>
          <a:solidFill>
            <a:srgbClr val="F83E54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61;g8216f5662d_0_3">
            <a:extLst>
              <a:ext uri="{FF2B5EF4-FFF2-40B4-BE49-F238E27FC236}">
                <a16:creationId xmlns:a16="http://schemas.microsoft.com/office/drawing/2014/main" id="{390C6CB3-CB7C-F94F-BD7B-BE1754328057}"/>
              </a:ext>
            </a:extLst>
          </p:cNvPr>
          <p:cNvSpPr/>
          <p:nvPr/>
        </p:nvSpPr>
        <p:spPr>
          <a:xfrm>
            <a:off x="4120980" y="4223609"/>
            <a:ext cx="282505" cy="219779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F83E54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62;g8216f5662d_0_3">
            <a:extLst>
              <a:ext uri="{FF2B5EF4-FFF2-40B4-BE49-F238E27FC236}">
                <a16:creationId xmlns:a16="http://schemas.microsoft.com/office/drawing/2014/main" id="{941C8E10-9524-C94E-827F-86DEC9E913D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791" y="3220714"/>
            <a:ext cx="1208091" cy="759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63;g8216f5662d_0_3">
            <a:extLst>
              <a:ext uri="{FF2B5EF4-FFF2-40B4-BE49-F238E27FC236}">
                <a16:creationId xmlns:a16="http://schemas.microsoft.com/office/drawing/2014/main" id="{32C434FA-FD8A-CC41-9B11-C34668280D6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1273092" flipH="1">
            <a:off x="4752126" y="3109747"/>
            <a:ext cx="1066854" cy="1066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64;g8216f5662d_0_3" descr="A close up of a sign&#10;&#10;Description automatically generated">
            <a:extLst>
              <a:ext uri="{FF2B5EF4-FFF2-40B4-BE49-F238E27FC236}">
                <a16:creationId xmlns:a16="http://schemas.microsoft.com/office/drawing/2014/main" id="{64561146-03C2-1F40-BBA8-0426B1FD94A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99311" y="2761347"/>
            <a:ext cx="1484489" cy="123659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435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216f5662d_0_3"/>
          <p:cNvSpPr txBox="1">
            <a:spLocks noGrp="1"/>
          </p:cNvSpPr>
          <p:nvPr>
            <p:ph type="title"/>
          </p:nvPr>
        </p:nvSpPr>
        <p:spPr>
          <a:xfrm>
            <a:off x="362325" y="160424"/>
            <a:ext cx="7042950" cy="70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GB" dirty="0"/>
              <a:t>GÉANT operates tools and services for the GÉANT community</a:t>
            </a:r>
            <a:endParaRPr dirty="0"/>
          </a:p>
        </p:txBody>
      </p:sp>
      <p:sp>
        <p:nvSpPr>
          <p:cNvPr id="156" name="Google Shape;156;g8216f5662d_0_3"/>
          <p:cNvSpPr txBox="1">
            <a:spLocks noGrp="1"/>
          </p:cNvSpPr>
          <p:nvPr>
            <p:ph type="sldNum" idx="12"/>
          </p:nvPr>
        </p:nvSpPr>
        <p:spPr>
          <a:xfrm>
            <a:off x="8579645" y="4892926"/>
            <a:ext cx="427275" cy="24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fld id="{00000000-1234-1234-1234-123412341234}" type="slidenum">
              <a:rPr lang="en-GB" kern="0">
                <a:solidFill>
                  <a:srgbClr val="FFFFFF"/>
                </a:solidFill>
              </a:rPr>
              <a:pPr/>
              <a:t>9</a:t>
            </a:fld>
            <a:endParaRPr kern="0">
              <a:solidFill>
                <a:srgbClr val="FFFFFF"/>
              </a:solidFill>
            </a:endParaRPr>
          </a:p>
        </p:txBody>
      </p:sp>
      <p:sp>
        <p:nvSpPr>
          <p:cNvPr id="157" name="Google Shape;157;g8216f5662d_0_3"/>
          <p:cNvSpPr/>
          <p:nvPr/>
        </p:nvSpPr>
        <p:spPr>
          <a:xfrm>
            <a:off x="362325" y="1145562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EduTEAMs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57;g8216f5662d_0_3">
            <a:extLst>
              <a:ext uri="{FF2B5EF4-FFF2-40B4-BE49-F238E27FC236}">
                <a16:creationId xmlns:a16="http://schemas.microsoft.com/office/drawing/2014/main" id="{608D3E26-0F1C-9540-9033-10B5078C1EE3}"/>
              </a:ext>
            </a:extLst>
          </p:cNvPr>
          <p:cNvSpPr/>
          <p:nvPr/>
        </p:nvSpPr>
        <p:spPr>
          <a:xfrm>
            <a:off x="362325" y="1753315"/>
            <a:ext cx="4209676" cy="492408"/>
          </a:xfrm>
          <a:prstGeom prst="roundRect">
            <a:avLst>
              <a:gd name="adj" fmla="val 15287"/>
            </a:avLst>
          </a:prstGeom>
          <a:solidFill>
            <a:srgbClr val="2E75B5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GB" sz="2000" b="1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Up2U</a:t>
            </a:r>
            <a:endParaRPr sz="9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04;g8216f5662d_0_393">
            <a:extLst>
              <a:ext uri="{FF2B5EF4-FFF2-40B4-BE49-F238E27FC236}">
                <a16:creationId xmlns:a16="http://schemas.microsoft.com/office/drawing/2014/main" id="{12AE43A9-ADD6-AB45-945E-AA0C0528B789}"/>
              </a:ext>
            </a:extLst>
          </p:cNvPr>
          <p:cNvSpPr/>
          <p:nvPr/>
        </p:nvSpPr>
        <p:spPr>
          <a:xfrm>
            <a:off x="4824376" y="2854603"/>
            <a:ext cx="1747350" cy="407250"/>
          </a:xfrm>
          <a:prstGeom prst="rect">
            <a:avLst/>
          </a:prstGeom>
          <a:solidFill>
            <a:srgbClr val="787E9C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en-GB" sz="10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Supporting virtual teams and sharing resources </a:t>
            </a:r>
            <a:endParaRPr sz="1050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205;g8216f5662d_0_393">
            <a:extLst>
              <a:ext uri="{FF2B5EF4-FFF2-40B4-BE49-F238E27FC236}">
                <a16:creationId xmlns:a16="http://schemas.microsoft.com/office/drawing/2014/main" id="{F1CA17AE-05F2-B44B-9680-62856690A9FE}"/>
              </a:ext>
            </a:extLst>
          </p:cNvPr>
          <p:cNvSpPr/>
          <p:nvPr/>
        </p:nvSpPr>
        <p:spPr>
          <a:xfrm>
            <a:off x="6989092" y="2854594"/>
            <a:ext cx="1926225" cy="407250"/>
          </a:xfrm>
          <a:prstGeom prst="rect">
            <a:avLst/>
          </a:prstGeom>
          <a:solidFill>
            <a:srgbClr val="FD687A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r>
              <a:rPr lang="en-GB" sz="10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Offering a validation service based on “</a:t>
            </a:r>
            <a:r>
              <a:rPr lang="en-GB" sz="1050" kern="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studentness</a:t>
            </a:r>
            <a:r>
              <a:rPr lang="en-GB" sz="10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” </a:t>
            </a:r>
            <a:endParaRPr sz="1050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206;g8216f5662d_0_393">
            <a:extLst>
              <a:ext uri="{FF2B5EF4-FFF2-40B4-BE49-F238E27FC236}">
                <a16:creationId xmlns:a16="http://schemas.microsoft.com/office/drawing/2014/main" id="{8DD5D6D6-08E1-DF43-9EB8-562FEB7A173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05104" y="1710525"/>
            <a:ext cx="1772429" cy="878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207;g8216f5662d_0_393" descr="A picture containing food&#10;&#10;Description generated with very high confidence">
            <a:extLst>
              <a:ext uri="{FF2B5EF4-FFF2-40B4-BE49-F238E27FC236}">
                <a16:creationId xmlns:a16="http://schemas.microsoft.com/office/drawing/2014/main" id="{016EB4E2-B158-5F49-994D-B50A3B73BB5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1821" y="1145562"/>
            <a:ext cx="1565774" cy="575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09;g8216f5662d_0_393">
            <a:extLst>
              <a:ext uri="{FF2B5EF4-FFF2-40B4-BE49-F238E27FC236}">
                <a16:creationId xmlns:a16="http://schemas.microsoft.com/office/drawing/2014/main" id="{1DDB2E57-6EF1-1045-9287-3F5ACF20419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39361" y="3395911"/>
            <a:ext cx="1565767" cy="40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47;g8216f5662d_0_393">
            <a:extLst>
              <a:ext uri="{FF2B5EF4-FFF2-40B4-BE49-F238E27FC236}">
                <a16:creationId xmlns:a16="http://schemas.microsoft.com/office/drawing/2014/main" id="{6CF6CB0F-8B67-FA4E-B28D-DEDD82BA93D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933110" y="1196462"/>
            <a:ext cx="1738568" cy="436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249;g8216f5662d_0_393">
            <a:extLst>
              <a:ext uri="{FF2B5EF4-FFF2-40B4-BE49-F238E27FC236}">
                <a16:creationId xmlns:a16="http://schemas.microsoft.com/office/drawing/2014/main" id="{86B41620-99AC-2746-A43B-0D5F69C0F6A8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834182" y="1624910"/>
            <a:ext cx="1899058" cy="10010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50;g8216f5662d_0_393">
            <a:extLst>
              <a:ext uri="{FF2B5EF4-FFF2-40B4-BE49-F238E27FC236}">
                <a16:creationId xmlns:a16="http://schemas.microsoft.com/office/drawing/2014/main" id="{3524676A-789E-1447-9B1F-935DFD982415}"/>
              </a:ext>
            </a:extLst>
          </p:cNvPr>
          <p:cNvSpPr/>
          <p:nvPr/>
        </p:nvSpPr>
        <p:spPr>
          <a:xfrm>
            <a:off x="5526532" y="2295326"/>
            <a:ext cx="417600" cy="585675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034F80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05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51;g8216f5662d_0_393">
            <a:extLst>
              <a:ext uri="{FF2B5EF4-FFF2-40B4-BE49-F238E27FC236}">
                <a16:creationId xmlns:a16="http://schemas.microsoft.com/office/drawing/2014/main" id="{2CB1FD59-25D0-1B48-80CD-9B511A168C0C}"/>
              </a:ext>
            </a:extLst>
          </p:cNvPr>
          <p:cNvSpPr/>
          <p:nvPr/>
        </p:nvSpPr>
        <p:spPr>
          <a:xfrm>
            <a:off x="7726290" y="2322491"/>
            <a:ext cx="417600" cy="585675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83E54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05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4A0F56C1-96F3-B84E-A549-46E9B2FB5F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74849" y="2742874"/>
            <a:ext cx="1093896" cy="602027"/>
          </a:xfrm>
          <a:prstGeom prst="rect">
            <a:avLst/>
          </a:prstGeom>
        </p:spPr>
      </p:pic>
      <p:sp>
        <p:nvSpPr>
          <p:cNvPr id="22" name="Google Shape;250;g8216f5662d_0_393">
            <a:extLst>
              <a:ext uri="{FF2B5EF4-FFF2-40B4-BE49-F238E27FC236}">
                <a16:creationId xmlns:a16="http://schemas.microsoft.com/office/drawing/2014/main" id="{42BEF96D-5650-6641-BB59-81978250583F}"/>
              </a:ext>
            </a:extLst>
          </p:cNvPr>
          <p:cNvSpPr/>
          <p:nvPr/>
        </p:nvSpPr>
        <p:spPr>
          <a:xfrm rot="16200000">
            <a:off x="4324633" y="2790590"/>
            <a:ext cx="417600" cy="585675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36422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endParaRPr sz="1050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854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1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4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3767409-0955-E844-AFC7-74F801E13536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CED5C3F-7126-F74A-AF7D-B9ED406EA9B4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C2CCCB20-87C9-EB4B-A341-1CBB890B2448}"/>
    </a:ext>
  </a:extLst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6B72EB9E-FFFF-1E4F-9682-EB5236AB98A9}"/>
    </a:ext>
  </a:extLst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P0199_FE VALUE CASE STUDY_AUG18" id="{5C986A12-F4E8-BC49-B651-D5771DCC34E8}" vid="{3C2C10D4-D98D-144A-9C9B-5EF0F4BAFBB7}"/>
    </a:ext>
  </a:extLst>
</a:theme>
</file>

<file path=ppt/theme/theme6.xml><?xml version="1.0" encoding="utf-8"?>
<a:theme xmlns:a="http://schemas.openxmlformats.org/drawingml/2006/main" name="GEANT EC Review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4F8A45C46AA143BFAEBD304D153628" ma:contentTypeVersion="146" ma:contentTypeDescription="Create a new document." ma:contentTypeScope="" ma:versionID="67c11c875bd8f0bcbcc5f3ee2cd1f3ec">
  <xsd:schema xmlns:xsd="http://www.w3.org/2001/XMLSchema" xmlns:xs="http://www.w3.org/2001/XMLSchema" xmlns:p="http://schemas.microsoft.com/office/2006/metadata/properties" xmlns:ns2="ebf13169-c280-4fc5-86f8-af5191a5ddf2" xmlns:ns3="dc8ee2b2-b7be-4eb7-917c-2321a06c4f83" targetNamespace="http://schemas.microsoft.com/office/2006/metadata/properties" ma:root="true" ma:fieldsID="17fc6096e26f6e60ad59860f35010569" ns2:_="" ns3:_="">
    <xsd:import namespace="ebf13169-c280-4fc5-86f8-af5191a5ddf2"/>
    <xsd:import namespace="dc8ee2b2-b7be-4eb7-917c-2321a06c4f8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2:SharedWithUsers" minOccurs="0"/>
                <xsd:element ref="ns2:SharedWithDetails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f13169-c280-4fc5-86f8-af5191a5ddf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ee2b2-b7be-4eb7-917c-2321a06c4f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bf13169-c280-4fc5-86f8-af5191a5ddf2">UPHMKJDVS5P4-830315401-7037</_dlc_DocId>
    <_dlc_DocIdUrl xmlns="ebf13169-c280-4fc5-86f8-af5191a5ddf2">
      <Url>https://jisc365.sharepoint.com/sites/customerexperience/events/_layouts/15/DocIdRedir.aspx?ID=UPHMKJDVS5P4-830315401-7037</Url>
      <Description>UPHMKJDVS5P4-830315401-7037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AAC328-0756-4F3F-AE4B-7C6E246137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f13169-c280-4fc5-86f8-af5191a5ddf2"/>
    <ds:schemaRef ds:uri="dc8ee2b2-b7be-4eb7-917c-2321a06c4f8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843D65-FDF2-4AC9-A6F2-DBB3B67D1F99}">
  <ds:schemaRefs>
    <ds:schemaRef ds:uri="http://purl.org/dc/elements/1.1/"/>
    <ds:schemaRef ds:uri="http://schemas.microsoft.com/office/2006/metadata/properties"/>
    <ds:schemaRef ds:uri="dc8ee2b2-b7be-4eb7-917c-2321a06c4f8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bf13169-c280-4fc5-86f8-af5191a5ddf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0C9568-88F4-4E8D-87BA-BFC793EA2C8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176A955-90D6-4B25-BE65-DDF49904D5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11571</TotalTime>
  <Words>425</Words>
  <Application>Microsoft Macintosh PowerPoint</Application>
  <PresentationFormat>On-screen Show (16:9)</PresentationFormat>
  <Paragraphs>87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Roboto Light</vt:lpstr>
      <vt:lpstr>Roboto Medium</vt:lpstr>
      <vt:lpstr>Roboto Black</vt:lpstr>
      <vt:lpstr>Calibri</vt:lpstr>
      <vt:lpstr>Arial</vt:lpstr>
      <vt:lpstr>1_Office Theme</vt:lpstr>
      <vt:lpstr>3_Office Theme</vt:lpstr>
      <vt:lpstr>4_Office Theme</vt:lpstr>
      <vt:lpstr>5_Office Theme</vt:lpstr>
      <vt:lpstr>2_Office Theme</vt:lpstr>
      <vt:lpstr>GEANT EC Review</vt:lpstr>
      <vt:lpstr>PowerPoint Presentation</vt:lpstr>
      <vt:lpstr>GÉANT NRENs educational services</vt:lpstr>
      <vt:lpstr>Strategic positioning for GÉANT regarding Education Focus ∙ Innovate · Evolve</vt:lpstr>
      <vt:lpstr>Questions to the GA:</vt:lpstr>
      <vt:lpstr>Objective</vt:lpstr>
      <vt:lpstr>Current landscape What are the challenges and opportunities</vt:lpstr>
      <vt:lpstr>Facilitate the GÉANT community and represent it in international organisations</vt:lpstr>
      <vt:lpstr>GÉANT making tools available for the GÉANT community</vt:lpstr>
      <vt:lpstr>GÉANT operates tools and services for the GÉANT community</vt:lpstr>
      <vt:lpstr>GÉANT’s role in Student mobility</vt:lpstr>
      <vt:lpstr>Data stewardship</vt:lpstr>
      <vt:lpstr>Questions to the GA: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value of Jisc to  further education</dc:title>
  <dc:creator>Phil Richards</dc:creator>
  <cp:lastModifiedBy>Gyöngyi Horváth</cp:lastModifiedBy>
  <cp:revision>87</cp:revision>
  <cp:lastPrinted>2018-12-12T09:30:50Z</cp:lastPrinted>
  <dcterms:created xsi:type="dcterms:W3CDTF">2018-08-28T13:41:30Z</dcterms:created>
  <dcterms:modified xsi:type="dcterms:W3CDTF">2020-11-24T08:51:28Z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0x010100254F8A45C46AA143BFAEBD304D153628</vt:lpwstr>
  </property>
  <property fmtid="{D5CDD505-2E9C-101B-9397-08002B2CF9AE}" pid="3" name="_dlc_DocIdItemGuid">
    <vt:lpwstr>389c5f1a-b6cf-4283-a7c1-c8667cc48c40</vt:lpwstr>
  </property>
</Properties>
</file>