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60" r:id="rId2"/>
    <p:sldId id="373" r:id="rId3"/>
    <p:sldId id="370" r:id="rId4"/>
    <p:sldId id="371" r:id="rId5"/>
    <p:sldId id="372" r:id="rId6"/>
    <p:sldId id="3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E24301"/>
    <a:srgbClr val="003F5F"/>
    <a:srgbClr val="A7B3B4"/>
    <a:srgbClr val="CC007B"/>
    <a:srgbClr val="712177"/>
    <a:srgbClr val="065081"/>
    <a:srgbClr val="99BDCB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B90B1A-BA38-413E-97ED-9B13A89CF0D7}" v="15" dt="2021-07-27T15:31:19.1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3" autoAdjust="0"/>
    <p:restoredTop sz="91769" autoAdjust="0"/>
  </p:normalViewPr>
  <p:slideViewPr>
    <p:cSldViewPr snapToGrid="0">
      <p:cViewPr varScale="1">
        <p:scale>
          <a:sx n="60" d="100"/>
          <a:sy n="60" d="100"/>
        </p:scale>
        <p:origin x="744" y="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287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Almost 20 NRENs involved in last year’s campaigns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363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96937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  <p:sp>
        <p:nvSpPr>
          <p:cNvPr id="6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csm2021@geant.or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16/06/2022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chemeClr val="bg1"/>
                </a:solidFill>
              </a:rPr>
              <a:t>GÉANT Cyber Security Month 2022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892439" y="2682447"/>
            <a:ext cx="5496786" cy="3072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 smtClean="0">
                <a:solidFill>
                  <a:schemeClr val="bg1"/>
                </a:solidFill>
                <a:latin typeface="+mn-lt"/>
              </a:rPr>
              <a:t>Davina Luyten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 smtClean="0">
                <a:solidFill>
                  <a:schemeClr val="bg1"/>
                </a:solidFill>
                <a:latin typeface="+mn-lt"/>
              </a:rPr>
              <a:t>Communications Officer, Belnet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92438" y="4740871"/>
            <a:ext cx="5700385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bg1"/>
                </a:solidFill>
                <a:latin typeface="+mn-lt"/>
              </a:rPr>
              <a:t>SIG-</a:t>
            </a:r>
            <a:r>
              <a:rPr lang="en-US" sz="2000" dirty="0" err="1" smtClean="0">
                <a:solidFill>
                  <a:schemeClr val="bg1"/>
                </a:solidFill>
                <a:latin typeface="+mn-lt"/>
              </a:rPr>
              <a:t>Marcomms</a:t>
            </a:r>
            <a:r>
              <a:rPr lang="en-US" sz="2000" dirty="0" smtClean="0">
                <a:solidFill>
                  <a:schemeClr val="bg1"/>
                </a:solidFill>
                <a:latin typeface="+mn-lt"/>
              </a:rPr>
              <a:t> meeting @TNC– 17.06.22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 smtClean="0">
                <a:solidFill>
                  <a:schemeClr val="bg1"/>
                </a:solidFill>
                <a:latin typeface="+mn-lt"/>
              </a:rPr>
              <a:t>Public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882914" y="2303005"/>
            <a:ext cx="53294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BE" sz="2000" b="1" dirty="0" smtClean="0">
                <a:solidFill>
                  <a:schemeClr val="bg1"/>
                </a:solidFill>
              </a:rPr>
              <a:t>A Community of Cyber </a:t>
            </a:r>
            <a:r>
              <a:rPr lang="nl-BE" sz="2000" b="1" dirty="0" err="1" smtClean="0">
                <a:solidFill>
                  <a:schemeClr val="bg1"/>
                </a:solidFill>
              </a:rPr>
              <a:t>Heroes</a:t>
            </a:r>
            <a:r>
              <a:rPr lang="nl-BE" sz="2000" b="1" dirty="0" smtClean="0">
                <a:solidFill>
                  <a:schemeClr val="bg1"/>
                </a:solidFill>
              </a:rPr>
              <a:t> 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BE" dirty="0" smtClean="0"/>
              <a:t>80% is </a:t>
            </a:r>
            <a:r>
              <a:rPr lang="nl-BE" dirty="0" err="1" smtClean="0"/>
              <a:t>already</a:t>
            </a:r>
            <a:r>
              <a:rPr lang="nl-BE" dirty="0" smtClean="0"/>
              <a:t> </a:t>
            </a:r>
            <a:r>
              <a:rPr lang="nl-BE" dirty="0" err="1" smtClean="0"/>
              <a:t>raising</a:t>
            </a:r>
            <a:r>
              <a:rPr lang="nl-BE" dirty="0" smtClean="0"/>
              <a:t> awareness internally (ad hoc or </a:t>
            </a:r>
            <a:r>
              <a:rPr lang="nl-BE" dirty="0" err="1" smtClean="0"/>
              <a:t>structural</a:t>
            </a:r>
            <a:r>
              <a:rPr lang="nl-BE" dirty="0" smtClean="0"/>
              <a:t>)</a:t>
            </a:r>
          </a:p>
          <a:p>
            <a:r>
              <a:rPr lang="nl-BE" dirty="0" smtClean="0"/>
              <a:t>70% wants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be</a:t>
            </a:r>
            <a:r>
              <a:rPr lang="nl-BE" dirty="0" smtClean="0"/>
              <a:t> </a:t>
            </a:r>
            <a:r>
              <a:rPr lang="nl-BE" dirty="0" err="1" smtClean="0"/>
              <a:t>involved</a:t>
            </a:r>
            <a:r>
              <a:rPr lang="nl-BE" dirty="0" smtClean="0"/>
              <a:t> in </a:t>
            </a:r>
            <a:r>
              <a:rPr lang="nl-BE" dirty="0" err="1" smtClean="0"/>
              <a:t>the</a:t>
            </a:r>
            <a:r>
              <a:rPr lang="nl-BE" dirty="0" smtClean="0"/>
              <a:t> GÉANT CSM22 </a:t>
            </a:r>
            <a:r>
              <a:rPr lang="nl-BE" dirty="0" err="1" smtClean="0"/>
              <a:t>campaign</a:t>
            </a:r>
            <a:endParaRPr lang="nl-BE" dirty="0" smtClean="0"/>
          </a:p>
          <a:p>
            <a:r>
              <a:rPr lang="en-US" dirty="0"/>
              <a:t>60% will (re)use the GÉANT </a:t>
            </a:r>
            <a:r>
              <a:rPr lang="en-US" dirty="0" smtClean="0"/>
              <a:t>campaign</a:t>
            </a:r>
            <a:endParaRPr lang="en-US" dirty="0"/>
          </a:p>
          <a:p>
            <a:r>
              <a:rPr lang="nl-BE" dirty="0" smtClean="0"/>
              <a:t>Expectations</a:t>
            </a:r>
          </a:p>
          <a:p>
            <a:pPr marL="457200" lvl="1" indent="0">
              <a:buNone/>
            </a:pPr>
            <a:r>
              <a:rPr lang="en-US" dirty="0" smtClean="0"/>
              <a:t>1) Exchange </a:t>
            </a:r>
            <a:r>
              <a:rPr lang="en-US" dirty="0"/>
              <a:t>ideas, best practices and lessons learned with colleagues from other NRENs</a:t>
            </a:r>
          </a:p>
          <a:p>
            <a:pPr marL="457200" lvl="1" indent="0">
              <a:buNone/>
            </a:pPr>
            <a:r>
              <a:rPr lang="en-US" dirty="0" smtClean="0"/>
              <a:t>2) Receive </a:t>
            </a:r>
            <a:r>
              <a:rPr lang="en-US" dirty="0"/>
              <a:t>customizable awareness materials</a:t>
            </a:r>
          </a:p>
          <a:p>
            <a:pPr marL="457200" lvl="1" indent="0">
              <a:buNone/>
            </a:pPr>
            <a:r>
              <a:rPr lang="en-US" dirty="0" smtClean="0"/>
              <a:t>3) Learn </a:t>
            </a:r>
            <a:r>
              <a:rPr lang="en-US" dirty="0"/>
              <a:t>about cases, publications via the GÉANT website and social </a:t>
            </a:r>
            <a:r>
              <a:rPr lang="en-US" dirty="0" smtClean="0"/>
              <a:t>media</a:t>
            </a:r>
          </a:p>
          <a:p>
            <a:r>
              <a:rPr lang="nl-BE" dirty="0" smtClean="0"/>
              <a:t>Different </a:t>
            </a:r>
            <a:r>
              <a:rPr lang="nl-BE" dirty="0" smtClean="0"/>
              <a:t>target groups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BE" dirty="0">
                <a:solidFill>
                  <a:srgbClr val="ED1556"/>
                </a:solidFill>
                <a:ea typeface="+mn-ea"/>
                <a:cs typeface="+mn-cs"/>
              </a:rPr>
              <a:t>Survey: </a:t>
            </a:r>
            <a:r>
              <a:rPr lang="nl-BE" dirty="0" err="1">
                <a:solidFill>
                  <a:srgbClr val="ED1556"/>
                </a:solidFill>
                <a:ea typeface="+mn-ea"/>
                <a:cs typeface="+mn-cs"/>
              </a:rPr>
              <a:t>main</a:t>
            </a:r>
            <a:r>
              <a:rPr lang="nl-BE" dirty="0">
                <a:solidFill>
                  <a:srgbClr val="ED1556"/>
                </a:solidFill>
                <a:ea typeface="+mn-ea"/>
                <a:cs typeface="+mn-cs"/>
              </a:rPr>
              <a:t> </a:t>
            </a:r>
            <a:r>
              <a:rPr lang="nl-BE" dirty="0" err="1" smtClean="0">
                <a:solidFill>
                  <a:srgbClr val="ED1556"/>
                </a:solidFill>
                <a:ea typeface="+mn-ea"/>
                <a:cs typeface="+mn-cs"/>
              </a:rPr>
              <a:t>results</a:t>
            </a:r>
            <a:r>
              <a:rPr lang="nl-BE" dirty="0" smtClean="0">
                <a:solidFill>
                  <a:srgbClr val="ED1556"/>
                </a:solidFill>
                <a:ea typeface="+mn-ea"/>
                <a:cs typeface="+mn-cs"/>
              </a:rPr>
              <a:t> (16 </a:t>
            </a:r>
            <a:r>
              <a:rPr lang="nl-BE" dirty="0" err="1" smtClean="0">
                <a:solidFill>
                  <a:srgbClr val="ED1556"/>
                </a:solidFill>
                <a:ea typeface="+mn-ea"/>
                <a:cs typeface="+mn-cs"/>
              </a:rPr>
              <a:t>NRENs</a:t>
            </a:r>
            <a:r>
              <a:rPr lang="nl-BE" dirty="0">
                <a:solidFill>
                  <a:srgbClr val="ED1556"/>
                </a:solidFill>
                <a:ea typeface="+mn-ea"/>
                <a:cs typeface="+mn-cs"/>
              </a:rPr>
              <a:t>)</a:t>
            </a:r>
            <a:endParaRPr lang="en-US" dirty="0">
              <a:solidFill>
                <a:srgbClr val="ED1556"/>
              </a:solidFill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4966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 smtClean="0">
                <a:solidFill>
                  <a:srgbClr val="ED1556"/>
                </a:solidFill>
                <a:ea typeface="+mn-ea"/>
                <a:cs typeface="+mn-cs"/>
              </a:rPr>
              <a:t>A Community of Cyber Heroes</a:t>
            </a:r>
            <a:endParaRPr lang="en-GB" dirty="0">
              <a:solidFill>
                <a:srgbClr val="ED1556"/>
              </a:solidFill>
              <a:ea typeface="+mn-ea"/>
              <a:cs typeface="+mn-cs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98895" y="1428050"/>
            <a:ext cx="9150945" cy="469843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GB" dirty="0" smtClean="0"/>
              <a:t>Is the 3</a:t>
            </a:r>
            <a:r>
              <a:rPr lang="en-GB" baseline="30000" dirty="0" smtClean="0"/>
              <a:t>rd</a:t>
            </a:r>
            <a:r>
              <a:rPr lang="en-GB" dirty="0" smtClean="0"/>
              <a:t> consecutive large-scale awareness campaign of the GÉANT community</a:t>
            </a:r>
          </a:p>
          <a:p>
            <a:r>
              <a:rPr lang="en-GB" dirty="0" smtClean="0"/>
              <a:t>Objective: increase </a:t>
            </a:r>
            <a:r>
              <a:rPr lang="en-GB" dirty="0"/>
              <a:t>the knowledge and awareness of cybersecurity in the European R&amp;E community by providing our users with relevant and tailor-made information.</a:t>
            </a:r>
            <a:endParaRPr lang="en-US" dirty="0"/>
          </a:p>
          <a:p>
            <a:pPr lvl="0"/>
            <a:r>
              <a:rPr lang="en-GB" dirty="0" smtClean="0"/>
              <a:t>Focus on </a:t>
            </a:r>
            <a:r>
              <a:rPr lang="en-GB" b="1" dirty="0" smtClean="0">
                <a:solidFill>
                  <a:srgbClr val="ED1556"/>
                </a:solidFill>
              </a:rPr>
              <a:t>4 target groups</a:t>
            </a:r>
          </a:p>
          <a:p>
            <a:pPr lvl="1"/>
            <a:r>
              <a:rPr lang="en-US" dirty="0" smtClean="0"/>
              <a:t>Week </a:t>
            </a:r>
            <a:r>
              <a:rPr lang="en-US" dirty="0"/>
              <a:t>1: students and researchers</a:t>
            </a:r>
          </a:p>
          <a:p>
            <a:pPr lvl="1"/>
            <a:r>
              <a:rPr lang="en-US" dirty="0" smtClean="0"/>
              <a:t>Week </a:t>
            </a:r>
            <a:r>
              <a:rPr lang="en-US" dirty="0"/>
              <a:t>2: professionals (security,  awareness, communication officers, …)</a:t>
            </a:r>
          </a:p>
          <a:p>
            <a:pPr lvl="1"/>
            <a:r>
              <a:rPr lang="en-US" dirty="0" smtClean="0"/>
              <a:t>Week </a:t>
            </a:r>
            <a:r>
              <a:rPr lang="en-US" dirty="0"/>
              <a:t>3: Decision makers (CEO, CIO, CISO, …) </a:t>
            </a:r>
          </a:p>
          <a:p>
            <a:pPr lvl="1"/>
            <a:r>
              <a:rPr lang="en-US" dirty="0" smtClean="0"/>
              <a:t>Week </a:t>
            </a:r>
            <a:r>
              <a:rPr lang="en-US" dirty="0"/>
              <a:t>4: Staff working at home</a:t>
            </a:r>
          </a:p>
          <a:p>
            <a:pPr lvl="0"/>
            <a:r>
              <a:rPr lang="en-GB" dirty="0" smtClean="0"/>
              <a:t>During the whole month of October, </a:t>
            </a:r>
            <a:r>
              <a:rPr lang="en-GB" b="1" dirty="0" smtClean="0">
                <a:solidFill>
                  <a:srgbClr val="ED1556"/>
                </a:solidFill>
              </a:rPr>
              <a:t>contributions </a:t>
            </a:r>
            <a:r>
              <a:rPr lang="en-GB" dirty="0" smtClean="0"/>
              <a:t>from experts within the R&amp;E community will be published on the CONNECT website. </a:t>
            </a:r>
            <a:endParaRPr lang="en-US" dirty="0" smtClean="0"/>
          </a:p>
          <a:p>
            <a:pPr lvl="0"/>
            <a:r>
              <a:rPr lang="en-GB" dirty="0" smtClean="0"/>
              <a:t>Besides, we will launch a </a:t>
            </a:r>
            <a:r>
              <a:rPr lang="en-GB" b="1" dirty="0">
                <a:solidFill>
                  <a:srgbClr val="ED1556"/>
                </a:solidFill>
              </a:rPr>
              <a:t>webinar </a:t>
            </a:r>
            <a:r>
              <a:rPr lang="en-GB" b="1" dirty="0" smtClean="0">
                <a:solidFill>
                  <a:srgbClr val="ED1556"/>
                </a:solidFill>
              </a:rPr>
              <a:t>programme</a:t>
            </a:r>
            <a:r>
              <a:rPr lang="en-GB" dirty="0" smtClean="0"/>
              <a:t>: 4 </a:t>
            </a:r>
            <a:r>
              <a:rPr lang="en-GB" dirty="0"/>
              <a:t>engaging </a:t>
            </a:r>
            <a:r>
              <a:rPr lang="en-GB" dirty="0" smtClean="0"/>
              <a:t>presentations, each Thursday afternoon in October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98510" y="6283242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1305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BE" dirty="0" smtClean="0">
                <a:solidFill>
                  <a:srgbClr val="ED1556"/>
                </a:solidFill>
              </a:rPr>
              <a:t>Help </a:t>
            </a:r>
            <a:r>
              <a:rPr lang="nl-BE" dirty="0" err="1" smtClean="0">
                <a:solidFill>
                  <a:srgbClr val="ED1556"/>
                </a:solidFill>
              </a:rPr>
              <a:t>us</a:t>
            </a:r>
            <a:r>
              <a:rPr lang="nl-BE" dirty="0" smtClean="0">
                <a:solidFill>
                  <a:srgbClr val="ED1556"/>
                </a:solidFill>
              </a:rPr>
              <a:t> </a:t>
            </a:r>
            <a:r>
              <a:rPr lang="nl-BE" dirty="0" err="1" smtClean="0">
                <a:solidFill>
                  <a:srgbClr val="ED1556"/>
                </a:solidFill>
              </a:rPr>
              <a:t>to</a:t>
            </a:r>
            <a:r>
              <a:rPr lang="nl-BE" dirty="0" smtClean="0">
                <a:solidFill>
                  <a:srgbClr val="ED1556"/>
                </a:solidFill>
              </a:rPr>
              <a:t> make a </a:t>
            </a:r>
            <a:r>
              <a:rPr lang="nl-BE" dirty="0" err="1" smtClean="0">
                <a:solidFill>
                  <a:srgbClr val="ED1556"/>
                </a:solidFill>
              </a:rPr>
              <a:t>success</a:t>
            </a:r>
            <a:r>
              <a:rPr lang="nl-BE" dirty="0" smtClean="0">
                <a:solidFill>
                  <a:srgbClr val="ED1556"/>
                </a:solidFill>
              </a:rPr>
              <a:t> of CSM22!</a:t>
            </a:r>
            <a:endParaRPr lang="en-US" dirty="0">
              <a:solidFill>
                <a:srgbClr val="ED155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Help us identify experts in your community</a:t>
            </a:r>
          </a:p>
          <a:p>
            <a:r>
              <a:rPr lang="en-GB" dirty="0" smtClean="0"/>
              <a:t>Share existing awareness materials</a:t>
            </a:r>
          </a:p>
          <a:p>
            <a:r>
              <a:rPr lang="en-GB" dirty="0" smtClean="0"/>
              <a:t>Promote the campaign (#</a:t>
            </a:r>
            <a:r>
              <a:rPr lang="en-GB" dirty="0" err="1" smtClean="0"/>
              <a:t>AllCyberHeroes</a:t>
            </a:r>
            <a:r>
              <a:rPr lang="en-GB" dirty="0" smtClean="0"/>
              <a:t>)</a:t>
            </a:r>
          </a:p>
          <a:p>
            <a:r>
              <a:rPr lang="en-GB" b="1" dirty="0" smtClean="0">
                <a:solidFill>
                  <a:srgbClr val="ED1556"/>
                </a:solidFill>
              </a:rPr>
              <a:t>Feedback or suggestions? </a:t>
            </a:r>
            <a:r>
              <a:rPr lang="en-GB" u="sng" dirty="0" smtClean="0">
                <a:hlinkClick r:id="rId3"/>
              </a:rPr>
              <a:t>csm@geant.org</a:t>
            </a:r>
            <a:r>
              <a:rPr lang="en-GB" dirty="0" smtClean="0"/>
              <a:t>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000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8895" y="1428050"/>
            <a:ext cx="9894723" cy="4351338"/>
          </a:xfrm>
        </p:spPr>
        <p:txBody>
          <a:bodyPr>
            <a:normAutofit/>
          </a:bodyPr>
          <a:lstStyle/>
          <a:p>
            <a:r>
              <a:rPr lang="nl-BE" dirty="0" smtClean="0"/>
              <a:t>Yellow: </a:t>
            </a:r>
            <a:r>
              <a:rPr lang="nl-BE" dirty="0" err="1" smtClean="0"/>
              <a:t>Who</a:t>
            </a:r>
            <a:r>
              <a:rPr lang="nl-BE" dirty="0" smtClean="0"/>
              <a:t> </a:t>
            </a:r>
            <a:r>
              <a:rPr lang="nl-BE" dirty="0" err="1" smtClean="0"/>
              <a:t>would</a:t>
            </a:r>
            <a:r>
              <a:rPr lang="nl-BE" dirty="0" smtClean="0"/>
              <a:t> </a:t>
            </a:r>
            <a:r>
              <a:rPr lang="nl-BE" dirty="0" err="1" smtClean="0"/>
              <a:t>be</a:t>
            </a:r>
            <a:r>
              <a:rPr lang="nl-BE" dirty="0" smtClean="0"/>
              <a:t> </a:t>
            </a:r>
            <a:r>
              <a:rPr lang="nl-BE" dirty="0" err="1" smtClean="0"/>
              <a:t>the</a:t>
            </a:r>
            <a:r>
              <a:rPr lang="nl-BE" dirty="0" smtClean="0"/>
              <a:t> </a:t>
            </a:r>
            <a:r>
              <a:rPr lang="nl-BE" dirty="0" smtClean="0"/>
              <a:t>Cyber </a:t>
            </a:r>
            <a:r>
              <a:rPr lang="nl-BE" dirty="0" smtClean="0"/>
              <a:t>Hero of </a:t>
            </a:r>
            <a:r>
              <a:rPr lang="nl-BE" dirty="0" err="1" smtClean="0"/>
              <a:t>your</a:t>
            </a:r>
            <a:r>
              <a:rPr lang="nl-BE" dirty="0" smtClean="0"/>
              <a:t> NREN/community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why</a:t>
            </a:r>
            <a:r>
              <a:rPr lang="nl-BE" dirty="0" smtClean="0"/>
              <a:t>?</a:t>
            </a:r>
          </a:p>
          <a:p>
            <a:r>
              <a:rPr lang="nl-BE" dirty="0" smtClean="0"/>
              <a:t>Green: </a:t>
            </a:r>
            <a:r>
              <a:rPr lang="nl-BE" dirty="0" err="1" smtClean="0"/>
              <a:t>What</a:t>
            </a:r>
            <a:r>
              <a:rPr lang="nl-BE" dirty="0" smtClean="0"/>
              <a:t> kind of awareness </a:t>
            </a:r>
            <a:r>
              <a:rPr lang="nl-BE" dirty="0" err="1" smtClean="0"/>
              <a:t>materials</a:t>
            </a:r>
            <a:r>
              <a:rPr lang="nl-BE" dirty="0" smtClean="0"/>
              <a:t> are </a:t>
            </a:r>
            <a:r>
              <a:rPr lang="nl-BE" dirty="0" err="1" smtClean="0"/>
              <a:t>you</a:t>
            </a:r>
            <a:r>
              <a:rPr lang="nl-BE" dirty="0" smtClean="0"/>
              <a:t> </a:t>
            </a:r>
            <a:r>
              <a:rPr lang="nl-BE" dirty="0" err="1" smtClean="0"/>
              <a:t>already</a:t>
            </a:r>
            <a:r>
              <a:rPr lang="nl-BE" dirty="0" smtClean="0"/>
              <a:t> </a:t>
            </a:r>
            <a:r>
              <a:rPr lang="nl-BE" dirty="0" err="1" smtClean="0"/>
              <a:t>using</a:t>
            </a:r>
            <a:r>
              <a:rPr lang="nl-BE" dirty="0" smtClean="0"/>
              <a:t>? </a:t>
            </a:r>
          </a:p>
          <a:p>
            <a:pPr lvl="1"/>
            <a:r>
              <a:rPr lang="nl-BE" dirty="0" smtClean="0"/>
              <a:t>online training, </a:t>
            </a:r>
            <a:r>
              <a:rPr lang="nl-BE" dirty="0" smtClean="0"/>
              <a:t>(</a:t>
            </a:r>
            <a:r>
              <a:rPr lang="nl-BE" dirty="0" err="1" smtClean="0"/>
              <a:t>animation</a:t>
            </a:r>
            <a:r>
              <a:rPr lang="nl-BE" dirty="0" smtClean="0"/>
              <a:t>) video, posters, …</a:t>
            </a:r>
          </a:p>
          <a:p>
            <a:r>
              <a:rPr lang="nl-BE" dirty="0" smtClean="0"/>
              <a:t>Blue</a:t>
            </a:r>
            <a:r>
              <a:rPr lang="nl-BE" dirty="0" smtClean="0"/>
              <a:t>: </a:t>
            </a:r>
            <a:r>
              <a:rPr lang="nl-BE" dirty="0" err="1" smtClean="0"/>
              <a:t>What</a:t>
            </a:r>
            <a:r>
              <a:rPr lang="nl-BE" dirty="0" smtClean="0"/>
              <a:t> is </a:t>
            </a:r>
            <a:r>
              <a:rPr lang="nl-BE" dirty="0" err="1" smtClean="0"/>
              <a:t>your</a:t>
            </a:r>
            <a:r>
              <a:rPr lang="nl-BE" dirty="0" smtClean="0"/>
              <a:t> </a:t>
            </a:r>
            <a:r>
              <a:rPr lang="nl-BE" dirty="0" err="1" smtClean="0"/>
              <a:t>main</a:t>
            </a:r>
            <a:r>
              <a:rPr lang="nl-BE" dirty="0" smtClean="0"/>
              <a:t> </a:t>
            </a:r>
            <a:r>
              <a:rPr lang="nl-BE" dirty="0" err="1" smtClean="0"/>
              <a:t>challenge</a:t>
            </a:r>
            <a:r>
              <a:rPr lang="nl-BE" dirty="0" smtClean="0"/>
              <a:t> in </a:t>
            </a:r>
            <a:r>
              <a:rPr lang="nl-BE" dirty="0" err="1" smtClean="0"/>
              <a:t>terms</a:t>
            </a:r>
            <a:r>
              <a:rPr lang="nl-BE" dirty="0" smtClean="0"/>
              <a:t> of cyber security awareness? </a:t>
            </a:r>
          </a:p>
          <a:p>
            <a:pPr marL="0" indent="0">
              <a:buNone/>
            </a:pPr>
            <a:endParaRPr lang="nl-BE" dirty="0" smtClean="0"/>
          </a:p>
          <a:p>
            <a:pPr marL="0" indent="0">
              <a:buNone/>
            </a:pPr>
            <a:r>
              <a:rPr lang="nl-BE" dirty="0" smtClean="0"/>
              <a:t>Write </a:t>
            </a:r>
            <a:r>
              <a:rPr lang="nl-BE" dirty="0" err="1" smtClean="0"/>
              <a:t>your</a:t>
            </a:r>
            <a:r>
              <a:rPr lang="nl-BE" dirty="0" smtClean="0"/>
              <a:t> name </a:t>
            </a:r>
            <a:r>
              <a:rPr lang="nl-BE" dirty="0" err="1" smtClean="0"/>
              <a:t>and</a:t>
            </a:r>
            <a:r>
              <a:rPr lang="nl-BE" dirty="0" smtClean="0"/>
              <a:t> NREN on </a:t>
            </a:r>
            <a:r>
              <a:rPr lang="nl-BE" dirty="0" err="1" smtClean="0"/>
              <a:t>the</a:t>
            </a:r>
            <a:r>
              <a:rPr lang="nl-BE" dirty="0" smtClean="0"/>
              <a:t> back </a:t>
            </a:r>
            <a:r>
              <a:rPr lang="nl-BE" dirty="0" smtClean="0">
                <a:sym typeface="Wingdings" panose="05000000000000000000" pitchFamily="2" charset="2"/>
              </a:rPr>
              <a:t></a:t>
            </a:r>
            <a:endParaRPr lang="nl-BE" dirty="0" smtClean="0"/>
          </a:p>
          <a:p>
            <a:pPr lvl="1"/>
            <a:endParaRPr lang="nl-BE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 err="1" smtClean="0">
                <a:solidFill>
                  <a:srgbClr val="ED1556"/>
                </a:solidFill>
              </a:rPr>
              <a:t>Sticky</a:t>
            </a:r>
            <a:r>
              <a:rPr lang="nl-BE" dirty="0" smtClean="0">
                <a:solidFill>
                  <a:srgbClr val="ED1556"/>
                </a:solidFill>
              </a:rPr>
              <a:t> </a:t>
            </a:r>
            <a:r>
              <a:rPr lang="nl-BE" dirty="0" err="1" smtClean="0">
                <a:solidFill>
                  <a:srgbClr val="ED1556"/>
                </a:solidFill>
              </a:rPr>
              <a:t>notes</a:t>
            </a:r>
            <a:endParaRPr lang="en-US" dirty="0">
              <a:solidFill>
                <a:srgbClr val="ED155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 smtClean="0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4551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16/06/2022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79387" y="6108114"/>
            <a:ext cx="2838388" cy="5539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© GÉANT Association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 </a:t>
            </a:r>
            <a:endParaRPr lang="en-US" sz="600" dirty="0">
              <a:solidFill>
                <a:schemeClr val="bg1"/>
              </a:solidFill>
              <a:ea typeface="+mn-lt"/>
              <a:cs typeface="+mn-lt"/>
            </a:endParaRPr>
          </a:p>
          <a:p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As part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 of the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GÉANT 2020 Framework Partnership Agreement (FPA), the 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project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receives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funding from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the European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Union's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Horizon 2020 research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 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and innovation programme under Grant Agreement No.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856726 </a:t>
            </a:r>
            <a:r>
              <a:rPr lang="en-GB" sz="600" dirty="0">
                <a:solidFill>
                  <a:schemeClr val="bg1"/>
                </a:solidFill>
                <a:effectLst/>
                <a:ea typeface="+mn-lt"/>
                <a:cs typeface="+mn-lt"/>
              </a:rPr>
              <a:t>(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GN4-3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).</a:t>
            </a:r>
            <a:endParaRPr lang="en-US" sz="600" dirty="0">
              <a:solidFill>
                <a:schemeClr val="bg1"/>
              </a:solidFill>
              <a:ea typeface="+mn-lt"/>
              <a:cs typeface="+mn-lt"/>
            </a:endParaRPr>
          </a:p>
          <a:p>
            <a:endParaRPr lang="en-GB" sz="600" dirty="0">
              <a:solidFill>
                <a:schemeClr val="bg1"/>
              </a:solidFill>
              <a:effectLst/>
              <a:latin typeface="+mn-lt"/>
              <a:cs typeface="Calibri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18" y="6157486"/>
            <a:ext cx="568670" cy="3629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0</TotalTime>
  <Words>433</Words>
  <Application>Microsoft Office PowerPoint</Application>
  <PresentationFormat>Widescreen</PresentationFormat>
  <Paragraphs>68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Office Theme</vt:lpstr>
      <vt:lpstr>PowerPoint Presentation</vt:lpstr>
      <vt:lpstr>Survey: main results (16 NRENs)</vt:lpstr>
      <vt:lpstr>A Community of Cyber Heroes</vt:lpstr>
      <vt:lpstr>Help us to make a success of CSM22!</vt:lpstr>
      <vt:lpstr>Sticky notes</vt:lpstr>
      <vt:lpstr>PowerPoint Presentation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Davina Luyten</cp:lastModifiedBy>
  <cp:revision>86</cp:revision>
  <dcterms:created xsi:type="dcterms:W3CDTF">2018-03-16T12:13:33Z</dcterms:created>
  <dcterms:modified xsi:type="dcterms:W3CDTF">2022-06-16T07:59:35Z</dcterms:modified>
</cp:coreProperties>
</file>