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7"/>
  </p:notesMasterIdLst>
  <p:sldIdLst>
    <p:sldId id="257" r:id="rId6"/>
  </p:sldIdLst>
  <p:sldSz cx="6858000" cy="9906000" type="A4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1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6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4FDBE-D67A-45E9-B96E-BFB0D55A0371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1243013"/>
            <a:ext cx="232251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BC473-5E03-4942-8552-6844ADC679F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156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403"/>
            <a:ext cx="6861052" cy="990159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‹Nr.›</a:t>
            </a:fld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569" y="440269"/>
            <a:ext cx="908835" cy="1149586"/>
          </a:xfrm>
          <a:prstGeom prst="rect">
            <a:avLst/>
          </a:prstGeom>
        </p:spPr>
      </p:pic>
      <p:sp>
        <p:nvSpPr>
          <p:cNvPr id="25" name="Text Placeholder 24"/>
          <p:cNvSpPr>
            <a:spLocks noGrp="1"/>
          </p:cNvSpPr>
          <p:nvPr>
            <p:ph type="body" sz="quarter" idx="14" hasCustomPrompt="1"/>
          </p:nvPr>
        </p:nvSpPr>
        <p:spPr>
          <a:xfrm>
            <a:off x="787599" y="6989412"/>
            <a:ext cx="3141140" cy="13208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660380" indent="0">
              <a:buNone/>
              <a:defRPr>
                <a:solidFill>
                  <a:schemeClr val="bg1"/>
                </a:solidFill>
              </a:defRPr>
            </a:lvl2pPr>
            <a:lvl3pPr marL="1320759" indent="0">
              <a:buNone/>
              <a:defRPr>
                <a:solidFill>
                  <a:schemeClr val="bg1"/>
                </a:solidFill>
              </a:defRPr>
            </a:lvl3pPr>
            <a:lvl4pPr marL="1981139" indent="0">
              <a:buNone/>
              <a:defRPr>
                <a:solidFill>
                  <a:schemeClr val="bg1"/>
                </a:solidFill>
              </a:defRPr>
            </a:lvl4pPr>
            <a:lvl5pPr marL="264151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5" hasCustomPrompt="1"/>
          </p:nvPr>
        </p:nvSpPr>
        <p:spPr>
          <a:xfrm>
            <a:off x="787598" y="3377672"/>
            <a:ext cx="514350" cy="1320800"/>
          </a:xfrm>
        </p:spPr>
        <p:txBody>
          <a:bodyPr/>
          <a:lstStyle>
            <a:lvl1pPr marL="0" indent="0">
              <a:buNone/>
              <a:defRPr>
                <a:solidFill>
                  <a:srgbClr val="FFFF00"/>
                </a:solidFill>
              </a:defRPr>
            </a:lvl1pPr>
          </a:lstStyle>
          <a:p>
            <a:pPr lvl="0"/>
            <a:r>
              <a:rPr lang="en-GB" dirty="0" smtClean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2668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‹Nr.›</a:t>
            </a:fld>
            <a:endParaRPr lang="en-GB"/>
          </a:p>
        </p:txBody>
      </p:sp>
      <p:sp>
        <p:nvSpPr>
          <p:cNvPr id="7" name="Title Placeholder 13"/>
          <p:cNvSpPr>
            <a:spLocks noGrp="1"/>
          </p:cNvSpPr>
          <p:nvPr>
            <p:ph type="title"/>
          </p:nvPr>
        </p:nvSpPr>
        <p:spPr>
          <a:xfrm>
            <a:off x="462384" y="176749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9525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D1E3-D66A-43E2-B8FC-64D6FDC84B89}" type="datetime1">
              <a:rPr lang="en-GB" smtClean="0"/>
              <a:t>10/06/2015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le Placeholder 13"/>
          <p:cNvSpPr>
            <a:spLocks noGrp="1"/>
          </p:cNvSpPr>
          <p:nvPr>
            <p:ph type="title"/>
          </p:nvPr>
        </p:nvSpPr>
        <p:spPr>
          <a:xfrm>
            <a:off x="462384" y="176749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0716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3C3A0-EE7E-470B-9EC9-FFD9093F2843}" type="datetime1">
              <a:rPr lang="en-GB" smtClean="0"/>
              <a:t>10/06/2015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‹Nr.›</a:t>
            </a:fld>
            <a:endParaRPr lang="en-GB"/>
          </a:p>
        </p:txBody>
      </p:sp>
      <p:sp>
        <p:nvSpPr>
          <p:cNvPr id="10" name="Title Placeholder 13"/>
          <p:cNvSpPr>
            <a:spLocks noGrp="1"/>
          </p:cNvSpPr>
          <p:nvPr>
            <p:ph type="title"/>
          </p:nvPr>
        </p:nvSpPr>
        <p:spPr>
          <a:xfrm>
            <a:off x="462384" y="176749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3169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709F5-CF62-4D56-AA6B-707D89DE6E09}" type="datetime1">
              <a:rPr lang="en-GB" smtClean="0"/>
              <a:t>10/06/2015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‹Nr.›</a:t>
            </a:fld>
            <a:endParaRPr lang="en-GB"/>
          </a:p>
        </p:txBody>
      </p:sp>
      <p:sp>
        <p:nvSpPr>
          <p:cNvPr id="5" name="Title Placeholder 13"/>
          <p:cNvSpPr>
            <a:spLocks noGrp="1"/>
          </p:cNvSpPr>
          <p:nvPr>
            <p:ph type="title"/>
          </p:nvPr>
        </p:nvSpPr>
        <p:spPr>
          <a:xfrm>
            <a:off x="462384" y="176749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58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2255882"/>
            <a:ext cx="3471863" cy="62100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244193"/>
            <a:ext cx="2211884" cy="6233236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474B6-912E-4B1B-AF2E-C371A569FBCB}" type="datetime1">
              <a:rPr lang="en-GB" smtClean="0"/>
              <a:t>10/06/2015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le Placeholder 13"/>
          <p:cNvSpPr>
            <a:spLocks noGrp="1"/>
          </p:cNvSpPr>
          <p:nvPr>
            <p:ph type="title"/>
          </p:nvPr>
        </p:nvSpPr>
        <p:spPr>
          <a:xfrm>
            <a:off x="462384" y="176749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819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2255882"/>
            <a:ext cx="3471863" cy="62100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244193"/>
            <a:ext cx="2211884" cy="6233236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A1B1-18EA-401D-8918-F8C955BA2D6F}" type="datetime1">
              <a:rPr lang="en-GB" smtClean="0"/>
              <a:t>10/06/2015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le Placeholder 13"/>
          <p:cNvSpPr>
            <a:spLocks noGrp="1"/>
          </p:cNvSpPr>
          <p:nvPr>
            <p:ph type="title"/>
          </p:nvPr>
        </p:nvSpPr>
        <p:spPr>
          <a:xfrm>
            <a:off x="462384" y="176749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738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403"/>
            <a:ext cx="6861052" cy="990159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/>
          <a:srcRect b="4348"/>
          <a:stretch/>
        </p:blipFill>
        <p:spPr>
          <a:xfrm>
            <a:off x="3087069" y="3855295"/>
            <a:ext cx="3668064" cy="6050707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012407" y="2757344"/>
            <a:ext cx="3804473" cy="2512335"/>
            <a:chOff x="2115520" y="2583712"/>
            <a:chExt cx="6763508" cy="1739309"/>
          </a:xfrm>
        </p:grpSpPr>
        <p:sp>
          <p:nvSpPr>
            <p:cNvPr id="12" name="Title 3"/>
            <p:cNvSpPr txBox="1">
              <a:spLocks/>
            </p:cNvSpPr>
            <p:nvPr/>
          </p:nvSpPr>
          <p:spPr>
            <a:xfrm>
              <a:off x="2115520" y="2583712"/>
              <a:ext cx="4269412" cy="144105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000" b="1" kern="1200" baseline="0">
                  <a:solidFill>
                    <a:srgbClr val="004361"/>
                  </a:solidFill>
                  <a:latin typeface="Calibri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/>
              <a:r>
                <a:rPr lang="en-GB" sz="4044" b="0" dirty="0" smtClean="0">
                  <a:solidFill>
                    <a:srgbClr val="CBDB2A"/>
                  </a:solidFill>
                </a:rPr>
                <a:t>Thank you and</a:t>
              </a:r>
              <a:endParaRPr lang="en-GB" sz="4044" b="0" dirty="0">
                <a:solidFill>
                  <a:srgbClr val="CBDB2A"/>
                </a:solidFill>
              </a:endParaRPr>
            </a:p>
          </p:txBody>
        </p:sp>
        <p:sp>
          <p:nvSpPr>
            <p:cNvPr id="13" name="Title 3"/>
            <p:cNvSpPr txBox="1">
              <a:spLocks/>
            </p:cNvSpPr>
            <p:nvPr/>
          </p:nvSpPr>
          <p:spPr>
            <a:xfrm>
              <a:off x="2896095" y="3066358"/>
              <a:ext cx="5982933" cy="12566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850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000" b="1" kern="1200" baseline="0">
                  <a:solidFill>
                    <a:srgbClr val="004361"/>
                  </a:solidFill>
                  <a:latin typeface="Calibri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/>
              <a:r>
                <a:rPr lang="en-GB" sz="6355" dirty="0" smtClean="0">
                  <a:solidFill>
                    <a:srgbClr val="CBDB2A"/>
                  </a:solidFill>
                </a:rPr>
                <a:t>any questions?</a:t>
              </a:r>
              <a:endParaRPr lang="en-GB" sz="6355" dirty="0">
                <a:solidFill>
                  <a:srgbClr val="CBDB2A"/>
                </a:solidFill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569" y="440269"/>
            <a:ext cx="908835" cy="1149586"/>
          </a:xfrm>
          <a:prstGeom prst="rect">
            <a:avLst/>
          </a:prstGeom>
        </p:spPr>
      </p:pic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4783571" y="4195805"/>
            <a:ext cx="1051799" cy="1320800"/>
          </a:xfrm>
        </p:spPr>
        <p:txBody>
          <a:bodyPr>
            <a:no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GB" sz="3033" b="0" dirty="0" smtClean="0">
                <a:solidFill>
                  <a:schemeClr val="bg1"/>
                </a:solidFill>
              </a:rPr>
              <a:t>You can add your own text here</a:t>
            </a:r>
            <a:endParaRPr lang="en-GB" sz="3033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013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0EB75CC-A8DB-4016-9D1F-40D36A7A91F1}" type="datetime1">
              <a:rPr lang="en-GB" smtClean="0"/>
              <a:pPr/>
              <a:t>10/06/2015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26956BB-44CB-48D9-B368-9C62D89CA2E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827"/>
          <a:stretch/>
        </p:blipFill>
        <p:spPr>
          <a:xfrm>
            <a:off x="-5779" y="2"/>
            <a:ext cx="6868331" cy="19189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569" y="440269"/>
            <a:ext cx="908835" cy="1149586"/>
          </a:xfrm>
          <a:prstGeom prst="rect">
            <a:avLst/>
          </a:prstGeom>
        </p:spPr>
      </p:pic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462384" y="176749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02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9" r:id="rId8"/>
  </p:sldLayoutIdLst>
  <p:hf hdr="0" ftr="0"/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3755" kern="1200">
          <a:solidFill>
            <a:srgbClr val="FFFF00"/>
          </a:solidFill>
          <a:latin typeface="+mn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svn@svn.geant.net/GEANT/TrustBroker" TargetMode="External"/><Relationship Id="rId3" Type="http://schemas.openxmlformats.org/officeDocument/2006/relationships/hyperlink" Target="mailto:geant-trustbroker@lists.lrz.de" TargetMode="External"/><Relationship Id="rId7" Type="http://schemas.openxmlformats.org/officeDocument/2006/relationships/image" Target="../media/image7.emf"/><Relationship Id="rId2" Type="http://schemas.openxmlformats.org/officeDocument/2006/relationships/hyperlink" Target="mailto:Daniela.poehn@lrz.d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hyperlink" Target="https://wiki.geant.org/pages/viewpage.action?pageId=45844180" TargetMode="External"/><Relationship Id="rId4" Type="http://schemas.openxmlformats.org/officeDocument/2006/relationships/hyperlink" Target="https://intranet.geant.org/gn4/1/Activities/JRA3/T3/SitePages/Home.aspx" TargetMode="External"/><Relationship Id="rId9" Type="http://schemas.openxmlformats.org/officeDocument/2006/relationships/hyperlink" Target="https://datatracker.ietf.org/doc/draft-poehn-dam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48337" y="169832"/>
            <a:ext cx="4695126" cy="1612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3207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55" kern="1200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GÉANT TrustBroker</a:t>
            </a:r>
            <a:br>
              <a:rPr lang="en-GB" sz="3600" dirty="0" smtClean="0"/>
            </a:b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2000" dirty="0" smtClean="0"/>
              <a:t>On-demand, user triggered metadata exchange by a central service</a:t>
            </a:r>
            <a:endParaRPr lang="en-GB" sz="2000" dirty="0"/>
          </a:p>
        </p:txBody>
      </p:sp>
      <p:sp>
        <p:nvSpPr>
          <p:cNvPr id="7" name="Rectangle 10"/>
          <p:cNvSpPr/>
          <p:nvPr/>
        </p:nvSpPr>
        <p:spPr bwMode="auto">
          <a:xfrm>
            <a:off x="4032738" y="7224897"/>
            <a:ext cx="2629568" cy="2209662"/>
          </a:xfrm>
          <a:prstGeom prst="rect">
            <a:avLst/>
          </a:prstGeom>
          <a:noFill/>
          <a:ln w="9525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5988"/>
            <a:r>
              <a:rPr lang="en-US" sz="1100" b="1" dirty="0" smtClean="0">
                <a:latin typeface="+mn-lt"/>
              </a:rPr>
              <a:t>Contact:</a:t>
            </a:r>
          </a:p>
          <a:p>
            <a:pPr defTabSz="915988"/>
            <a:r>
              <a:rPr lang="en-US" sz="1100" dirty="0" smtClean="0"/>
              <a:t>Task Leader Daniela Pöhn</a:t>
            </a:r>
            <a:br>
              <a:rPr lang="en-US" sz="1100" dirty="0" smtClean="0"/>
            </a:br>
            <a:r>
              <a:rPr lang="en-US" sz="1100" dirty="0" smtClean="0">
                <a:hlinkClick r:id="rId2"/>
              </a:rPr>
              <a:t>Daniela.poehn@lrz.de</a:t>
            </a: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>LRZ-internal project team</a:t>
            </a:r>
            <a:br>
              <a:rPr lang="en-US" sz="1100" dirty="0" smtClean="0"/>
            </a:br>
            <a:r>
              <a:rPr lang="en-US" sz="1100" dirty="0" smtClean="0">
                <a:hlinkClick r:id="rId3"/>
              </a:rPr>
              <a:t>geant-trustbroker@lists.lrz.de</a:t>
            </a:r>
            <a:endParaRPr lang="en-US" sz="1100" dirty="0" smtClean="0"/>
          </a:p>
          <a:p>
            <a:pPr defTabSz="915988"/>
            <a:endParaRPr lang="en-US" sz="1100" dirty="0" smtClean="0"/>
          </a:p>
          <a:p>
            <a:pPr defTabSz="915988"/>
            <a:r>
              <a:rPr lang="en-US" sz="1100" dirty="0" smtClean="0"/>
              <a:t>Intranet</a:t>
            </a:r>
            <a:endParaRPr lang="en-US" sz="1100" dirty="0"/>
          </a:p>
          <a:p>
            <a:pPr defTabSz="915988"/>
            <a:r>
              <a:rPr lang="en-US" sz="1100" dirty="0"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sz="1100" dirty="0" smtClean="0"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intranet.geant.org/gn4/1/Activities/JRA3/T3/SitePages/Home.aspx</a:t>
            </a:r>
            <a:endParaRPr lang="en-US" sz="11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915988"/>
            <a:r>
              <a:rPr lang="en-US" sz="1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Wiki</a:t>
            </a:r>
            <a:r>
              <a:rPr lang="en-US" sz="1400" dirty="0"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14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100" dirty="0"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https://wiki.geant.org/pages/viewpage.action?pageId=45844180</a:t>
            </a:r>
            <a:r>
              <a:rPr lang="en-US" sz="11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Rechteck 7"/>
          <p:cNvSpPr/>
          <p:nvPr/>
        </p:nvSpPr>
        <p:spPr>
          <a:xfrm>
            <a:off x="148335" y="3945792"/>
            <a:ext cx="36887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Our goal: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let users trigger metadata exchange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extend </a:t>
            </a:r>
            <a:r>
              <a:rPr lang="en-US" sz="1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existing workflows and protocols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automate configuration steps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standardization of the I-D DAME</a:t>
            </a:r>
            <a:endParaRPr lang="en-US" sz="16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9"/>
          <p:cNvSpPr/>
          <p:nvPr/>
        </p:nvSpPr>
        <p:spPr bwMode="auto">
          <a:xfrm>
            <a:off x="148336" y="2240498"/>
            <a:ext cx="3688709" cy="1477360"/>
          </a:xfrm>
          <a:prstGeom prst="rect">
            <a:avLst/>
          </a:prstGeom>
          <a:solidFill>
            <a:schemeClr val="bg1">
              <a:alpha val="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b="1" dirty="0" smtClean="0">
                <a:latin typeface="+mn-lt"/>
              </a:rPr>
              <a:t>Motivation: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</a:rPr>
              <a:t>manual setup and IDP/SP configuration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</a:rPr>
              <a:t>aggregated metadata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</a:rPr>
              <a:t>manual user attribute conversion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</a:rPr>
              <a:t>waiting time for users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046" y="2240497"/>
            <a:ext cx="3020954" cy="2263419"/>
          </a:xfrm>
          <a:prstGeom prst="rect">
            <a:avLst/>
          </a:prstGeom>
        </p:spPr>
      </p:pic>
      <p:pic>
        <p:nvPicPr>
          <p:cNvPr id="11" name="Grafik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67784" y="5047061"/>
            <a:ext cx="2759477" cy="156632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hteck 11"/>
          <p:cNvSpPr/>
          <p:nvPr/>
        </p:nvSpPr>
        <p:spPr>
          <a:xfrm>
            <a:off x="148336" y="5917095"/>
            <a:ext cx="36887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Our approach:</a:t>
            </a:r>
          </a:p>
          <a:p>
            <a:pPr>
              <a:spcAft>
                <a:spcPts val="0"/>
              </a:spcAft>
            </a:pPr>
            <a:r>
              <a:rPr lang="en-US" sz="1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GÉANT TrustBroker service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automates on-demand metadata exchange across federation borders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provides repository for user attribute conversion</a:t>
            </a:r>
            <a:endParaRPr lang="en-US" sz="16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148336" y="7678432"/>
            <a:ext cx="3688709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Current status: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JRA3 </a:t>
            </a:r>
            <a:r>
              <a:rPr lang="en-US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T3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Proof of concept based on Shibboleth</a:t>
            </a:r>
            <a:br>
              <a:rPr lang="en-US" sz="1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altLang="de-DE" sz="1400" dirty="0">
                <a:hlinkClick r:id="rId8"/>
              </a:rPr>
              <a:t>svn.geant.net/GEANT/TrustBroker</a:t>
            </a:r>
            <a:endParaRPr lang="en-US" sz="1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Internet-Draft DAME</a:t>
            </a:r>
            <a:b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https://datatracker.ietf.org/doc/draft-poehn-dame</a:t>
            </a:r>
            <a:r>
              <a:rPr lang="en-US" sz="1400" dirty="0" smtClean="0"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/</a:t>
            </a:r>
            <a:r>
              <a:rPr lang="en-US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6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0"/>
          <p:cNvSpPr/>
          <p:nvPr/>
        </p:nvSpPr>
        <p:spPr bwMode="auto">
          <a:xfrm>
            <a:off x="4782349" y="6575819"/>
            <a:ext cx="1130346" cy="32246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5988"/>
            <a:r>
              <a:rPr lang="en-US" sz="1100" dirty="0" smtClean="0"/>
              <a:t>Demo setup</a:t>
            </a:r>
            <a:endParaRPr lang="en-US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0"/>
          <p:cNvSpPr/>
          <p:nvPr/>
        </p:nvSpPr>
        <p:spPr bwMode="auto">
          <a:xfrm>
            <a:off x="4782349" y="4408158"/>
            <a:ext cx="1130346" cy="32246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5988"/>
            <a:r>
              <a:rPr lang="en-US" sz="1100" dirty="0" smtClean="0"/>
              <a:t>Core workflow</a:t>
            </a:r>
            <a:endParaRPr lang="en-US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21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ymposium Athens" id="{4EE1FB85-ADA1-4E0A-9268-D687EF98EC1B}" vid="{52F25F86-F197-4D7A-99AC-1BB5C62C87B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N Document" ma:contentTypeID="0x0101006D7E6B8B6D92464EB525E67A2DEF9E3A0040C81584FB3F3B4DAB3FE07C87DBFDC9" ma:contentTypeVersion="50" ma:contentTypeDescription="" ma:contentTypeScope="" ma:versionID="3cd8a511fbf9ec775103adade6ee6e80">
  <xsd:schema xmlns:xsd="http://www.w3.org/2001/XMLSchema" xmlns:xs="http://www.w3.org/2001/XMLSchema" xmlns:p="http://schemas.microsoft.com/office/2006/metadata/properties" xmlns:ns2="cce05e40-4bba-48f3-9290-882e2b438b17" xmlns:ns4="6a468913-c267-416f-9031-808dc725002d" targetNamespace="http://schemas.microsoft.com/office/2006/metadata/properties" ma:root="true" ma:fieldsID="717b23d6045be32741a9e80c85812b30" ns2:_="" ns4:_="">
    <xsd:import namespace="cce05e40-4bba-48f3-9290-882e2b438b17"/>
    <xsd:import namespace="6a468913-c267-416f-9031-808dc725002d"/>
    <xsd:element name="properties">
      <xsd:complexType>
        <xsd:sequence>
          <xsd:element name="documentManagement">
            <xsd:complexType>
              <xsd:all>
                <xsd:element ref="ns2:Activity" minOccurs="0"/>
                <xsd:element ref="ns2:Tasks" minOccurs="0"/>
                <xsd:element ref="ns2:Code" minOccurs="0"/>
                <xsd:element ref="ns2:Item_x0020_Status" minOccurs="0"/>
                <xsd:element ref="ns2:Item_x0020_Description" minOccurs="0"/>
                <xsd:element ref="ns2:Publish_x0020_to_x0020_EC_x0020_review_x003f_" minOccurs="0"/>
                <xsd:element ref="ns2:Share_x0020_with_x0020_GN_x0020_Community_x003f_" minOccurs="0"/>
                <xsd:element ref="ns2:_dlc_DocId" minOccurs="0"/>
                <xsd:element ref="ns2:_dlc_DocIdUrl" minOccurs="0"/>
                <xsd:element ref="ns2:_dlc_DocIdPersistId" minOccurs="0"/>
                <xsd:element ref="ns2:Partner" minOccurs="0"/>
                <xsd:element ref="ns2:Content1" minOccurs="0"/>
                <xsd:element ref="ns4:Include_x0020_in_x0020_Materials_x0020_Library" minOccurs="0"/>
                <xsd:element ref="ns4:Marketing_x0020_and_x0020_Communication_x0020_Pla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05e40-4bba-48f3-9290-882e2b438b17" elementFormDefault="qualified">
    <xsd:import namespace="http://schemas.microsoft.com/office/2006/documentManagement/types"/>
    <xsd:import namespace="http://schemas.microsoft.com/office/infopath/2007/PartnerControls"/>
    <xsd:element name="Activity" ma:index="8" nillable="true" ma:displayName="Activity" ma:format="Dropdown" ma:internalName="Activity">
      <xsd:simpleType>
        <xsd:restriction base="dms:Choice">
          <xsd:enumeration value="None"/>
          <xsd:enumeration value="NA1"/>
          <xsd:enumeration value="NA2"/>
          <xsd:enumeration value="NA3"/>
          <xsd:enumeration value="NA4"/>
          <xsd:enumeration value="SA1"/>
          <xsd:enumeration value="SA2"/>
          <xsd:enumeration value="SA3"/>
          <xsd:enumeration value="SA4"/>
          <xsd:enumeration value="SA5"/>
          <xsd:enumeration value="SA6"/>
          <xsd:enumeration value="SA7"/>
          <xsd:enumeration value="JRA1"/>
          <xsd:enumeration value="JRA2"/>
          <xsd:enumeration value="JRA3"/>
        </xsd:restriction>
      </xsd:simpleType>
    </xsd:element>
    <xsd:element name="Tasks" ma:index="9" nillable="true" ma:displayName="Task" ma:format="Dropdown" ma:internalName="Tasks">
      <xsd:simpleType>
        <xsd:restriction base="dms:Choice">
          <xsd:enumeration value="None"/>
          <xsd:enumeration value="T1"/>
          <xsd:enumeration value="T2"/>
          <xsd:enumeration value="T3"/>
          <xsd:enumeration value="T4"/>
          <xsd:enumeration value="T5"/>
          <xsd:enumeration value="T6"/>
          <xsd:enumeration value="T7"/>
          <xsd:enumeration value="T8"/>
          <xsd:enumeration value="T9"/>
          <xsd:enumeration value="T10"/>
        </xsd:restriction>
      </xsd:simpleType>
    </xsd:element>
    <xsd:element name="Code" ma:index="10" nillable="true" ma:displayName="Project Code" ma:internalName="Code">
      <xsd:simpleType>
        <xsd:restriction base="dms:Text">
          <xsd:maxLength value="255"/>
        </xsd:restriction>
      </xsd:simpleType>
    </xsd:element>
    <xsd:element name="Item_x0020_Status" ma:index="11" nillable="true" ma:displayName="Item Status" ma:default="Not started" ma:format="Dropdown" ma:internalName="Item_x0020_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tem_x0020_Description" ma:index="12" nillable="true" ma:displayName="Item Description" ma:internalName="Item_x0020_Description">
      <xsd:simpleType>
        <xsd:restriction base="dms:Note">
          <xsd:maxLength value="255"/>
        </xsd:restriction>
      </xsd:simpleType>
    </xsd:element>
    <xsd:element name="Publish_x0020_to_x0020_EC_x0020_review_x003f_" ma:index="13" nillable="true" ma:displayName="Publish to EC review?" ma:default="No" ma:description="This column will be updated automatically when the Item Status is shown as Completed.  Do not update this column manually." ma:format="Dropdown" ma:internalName="Publish_x0020_to_x0020_EC_x0020_review_x003F_">
      <xsd:simpleType>
        <xsd:restriction base="dms:Choice">
          <xsd:enumeration value="No"/>
          <xsd:enumeration value="Description of Work"/>
          <xsd:enumeration value="Presentation"/>
          <xsd:enumeration value="Deliverable"/>
          <xsd:enumeration value="Periodic Report"/>
          <xsd:enumeration value="Demo"/>
          <xsd:enumeration value="Background Documentation"/>
        </xsd:restriction>
      </xsd:simpleType>
    </xsd:element>
    <xsd:element name="Share_x0020_with_x0020_GN_x0020_Community_x003f_" ma:index="14" nillable="true" ma:displayName="Share with GN Community?" ma:default="No" ma:description="This column will be updated automatically when the Item Status is shown as Completed.  Do not update this column manually." ma:format="Dropdown" ma:internalName="Share_x0020_with_x0020_GN_x0020_Community_x003F_">
      <xsd:simpleType>
        <xsd:restriction base="dms:Choice">
          <xsd:enumeration value="No"/>
          <xsd:enumeration value="Deliverables"/>
          <xsd:enumeration value="Reports"/>
          <xsd:enumeration value="Processes"/>
          <xsd:enumeration value="Policies"/>
          <xsd:enumeration value="Admin and User Guides"/>
          <xsd:enumeration value="Templates"/>
          <xsd:enumeration value="Guidelines"/>
          <xsd:enumeration value="Business Cases"/>
        </xsd:restriction>
      </xsd:simpleType>
    </xsd:element>
    <xsd:element name="_dlc_DocId" ma:index="15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6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7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Partner" ma:index="18" nillable="true" ma:displayName="Organisation" ma:format="Dropdown" ma:internalName="Partner">
      <xsd:simpleType>
        <xsd:restriction base="dms:Choice">
          <xsd:enumeration value="None"/>
          <xsd:enumeration value="ACOnet"/>
          <xsd:enumeration value="AMRES"/>
          <xsd:enumeration value="CARNet"/>
          <xsd:enumeration value="CESNET"/>
          <xsd:enumeration value="CSC/NORDUnet"/>
          <xsd:enumeration value="DANTE"/>
          <xsd:enumeration value="DFN"/>
          <xsd:enumeration value="DFN/FAU"/>
          <xsd:enumeration value="DFN/LRZ"/>
          <xsd:enumeration value="FCCN"/>
          <xsd:enumeration value="GARR"/>
          <xsd:enumeration value="GRNET"/>
          <xsd:enumeration value="GRNET/ICCS"/>
          <xsd:enumeration value="HEAnet"/>
          <xsd:enumeration value="IUCC"/>
          <xsd:enumeration value="Janet"/>
          <xsd:enumeration value="LITNET"/>
          <xsd:enumeration value="MARnet"/>
          <xsd:enumeration value="NIIFI"/>
          <xsd:enumeration value="NORDUnet"/>
          <xsd:enumeration value="NORDUnet/DEiC"/>
          <xsd:enumeration value="NORDUnet/DeIC/UNI-C"/>
          <xsd:enumeration value="PSNC"/>
          <xsd:enumeration value="RedIRIS"/>
          <xsd:enumeration value="RedIRIS/EHU"/>
          <xsd:enumeration value="RedIRIS/i2cat"/>
          <xsd:enumeration value="RedIRIS/UM"/>
          <xsd:enumeration value="RedIRIS/University of Murcia"/>
          <xsd:enumeration value="RENATER"/>
          <xsd:enumeration value="RESTENA"/>
          <xsd:enumeration value="SigmaNet"/>
          <xsd:enumeration value="SRCE/CARNET"/>
          <xsd:enumeration value="SUNET/NORDUnet"/>
          <xsd:enumeration value="SURFnet"/>
          <xsd:enumeration value="Surfnet/SARA"/>
          <xsd:enumeration value="Surfnet/UvA"/>
          <xsd:enumeration value="SWITCH"/>
          <xsd:enumeration value="TERENA"/>
          <xsd:enumeration value="ULAKBİM"/>
          <xsd:enumeration value="umu.se/NORDUnet"/>
          <xsd:enumeration value="UoM"/>
          <xsd:enumeration value="WAYF/NORDUnet"/>
        </xsd:restriction>
      </xsd:simpleType>
    </xsd:element>
    <xsd:element name="Content1" ma:index="19" nillable="true" ma:displayName="Content" ma:internalName="Content1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468913-c267-416f-9031-808dc725002d" elementFormDefault="qualified">
    <xsd:import namespace="http://schemas.microsoft.com/office/2006/documentManagement/types"/>
    <xsd:import namespace="http://schemas.microsoft.com/office/infopath/2007/PartnerControls"/>
    <xsd:element name="Include_x0020_in_x0020_Materials_x0020_Library" ma:index="26" nillable="true" ma:displayName="Include in Materials Library" ma:default="0" ma:internalName="Include_x0020_in_x0020_Materials_x0020_Library">
      <xsd:simpleType>
        <xsd:restriction base="dms:Boolean"/>
      </xsd:simpleType>
    </xsd:element>
    <xsd:element name="Marketing_x0020_and_x0020_Communication_x0020_Plans" ma:index="27" nillable="true" ma:displayName="Marketing and Communication Plans" ma:default="0" ma:internalName="Marketing_x0020_and_x0020_Communication_x0020_Plan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ctivity xmlns="cce05e40-4bba-48f3-9290-882e2b438b17" xsi:nil="true"/>
    <Item_x0020_Description xmlns="cce05e40-4bba-48f3-9290-882e2b438b17">&lt;div class="ExternalClass5C875FD5AAFC402DA65EBE945C5E5A0E"&gt;&lt;p&gt;​GEANT Project Template based on Athens Symposium&lt;/p&gt;&lt;/div&gt;</Item_x0020_Description>
    <Item_x0020_Status xmlns="cce05e40-4bba-48f3-9290-882e2b438b17">Not started</Item_x0020_Status>
    <Marketing_x0020_and_x0020_Communication_x0020_Plans xmlns="6a468913-c267-416f-9031-808dc725002d">false</Marketing_x0020_and_x0020_Communication_x0020_Plans>
    <Code xmlns="cce05e40-4bba-48f3-9290-882e2b438b17" xsi:nil="true"/>
    <Share_x0020_with_x0020_GN_x0020_Community_x003f_ xmlns="cce05e40-4bba-48f3-9290-882e2b438b17">No</Share_x0020_with_x0020_GN_x0020_Community_x003f_>
    <Partner xmlns="cce05e40-4bba-48f3-9290-882e2b438b17" xsi:nil="true"/>
    <Content1 xmlns="cce05e40-4bba-48f3-9290-882e2b438b17" xsi:nil="true"/>
    <Include_x0020_in_x0020_Materials_x0020_Library xmlns="6a468913-c267-416f-9031-808dc725002d">true</Include_x0020_in_x0020_Materials_x0020_Library>
    <Tasks xmlns="cce05e40-4bba-48f3-9290-882e2b438b17" xsi:nil="true"/>
    <Publish_x0020_to_x0020_EC_x0020_review_x003f_ xmlns="cce05e40-4bba-48f3-9290-882e2b438b17">No</Publish_x0020_to_x0020_EC_x0020_review_x003f_>
    <_dlc_DocId xmlns="cce05e40-4bba-48f3-9290-882e2b438b17">GN3PLUS14-664-115</_dlc_DocId>
    <_dlc_DocIdUrl xmlns="cce05e40-4bba-48f3-9290-882e2b438b17">
      <Url>https://intranet.geant.net/NA2/_layouts/15/DocIdRedir.aspx?ID=GN3PLUS14-664-115</Url>
      <Description>GN3PLUS14-664-115</Description>
    </_dlc_DocIdUrl>
  </documentManagement>
</p:properties>
</file>

<file path=customXml/itemProps1.xml><?xml version="1.0" encoding="utf-8"?>
<ds:datastoreItem xmlns:ds="http://schemas.openxmlformats.org/officeDocument/2006/customXml" ds:itemID="{D750298A-66F1-4D01-98C3-F6DC75A31E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05e40-4bba-48f3-9290-882e2b438b17"/>
    <ds:schemaRef ds:uri="6a468913-c267-416f-9031-808dc72500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55AEF5B-867D-4AFB-B84F-934EAC29C9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9C9FC2-2578-4E58-91BC-B7E45F263EA9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7AA495D4-F624-42B3-B0CF-EC3042C461ED}">
  <ds:schemaRefs>
    <ds:schemaRef ds:uri="http://schemas.microsoft.com/office/2006/documentManagement/types"/>
    <ds:schemaRef ds:uri="http://purl.org/dc/elements/1.1/"/>
    <ds:schemaRef ds:uri="http://purl.org/dc/dcmitype/"/>
    <ds:schemaRef ds:uri="http://www.w3.org/XML/1998/namespace"/>
    <ds:schemaRef ds:uri="http://purl.org/dc/terms/"/>
    <ds:schemaRef ds:uri="cce05e40-4bba-48f3-9290-882e2b438b17"/>
    <ds:schemaRef ds:uri="6a468913-c267-416f-9031-808dc725002d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Symposium Athens</Template>
  <TotalTime>0</TotalTime>
  <Words>81</Words>
  <Application>Microsoft Office PowerPoint</Application>
  <PresentationFormat>A4-Papier (210x297 mm)</PresentationFormat>
  <Paragraphs>27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Verdana</vt:lpstr>
      <vt:lpstr>Office Theme</vt:lpstr>
      <vt:lpstr>PowerPoint-Präsentation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Pöhn, Daniela</cp:lastModifiedBy>
  <cp:revision>10</cp:revision>
  <cp:lastPrinted>2015-06-10T13:27:36Z</cp:lastPrinted>
  <dcterms:created xsi:type="dcterms:W3CDTF">2015-03-09T09:18:51Z</dcterms:created>
  <dcterms:modified xsi:type="dcterms:W3CDTF">2015-06-10T13:39:55Z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0x0101006D7E6B8B6D92464EB525E67A2DEF9E3A0040C81584FB3F3B4DAB3FE07C87DBFDC9</vt:lpwstr>
  </property>
  <property fmtid="{D5CDD505-2E9C-101B-9397-08002B2CF9AE}" pid="3" name="_dlc_DocIdItemGuid">
    <vt:lpwstr>794132f3-4e24-439e-ae99-4a61a9bdd974</vt:lpwstr>
  </property>
</Properties>
</file>