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20"/>
  </p:notesMasterIdLst>
  <p:sldIdLst>
    <p:sldId id="259" r:id="rId6"/>
    <p:sldId id="261" r:id="rId7"/>
    <p:sldId id="263" r:id="rId8"/>
    <p:sldId id="262" r:id="rId9"/>
    <p:sldId id="270" r:id="rId10"/>
    <p:sldId id="265" r:id="rId11"/>
    <p:sldId id="264" r:id="rId12"/>
    <p:sldId id="271" r:id="rId13"/>
    <p:sldId id="276" r:id="rId14"/>
    <p:sldId id="275" r:id="rId15"/>
    <p:sldId id="272" r:id="rId16"/>
    <p:sldId id="273" r:id="rId17"/>
    <p:sldId id="274" r:id="rId18"/>
    <p:sldId id="26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74FDBE-D67A-45E9-B96E-BFB0D55A0371}" type="datetimeFigureOut">
              <a:rPr lang="en-GB" smtClean="0"/>
              <a:t>02/06/2015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FBC473-5E03-4942-8552-6844ADC679F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156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048"/>
            <a:ext cx="12197425" cy="685495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‹Nr.›</a:t>
            </a:fld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4345" y="304800"/>
            <a:ext cx="1615706" cy="795867"/>
          </a:xfrm>
          <a:prstGeom prst="rect">
            <a:avLst/>
          </a:prstGeom>
        </p:spPr>
      </p:pic>
      <p:sp>
        <p:nvSpPr>
          <p:cNvPr id="25" name="Text Placeholder 24"/>
          <p:cNvSpPr>
            <a:spLocks noGrp="1"/>
          </p:cNvSpPr>
          <p:nvPr>
            <p:ph type="body" sz="quarter" idx="14" hasCustomPrompt="1"/>
          </p:nvPr>
        </p:nvSpPr>
        <p:spPr>
          <a:xfrm>
            <a:off x="1400175" y="4838824"/>
            <a:ext cx="5584249" cy="9144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5" hasCustomPrompt="1"/>
          </p:nvPr>
        </p:nvSpPr>
        <p:spPr>
          <a:xfrm>
            <a:off x="1400175" y="2338388"/>
            <a:ext cx="914400" cy="914400"/>
          </a:xfrm>
        </p:spPr>
        <p:txBody>
          <a:bodyPr/>
          <a:lstStyle>
            <a:lvl1pPr marL="0" indent="0">
              <a:buNone/>
              <a:defRPr>
                <a:solidFill>
                  <a:srgbClr val="FFFF00"/>
                </a:solidFill>
              </a:defRPr>
            </a:lvl1pPr>
          </a:lstStyle>
          <a:p>
            <a:pPr lvl="0"/>
            <a:r>
              <a:rPr lang="en-GB" dirty="0" smtClean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2668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02/06/2015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‹Nr.›</a:t>
            </a:fld>
            <a:endParaRPr lang="en-GB"/>
          </a:p>
        </p:txBody>
      </p:sp>
      <p:sp>
        <p:nvSpPr>
          <p:cNvPr id="7" name="Title Placeholder 13"/>
          <p:cNvSpPr>
            <a:spLocks noGrp="1"/>
          </p:cNvSpPr>
          <p:nvPr>
            <p:ph type="title"/>
          </p:nvPr>
        </p:nvSpPr>
        <p:spPr>
          <a:xfrm>
            <a:off x="822016" y="1223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9525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D1E3-D66A-43E2-B8FC-64D6FDC84B89}" type="datetime1">
              <a:rPr lang="en-GB" smtClean="0"/>
              <a:t>02/06/2015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Title Placeholder 13"/>
          <p:cNvSpPr>
            <a:spLocks noGrp="1"/>
          </p:cNvSpPr>
          <p:nvPr>
            <p:ph type="title"/>
          </p:nvPr>
        </p:nvSpPr>
        <p:spPr>
          <a:xfrm>
            <a:off x="822016" y="1223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0716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3C3A0-EE7E-470B-9EC9-FFD9093F2843}" type="datetime1">
              <a:rPr lang="en-GB" smtClean="0"/>
              <a:t>02/06/2015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‹Nr.›</a:t>
            </a:fld>
            <a:endParaRPr lang="en-GB"/>
          </a:p>
        </p:txBody>
      </p:sp>
      <p:sp>
        <p:nvSpPr>
          <p:cNvPr id="10" name="Title Placeholder 13"/>
          <p:cNvSpPr>
            <a:spLocks noGrp="1"/>
          </p:cNvSpPr>
          <p:nvPr>
            <p:ph type="title"/>
          </p:nvPr>
        </p:nvSpPr>
        <p:spPr>
          <a:xfrm>
            <a:off x="822016" y="1223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3169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709F5-CF62-4D56-AA6B-707D89DE6E09}" type="datetime1">
              <a:rPr lang="en-GB" smtClean="0"/>
              <a:t>02/06/2015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‹Nr.›</a:t>
            </a:fld>
            <a:endParaRPr lang="en-GB"/>
          </a:p>
        </p:txBody>
      </p:sp>
      <p:sp>
        <p:nvSpPr>
          <p:cNvPr id="5" name="Title Placeholder 13"/>
          <p:cNvSpPr>
            <a:spLocks noGrp="1"/>
          </p:cNvSpPr>
          <p:nvPr>
            <p:ph type="title"/>
          </p:nvPr>
        </p:nvSpPr>
        <p:spPr>
          <a:xfrm>
            <a:off x="822016" y="1223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581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561763"/>
            <a:ext cx="6172200" cy="42992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553671"/>
            <a:ext cx="3932237" cy="43153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474B6-912E-4B1B-AF2E-C371A569FBCB}" type="datetime1">
              <a:rPr lang="en-GB" smtClean="0"/>
              <a:t>02/06/2015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Title Placeholder 13"/>
          <p:cNvSpPr>
            <a:spLocks noGrp="1"/>
          </p:cNvSpPr>
          <p:nvPr>
            <p:ph type="title"/>
          </p:nvPr>
        </p:nvSpPr>
        <p:spPr>
          <a:xfrm>
            <a:off x="822016" y="1223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8196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561763"/>
            <a:ext cx="6172200" cy="42992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553671"/>
            <a:ext cx="3932237" cy="43153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A1B1-18EA-401D-8918-F8C955BA2D6F}" type="datetime1">
              <a:rPr lang="en-GB" smtClean="0"/>
              <a:t>02/06/2015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Title Placeholder 13"/>
          <p:cNvSpPr>
            <a:spLocks noGrp="1"/>
          </p:cNvSpPr>
          <p:nvPr>
            <p:ph type="title"/>
          </p:nvPr>
        </p:nvSpPr>
        <p:spPr>
          <a:xfrm>
            <a:off x="822016" y="1223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1738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048"/>
            <a:ext cx="12197425" cy="685495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3"/>
          <a:srcRect b="4348"/>
          <a:stretch/>
        </p:blipFill>
        <p:spPr>
          <a:xfrm>
            <a:off x="5488123" y="2669049"/>
            <a:ext cx="6521002" cy="4188951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799834" y="1908929"/>
            <a:ext cx="6763508" cy="1739309"/>
            <a:chOff x="2115520" y="2583712"/>
            <a:chExt cx="6763508" cy="1739309"/>
          </a:xfrm>
        </p:grpSpPr>
        <p:sp>
          <p:nvSpPr>
            <p:cNvPr id="12" name="Title 3"/>
            <p:cNvSpPr txBox="1">
              <a:spLocks/>
            </p:cNvSpPr>
            <p:nvPr/>
          </p:nvSpPr>
          <p:spPr>
            <a:xfrm>
              <a:off x="2115520" y="2583712"/>
              <a:ext cx="4269412" cy="144105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000" b="1" kern="1200" baseline="0">
                  <a:solidFill>
                    <a:srgbClr val="004361"/>
                  </a:solidFill>
                  <a:latin typeface="Calibri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/>
              <a:r>
                <a:rPr lang="en-GB" sz="2800" b="0" dirty="0" smtClean="0">
                  <a:solidFill>
                    <a:srgbClr val="CBDB2A"/>
                  </a:solidFill>
                </a:rPr>
                <a:t>Thank you and</a:t>
              </a:r>
              <a:endParaRPr lang="en-GB" sz="2800" b="0" dirty="0">
                <a:solidFill>
                  <a:srgbClr val="CBDB2A"/>
                </a:solidFill>
              </a:endParaRPr>
            </a:p>
          </p:txBody>
        </p:sp>
        <p:sp>
          <p:nvSpPr>
            <p:cNvPr id="13" name="Title 3"/>
            <p:cNvSpPr txBox="1">
              <a:spLocks/>
            </p:cNvSpPr>
            <p:nvPr/>
          </p:nvSpPr>
          <p:spPr>
            <a:xfrm>
              <a:off x="2896095" y="3066358"/>
              <a:ext cx="5982933" cy="12566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000" b="1" kern="1200" baseline="0">
                  <a:solidFill>
                    <a:srgbClr val="004361"/>
                  </a:solidFill>
                  <a:latin typeface="Calibri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/>
              <a:r>
                <a:rPr lang="en-GB" sz="4400" dirty="0" smtClean="0">
                  <a:solidFill>
                    <a:srgbClr val="CBDB2A"/>
                  </a:solidFill>
                </a:rPr>
                <a:t>any questions?</a:t>
              </a:r>
              <a:endParaRPr lang="en-GB" sz="4400" dirty="0">
                <a:solidFill>
                  <a:srgbClr val="CBDB2A"/>
                </a:solidFill>
              </a:endParaRPr>
            </a:p>
          </p:txBody>
        </p:sp>
      </p:grp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4345" y="304800"/>
            <a:ext cx="1615706" cy="795867"/>
          </a:xfrm>
          <a:prstGeom prst="rect">
            <a:avLst/>
          </a:prstGeom>
        </p:spPr>
      </p:pic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8504126" y="2904788"/>
            <a:ext cx="1869864" cy="914400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GB" sz="2100" b="0" dirty="0" smtClean="0">
                <a:solidFill>
                  <a:schemeClr val="bg1"/>
                </a:solidFill>
              </a:rPr>
              <a:t>You can add your own text here</a:t>
            </a:r>
            <a:endParaRPr lang="en-GB" sz="21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013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0EB75CC-A8DB-4016-9D1F-40D36A7A91F1}" type="datetime1">
              <a:rPr lang="en-GB" smtClean="0"/>
              <a:pPr/>
              <a:t>02/06/2015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26956BB-44CB-48D9-B368-9C62D89CA2E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827"/>
          <a:stretch/>
        </p:blipFill>
        <p:spPr>
          <a:xfrm>
            <a:off x="-10274" y="0"/>
            <a:ext cx="12210366" cy="132851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4345" y="304800"/>
            <a:ext cx="1615706" cy="795867"/>
          </a:xfrm>
          <a:prstGeom prst="rect">
            <a:avLst/>
          </a:prstGeom>
        </p:spPr>
      </p:pic>
      <p:sp>
        <p:nvSpPr>
          <p:cNvPr id="14" name="Title Placeholder 13"/>
          <p:cNvSpPr>
            <a:spLocks noGrp="1"/>
          </p:cNvSpPr>
          <p:nvPr>
            <p:ph type="title"/>
          </p:nvPr>
        </p:nvSpPr>
        <p:spPr>
          <a:xfrm>
            <a:off x="822016" y="1223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021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9" r:id="rId8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kern="1200">
          <a:solidFill>
            <a:srgbClr val="FFFF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tracker.ietf.org/doc/draft-poehn-dame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svn@svn.geant.net/GEANT/TrustBroker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gntb08.srv.lrz.de:8080/discovery/ttp/index.jsp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1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Daniela Pöhn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1400174" y="2338388"/>
            <a:ext cx="5584249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GÉANT Trust Broker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fld id="{08DBB587-8C4A-4124-B435-E67B31CA7B9B}" type="datetime1">
              <a:rPr lang="en-GB" smtClean="0"/>
              <a:t>02/06/2015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525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Last changes:</a:t>
            </a:r>
          </a:p>
          <a:p>
            <a:r>
              <a:rPr lang="en-US" sz="2400" dirty="0" smtClean="0"/>
              <a:t>Clarify “inappropriate usage” scenarios</a:t>
            </a:r>
          </a:p>
          <a:p>
            <a:r>
              <a:rPr lang="en-US" sz="2400" dirty="0" smtClean="0"/>
              <a:t>Reconsider security considerations on SHA-1</a:t>
            </a:r>
          </a:p>
          <a:p>
            <a:r>
              <a:rPr lang="en-US" sz="2400" dirty="0" smtClean="0"/>
              <a:t>Reconsider workflow for lazy sessions</a:t>
            </a:r>
          </a:p>
          <a:p>
            <a:r>
              <a:rPr lang="en-US" sz="2400" dirty="0" smtClean="0"/>
              <a:t>Clarify workflow, if one organization already has the metadata of the other organization</a:t>
            </a:r>
          </a:p>
          <a:p>
            <a:r>
              <a:rPr lang="en-US" sz="2400" dirty="0" smtClean="0"/>
              <a:t>Clarify the actions, if one of the metadata interchanges fails</a:t>
            </a:r>
          </a:p>
          <a:p>
            <a:r>
              <a:rPr lang="en-US" sz="2400" dirty="0" smtClean="0"/>
              <a:t>…</a:t>
            </a:r>
          </a:p>
          <a:p>
            <a:pPr marL="0" indent="0">
              <a:buNone/>
            </a:pPr>
            <a:r>
              <a:rPr lang="en-US" sz="2400" dirty="0">
                <a:hlinkClick r:id="rId2"/>
              </a:rPr>
              <a:t>https://datatracker.ietf.org/doc/draft-poehn-dame/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02/06/2015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10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r>
              <a:rPr lang="de-DE" dirty="0" smtClean="0"/>
              <a:t> – I-D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8314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GNTB only technical solution</a:t>
            </a:r>
          </a:p>
          <a:p>
            <a:pPr marL="0" indent="0">
              <a:buNone/>
            </a:pPr>
            <a:r>
              <a:rPr lang="en-US" sz="2400" dirty="0" smtClean="0"/>
              <a:t>How could it be organized?</a:t>
            </a:r>
          </a:p>
          <a:p>
            <a:r>
              <a:rPr lang="en-US" sz="2400" dirty="0" smtClean="0"/>
              <a:t>Central service</a:t>
            </a:r>
          </a:p>
          <a:p>
            <a:r>
              <a:rPr lang="en-US" sz="2400" dirty="0" smtClean="0"/>
              <a:t>Accept entities /</a:t>
            </a:r>
            <a:r>
              <a:rPr lang="en-US" sz="2400" dirty="0"/>
              <a:t> </a:t>
            </a:r>
            <a:r>
              <a:rPr lang="en-US" sz="2400" dirty="0" smtClean="0"/>
              <a:t>import entities</a:t>
            </a:r>
          </a:p>
          <a:p>
            <a:r>
              <a:rPr lang="en-US" sz="2400" dirty="0" smtClean="0"/>
              <a:t>Accept conversion rules / </a:t>
            </a:r>
            <a:r>
              <a:rPr lang="en-US" sz="2400" dirty="0" err="1" smtClean="0"/>
              <a:t>federational</a:t>
            </a:r>
            <a:r>
              <a:rPr lang="en-US" sz="2400" dirty="0" smtClean="0"/>
              <a:t> conversion rules</a:t>
            </a:r>
          </a:p>
          <a:p>
            <a:r>
              <a:rPr lang="en-US" sz="2400" dirty="0" smtClean="0"/>
              <a:t>Entity category?</a:t>
            </a:r>
            <a:endParaRPr lang="en-US" sz="1800" dirty="0" smtClean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02/06/2015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11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r>
              <a:rPr lang="de-DE" dirty="0" smtClean="0"/>
              <a:t> – </a:t>
            </a:r>
            <a:r>
              <a:rPr lang="de-DE" dirty="0" err="1" smtClean="0"/>
              <a:t>Orga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458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Setup:</a:t>
            </a:r>
          </a:p>
          <a:p>
            <a:pPr marL="0" indent="0">
              <a:buNone/>
            </a:pPr>
            <a:endParaRPr lang="en-US" sz="1800" dirty="0" smtClean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02/06/2015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12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</a:t>
            </a:r>
            <a:endParaRPr lang="de-DE" dirty="0"/>
          </a:p>
        </p:txBody>
      </p:sp>
      <p:pic>
        <p:nvPicPr>
          <p:cNvPr id="6" name="Grafik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41320" y="2283816"/>
            <a:ext cx="5225489" cy="2491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400" y="4377358"/>
            <a:ext cx="360000" cy="549600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3226174" y="4964429"/>
            <a:ext cx="7104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Marina</a:t>
            </a:r>
            <a:endParaRPr lang="de-DE" sz="1400" dirty="0"/>
          </a:p>
        </p:txBody>
      </p:sp>
      <p:sp>
        <p:nvSpPr>
          <p:cNvPr id="9" name="Nach oben gekrümmter Pfeil 8"/>
          <p:cNvSpPr/>
          <p:nvPr/>
        </p:nvSpPr>
        <p:spPr>
          <a:xfrm rot="21026547">
            <a:off x="3801694" y="5045768"/>
            <a:ext cx="2606739" cy="703283"/>
          </a:xfrm>
          <a:prstGeom prst="curvedUpArrow">
            <a:avLst>
              <a:gd name="adj1" fmla="val 1501"/>
              <a:gd name="adj2" fmla="val 30238"/>
              <a:gd name="adj3" fmla="val 156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33" y="4414829"/>
            <a:ext cx="360000" cy="549600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9091748" y="4964428"/>
            <a:ext cx="6285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Sunny</a:t>
            </a:r>
            <a:endParaRPr lang="de-DE" sz="1400" dirty="0"/>
          </a:p>
        </p:txBody>
      </p:sp>
      <p:sp>
        <p:nvSpPr>
          <p:cNvPr id="12" name="Nach oben gekrümmter Pfeil 11"/>
          <p:cNvSpPr/>
          <p:nvPr/>
        </p:nvSpPr>
        <p:spPr>
          <a:xfrm rot="717085" flipH="1">
            <a:off x="6581985" y="5045410"/>
            <a:ext cx="2623554" cy="703283"/>
          </a:xfrm>
          <a:prstGeom prst="curvedUpArrow">
            <a:avLst>
              <a:gd name="adj1" fmla="val 1501"/>
              <a:gd name="adj2" fmla="val 30238"/>
              <a:gd name="adj3" fmla="val 15642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227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1" grpId="0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02/06/2015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13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</a:t>
            </a:r>
            <a:endParaRPr lang="de-DE" dirty="0"/>
          </a:p>
        </p:txBody>
      </p:sp>
      <p:pic>
        <p:nvPicPr>
          <p:cNvPr id="6" name="1st_sho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6462" y="206139"/>
            <a:ext cx="9759453" cy="609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955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8516002" y="2993858"/>
            <a:ext cx="1869864" cy="914400"/>
          </a:xfrm>
        </p:spPr>
        <p:txBody>
          <a:bodyPr/>
          <a:lstStyle/>
          <a:p>
            <a:pPr algn="ctr"/>
            <a:r>
              <a:rPr lang="en-US" dirty="0" smtClean="0"/>
              <a:t>Trust</a:t>
            </a:r>
            <a:r>
              <a:rPr lang="en-US" dirty="0"/>
              <a:t>, but verify.</a:t>
            </a:r>
          </a:p>
          <a:p>
            <a:pPr algn="ctr"/>
            <a:r>
              <a:rPr lang="en-US" dirty="0" smtClean="0"/>
              <a:t>- Ronald Reagan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359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838200" y="1825625"/>
            <a:ext cx="7510153" cy="435133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de-DE" dirty="0" smtClean="0"/>
              <a:t>Some facts</a:t>
            </a:r>
            <a:endParaRPr lang="en-US" altLang="de-DE" dirty="0" smtClean="0"/>
          </a:p>
          <a:p>
            <a:pPr>
              <a:defRPr/>
            </a:pPr>
            <a:r>
              <a:rPr lang="en-US" altLang="de-DE" dirty="0" smtClean="0"/>
              <a:t>Motivation</a:t>
            </a:r>
            <a:endParaRPr lang="en-US" altLang="de-DE" dirty="0" smtClean="0"/>
          </a:p>
          <a:p>
            <a:pPr>
              <a:defRPr/>
            </a:pPr>
            <a:r>
              <a:rPr lang="en-US" altLang="de-DE" dirty="0" smtClean="0"/>
              <a:t>Current status</a:t>
            </a:r>
          </a:p>
          <a:p>
            <a:pPr lvl="1">
              <a:defRPr/>
            </a:pPr>
            <a:r>
              <a:rPr lang="en-US" altLang="de-DE" dirty="0" smtClean="0"/>
              <a:t>Implementation</a:t>
            </a:r>
          </a:p>
          <a:p>
            <a:pPr lvl="1">
              <a:defRPr/>
            </a:pPr>
            <a:r>
              <a:rPr lang="en-US" altLang="de-DE" dirty="0" smtClean="0"/>
              <a:t>I-D</a:t>
            </a:r>
          </a:p>
          <a:p>
            <a:pPr lvl="1">
              <a:defRPr/>
            </a:pPr>
            <a:r>
              <a:rPr lang="en-US" altLang="de-DE" dirty="0" err="1" smtClean="0"/>
              <a:t>Orga</a:t>
            </a:r>
            <a:endParaRPr lang="en-US" altLang="de-DE" dirty="0" smtClean="0"/>
          </a:p>
          <a:p>
            <a:pPr>
              <a:defRPr/>
            </a:pPr>
            <a:r>
              <a:rPr lang="en-US" altLang="de-DE" dirty="0" smtClean="0"/>
              <a:t>Demo</a:t>
            </a:r>
            <a:endParaRPr lang="en-US" altLang="de-DE" dirty="0"/>
          </a:p>
          <a:p>
            <a:pPr>
              <a:defRPr/>
            </a:pPr>
            <a:endParaRPr lang="en-US" altLang="de-DE" dirty="0" smtClean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02/06/2015</a:t>
            </a:fld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2</a:t>
            </a:fld>
            <a:endParaRPr lang="en-GB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441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z="2400" dirty="0" smtClean="0"/>
              <a:t>GN3plus: OpenCall project </a:t>
            </a:r>
          </a:p>
          <a:p>
            <a:pPr>
              <a:defRPr/>
            </a:pPr>
            <a:r>
              <a:rPr lang="en-US" altLang="de-DE" sz="2400" dirty="0" smtClean="0"/>
              <a:t>GN4 Phase 1: JRA3 T3</a:t>
            </a:r>
          </a:p>
          <a:p>
            <a:pPr>
              <a:defRPr/>
            </a:pPr>
            <a:r>
              <a:rPr lang="en-US" altLang="de-DE" sz="2400" dirty="0" smtClean="0"/>
              <a:t>Developer team mainly at Leibniz Supercomputing </a:t>
            </a:r>
            <a:r>
              <a:rPr lang="en-US" altLang="de-DE" sz="2400" dirty="0" smtClean="0"/>
              <a:t>Centre</a:t>
            </a:r>
          </a:p>
          <a:p>
            <a:pPr>
              <a:defRPr/>
            </a:pPr>
            <a:r>
              <a:rPr lang="en-US" altLang="de-DE" sz="2400" dirty="0" smtClean="0"/>
              <a:t>Dynamic user-triggered metadata exchange (plus attribute conversion rule repo)</a:t>
            </a:r>
            <a:endParaRPr lang="en-US" altLang="de-DE" sz="2400" dirty="0" smtClean="0"/>
          </a:p>
          <a:p>
            <a:pPr>
              <a:defRPr/>
            </a:pPr>
            <a:r>
              <a:rPr lang="en-US" altLang="de-DE" sz="2400" dirty="0" smtClean="0"/>
              <a:t>Extensions for Shibboleth (IDP, SP and Centralized Discovery Service)</a:t>
            </a:r>
          </a:p>
          <a:p>
            <a:pPr>
              <a:defRPr/>
            </a:pPr>
            <a:r>
              <a:rPr lang="en-US" altLang="de-DE" sz="2400" dirty="0" smtClean="0">
                <a:hlinkClick r:id="rId2"/>
              </a:rPr>
              <a:t>svn@svn.geant.net/GEANT/TrustBroker</a:t>
            </a:r>
            <a:r>
              <a:rPr lang="en-US" altLang="de-DE" sz="2400" dirty="0" smtClean="0"/>
              <a:t> </a:t>
            </a:r>
          </a:p>
          <a:p>
            <a:pPr>
              <a:defRPr/>
            </a:pPr>
            <a:r>
              <a:rPr lang="en-US" altLang="de-DE" sz="2400" dirty="0" smtClean="0"/>
              <a:t>I-D</a:t>
            </a:r>
            <a:endParaRPr lang="en-US" altLang="de-DE" sz="2400" dirty="0"/>
          </a:p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02/06/2015</a:t>
            </a:fld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3</a:t>
            </a:fld>
            <a:endParaRPr lang="en-GB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facts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964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Font typeface="Times" panose="02020603050405020304" pitchFamily="18" charset="0"/>
              <a:buNone/>
              <a:defRPr/>
            </a:pPr>
            <a:r>
              <a:rPr lang="en-US" altLang="de-DE" dirty="0" smtClean="0"/>
              <a:t>For IDP/SP </a:t>
            </a:r>
            <a:r>
              <a:rPr lang="en-US" altLang="de-DE" dirty="0"/>
              <a:t>pair, which</a:t>
            </a:r>
          </a:p>
          <a:p>
            <a:pPr marL="0" indent="0">
              <a:buFont typeface="Times" panose="02020603050405020304" pitchFamily="18" charset="0"/>
              <a:buNone/>
              <a:defRPr/>
            </a:pPr>
            <a:endParaRPr lang="en-US" altLang="de-DE" sz="800" dirty="0"/>
          </a:p>
          <a:p>
            <a:pPr marL="271463" indent="-271463">
              <a:defRPr/>
            </a:pPr>
            <a:r>
              <a:rPr lang="en-US" altLang="de-DE" sz="2400" dirty="0" smtClean="0"/>
              <a:t>wants to exchange </a:t>
            </a:r>
            <a:r>
              <a:rPr lang="en-US" altLang="de-DE" sz="2400" dirty="0" smtClean="0"/>
              <a:t>SAML metadata dynamically</a:t>
            </a:r>
            <a:endParaRPr lang="en-US" altLang="de-DE" sz="2400" dirty="0"/>
          </a:p>
          <a:p>
            <a:pPr marL="285750" lvl="1" indent="-285750">
              <a:defRPr/>
            </a:pPr>
            <a:r>
              <a:rPr lang="en-US" altLang="de-DE" dirty="0"/>
              <a:t>wants to grant the IDP</a:t>
            </a:r>
            <a:r>
              <a:rPr lang="en-US" altLang="en-US" dirty="0"/>
              <a:t>’</a:t>
            </a:r>
            <a:r>
              <a:rPr lang="en-US" altLang="de-DE" dirty="0"/>
              <a:t>s users access to the </a:t>
            </a:r>
            <a:r>
              <a:rPr lang="en-US" altLang="de-DE" dirty="0" smtClean="0"/>
              <a:t>SP</a:t>
            </a:r>
            <a:r>
              <a:rPr lang="en-US" altLang="en-US" dirty="0" smtClean="0"/>
              <a:t>’</a:t>
            </a:r>
            <a:r>
              <a:rPr lang="en-US" altLang="de-DE" dirty="0" smtClean="0"/>
              <a:t>s</a:t>
            </a:r>
          </a:p>
          <a:p>
            <a:pPr marL="742950" lvl="2" indent="-285750">
              <a:defRPr/>
            </a:pPr>
            <a:r>
              <a:rPr lang="en-US" altLang="de-DE" b="1" dirty="0" smtClean="0">
                <a:solidFill>
                  <a:srgbClr val="004359"/>
                </a:solidFill>
              </a:rPr>
              <a:t>on-demand</a:t>
            </a:r>
            <a:r>
              <a:rPr lang="en-US" altLang="de-DE" b="1" dirty="0">
                <a:solidFill>
                  <a:srgbClr val="004359"/>
                </a:solidFill>
              </a:rPr>
              <a:t>, </a:t>
            </a:r>
            <a:endParaRPr lang="en-US" altLang="de-DE" b="1" dirty="0" smtClean="0">
              <a:solidFill>
                <a:srgbClr val="004359"/>
              </a:solidFill>
            </a:endParaRPr>
          </a:p>
          <a:p>
            <a:pPr marL="742950" lvl="2" indent="-285750">
              <a:defRPr/>
            </a:pPr>
            <a:r>
              <a:rPr lang="en-US" altLang="de-DE" b="1" dirty="0" smtClean="0">
                <a:solidFill>
                  <a:srgbClr val="004359"/>
                </a:solidFill>
              </a:rPr>
              <a:t>user-triggered</a:t>
            </a:r>
            <a:r>
              <a:rPr lang="en-US" altLang="de-DE" b="1" dirty="0">
                <a:solidFill>
                  <a:srgbClr val="004359"/>
                </a:solidFill>
              </a:rPr>
              <a:t>, and </a:t>
            </a:r>
            <a:endParaRPr lang="en-US" altLang="de-DE" b="1" dirty="0" smtClean="0">
              <a:solidFill>
                <a:srgbClr val="004359"/>
              </a:solidFill>
            </a:endParaRPr>
          </a:p>
          <a:p>
            <a:pPr marL="742950" lvl="2" indent="-285750">
              <a:defRPr/>
            </a:pPr>
            <a:r>
              <a:rPr lang="en-US" altLang="de-DE" b="1" dirty="0" smtClean="0">
                <a:solidFill>
                  <a:srgbClr val="004359"/>
                </a:solidFill>
              </a:rPr>
              <a:t>fully </a:t>
            </a:r>
            <a:r>
              <a:rPr lang="en-US" altLang="de-DE" b="1" dirty="0">
                <a:solidFill>
                  <a:srgbClr val="004359"/>
                </a:solidFill>
              </a:rPr>
              <a:t>automated </a:t>
            </a:r>
          </a:p>
          <a:p>
            <a:pPr marL="285750" lvl="1" indent="-285750">
              <a:defRPr/>
            </a:pPr>
            <a:r>
              <a:rPr lang="en-US" altLang="de-DE" dirty="0"/>
              <a:t>does </a:t>
            </a:r>
            <a:r>
              <a:rPr lang="en-US" altLang="de-DE" i="1" dirty="0"/>
              <a:t>not</a:t>
            </a:r>
            <a:r>
              <a:rPr lang="en-US" altLang="de-DE" dirty="0"/>
              <a:t> depend on a-priori, non-automatable steps, </a:t>
            </a:r>
            <a:r>
              <a:rPr lang="en-US" altLang="de-DE" dirty="0" smtClean="0"/>
              <a:t>such </a:t>
            </a:r>
            <a:r>
              <a:rPr lang="en-US" altLang="de-DE" dirty="0"/>
              <a:t>as written </a:t>
            </a:r>
            <a:r>
              <a:rPr lang="en-US" altLang="de-DE" dirty="0" smtClean="0"/>
              <a:t>contracts</a:t>
            </a:r>
          </a:p>
          <a:p>
            <a:pPr marL="285750" lvl="1" indent="-285750">
              <a:defRPr/>
            </a:pPr>
            <a:r>
              <a:rPr lang="en-US" altLang="de-DE" dirty="0" smtClean="0"/>
              <a:t>lets the </a:t>
            </a:r>
            <a:r>
              <a:rPr lang="en-US" altLang="de-DE" i="1" dirty="0" smtClean="0"/>
              <a:t>user</a:t>
            </a:r>
            <a:r>
              <a:rPr lang="en-US" altLang="de-DE" dirty="0" smtClean="0"/>
              <a:t> trigger the exchange</a:t>
            </a:r>
            <a:endParaRPr lang="en-US" alt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02/06/2015</a:t>
            </a:fld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4</a:t>
            </a:fld>
            <a:endParaRPr lang="en-GB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020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de-DE" dirty="0" smtClean="0"/>
              <a:t>Proof of concept implementation:</a:t>
            </a:r>
          </a:p>
          <a:p>
            <a:pPr lvl="1">
              <a:defRPr/>
            </a:pPr>
            <a:r>
              <a:rPr lang="en-US" altLang="de-DE" dirty="0" smtClean="0"/>
              <a:t>Extensions for </a:t>
            </a:r>
            <a:r>
              <a:rPr lang="en-US" altLang="de-DE" dirty="0" smtClean="0"/>
              <a:t>Shibboleth </a:t>
            </a:r>
            <a:r>
              <a:rPr lang="en-US" altLang="de-DE" dirty="0" err="1" smtClean="0"/>
              <a:t>IdP</a:t>
            </a:r>
            <a:r>
              <a:rPr lang="en-US" altLang="de-DE" dirty="0" smtClean="0"/>
              <a:t>, Shibboleth SP</a:t>
            </a:r>
          </a:p>
          <a:p>
            <a:pPr lvl="1">
              <a:defRPr/>
            </a:pPr>
            <a:r>
              <a:rPr lang="en-US" altLang="de-DE" dirty="0" smtClean="0"/>
              <a:t>Extension for </a:t>
            </a:r>
            <a:r>
              <a:rPr lang="en-US" altLang="de-DE" dirty="0" smtClean="0"/>
              <a:t>Shibboleth Centralized Discovery Service</a:t>
            </a:r>
          </a:p>
          <a:p>
            <a:pPr lvl="1">
              <a:defRPr/>
            </a:pPr>
            <a:r>
              <a:rPr lang="en-US" altLang="de-DE" dirty="0">
                <a:hlinkClick r:id="rId2"/>
              </a:rPr>
              <a:t>http://</a:t>
            </a:r>
            <a:r>
              <a:rPr lang="en-US" altLang="de-DE" dirty="0" smtClean="0">
                <a:hlinkClick r:id="rId2"/>
              </a:rPr>
              <a:t>gntb08.srv.lrz.de:8080/discovery/ttp/index.jsp</a:t>
            </a:r>
            <a:endParaRPr lang="en-US" altLang="de-DE" dirty="0" smtClean="0"/>
          </a:p>
          <a:p>
            <a:pPr>
              <a:defRPr/>
            </a:pPr>
            <a:r>
              <a:rPr lang="en-US" altLang="de-DE" dirty="0" smtClean="0"/>
              <a:t>I</a:t>
            </a:r>
            <a:r>
              <a:rPr lang="en-US" altLang="de-DE" sz="2800" dirty="0" smtClean="0"/>
              <a:t>n GN4 Phase 1:</a:t>
            </a:r>
            <a:endParaRPr lang="en-US" altLang="de-DE" sz="2800" dirty="0" smtClean="0"/>
          </a:p>
          <a:p>
            <a:pPr lvl="1">
              <a:defRPr/>
            </a:pPr>
            <a:r>
              <a:rPr lang="en-US" altLang="de-DE" dirty="0" smtClean="0"/>
              <a:t>Improve and enhance implementation -&gt; REEP, and error diagnosis, e.g.</a:t>
            </a:r>
          </a:p>
          <a:p>
            <a:pPr lvl="1">
              <a:defRPr/>
            </a:pPr>
            <a:r>
              <a:rPr lang="en-US" altLang="de-DE" dirty="0" smtClean="0"/>
              <a:t>GNTB is technical solution -&gt; organizational solution?</a:t>
            </a:r>
            <a:endParaRPr lang="en-US" alt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02/06/2015</a:t>
            </a:fld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5</a:t>
            </a:fld>
            <a:endParaRPr lang="en-GB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r>
              <a:rPr lang="de-DE" dirty="0" smtClean="0"/>
              <a:t> - Implementation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329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Plans for GN4 Phase 1: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GNTB Enhancement</a:t>
            </a:r>
          </a:p>
          <a:p>
            <a:pPr lvl="1"/>
            <a:r>
              <a:rPr lang="en-US" sz="2000" dirty="0" smtClean="0"/>
              <a:t>REEP/PEER</a:t>
            </a:r>
          </a:p>
          <a:p>
            <a:pPr lvl="1"/>
            <a:r>
              <a:rPr lang="en-US" sz="2000" dirty="0" smtClean="0"/>
              <a:t>Monitoring/Statistics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Prepare the Pilot</a:t>
            </a:r>
          </a:p>
          <a:p>
            <a:pPr lvl="1"/>
            <a:r>
              <a:rPr lang="en-US" sz="2000" dirty="0" smtClean="0"/>
              <a:t>Improve scripts at IDP/SP</a:t>
            </a:r>
          </a:p>
          <a:p>
            <a:pPr lvl="1"/>
            <a:r>
              <a:rPr lang="en-US" sz="2000" dirty="0" smtClean="0"/>
              <a:t>Improve functionalities at TTP</a:t>
            </a:r>
          </a:p>
          <a:p>
            <a:pPr lvl="1"/>
            <a:r>
              <a:rPr lang="en-US" sz="2000" dirty="0" smtClean="0"/>
              <a:t>Nice to have: </a:t>
            </a:r>
            <a:r>
              <a:rPr lang="en-US" sz="2000" dirty="0" err="1" smtClean="0"/>
              <a:t>SimpleSAMLphp</a:t>
            </a:r>
            <a:endParaRPr lang="en-US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Attribute conversion</a:t>
            </a:r>
          </a:p>
          <a:p>
            <a:pPr lvl="1"/>
            <a:r>
              <a:rPr lang="en-US" sz="2000" dirty="0" smtClean="0"/>
              <a:t>TTP</a:t>
            </a:r>
          </a:p>
          <a:p>
            <a:pPr lvl="1"/>
            <a:r>
              <a:rPr lang="en-US" sz="2000" dirty="0" smtClean="0"/>
              <a:t>Better support for AAs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02/06/2015</a:t>
            </a:fld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6</a:t>
            </a:fld>
            <a:endParaRPr lang="en-GB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r>
              <a:rPr lang="de-DE" dirty="0" smtClean="0"/>
              <a:t> - Implementation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075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02/06/2015</a:t>
            </a:fld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7</a:t>
            </a:fld>
            <a:endParaRPr lang="en-GB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r>
              <a:rPr lang="de-DE" dirty="0" smtClean="0"/>
              <a:t> - Implementation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69807" y="2027506"/>
            <a:ext cx="6206059" cy="353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81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Content of the I-D:</a:t>
            </a:r>
          </a:p>
          <a:p>
            <a:r>
              <a:rPr lang="en-US" sz="2400" dirty="0" smtClean="0"/>
              <a:t>Initiation of the metadata exchange</a:t>
            </a:r>
          </a:p>
          <a:p>
            <a:pPr lvl="1"/>
            <a:r>
              <a:rPr lang="en-US" sz="2000" dirty="0" err="1" smtClean="0"/>
              <a:t>IdP</a:t>
            </a:r>
            <a:r>
              <a:rPr lang="en-US" sz="2000" dirty="0" smtClean="0"/>
              <a:t> Discovery</a:t>
            </a:r>
          </a:p>
          <a:p>
            <a:pPr lvl="1"/>
            <a:r>
              <a:rPr lang="en-US" sz="2000" dirty="0"/>
              <a:t>Authentication Request Protocol using a </a:t>
            </a:r>
            <a:r>
              <a:rPr lang="en-US" sz="2000" dirty="0" smtClean="0"/>
              <a:t>TTP</a:t>
            </a:r>
            <a:br>
              <a:rPr lang="en-US" sz="2000" dirty="0" smtClean="0"/>
            </a:br>
            <a:r>
              <a:rPr lang="en-US" sz="2000" dirty="0" smtClean="0">
                <a:sym typeface="Wingdings" panose="05000000000000000000" pitchFamily="2" charset="2"/>
              </a:rPr>
              <a:t> only exchange metadata for authenticated users</a:t>
            </a:r>
            <a:endParaRPr lang="en-US" sz="2000" dirty="0" smtClean="0"/>
          </a:p>
          <a:p>
            <a:pPr lvl="1"/>
            <a:r>
              <a:rPr lang="en-US" sz="2000" dirty="0"/>
              <a:t>Metadata Exchange orchestrated by </a:t>
            </a:r>
            <a:r>
              <a:rPr lang="en-US" sz="2000" dirty="0" smtClean="0"/>
              <a:t>TTP</a:t>
            </a:r>
          </a:p>
          <a:p>
            <a:r>
              <a:rPr lang="en-US" sz="2400" dirty="0" smtClean="0"/>
              <a:t>Not the metadata exchange itself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02/06/2015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8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r>
              <a:rPr lang="de-DE" dirty="0" smtClean="0"/>
              <a:t> – I-D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437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02/06/2015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9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r>
              <a:rPr lang="de-DE" dirty="0" smtClean="0"/>
              <a:t> – I-D</a:t>
            </a:r>
            <a:endParaRPr lang="de-DE" dirty="0"/>
          </a:p>
        </p:txBody>
      </p:sp>
      <p:pic>
        <p:nvPicPr>
          <p:cNvPr id="6" name="Grafik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747" y="2272928"/>
            <a:ext cx="5084505" cy="3456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226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ymposium Athens" id="{4EE1FB85-ADA1-4E0A-9268-D687EF98EC1B}" vid="{52F25F86-F197-4D7A-99AC-1BB5C62C87B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GN Document" ma:contentTypeID="0x0101006D7E6B8B6D92464EB525E67A2DEF9E3A0040C81584FB3F3B4DAB3FE07C87DBFDC9" ma:contentTypeVersion="47" ma:contentTypeDescription="" ma:contentTypeScope="" ma:versionID="72fe9610f7616a1b43dee2045019469a">
  <xsd:schema xmlns:xsd="http://www.w3.org/2001/XMLSchema" xmlns:xs="http://www.w3.org/2001/XMLSchema" xmlns:p="http://schemas.microsoft.com/office/2006/metadata/properties" xmlns:ns2="cce05e40-4bba-48f3-9290-882e2b438b17" xmlns:ns4="6a468913-c267-416f-9031-808dc725002d" targetNamespace="http://schemas.microsoft.com/office/2006/metadata/properties" ma:root="true" ma:fieldsID="717b23d6045be32741a9e80c85812b30" ns2:_="" ns4:_="">
    <xsd:import namespace="cce05e40-4bba-48f3-9290-882e2b438b17"/>
    <xsd:import namespace="6a468913-c267-416f-9031-808dc725002d"/>
    <xsd:element name="properties">
      <xsd:complexType>
        <xsd:sequence>
          <xsd:element name="documentManagement">
            <xsd:complexType>
              <xsd:all>
                <xsd:element ref="ns2:Activity" minOccurs="0"/>
                <xsd:element ref="ns2:Tasks" minOccurs="0"/>
                <xsd:element ref="ns2:Code" minOccurs="0"/>
                <xsd:element ref="ns2:Item_x0020_Status" minOccurs="0"/>
                <xsd:element ref="ns2:Item_x0020_Description" minOccurs="0"/>
                <xsd:element ref="ns2:Publish_x0020_to_x0020_EC_x0020_review_x003f_" minOccurs="0"/>
                <xsd:element ref="ns2:Share_x0020_with_x0020_GN_x0020_Community_x003f_" minOccurs="0"/>
                <xsd:element ref="ns2:_dlc_DocId" minOccurs="0"/>
                <xsd:element ref="ns2:_dlc_DocIdUrl" minOccurs="0"/>
                <xsd:element ref="ns2:_dlc_DocIdPersistId" minOccurs="0"/>
                <xsd:element ref="ns2:Partner" minOccurs="0"/>
                <xsd:element ref="ns2:Content1" minOccurs="0"/>
                <xsd:element ref="ns4:Include_x0020_in_x0020_Materials_x0020_Library" minOccurs="0"/>
                <xsd:element ref="ns4:Marketing_x0020_and_x0020_Communication_x0020_Pla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05e40-4bba-48f3-9290-882e2b438b17" elementFormDefault="qualified">
    <xsd:import namespace="http://schemas.microsoft.com/office/2006/documentManagement/types"/>
    <xsd:import namespace="http://schemas.microsoft.com/office/infopath/2007/PartnerControls"/>
    <xsd:element name="Activity" ma:index="8" nillable="true" ma:displayName="Activity" ma:format="Dropdown" ma:internalName="Activity">
      <xsd:simpleType>
        <xsd:restriction base="dms:Choice">
          <xsd:enumeration value="None"/>
          <xsd:enumeration value="NA1"/>
          <xsd:enumeration value="NA2"/>
          <xsd:enumeration value="NA3"/>
          <xsd:enumeration value="NA4"/>
          <xsd:enumeration value="SA1"/>
          <xsd:enumeration value="SA2"/>
          <xsd:enumeration value="SA3"/>
          <xsd:enumeration value="SA4"/>
          <xsd:enumeration value="SA5"/>
          <xsd:enumeration value="SA6"/>
          <xsd:enumeration value="SA7"/>
          <xsd:enumeration value="JRA1"/>
          <xsd:enumeration value="JRA2"/>
          <xsd:enumeration value="JRA3"/>
        </xsd:restriction>
      </xsd:simpleType>
    </xsd:element>
    <xsd:element name="Tasks" ma:index="9" nillable="true" ma:displayName="Task" ma:format="Dropdown" ma:internalName="Tasks">
      <xsd:simpleType>
        <xsd:restriction base="dms:Choice">
          <xsd:enumeration value="None"/>
          <xsd:enumeration value="T1"/>
          <xsd:enumeration value="T2"/>
          <xsd:enumeration value="T3"/>
          <xsd:enumeration value="T4"/>
          <xsd:enumeration value="T5"/>
          <xsd:enumeration value="T6"/>
          <xsd:enumeration value="T7"/>
          <xsd:enumeration value="T8"/>
          <xsd:enumeration value="T9"/>
          <xsd:enumeration value="T10"/>
        </xsd:restriction>
      </xsd:simpleType>
    </xsd:element>
    <xsd:element name="Code" ma:index="10" nillable="true" ma:displayName="Project Code" ma:internalName="Code">
      <xsd:simpleType>
        <xsd:restriction base="dms:Text">
          <xsd:maxLength value="255"/>
        </xsd:restriction>
      </xsd:simpleType>
    </xsd:element>
    <xsd:element name="Item_x0020_Status" ma:index="11" nillable="true" ma:displayName="Item Status" ma:default="Not started" ma:format="Dropdown" ma:internalName="Item_x0020_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tem_x0020_Description" ma:index="12" nillable="true" ma:displayName="Item Description" ma:internalName="Item_x0020_Description">
      <xsd:simpleType>
        <xsd:restriction base="dms:Note">
          <xsd:maxLength value="255"/>
        </xsd:restriction>
      </xsd:simpleType>
    </xsd:element>
    <xsd:element name="Publish_x0020_to_x0020_EC_x0020_review_x003f_" ma:index="13" nillable="true" ma:displayName="Publish to EC review?" ma:default="No" ma:description="This column will be updated automatically when the Item Status is shown as Completed.  Do not update this column manually." ma:format="Dropdown" ma:internalName="Publish_x0020_to_x0020_EC_x0020_review_x003F_">
      <xsd:simpleType>
        <xsd:restriction base="dms:Choice">
          <xsd:enumeration value="No"/>
          <xsd:enumeration value="Description of Work"/>
          <xsd:enumeration value="Presentation"/>
          <xsd:enumeration value="Deliverable"/>
          <xsd:enumeration value="Periodic Report"/>
          <xsd:enumeration value="Demo"/>
          <xsd:enumeration value="Background Documentation"/>
        </xsd:restriction>
      </xsd:simpleType>
    </xsd:element>
    <xsd:element name="Share_x0020_with_x0020_GN_x0020_Community_x003f_" ma:index="14" nillable="true" ma:displayName="Share with GN Community?" ma:default="No" ma:description="This column will be updated automatically when the Item Status is shown as Completed.  Do not update this column manually." ma:format="Dropdown" ma:internalName="Share_x0020_with_x0020_GN_x0020_Community_x003F_">
      <xsd:simpleType>
        <xsd:restriction base="dms:Choice">
          <xsd:enumeration value="No"/>
          <xsd:enumeration value="Deliverables"/>
          <xsd:enumeration value="Reports"/>
          <xsd:enumeration value="Processes"/>
          <xsd:enumeration value="Policies"/>
          <xsd:enumeration value="Admin and User Guides"/>
          <xsd:enumeration value="Templates"/>
          <xsd:enumeration value="Guidelines"/>
          <xsd:enumeration value="Business Cases"/>
        </xsd:restriction>
      </xsd:simpleType>
    </xsd:element>
    <xsd:element name="_dlc_DocId" ma:index="15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6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7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Partner" ma:index="18" nillable="true" ma:displayName="Organisation" ma:format="Dropdown" ma:internalName="Partner">
      <xsd:simpleType>
        <xsd:restriction base="dms:Choice">
          <xsd:enumeration value="None"/>
          <xsd:enumeration value="ACOnet"/>
          <xsd:enumeration value="AMRES"/>
          <xsd:enumeration value="CARNet"/>
          <xsd:enumeration value="CESNET"/>
          <xsd:enumeration value="CSC/NORDUnet"/>
          <xsd:enumeration value="DANTE"/>
          <xsd:enumeration value="DFN"/>
          <xsd:enumeration value="DFN/FAU"/>
          <xsd:enumeration value="DFN/LRZ"/>
          <xsd:enumeration value="FCCN"/>
          <xsd:enumeration value="GARR"/>
          <xsd:enumeration value="GRNET"/>
          <xsd:enumeration value="GRNET/ICCS"/>
          <xsd:enumeration value="HEAnet"/>
          <xsd:enumeration value="IUCC"/>
          <xsd:enumeration value="Janet"/>
          <xsd:enumeration value="LITNET"/>
          <xsd:enumeration value="MARnet"/>
          <xsd:enumeration value="NIIFI"/>
          <xsd:enumeration value="NORDUnet"/>
          <xsd:enumeration value="NORDUnet/DEiC"/>
          <xsd:enumeration value="NORDUnet/DeIC/UNI-C"/>
          <xsd:enumeration value="PSNC"/>
          <xsd:enumeration value="RedIRIS"/>
          <xsd:enumeration value="RedIRIS/EHU"/>
          <xsd:enumeration value="RedIRIS/i2cat"/>
          <xsd:enumeration value="RedIRIS/UM"/>
          <xsd:enumeration value="RedIRIS/University of Murcia"/>
          <xsd:enumeration value="RENATER"/>
          <xsd:enumeration value="RESTENA"/>
          <xsd:enumeration value="SigmaNet"/>
          <xsd:enumeration value="SRCE/CARNET"/>
          <xsd:enumeration value="SUNET/NORDUnet"/>
          <xsd:enumeration value="SURFnet"/>
          <xsd:enumeration value="Surfnet/SARA"/>
          <xsd:enumeration value="Surfnet/UvA"/>
          <xsd:enumeration value="SWITCH"/>
          <xsd:enumeration value="TERENA"/>
          <xsd:enumeration value="ULAKBİM"/>
          <xsd:enumeration value="umu.se/NORDUnet"/>
          <xsd:enumeration value="UoM"/>
          <xsd:enumeration value="WAYF/NORDUnet"/>
        </xsd:restriction>
      </xsd:simpleType>
    </xsd:element>
    <xsd:element name="Content1" ma:index="19" nillable="true" ma:displayName="Content" ma:internalName="Content1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468913-c267-416f-9031-808dc725002d" elementFormDefault="qualified">
    <xsd:import namespace="http://schemas.microsoft.com/office/2006/documentManagement/types"/>
    <xsd:import namespace="http://schemas.microsoft.com/office/infopath/2007/PartnerControls"/>
    <xsd:element name="Include_x0020_in_x0020_Materials_x0020_Library" ma:index="26" nillable="true" ma:displayName="Include in Materials Library" ma:default="0" ma:internalName="Include_x0020_in_x0020_Materials_x0020_Library">
      <xsd:simpleType>
        <xsd:restriction base="dms:Boolean"/>
      </xsd:simpleType>
    </xsd:element>
    <xsd:element name="Marketing_x0020_and_x0020_Communication_x0020_Plans" ma:index="27" nillable="true" ma:displayName="Marketing and Communication Plans" ma:default="0" ma:internalName="Marketing_x0020_and_x0020_Communication_x0020_Plan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ctivity xmlns="cce05e40-4bba-48f3-9290-882e2b438b17" xsi:nil="true"/>
    <Item_x0020_Description xmlns="cce05e40-4bba-48f3-9290-882e2b438b17">&lt;div class="ExternalClass5C875FD5AAFC402DA65EBE945C5E5A0E"&gt;&lt;p&gt;​GEANT Project Template based on Athens Symposium&lt;/p&gt;&lt;/div&gt;</Item_x0020_Description>
    <Item_x0020_Status xmlns="cce05e40-4bba-48f3-9290-882e2b438b17">Not started</Item_x0020_Status>
    <Marketing_x0020_and_x0020_Communication_x0020_Plans xmlns="6a468913-c267-416f-9031-808dc725002d">false</Marketing_x0020_and_x0020_Communication_x0020_Plans>
    <Code xmlns="cce05e40-4bba-48f3-9290-882e2b438b17" xsi:nil="true"/>
    <Share_x0020_with_x0020_GN_x0020_Community_x003f_ xmlns="cce05e40-4bba-48f3-9290-882e2b438b17">No</Share_x0020_with_x0020_GN_x0020_Community_x003f_>
    <Partner xmlns="cce05e40-4bba-48f3-9290-882e2b438b17" xsi:nil="true"/>
    <Content1 xmlns="cce05e40-4bba-48f3-9290-882e2b438b17" xsi:nil="true"/>
    <Include_x0020_in_x0020_Materials_x0020_Library xmlns="6a468913-c267-416f-9031-808dc725002d">true</Include_x0020_in_x0020_Materials_x0020_Library>
    <Tasks xmlns="cce05e40-4bba-48f3-9290-882e2b438b17" xsi:nil="true"/>
    <Publish_x0020_to_x0020_EC_x0020_review_x003f_ xmlns="cce05e40-4bba-48f3-9290-882e2b438b17">No</Publish_x0020_to_x0020_EC_x0020_review_x003f_>
    <_dlc_DocId xmlns="cce05e40-4bba-48f3-9290-882e2b438b17">GN3PLUS14-664-115</_dlc_DocId>
    <_dlc_DocIdUrl xmlns="cce05e40-4bba-48f3-9290-882e2b438b17">
      <Url>https://intranet.geant.net/NA2/_layouts/15/DocIdRedir.aspx?ID=GN3PLUS14-664-115</Url>
      <Description>GN3PLUS14-664-115</Description>
    </_dlc_DocIdUrl>
  </documentManagement>
</p:properties>
</file>

<file path=customXml/itemProps1.xml><?xml version="1.0" encoding="utf-8"?>
<ds:datastoreItem xmlns:ds="http://schemas.openxmlformats.org/officeDocument/2006/customXml" ds:itemID="{AEE2185B-F0B1-42BF-BA61-639F1D203F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e05e40-4bba-48f3-9290-882e2b438b17"/>
    <ds:schemaRef ds:uri="6a468913-c267-416f-9031-808dc725002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29C9FC2-2578-4E58-91BC-B7E45F263EA9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D55AEF5B-867D-4AFB-B84F-934EAC29C98C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7AA495D4-F624-42B3-B0CF-EC3042C461ED}">
  <ds:schemaRefs>
    <ds:schemaRef ds:uri="http://www.w3.org/XML/1998/namespace"/>
    <ds:schemaRef ds:uri="http://purl.org/dc/dcmitype/"/>
    <ds:schemaRef ds:uri="cce05e40-4bba-48f3-9290-882e2b438b17"/>
    <ds:schemaRef ds:uri="6a468913-c267-416f-9031-808dc725002d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Symposium Athens</Template>
  <TotalTime>0</TotalTime>
  <Words>349</Words>
  <Application>Microsoft Office PowerPoint</Application>
  <PresentationFormat>Breitbild</PresentationFormat>
  <Paragraphs>106</Paragraphs>
  <Slides>14</Slides>
  <Notes>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</vt:lpstr>
      <vt:lpstr>Verdana</vt:lpstr>
      <vt:lpstr>Wingdings</vt:lpstr>
      <vt:lpstr>Office Theme</vt:lpstr>
      <vt:lpstr>PowerPoint-Präsentation</vt:lpstr>
      <vt:lpstr>Agenda</vt:lpstr>
      <vt:lpstr>Some facts</vt:lpstr>
      <vt:lpstr>Motivation</vt:lpstr>
      <vt:lpstr>Current status - Implementation</vt:lpstr>
      <vt:lpstr>Current status - Implementation</vt:lpstr>
      <vt:lpstr>Current status - Implementation</vt:lpstr>
      <vt:lpstr>Current status – I-D</vt:lpstr>
      <vt:lpstr>Current status – I-D</vt:lpstr>
      <vt:lpstr>Current status – I-D</vt:lpstr>
      <vt:lpstr>Current status – Orga</vt:lpstr>
      <vt:lpstr>Demo</vt:lpstr>
      <vt:lpstr>Demo</vt:lpstr>
      <vt:lpstr>PowerPoint-Präsentation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Pöhn, Daniela</cp:lastModifiedBy>
  <cp:revision>88</cp:revision>
  <dcterms:created xsi:type="dcterms:W3CDTF">2015-03-09T09:18:51Z</dcterms:created>
  <dcterms:modified xsi:type="dcterms:W3CDTF">2015-06-02T07:55:25Z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0x0101006D7E6B8B6D92464EB525E67A2DEF9E3A0040C81584FB3F3B4DAB3FE07C87DBFDC9</vt:lpwstr>
  </property>
  <property fmtid="{D5CDD505-2E9C-101B-9397-08002B2CF9AE}" pid="3" name="_dlc_DocIdItemGuid">
    <vt:lpwstr>794132f3-4e24-439e-ae99-4a61a9bdd974</vt:lpwstr>
  </property>
</Properties>
</file>