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3"/>
  </p:notesMasterIdLst>
  <p:sldIdLst>
    <p:sldId id="278" r:id="rId6"/>
    <p:sldId id="284" r:id="rId7"/>
    <p:sldId id="290" r:id="rId8"/>
    <p:sldId id="287" r:id="rId9"/>
    <p:sldId id="285" r:id="rId10"/>
    <p:sldId id="286" r:id="rId11"/>
    <p:sldId id="289" r:id="rId12"/>
    <p:sldId id="291" r:id="rId13"/>
    <p:sldId id="292" r:id="rId14"/>
    <p:sldId id="293" r:id="rId15"/>
    <p:sldId id="294" r:id="rId16"/>
    <p:sldId id="295" r:id="rId17"/>
    <p:sldId id="300" r:id="rId18"/>
    <p:sldId id="296" r:id="rId19"/>
    <p:sldId id="297" r:id="rId20"/>
    <p:sldId id="301" r:id="rId21"/>
    <p:sldId id="302" r:id="rId2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8" autoAdjust="0"/>
    <p:restoredTop sz="96956"/>
  </p:normalViewPr>
  <p:slideViewPr>
    <p:cSldViewPr snapToGrid="0">
      <p:cViewPr varScale="1">
        <p:scale>
          <a:sx n="73" d="100"/>
          <a:sy n="73" d="100"/>
        </p:scale>
        <p:origin x="98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Niels van Dijk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Internet2 2015 Technology Exchange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Virtual Organisation Platform as a Service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VOPaaS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Oct 6, 2015, Cleveland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GÉANT </a:t>
            </a:r>
            <a:r>
              <a:rPr lang="en-US" dirty="0"/>
              <a:t>Trust and Identity Service Development 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Technical Product </a:t>
            </a:r>
            <a:r>
              <a:rPr lang="en-GB" dirty="0"/>
              <a:t>M</a:t>
            </a:r>
            <a:r>
              <a:rPr lang="en-GB" dirty="0" smtClean="0"/>
              <a:t>anager, SURFnet, The Netherlands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028" y="3742475"/>
            <a:ext cx="1419225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VOpaas Market Analysis Results</a:t>
            </a:r>
            <a:endParaRPr lang="en-GB" dirty="0"/>
          </a:p>
        </p:txBody>
      </p:sp>
      <p:pic>
        <p:nvPicPr>
          <p:cNvPr id="5" name="Picture 4" descr="https://lh6.googleusercontent.com/aR6nW_iMoafXclcQAw7H7woElCP_44BsDpMVt1KZIKoUZs-BjuYHu7sx179D3w8sAxaEeJ3pMo9HXSHtehyyw_h1Uo3_iodhAJxcfbLtoFC-76HpXKH2n8yCqzd0v3RbZ_1t90Q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77" y="1325146"/>
            <a:ext cx="5927321" cy="5050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051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Functional requirements identified</a:t>
            </a:r>
          </a:p>
          <a:p>
            <a:r>
              <a:rPr lang="en-US" b="1" dirty="0" smtClean="0"/>
              <a:t>Persistent Identifier </a:t>
            </a:r>
            <a:r>
              <a:rPr lang="en-US" dirty="0" smtClean="0"/>
              <a:t>- Allow the VO to identify the user even if (s)he changes IdP</a:t>
            </a:r>
            <a:endParaRPr lang="en-US" dirty="0"/>
          </a:p>
          <a:p>
            <a:r>
              <a:rPr lang="en-US" b="1" dirty="0" smtClean="0"/>
              <a:t>VO Membership Registry </a:t>
            </a:r>
            <a:r>
              <a:rPr lang="en-US" dirty="0" smtClean="0"/>
              <a:t>- To become members of the VO a certain workflow must be followed</a:t>
            </a:r>
            <a:endParaRPr lang="en-US" dirty="0"/>
          </a:p>
          <a:p>
            <a:r>
              <a:rPr lang="en-US" b="1" dirty="0" smtClean="0"/>
              <a:t>‘External’ Identities</a:t>
            </a:r>
            <a:r>
              <a:rPr lang="en-US" dirty="0" smtClean="0"/>
              <a:t> - Many VO users will not be in eduGAIN</a:t>
            </a:r>
          </a:p>
          <a:p>
            <a:r>
              <a:rPr lang="en-US" b="1" dirty="0"/>
              <a:t>Attribute Management</a:t>
            </a:r>
            <a:r>
              <a:rPr lang="en-US" dirty="0"/>
              <a:t> </a:t>
            </a:r>
            <a:r>
              <a:rPr lang="en-US" dirty="0" smtClean="0"/>
              <a:t>- Attributes beyond the IdP are needed for VO roles and rights, or to provide extra context (e.g. ORCID, Grant number)</a:t>
            </a:r>
            <a:endParaRPr lang="en-US" b="1" dirty="0" smtClean="0"/>
          </a:p>
          <a:p>
            <a:r>
              <a:rPr lang="en-US" b="1" dirty="0" smtClean="0"/>
              <a:t>Group Management</a:t>
            </a:r>
            <a:r>
              <a:rPr lang="en-US" dirty="0"/>
              <a:t> </a:t>
            </a:r>
            <a:r>
              <a:rPr lang="en-US" dirty="0" smtClean="0"/>
              <a:t>- groups may also be used to define roles and rights </a:t>
            </a:r>
            <a:endParaRPr lang="en-US" dirty="0"/>
          </a:p>
          <a:p>
            <a:r>
              <a:rPr lang="en-US" b="1" dirty="0" smtClean="0"/>
              <a:t>(de)Provisioning</a:t>
            </a:r>
            <a:r>
              <a:rPr lang="en-US" dirty="0" smtClean="0"/>
              <a:t> – Identity, attributes and groups need to be provided to Services</a:t>
            </a:r>
            <a:endParaRPr lang="en-US" dirty="0"/>
          </a:p>
          <a:p>
            <a:r>
              <a:rPr lang="en-US" b="1" dirty="0"/>
              <a:t>Service Proxy and Attribute </a:t>
            </a:r>
            <a:r>
              <a:rPr lang="en-US" b="1" dirty="0" smtClean="0"/>
              <a:t>Aggregation </a:t>
            </a:r>
            <a:r>
              <a:rPr lang="en-US" dirty="0" smtClean="0"/>
              <a:t>– A </a:t>
            </a:r>
            <a:r>
              <a:rPr lang="en-US" dirty="0" err="1" smtClean="0"/>
              <a:t>centralised</a:t>
            </a:r>
            <a:r>
              <a:rPr lang="en-US" dirty="0" smtClean="0"/>
              <a:t> infrastructure to operate on behalf of the VO Service Providers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requirements for VOPaaS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96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 smtClean="0"/>
              <a:t>Operated by </a:t>
            </a:r>
            <a:r>
              <a:rPr lang="en-US" dirty="0"/>
              <a:t>GÉANT </a:t>
            </a:r>
            <a:endParaRPr lang="en-US" dirty="0" smtClean="0"/>
          </a:p>
          <a:p>
            <a:r>
              <a:rPr lang="en-US" dirty="0" smtClean="0"/>
              <a:t>Also for VOs that are not legal entities</a:t>
            </a:r>
          </a:p>
          <a:p>
            <a:r>
              <a:rPr lang="en-US" dirty="0" smtClean="0"/>
              <a:t>Operated as a (set of) Services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/>
              <a:t>Operated by GÉANT </a:t>
            </a:r>
            <a:r>
              <a:rPr lang="en-US" i="1" dirty="0"/>
              <a:t>on behalf of </a:t>
            </a:r>
            <a:r>
              <a:rPr lang="en-US" dirty="0" smtClean="0"/>
              <a:t>a </a:t>
            </a:r>
            <a:r>
              <a:rPr lang="en-US" i="1" dirty="0" smtClean="0"/>
              <a:t>VO</a:t>
            </a:r>
            <a:endParaRPr lang="en-US" i="1" dirty="0"/>
          </a:p>
          <a:p>
            <a:r>
              <a:rPr lang="en-US" dirty="0" smtClean="0"/>
              <a:t>Somebody – a legal entity - </a:t>
            </a:r>
            <a:r>
              <a:rPr lang="en-US" dirty="0"/>
              <a:t>must take responsibility for that data</a:t>
            </a:r>
          </a:p>
          <a:p>
            <a:r>
              <a:rPr lang="en-US" dirty="0"/>
              <a:t>Operates as </a:t>
            </a:r>
            <a:r>
              <a:rPr lang="en-US" dirty="0" smtClean="0"/>
              <a:t>per VO applications </a:t>
            </a:r>
            <a:r>
              <a:rPr lang="en-US" dirty="0"/>
              <a:t>on </a:t>
            </a:r>
            <a:r>
              <a:rPr lang="en-US" dirty="0" smtClean="0"/>
              <a:t>VM </a:t>
            </a:r>
            <a:r>
              <a:rPr lang="en-US" dirty="0"/>
              <a:t>‘boxes’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model 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b="1" dirty="0" smtClean="0"/>
              <a:t>VO Membership service</a:t>
            </a:r>
            <a:endParaRPr lang="en-US" dirty="0" smtClean="0"/>
          </a:p>
          <a:p>
            <a:pPr lvl="1"/>
            <a:r>
              <a:rPr lang="en-US" dirty="0" smtClean="0"/>
              <a:t>registry for </a:t>
            </a:r>
            <a:r>
              <a:rPr lang="en-US" b="1" dirty="0" smtClean="0"/>
              <a:t>VO persistent Identifier</a:t>
            </a:r>
          </a:p>
          <a:p>
            <a:pPr lvl="1"/>
            <a:r>
              <a:rPr lang="en-US" dirty="0" smtClean="0"/>
              <a:t>VO specific </a:t>
            </a:r>
            <a:r>
              <a:rPr lang="en-US" b="1" dirty="0" smtClean="0"/>
              <a:t>Workflows for onboarding</a:t>
            </a:r>
          </a:p>
          <a:p>
            <a:pPr lvl="1"/>
            <a:r>
              <a:rPr lang="en-US" b="1" dirty="0" smtClean="0"/>
              <a:t>Limited set of attributes</a:t>
            </a:r>
          </a:p>
          <a:p>
            <a:pPr lvl="1"/>
            <a:r>
              <a:rPr lang="en-US" dirty="0"/>
              <a:t>Accessible through eduGAIN </a:t>
            </a:r>
            <a:r>
              <a:rPr lang="en-US" dirty="0" smtClean="0"/>
              <a:t>&amp; </a:t>
            </a:r>
            <a:r>
              <a:rPr lang="en-US" dirty="0" err="1"/>
              <a:t>e</a:t>
            </a:r>
            <a:r>
              <a:rPr lang="en-US" dirty="0" err="1" smtClean="0"/>
              <a:t>xtIDp</a:t>
            </a:r>
            <a:endParaRPr lang="en-US" dirty="0"/>
          </a:p>
          <a:p>
            <a:pPr lvl="1"/>
            <a:endParaRPr lang="en-US" b="1" dirty="0" smtClean="0"/>
          </a:p>
          <a:p>
            <a:r>
              <a:rPr lang="en-US" b="1" dirty="0" smtClean="0"/>
              <a:t>External Identity Provider (</a:t>
            </a:r>
            <a:r>
              <a:rPr lang="en-US" b="1" dirty="0" err="1" smtClean="0"/>
              <a:t>extIDp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One persistent (SAML) IdP for many ‘Guest’ Identity Providers, including:</a:t>
            </a:r>
          </a:p>
          <a:p>
            <a:pPr lvl="2"/>
            <a:r>
              <a:rPr lang="en-US" dirty="0" smtClean="0"/>
              <a:t>Social (Google, Twitter, </a:t>
            </a:r>
            <a:r>
              <a:rPr lang="en-US" dirty="0" err="1" smtClean="0"/>
              <a:t>Linkedin</a:t>
            </a:r>
            <a:r>
              <a:rPr lang="en-US" dirty="0" smtClean="0"/>
              <a:t>, Facebook)</a:t>
            </a:r>
          </a:p>
          <a:p>
            <a:pPr lvl="2"/>
            <a:r>
              <a:rPr lang="en-US" dirty="0" smtClean="0"/>
              <a:t>NREN operated &amp; Commercial Guest IdPs (</a:t>
            </a:r>
            <a:r>
              <a:rPr lang="en-US" dirty="0" err="1" smtClean="0"/>
              <a:t>OpenIDP</a:t>
            </a:r>
            <a:r>
              <a:rPr lang="en-US" dirty="0" smtClean="0"/>
              <a:t>, UnitedID.org, eduID.se)</a:t>
            </a:r>
          </a:p>
          <a:p>
            <a:pPr lvl="2"/>
            <a:r>
              <a:rPr lang="en-US" dirty="0" err="1" smtClean="0"/>
              <a:t>eGOV</a:t>
            </a:r>
            <a:r>
              <a:rPr lang="en-US" dirty="0" smtClean="0"/>
              <a:t> (STORK)</a:t>
            </a:r>
          </a:p>
          <a:p>
            <a:pPr lvl="2"/>
            <a:r>
              <a:rPr lang="en-US" dirty="0" err="1" smtClean="0"/>
              <a:t>BankID</a:t>
            </a:r>
            <a:endParaRPr lang="en-US" dirty="0" smtClean="0"/>
          </a:p>
          <a:p>
            <a:pPr lvl="1"/>
            <a:r>
              <a:rPr lang="en-US" dirty="0" smtClean="0"/>
              <a:t>Provides LOA: </a:t>
            </a:r>
            <a:r>
              <a:rPr lang="en-US" dirty="0" err="1" smtClean="0"/>
              <a:t>eIDAS</a:t>
            </a:r>
            <a:r>
              <a:rPr lang="en-US" dirty="0" smtClean="0"/>
              <a:t> by default, others upon request from SP</a:t>
            </a:r>
          </a:p>
          <a:p>
            <a:pPr lvl="1"/>
            <a:r>
              <a:rPr lang="en-US" dirty="0" smtClean="0"/>
              <a:t>Available and accessible through eduGAIN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</a:t>
            </a:r>
            <a:r>
              <a:rPr lang="en-US" dirty="0" smtClean="0"/>
              <a:t>Services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8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Advanced Services</a:t>
            </a:r>
          </a:p>
          <a:p>
            <a:r>
              <a:rPr lang="en-US" b="1" dirty="0" smtClean="0"/>
              <a:t>(advanced) Attribute Management - </a:t>
            </a:r>
            <a:r>
              <a:rPr lang="en-US" dirty="0" smtClean="0"/>
              <a:t>Whatever you can come up with</a:t>
            </a:r>
          </a:p>
          <a:p>
            <a:r>
              <a:rPr lang="en-US" b="1" dirty="0"/>
              <a:t>(advanced) </a:t>
            </a:r>
            <a:r>
              <a:rPr lang="en-US" b="1" dirty="0" smtClean="0"/>
              <a:t>Group Management - </a:t>
            </a:r>
            <a:r>
              <a:rPr lang="en-US" dirty="0" smtClean="0"/>
              <a:t>Groups in groups, etc.</a:t>
            </a:r>
          </a:p>
          <a:p>
            <a:r>
              <a:rPr lang="en-US" b="1" dirty="0" smtClean="0"/>
              <a:t>Provisioning -  </a:t>
            </a:r>
            <a:r>
              <a:rPr lang="en-US" dirty="0" smtClean="0"/>
              <a:t>For web and non-web resources, ‘application specific connectors’ </a:t>
            </a:r>
          </a:p>
          <a:p>
            <a:r>
              <a:rPr lang="en-US" b="1" dirty="0" smtClean="0"/>
              <a:t>Service </a:t>
            </a:r>
            <a:r>
              <a:rPr lang="en-US" b="1" dirty="0"/>
              <a:t>Proxy and Attribute </a:t>
            </a:r>
            <a:r>
              <a:rPr lang="en-US" b="1" dirty="0" smtClean="0"/>
              <a:t>Aggregation </a:t>
            </a:r>
            <a:r>
              <a:rPr lang="en-US" dirty="0" smtClean="0"/>
              <a:t>– To have a central point for technology and policy</a:t>
            </a:r>
          </a:p>
          <a:p>
            <a:pPr marL="228600" lvl="1">
              <a:spcBef>
                <a:spcPts val="1000"/>
              </a:spcBef>
            </a:pPr>
            <a:r>
              <a:rPr lang="en-US" dirty="0"/>
              <a:t>Accessible through eduGAIN &amp; </a:t>
            </a:r>
            <a:r>
              <a:rPr lang="en-US" dirty="0" smtClean="0"/>
              <a:t>extIDp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Managed by VO operator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May be delivered as a paid service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Services</a:t>
            </a:r>
          </a:p>
        </p:txBody>
      </p:sp>
    </p:spTree>
    <p:extLst>
      <p:ext uri="{BB962C8B-B14F-4D97-AF65-F5344CB8AC3E}">
        <p14:creationId xmlns:p14="http://schemas.microsoft.com/office/powerpoint/2010/main" val="194241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Basic Services</a:t>
            </a:r>
          </a:p>
          <a:p>
            <a:r>
              <a:rPr lang="en-US" dirty="0" smtClean="0"/>
              <a:t>VO </a:t>
            </a:r>
            <a:r>
              <a:rPr lang="en-US" dirty="0"/>
              <a:t>Membership </a:t>
            </a:r>
            <a:r>
              <a:rPr lang="en-US" dirty="0" smtClean="0"/>
              <a:t>service: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dirty="0"/>
              <a:t>External Identity Provider </a:t>
            </a:r>
            <a:r>
              <a:rPr lang="en-US" dirty="0" smtClean="0"/>
              <a:t>(</a:t>
            </a:r>
            <a:r>
              <a:rPr lang="en-US" dirty="0" err="1" smtClean="0"/>
              <a:t>extIDp</a:t>
            </a:r>
            <a:r>
              <a:rPr lang="en-US" dirty="0" smtClean="0"/>
              <a:t>): </a:t>
            </a:r>
            <a:r>
              <a:rPr lang="en-US" dirty="0" err="1" smtClean="0"/>
              <a:t>SaToSa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Advanced Services</a:t>
            </a:r>
          </a:p>
          <a:p>
            <a:r>
              <a:rPr lang="en-US" dirty="0" smtClean="0"/>
              <a:t>Attributes and Groups: HEXAA, PERUN and </a:t>
            </a:r>
            <a:r>
              <a:rPr lang="en-US" dirty="0" err="1" smtClean="0"/>
              <a:t>COmanage</a:t>
            </a:r>
            <a:endParaRPr lang="en-US" dirty="0" smtClean="0"/>
          </a:p>
          <a:p>
            <a:r>
              <a:rPr lang="en-US" dirty="0" smtClean="0"/>
              <a:t>SP Proxy: OpenConext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885" y="1820661"/>
            <a:ext cx="1647825" cy="3238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262" y="2240712"/>
            <a:ext cx="834044" cy="8340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590" y="3627124"/>
            <a:ext cx="1447454" cy="4391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417" y="4189473"/>
            <a:ext cx="1647825" cy="323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590" y="4642318"/>
            <a:ext cx="1568074" cy="477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7395" y="5260740"/>
            <a:ext cx="1796847" cy="429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5565" y="2793200"/>
            <a:ext cx="478316" cy="47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1"/>
            <a:ext cx="8181975" cy="47521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2015</a:t>
            </a:r>
          </a:p>
          <a:p>
            <a:r>
              <a:rPr lang="en-US" strike="sngStrike" dirty="0" smtClean="0"/>
              <a:t>Market Analysis</a:t>
            </a:r>
          </a:p>
          <a:p>
            <a:r>
              <a:rPr lang="en-US" dirty="0" smtClean="0"/>
              <a:t>Cost Benefit </a:t>
            </a:r>
            <a:r>
              <a:rPr lang="en-US" dirty="0"/>
              <a:t>Analysis &amp; Business Model </a:t>
            </a:r>
            <a:endParaRPr lang="en-US" dirty="0" smtClean="0"/>
          </a:p>
          <a:p>
            <a:r>
              <a:rPr lang="en-US" dirty="0" smtClean="0"/>
              <a:t>Deploy pilot platform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Q1 2016</a:t>
            </a:r>
          </a:p>
          <a:p>
            <a:r>
              <a:rPr lang="en-US" dirty="0" smtClean="0"/>
              <a:t>Run pilots with Basic Services, in collaboration with AARC</a:t>
            </a:r>
          </a:p>
          <a:p>
            <a:r>
              <a:rPr lang="en-US" dirty="0" smtClean="0"/>
              <a:t>Support application integrations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2016</a:t>
            </a:r>
          </a:p>
          <a:p>
            <a:r>
              <a:rPr lang="en-US" dirty="0" smtClean="0"/>
              <a:t>Production service for Basic Services</a:t>
            </a:r>
          </a:p>
          <a:p>
            <a:r>
              <a:rPr lang="en-US" dirty="0" smtClean="0"/>
              <a:t>Deploy Pilots for Advanced Services </a:t>
            </a:r>
          </a:p>
          <a:p>
            <a:r>
              <a:rPr lang="en-US" dirty="0" smtClean="0"/>
              <a:t>Possibly: pick up new services as developed within GEANT, AARC or others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VOPaaS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13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08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GÉANT is Europe’s leading collaboration on network and related infrastructure and services for the benefit of research and education, contributing to Europe's economic growth and competitiveness. The </a:t>
            </a:r>
            <a:r>
              <a:rPr lang="en-US" dirty="0" err="1"/>
              <a:t>organisation</a:t>
            </a:r>
            <a:r>
              <a:rPr lang="en-US" dirty="0"/>
              <a:t> develops, delivers and promotes advanced network and associated e-infrastructure services, and supports innovation and knowledge-sharing amongst its members, partners and the wider research and education networking community.</a:t>
            </a:r>
          </a:p>
          <a:p>
            <a:r>
              <a:rPr lang="en-US" dirty="0" smtClean="0"/>
              <a:t>GÉANT </a:t>
            </a:r>
            <a:r>
              <a:rPr lang="en-US" dirty="0"/>
              <a:t>has 41 member countries and is owned by its core NREN membership, and also has Associate members including commercial </a:t>
            </a:r>
            <a:r>
              <a:rPr lang="en-US" dirty="0" err="1"/>
              <a:t>organisations</a:t>
            </a:r>
            <a:r>
              <a:rPr lang="en-US" dirty="0"/>
              <a:t> and multi-national research infrastructures and projects.</a:t>
            </a:r>
            <a:endParaRPr lang="en-GB" dirty="0" smtClean="0"/>
          </a:p>
          <a:p>
            <a:r>
              <a:rPr lang="en-US" dirty="0" smtClean="0"/>
              <a:t>Almost all members of GÉANT operate Identity Federations and </a:t>
            </a:r>
            <a:r>
              <a:rPr lang="en-US" dirty="0"/>
              <a:t>GÉANT </a:t>
            </a:r>
            <a:r>
              <a:rPr lang="en-US" dirty="0" smtClean="0"/>
              <a:t>operated the eduGAIN interfederation. </a:t>
            </a:r>
            <a:r>
              <a:rPr lang="en-US" dirty="0"/>
              <a:t>GÉANT</a:t>
            </a:r>
            <a:r>
              <a:rPr lang="en-US" dirty="0" smtClean="0"/>
              <a:t> </a:t>
            </a:r>
            <a:r>
              <a:rPr lang="en-US" dirty="0"/>
              <a:t>members also collaborate to design and deliver </a:t>
            </a:r>
            <a:r>
              <a:rPr lang="en-US" dirty="0" smtClean="0"/>
              <a:t>services.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</a:t>
            </a:r>
            <a:r>
              <a:rPr lang="en-US" dirty="0"/>
              <a:t>GÉANT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885" y="5482019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Goal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Investigate the conditions that would allow GÉANT </a:t>
            </a:r>
            <a:r>
              <a:rPr lang="en-US" dirty="0" smtClean="0"/>
              <a:t>to provide </a:t>
            </a:r>
            <a:r>
              <a:rPr lang="en-US" dirty="0"/>
              <a:t>services to support </a:t>
            </a:r>
            <a:r>
              <a:rPr lang="en-US" dirty="0" smtClean="0"/>
              <a:t>Virtual </a:t>
            </a:r>
            <a:r>
              <a:rPr lang="en-US" dirty="0" err="1" smtClean="0"/>
              <a:t>Organisations</a:t>
            </a:r>
            <a:endParaRPr lang="en-US" dirty="0"/>
          </a:p>
          <a:p>
            <a:pPr lvl="1"/>
            <a:r>
              <a:rPr lang="en-US" dirty="0" smtClean="0"/>
              <a:t>Focus </a:t>
            </a:r>
            <a:r>
              <a:rPr lang="en-US" dirty="0"/>
              <a:t>on delivery of Technical services (IAAS or PAAS)</a:t>
            </a:r>
          </a:p>
          <a:p>
            <a:pPr lvl="1"/>
            <a:r>
              <a:rPr lang="en-US" dirty="0" smtClean="0"/>
              <a:t>Out of scope:</a:t>
            </a:r>
          </a:p>
          <a:p>
            <a:pPr lvl="2"/>
            <a:r>
              <a:rPr lang="en-US" dirty="0" smtClean="0"/>
              <a:t>Technical development</a:t>
            </a:r>
          </a:p>
          <a:p>
            <a:pPr lvl="2"/>
            <a:r>
              <a:rPr lang="en-US" dirty="0" smtClean="0"/>
              <a:t>Policy </a:t>
            </a:r>
            <a:r>
              <a:rPr lang="en-US" dirty="0"/>
              <a:t>&amp; LOA </a:t>
            </a:r>
            <a:r>
              <a:rPr lang="en-US" dirty="0" smtClean="0"/>
              <a:t>development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Activities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Gather requirements and priorities with/from communities</a:t>
            </a:r>
          </a:p>
          <a:p>
            <a:pPr lvl="1"/>
            <a:r>
              <a:rPr lang="en-US" dirty="0"/>
              <a:t>Look at </a:t>
            </a:r>
            <a:r>
              <a:rPr lang="en-US" i="1" dirty="0"/>
              <a:t>existing</a:t>
            </a:r>
            <a:r>
              <a:rPr lang="en-US" dirty="0"/>
              <a:t> tools and technologies</a:t>
            </a:r>
          </a:p>
          <a:p>
            <a:pPr lvl="1"/>
            <a:r>
              <a:rPr lang="en-US" dirty="0"/>
              <a:t>Operations and Market</a:t>
            </a:r>
          </a:p>
          <a:p>
            <a:pPr lvl="1"/>
            <a:r>
              <a:rPr lang="en-US" dirty="0"/>
              <a:t>Look into delivery model</a:t>
            </a:r>
          </a:p>
          <a:p>
            <a:pPr lvl="1"/>
            <a:r>
              <a:rPr lang="en-US" dirty="0"/>
              <a:t>Investigate business case &amp; sustainability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 Platform as a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6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has </a:t>
            </a:r>
            <a:r>
              <a:rPr lang="en-US" dirty="0"/>
              <a:t>evolved into extensive </a:t>
            </a:r>
            <a:r>
              <a:rPr lang="en-US" dirty="0" smtClean="0"/>
              <a:t>collaborations </a:t>
            </a:r>
            <a:r>
              <a:rPr lang="en-US" dirty="0"/>
              <a:t>between networks of researchers in multiple countries.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the capabilities of the internet to connect not only people but also resources, sciences have evolved into e-Science. </a:t>
            </a:r>
            <a:endParaRPr lang="en-US" dirty="0" smtClean="0"/>
          </a:p>
          <a:p>
            <a:r>
              <a:rPr lang="en-US" dirty="0" smtClean="0"/>
              <a:t>Virtual </a:t>
            </a:r>
            <a:r>
              <a:rPr lang="en-US" dirty="0" err="1"/>
              <a:t>Organisations</a:t>
            </a:r>
            <a:r>
              <a:rPr lang="en-US" dirty="0"/>
              <a:t> (VOs) have emerged as the </a:t>
            </a:r>
            <a:r>
              <a:rPr lang="en-US" dirty="0" err="1" smtClean="0"/>
              <a:t>organisational</a:t>
            </a:r>
            <a:r>
              <a:rPr lang="en-US" dirty="0" smtClean="0"/>
              <a:t> </a:t>
            </a:r>
            <a:r>
              <a:rPr lang="en-US" dirty="0"/>
              <a:t>representation of these networks of people and resources. </a:t>
            </a:r>
            <a:endParaRPr lang="en-US" dirty="0" smtClean="0"/>
          </a:p>
          <a:p>
            <a:r>
              <a:rPr lang="en-US" dirty="0" smtClean="0"/>
              <a:t>Broadly </a:t>
            </a:r>
            <a:r>
              <a:rPr lang="en-US" dirty="0"/>
              <a:t>defined, </a:t>
            </a:r>
            <a:r>
              <a:rPr lang="en-US" dirty="0" smtClean="0"/>
              <a:t>VOs enable </a:t>
            </a:r>
            <a:r>
              <a:rPr lang="en-US" dirty="0"/>
              <a:t>groups of people to share a set of resources. </a:t>
            </a:r>
            <a:endParaRPr lang="en-US" dirty="0" smtClean="0"/>
          </a:p>
          <a:p>
            <a:r>
              <a:rPr lang="en-US" dirty="0" smtClean="0"/>
              <a:t>Access to resources (or Services) often needs to be managed, and therefore requires authentication and authorization.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</a:t>
            </a:r>
            <a:r>
              <a:rPr lang="en-US" dirty="0" err="1" smtClean="0"/>
              <a:t>Organisations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6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Authentication is the process of </a:t>
            </a:r>
            <a:r>
              <a:rPr lang="en-US" dirty="0" smtClean="0"/>
              <a:t>confirming an identity: is this the same identity as used previously?</a:t>
            </a:r>
          </a:p>
          <a:p>
            <a:r>
              <a:rPr lang="en-US" dirty="0" smtClean="0"/>
              <a:t>When using Federated Authentication in R&amp;E, the identity is managed at the Home Institution. </a:t>
            </a:r>
          </a:p>
          <a:p>
            <a:r>
              <a:rPr lang="en-US" dirty="0" smtClean="0"/>
              <a:t>The Identity provider (IdP), operated by the Home Institution, allows the authentication towards a Service (or Service Provider)  </a:t>
            </a:r>
          </a:p>
          <a:p>
            <a:r>
              <a:rPr lang="en-US" dirty="0" smtClean="0"/>
              <a:t>Identity Federations, such as </a:t>
            </a:r>
            <a:r>
              <a:rPr lang="en-US" dirty="0" err="1" smtClean="0"/>
              <a:t>InCommon</a:t>
            </a:r>
            <a:r>
              <a:rPr lang="en-US" dirty="0" smtClean="0"/>
              <a:t> or SURFconext, provide trust frameworks between Service Providers and Institutions</a:t>
            </a:r>
          </a:p>
          <a:p>
            <a:r>
              <a:rPr lang="en-US" dirty="0" smtClean="0"/>
              <a:t>Interfederation, such as </a:t>
            </a:r>
            <a:r>
              <a:rPr lang="en-US" dirty="0" err="1" smtClean="0"/>
              <a:t>eduGAIN</a:t>
            </a:r>
            <a:r>
              <a:rPr lang="en-US" dirty="0" smtClean="0"/>
              <a:t>, emerged because of the need to interconnect National identity federations.</a:t>
            </a:r>
          </a:p>
          <a:p>
            <a:r>
              <a:rPr lang="en-US" dirty="0" smtClean="0"/>
              <a:t>For international collaborations, federated AAI based on eduGAIN looks like an extremely useful infrastructure to build on.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 and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4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40" y="1745340"/>
            <a:ext cx="7757419" cy="46606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885" y="1470467"/>
            <a:ext cx="2682240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Authorization </a:t>
            </a:r>
            <a:r>
              <a:rPr lang="en-US" dirty="0"/>
              <a:t>is about specifying access rights to </a:t>
            </a:r>
            <a:r>
              <a:rPr lang="en-US" dirty="0" smtClean="0"/>
              <a:t>a Service</a:t>
            </a:r>
          </a:p>
          <a:p>
            <a:r>
              <a:rPr lang="en-US" dirty="0" smtClean="0"/>
              <a:t>To be able to grant access, a Service needs information beyond Authentication</a:t>
            </a:r>
          </a:p>
          <a:p>
            <a:r>
              <a:rPr lang="en-US" dirty="0" smtClean="0"/>
              <a:t>In Identity Federations this information is often conveyed using attributes</a:t>
            </a:r>
          </a:p>
          <a:p>
            <a:r>
              <a:rPr lang="en-US" dirty="0" smtClean="0"/>
              <a:t>Often </a:t>
            </a:r>
            <a:r>
              <a:rPr lang="en-US" dirty="0"/>
              <a:t>a</a:t>
            </a:r>
            <a:r>
              <a:rPr lang="en-US" dirty="0" smtClean="0"/>
              <a:t>ttributes from the Home </a:t>
            </a:r>
            <a:r>
              <a:rPr lang="en-US" dirty="0" err="1" smtClean="0"/>
              <a:t>Organisation</a:t>
            </a:r>
            <a:r>
              <a:rPr lang="en-US" dirty="0"/>
              <a:t> </a:t>
            </a:r>
            <a:r>
              <a:rPr lang="en-US" dirty="0" smtClean="0"/>
              <a:t>alone are not enough: VO related Services need attribute information in the context of the VO</a:t>
            </a:r>
          </a:p>
          <a:p>
            <a:r>
              <a:rPr lang="en-US" dirty="0" smtClean="0"/>
              <a:t>VOs therefore need to be able to manage and provide attribute and group information towards Services, independently from the Home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Authorization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3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FIM4R paper (April 2012) was one of the first to articulate collective requirements for using Federated AAI for VOs </a:t>
            </a:r>
            <a:endParaRPr lang="en-US" dirty="0" smtClean="0"/>
          </a:p>
          <a:p>
            <a:r>
              <a:rPr lang="en-US" dirty="0" smtClean="0"/>
              <a:t>Many VOs have chosen to build the AAI infrastructure using the national and eduGAIN infrastructures</a:t>
            </a:r>
          </a:p>
          <a:p>
            <a:r>
              <a:rPr lang="en-US" dirty="0" smtClean="0"/>
              <a:t>Identity Federations and Identity providers </a:t>
            </a:r>
            <a:r>
              <a:rPr lang="en-US" dirty="0"/>
              <a:t>are however </a:t>
            </a:r>
            <a:r>
              <a:rPr lang="en-US" dirty="0" smtClean="0"/>
              <a:t>traditionally </a:t>
            </a:r>
            <a:r>
              <a:rPr lang="en-US" dirty="0"/>
              <a:t>focused </a:t>
            </a:r>
            <a:r>
              <a:rPr lang="en-US" dirty="0" smtClean="0"/>
              <a:t>on Campus use cases, which introduces a number of challenges for VOs in leveraging Federated AAI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VOPaaS</a:t>
            </a:r>
            <a:r>
              <a:rPr lang="en-US" dirty="0" smtClean="0"/>
              <a:t> project has performed a survey among several small and large Pan-European VOs to (re-)validate the FIM4R requirements</a:t>
            </a:r>
          </a:p>
          <a:p>
            <a:r>
              <a:rPr lang="en-US" dirty="0" smtClean="0"/>
              <a:t>From the results of this Survey, functional requirements were analyzed, </a:t>
            </a:r>
          </a:p>
          <a:p>
            <a:r>
              <a:rPr lang="en-US" dirty="0" smtClean="0"/>
              <a:t>A number of services were proposed to be put in place to support VOs on a Pan-European level.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building on </a:t>
            </a:r>
            <a:r>
              <a:rPr lang="en-US" dirty="0"/>
              <a:t>F</a:t>
            </a:r>
            <a:r>
              <a:rPr lang="en-US" dirty="0" smtClean="0"/>
              <a:t>ederated AAI as a 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69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Interviews and desk study conducted with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Umbrella</a:t>
            </a:r>
            <a:r>
              <a:rPr lang="en-US" dirty="0"/>
              <a:t>	</a:t>
            </a:r>
            <a:r>
              <a:rPr lang="en-US" dirty="0" smtClean="0"/>
              <a:t>		(Large </a:t>
            </a:r>
            <a:r>
              <a:rPr lang="en-US" dirty="0"/>
              <a:t>neutron and photon facilities)</a:t>
            </a:r>
          </a:p>
          <a:p>
            <a:pPr lvl="1"/>
            <a:r>
              <a:rPr lang="en-US" dirty="0" err="1"/>
              <a:t>CLASSe</a:t>
            </a:r>
            <a:r>
              <a:rPr lang="en-US" dirty="0"/>
              <a:t>	</a:t>
            </a:r>
            <a:r>
              <a:rPr lang="en-US" dirty="0" smtClean="0"/>
              <a:t>		(Shared </a:t>
            </a:r>
            <a:r>
              <a:rPr lang="en-US" dirty="0" err="1" smtClean="0"/>
              <a:t>IaaS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DARIAH	</a:t>
            </a:r>
            <a:r>
              <a:rPr lang="en-US" dirty="0" smtClean="0"/>
              <a:t>		(</a:t>
            </a:r>
            <a:r>
              <a:rPr lang="en-US" dirty="0"/>
              <a:t>Humanities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CERN	</a:t>
            </a:r>
            <a:r>
              <a:rPr lang="en-US" dirty="0" smtClean="0"/>
              <a:t>		(High </a:t>
            </a:r>
            <a:r>
              <a:rPr lang="en-US" dirty="0"/>
              <a:t>Energy Physics)</a:t>
            </a:r>
          </a:p>
          <a:p>
            <a:pPr lvl="1"/>
            <a:r>
              <a:rPr lang="en-US" dirty="0"/>
              <a:t>CLARIN	</a:t>
            </a:r>
            <a:r>
              <a:rPr lang="en-US" dirty="0" smtClean="0"/>
              <a:t>		(Humanities </a:t>
            </a:r>
            <a:r>
              <a:rPr lang="en-US" dirty="0"/>
              <a:t>and social sciences)</a:t>
            </a:r>
          </a:p>
          <a:p>
            <a:pPr lvl="1"/>
            <a:r>
              <a:rPr lang="en-US" dirty="0"/>
              <a:t>Virtual Campus Hub </a:t>
            </a:r>
            <a:r>
              <a:rPr lang="en-US" dirty="0" smtClean="0"/>
              <a:t>		(</a:t>
            </a:r>
            <a:r>
              <a:rPr lang="en-US" dirty="0"/>
              <a:t>eLearning, </a:t>
            </a:r>
            <a:r>
              <a:rPr lang="en-US" dirty="0" smtClean="0"/>
              <a:t>Renewable </a:t>
            </a:r>
            <a:r>
              <a:rPr lang="en-US" dirty="0"/>
              <a:t>Energy)</a:t>
            </a:r>
          </a:p>
          <a:p>
            <a:pPr lvl="1"/>
            <a:r>
              <a:rPr lang="en-US" dirty="0"/>
              <a:t>ELIXIR	</a:t>
            </a:r>
            <a:r>
              <a:rPr lang="en-US" dirty="0" smtClean="0"/>
              <a:t>		(</a:t>
            </a:r>
            <a:r>
              <a:rPr lang="en-US" dirty="0"/>
              <a:t>Life Sciences, </a:t>
            </a:r>
            <a:r>
              <a:rPr lang="en-US" dirty="0" smtClean="0"/>
              <a:t>Bioinformatics)</a:t>
            </a:r>
          </a:p>
          <a:p>
            <a:pPr lvl="1"/>
            <a:r>
              <a:rPr lang="en-US" dirty="0" smtClean="0"/>
              <a:t>GÉANT </a:t>
            </a:r>
            <a:r>
              <a:rPr lang="en-US" dirty="0" smtClean="0"/>
              <a:t>VAPIRE </a:t>
            </a:r>
            <a:r>
              <a:rPr lang="en-US" dirty="0" smtClean="0"/>
              <a:t>		(NREN collaboration).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Broad NREN/federation participation:</a:t>
            </a:r>
          </a:p>
          <a:p>
            <a:pPr marL="457200" lvl="1" indent="0">
              <a:buNone/>
            </a:pPr>
            <a:r>
              <a:rPr lang="en-US" dirty="0"/>
              <a:t>AMRES, CESNET, DFN/LRZ, GARR, IUCC, NIIF, RENATER</a:t>
            </a:r>
            <a:r>
              <a:rPr lang="en-US" dirty="0" smtClean="0"/>
              <a:t>, SUNET</a:t>
            </a:r>
            <a:r>
              <a:rPr lang="en-US" dirty="0"/>
              <a:t>, </a:t>
            </a:r>
            <a:r>
              <a:rPr lang="en-US" dirty="0" smtClean="0"/>
              <a:t>SURFnet, SWITCH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Final DRAFT report</a:t>
            </a:r>
            <a:r>
              <a:rPr lang="en-US" dirty="0"/>
              <a:t>: https://wiki.geant.org/display/gn41sa5/Market+Analysis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VOPaaS</a:t>
            </a:r>
            <a:r>
              <a:rPr lang="en-US" dirty="0" smtClean="0"/>
              <a:t> </a:t>
            </a:r>
            <a:r>
              <a:rPr lang="en-US" dirty="0"/>
              <a:t>Market </a:t>
            </a:r>
            <a:r>
              <a:rPr lang="en-US" dirty="0" smtClean="0"/>
              <a:t>Analysis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609571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GN4PROJ-13-15</_dlc_DocId>
    <_dlc_DocIdUrl xmlns="e7019c98-23ef-46f8-8434-cfd3a3bc7393">
      <Url>https://intranet.geant.org/help-and-support/_layouts/15/DocIdRedir.aspx?ID=GN4PROJ-13-15</Url>
      <Description>GN4PROJ-13-15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e7019c98-23ef-46f8-8434-cfd3a3bc7393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0DDEFE0-7B91-432A-A6A7-ACD9A02E8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47CDDC3-53C5-49FD-9CC6-A95D5E6CF61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2005</TotalTime>
  <Words>1027</Words>
  <Application>Microsoft Office PowerPoint</Application>
  <PresentationFormat>On-screen Show (4:3)</PresentationFormat>
  <Paragraphs>205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GEANT Association</vt:lpstr>
      <vt:lpstr>PowerPoint Presentation</vt:lpstr>
      <vt:lpstr>About GÉANT </vt:lpstr>
      <vt:lpstr>VO Platform as a Service</vt:lpstr>
      <vt:lpstr>Virtual Organisations</vt:lpstr>
      <vt:lpstr>Authentication and Federation</vt:lpstr>
      <vt:lpstr>eduGAIN</vt:lpstr>
      <vt:lpstr>Authorization</vt:lpstr>
      <vt:lpstr>Requirements for building on Federated AAI as a VO</vt:lpstr>
      <vt:lpstr>VOPaaS Market Analysis</vt:lpstr>
      <vt:lpstr>VOpaas Market Analysis Results</vt:lpstr>
      <vt:lpstr>Function requirements for VOPaaS</vt:lpstr>
      <vt:lpstr>Deployment model *</vt:lpstr>
      <vt:lpstr>Basic Services</vt:lpstr>
      <vt:lpstr>Advanced Services</vt:lpstr>
      <vt:lpstr>Tools</vt:lpstr>
      <vt:lpstr>VOPaaS Future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Niels van Dijk</cp:lastModifiedBy>
  <cp:revision>93</cp:revision>
  <cp:lastPrinted>2015-05-01T10:30:08Z</cp:lastPrinted>
  <dcterms:created xsi:type="dcterms:W3CDTF">2015-04-29T14:13:57Z</dcterms:created>
  <dcterms:modified xsi:type="dcterms:W3CDTF">2015-10-05T14:53:00Z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5dfef42f-72c4-4868-8596-52062fbf522b</vt:lpwstr>
  </property>
</Properties>
</file>