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1"/>
  </p:notesMasterIdLst>
  <p:sldIdLst>
    <p:sldId id="279" r:id="rId6"/>
    <p:sldId id="280" r:id="rId7"/>
    <p:sldId id="282" r:id="rId8"/>
    <p:sldId id="283" r:id="rId9"/>
    <p:sldId id="281" r:id="rId1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0"/>
    <a:srgbClr val="EC0E51"/>
    <a:srgbClr val="1C4161"/>
    <a:srgbClr val="004361"/>
    <a:srgbClr val="ED1556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630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04/10/2015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gn41sa5/Federation+surve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goo.gl/forms/vprx6EpNS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Daniela Pöhn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1600" dirty="0"/>
              <a:t>Internet2 Technology Exchange 2015, Cleveland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err="1"/>
              <a:t>IdPs</a:t>
            </a:r>
            <a:r>
              <a:rPr lang="en-US" dirty="0"/>
              <a:t> and Federations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3977098" cy="354932"/>
          </a:xfrm>
        </p:spPr>
        <p:txBody>
          <a:bodyPr/>
          <a:lstStyle/>
          <a:p>
            <a:r>
              <a:rPr lang="en-US" dirty="0" smtClean="0"/>
              <a:t>Service </a:t>
            </a:r>
            <a:r>
              <a:rPr lang="en-US" dirty="0"/>
              <a:t>Aspects of </a:t>
            </a:r>
            <a:r>
              <a:rPr lang="en-US" dirty="0" smtClean="0"/>
              <a:t>Assurance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GB" sz="1200" dirty="0" smtClean="0"/>
              <a:t>2015-10-05</a:t>
            </a:r>
            <a:endParaRPr lang="en-GB" sz="1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SA5T1 </a:t>
            </a:r>
            <a:r>
              <a:rPr lang="en-GB" dirty="0" err="1" smtClean="0"/>
              <a:t>Subitem</a:t>
            </a:r>
            <a:r>
              <a:rPr lang="en-GB" dirty="0" smtClean="0"/>
              <a:t> Service Aspects of Assurance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mtClean="0"/>
              <a:t>Research Assistant LRZ/DFN-AAI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000" dirty="0"/>
              <a:t>FIM4R: </a:t>
            </a:r>
            <a:r>
              <a:rPr lang="de-DE" sz="2000" dirty="0" err="1"/>
              <a:t>higher</a:t>
            </a:r>
            <a:r>
              <a:rPr lang="de-DE" sz="2000" dirty="0"/>
              <a:t> LoA </a:t>
            </a:r>
            <a:r>
              <a:rPr lang="de-DE" sz="2000" dirty="0">
                <a:sym typeface="Wingdings" panose="05000000000000000000" pitchFamily="2" charset="2"/>
              </a:rPr>
              <a:t> </a:t>
            </a:r>
            <a:r>
              <a:rPr lang="de-DE" sz="2000" dirty="0" err="1">
                <a:sym typeface="Wingdings" panose="05000000000000000000" pitchFamily="2" charset="2"/>
              </a:rPr>
              <a:t>Federations</a:t>
            </a:r>
            <a:r>
              <a:rPr lang="de-DE" sz="2000" dirty="0">
                <a:sym typeface="Wingdings" panose="05000000000000000000" pitchFamily="2" charset="2"/>
              </a:rPr>
              <a:t>: </a:t>
            </a:r>
            <a:r>
              <a:rPr lang="de-DE" sz="2000" dirty="0" err="1">
                <a:sym typeface="Wingdings" panose="05000000000000000000" pitchFamily="2" charset="2"/>
              </a:rPr>
              <a:t>lower</a:t>
            </a:r>
            <a:r>
              <a:rPr lang="de-DE" sz="2000" dirty="0">
                <a:sym typeface="Wingdings" panose="05000000000000000000" pitchFamily="2" charset="2"/>
              </a:rPr>
              <a:t> LoA</a:t>
            </a:r>
          </a:p>
          <a:p>
            <a:pPr marL="0" indent="0">
              <a:buNone/>
            </a:pPr>
            <a:endParaRPr lang="de-DE" sz="500" dirty="0">
              <a:solidFill>
                <a:srgbClr val="3A9897"/>
              </a:solidFill>
            </a:endParaRPr>
          </a:p>
          <a:p>
            <a:pPr marL="0" indent="0">
              <a:buNone/>
            </a:pPr>
            <a:r>
              <a:rPr lang="en-US" sz="2000" dirty="0"/>
              <a:t>Analysis of </a:t>
            </a:r>
          </a:p>
          <a:p>
            <a:pPr marL="560070" lvl="1" indent="-285750"/>
            <a:r>
              <a:rPr lang="en-US" sz="1800" dirty="0">
                <a:solidFill>
                  <a:srgbClr val="004360"/>
                </a:solidFill>
              </a:rPr>
              <a:t>user communities (AARC) and </a:t>
            </a:r>
          </a:p>
          <a:p>
            <a:pPr marL="560070" lvl="1" indent="-285750"/>
            <a:r>
              <a:rPr lang="en-US" sz="1800" dirty="0">
                <a:solidFill>
                  <a:srgbClr val="004360"/>
                </a:solidFill>
              </a:rPr>
              <a:t>identity providers and federations (GÉANT)</a:t>
            </a:r>
          </a:p>
          <a:p>
            <a:pPr marL="0" indent="0">
              <a:buNone/>
            </a:pPr>
            <a:r>
              <a:rPr lang="en-US" sz="2000" dirty="0"/>
              <a:t>Investigations of the business, e.g., benefits and implications</a:t>
            </a:r>
          </a:p>
          <a:p>
            <a:pPr marL="560070" lvl="1" indent="-285750">
              <a:buFont typeface="Wingdings" panose="05000000000000000000" pitchFamily="2" charset="2"/>
              <a:buChar char="à"/>
            </a:pPr>
            <a:r>
              <a:rPr lang="en-US" sz="1800" dirty="0">
                <a:solidFill>
                  <a:srgbClr val="004360"/>
                </a:solidFill>
              </a:rPr>
              <a:t>Assurance schemes </a:t>
            </a:r>
          </a:p>
          <a:p>
            <a:pPr marL="560070" lvl="1" indent="-285750">
              <a:buFont typeface="Wingdings" panose="05000000000000000000" pitchFamily="2" charset="2"/>
              <a:buChar char="à"/>
            </a:pPr>
            <a:r>
              <a:rPr lang="en-US" sz="1800" dirty="0">
                <a:solidFill>
                  <a:srgbClr val="004360"/>
                </a:solidFill>
              </a:rPr>
              <a:t>Achievability / expense of development</a:t>
            </a:r>
          </a:p>
          <a:p>
            <a:pPr marL="560070" lvl="1" indent="-285750">
              <a:buFont typeface="Wingdings" panose="05000000000000000000" pitchFamily="2" charset="2"/>
              <a:buChar char="à"/>
            </a:pPr>
            <a:r>
              <a:rPr lang="en-US" sz="1800" dirty="0">
                <a:solidFill>
                  <a:srgbClr val="004360"/>
                </a:solidFill>
              </a:rPr>
              <a:t>Cost and impact of adopting assurance schemes        </a:t>
            </a:r>
          </a:p>
          <a:p>
            <a:pPr marL="560070" lvl="1" indent="-285750">
              <a:buFont typeface="Wingdings" panose="05000000000000000000" pitchFamily="2" charset="2"/>
              <a:buChar char="à"/>
            </a:pPr>
            <a:r>
              <a:rPr lang="en-US" sz="1800" dirty="0">
                <a:solidFill>
                  <a:srgbClr val="004360"/>
                </a:solidFill>
              </a:rPr>
              <a:t>Road-test the idea of a step-up assurance service</a:t>
            </a:r>
            <a:br>
              <a:rPr lang="en-US" sz="1800" dirty="0">
                <a:solidFill>
                  <a:srgbClr val="004360"/>
                </a:solidFill>
              </a:rPr>
            </a:br>
            <a:r>
              <a:rPr lang="en-US" sz="1800" dirty="0">
                <a:solidFill>
                  <a:srgbClr val="004360"/>
                </a:solidFill>
              </a:rPr>
              <a:t>separate vetting undertaken for small groups run as a separate service.  </a:t>
            </a:r>
          </a:p>
          <a:p>
            <a:pPr marL="0" indent="0">
              <a:buNone/>
            </a:pPr>
            <a:r>
              <a:rPr lang="en-US" sz="2000" dirty="0"/>
              <a:t>End goal: some sort of cost-analysis</a:t>
            </a:r>
            <a:endParaRPr lang="de-DE" sz="2000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6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/>
              <a:t>Survey on </a:t>
            </a:r>
            <a:r>
              <a:rPr lang="de-DE" sz="2000" dirty="0" err="1"/>
              <a:t>federations</a:t>
            </a:r>
            <a:r>
              <a:rPr lang="de-DE" sz="2000" dirty="0"/>
              <a:t>: </a:t>
            </a:r>
          </a:p>
          <a:p>
            <a:pPr marL="0" indent="0">
              <a:buNone/>
            </a:pPr>
            <a:r>
              <a:rPr lang="de-DE" sz="1800" dirty="0">
                <a:hlinkClick r:id="rId2"/>
              </a:rPr>
              <a:t>https://wiki.geant.org/display/gn41sa5/Federation+survey </a:t>
            </a:r>
            <a:endParaRPr lang="de-DE" sz="1800" dirty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r>
              <a:rPr lang="de-DE" sz="2000" dirty="0" err="1"/>
              <a:t>Results</a:t>
            </a:r>
            <a:r>
              <a:rPr lang="de-DE" sz="2000" dirty="0"/>
              <a:t> so </a:t>
            </a:r>
            <a:r>
              <a:rPr lang="de-DE" sz="2000" dirty="0" err="1"/>
              <a:t>far</a:t>
            </a:r>
            <a:r>
              <a:rPr lang="de-DE" sz="2000" dirty="0"/>
              <a:t>:</a:t>
            </a:r>
          </a:p>
          <a:p>
            <a:pPr marL="285750" indent="-285750"/>
            <a:r>
              <a:rPr lang="de-DE" sz="1800" dirty="0"/>
              <a:t>LoA in </a:t>
            </a:r>
            <a:r>
              <a:rPr lang="de-DE" sz="1800" dirty="0" err="1"/>
              <a:t>place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contracts</a:t>
            </a:r>
            <a:endParaRPr lang="de-DE" sz="1800" dirty="0"/>
          </a:p>
          <a:p>
            <a:pPr marL="285750" indent="-285750"/>
            <a:r>
              <a:rPr lang="de-DE" sz="1800" dirty="0"/>
              <a:t>Identity Management Practice Statement, but not </a:t>
            </a:r>
            <a:r>
              <a:rPr lang="de-DE" sz="1800" dirty="0" err="1"/>
              <a:t>enforced</a:t>
            </a:r>
            <a:endParaRPr lang="de-DE" sz="1800" dirty="0"/>
          </a:p>
          <a:p>
            <a:pPr marL="285750" indent="-285750"/>
            <a:r>
              <a:rPr lang="de-DE" sz="1800" dirty="0" err="1"/>
              <a:t>Documented</a:t>
            </a:r>
            <a:r>
              <a:rPr lang="de-DE" sz="1800" dirty="0"/>
              <a:t>, but not </a:t>
            </a:r>
            <a:r>
              <a:rPr lang="de-DE" sz="1800" dirty="0" err="1"/>
              <a:t>enforced</a:t>
            </a:r>
            <a:endParaRPr lang="de-DE" sz="1800" dirty="0"/>
          </a:p>
          <a:p>
            <a:pPr marL="285750" indent="-285750"/>
            <a:r>
              <a:rPr lang="de-DE" sz="1800" dirty="0"/>
              <a:t>Most </a:t>
            </a:r>
            <a:r>
              <a:rPr lang="de-DE" sz="1800" dirty="0" err="1"/>
              <a:t>federations</a:t>
            </a:r>
            <a:r>
              <a:rPr lang="de-DE" sz="1800" dirty="0"/>
              <a:t>/</a:t>
            </a:r>
            <a:r>
              <a:rPr lang="de-DE" sz="1800" dirty="0" err="1"/>
              <a:t>IdPs</a:t>
            </a:r>
            <a:r>
              <a:rPr lang="de-DE" sz="1800" dirty="0"/>
              <a:t> do not </a:t>
            </a:r>
            <a:r>
              <a:rPr lang="de-DE" sz="1800" dirty="0" err="1"/>
              <a:t>want</a:t>
            </a:r>
            <a:r>
              <a:rPr lang="de-DE" sz="1800" dirty="0"/>
              <a:t> a </a:t>
            </a:r>
            <a:r>
              <a:rPr lang="de-DE" sz="1800" dirty="0" err="1"/>
              <a:t>higher</a:t>
            </a:r>
            <a:r>
              <a:rPr lang="de-DE" sz="1800" dirty="0"/>
              <a:t> LoA </a:t>
            </a:r>
          </a:p>
          <a:p>
            <a:pPr marL="285750" indent="-285750"/>
            <a:r>
              <a:rPr lang="en-US" sz="1800" dirty="0"/>
              <a:t>Impacts on adopting LoA: between none till high costs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7382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err="1"/>
              <a:t>Your</a:t>
            </a:r>
            <a:r>
              <a:rPr lang="de-DE" sz="2000" dirty="0"/>
              <a:t> </a:t>
            </a:r>
            <a:r>
              <a:rPr lang="de-DE" sz="2000" dirty="0" err="1"/>
              <a:t>opinion</a:t>
            </a:r>
            <a:r>
              <a:rPr lang="de-DE" sz="2000" dirty="0"/>
              <a:t>!</a:t>
            </a:r>
          </a:p>
          <a:p>
            <a:pPr marL="0" indent="0">
              <a:buNone/>
            </a:pPr>
            <a:r>
              <a:rPr lang="de-DE" sz="1800" dirty="0"/>
              <a:t>Survey: </a:t>
            </a:r>
            <a:r>
              <a:rPr lang="de-DE" sz="1800" dirty="0">
                <a:solidFill>
                  <a:srgbClr val="008080"/>
                </a:solidFill>
                <a:hlinkClick r:id="rId2"/>
              </a:rPr>
              <a:t>http://goo.gl/forms/vprx6EpNSO</a:t>
            </a:r>
            <a:r>
              <a:rPr lang="de-DE" sz="1800" dirty="0">
                <a:solidFill>
                  <a:srgbClr val="008080"/>
                </a:solidFill>
              </a:rPr>
              <a:t> </a:t>
            </a:r>
          </a:p>
          <a:p>
            <a:pPr marL="0" indent="0">
              <a:buNone/>
            </a:pPr>
            <a:r>
              <a:rPr lang="de-DE" sz="1800" dirty="0" err="1"/>
              <a:t>Result</a:t>
            </a:r>
            <a:r>
              <a:rPr lang="de-DE" sz="1800" dirty="0"/>
              <a:t> so </a:t>
            </a:r>
            <a:r>
              <a:rPr lang="de-DE" sz="1800" dirty="0" err="1"/>
              <a:t>far</a:t>
            </a:r>
            <a:r>
              <a:rPr lang="de-DE" sz="1800" dirty="0"/>
              <a:t>: </a:t>
            </a:r>
            <a:r>
              <a:rPr lang="de-DE" sz="1800" dirty="0" err="1"/>
              <a:t>especially</a:t>
            </a:r>
            <a:r>
              <a:rPr lang="de-DE" sz="1800" dirty="0"/>
              <a:t> 2nd </a:t>
            </a:r>
            <a:r>
              <a:rPr lang="de-DE" sz="1800" dirty="0" err="1"/>
              <a:t>factor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a </a:t>
            </a:r>
            <a:r>
              <a:rPr lang="de-DE" sz="1800" dirty="0" err="1"/>
              <a:t>problem</a:t>
            </a:r>
            <a:endParaRPr lang="de-DE" sz="1800" dirty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r>
              <a:rPr lang="de-DE" sz="2000" dirty="0" err="1"/>
              <a:t>Questions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session</a:t>
            </a:r>
            <a:r>
              <a:rPr lang="de-DE" sz="2000" dirty="0"/>
              <a:t>:</a:t>
            </a:r>
          </a:p>
          <a:p>
            <a:pPr marL="285750" indent="-285750"/>
            <a:r>
              <a:rPr lang="de-DE" sz="1800" dirty="0" err="1"/>
              <a:t>What</a:t>
            </a:r>
            <a:r>
              <a:rPr lang="de-DE" sz="1800" dirty="0"/>
              <a:t> </a:t>
            </a:r>
            <a:r>
              <a:rPr lang="de-DE" sz="1800" dirty="0" err="1"/>
              <a:t>needs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be</a:t>
            </a:r>
            <a:r>
              <a:rPr lang="de-DE" sz="1800" dirty="0"/>
              <a:t> </a:t>
            </a:r>
            <a:r>
              <a:rPr lang="de-DE" sz="1800" dirty="0" err="1"/>
              <a:t>done</a:t>
            </a:r>
            <a:r>
              <a:rPr lang="de-DE" sz="1800" dirty="0"/>
              <a:t>?</a:t>
            </a:r>
          </a:p>
          <a:p>
            <a:pPr marL="285750" indent="-285750"/>
            <a:r>
              <a:rPr lang="de-DE" sz="1800" dirty="0" err="1"/>
              <a:t>What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costs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higher</a:t>
            </a:r>
            <a:r>
              <a:rPr lang="de-DE" sz="1800" dirty="0"/>
              <a:t> LoA?</a:t>
            </a:r>
          </a:p>
          <a:p>
            <a:pPr marL="285750" indent="-285750"/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it</a:t>
            </a:r>
            <a:r>
              <a:rPr lang="de-DE" sz="1800" dirty="0"/>
              <a:t> </a:t>
            </a:r>
            <a:r>
              <a:rPr lang="de-DE" sz="1800" dirty="0" err="1"/>
              <a:t>really</a:t>
            </a:r>
            <a:r>
              <a:rPr lang="de-DE" sz="1800" dirty="0"/>
              <a:t> </a:t>
            </a:r>
            <a:r>
              <a:rPr lang="de-DE" sz="1800" dirty="0" err="1"/>
              <a:t>needed</a:t>
            </a:r>
            <a:r>
              <a:rPr lang="de-DE" sz="1800" dirty="0"/>
              <a:t>?</a:t>
            </a:r>
          </a:p>
          <a:p>
            <a:pPr marL="285750" indent="-285750"/>
            <a:r>
              <a:rPr lang="de-DE" sz="1800" dirty="0" err="1"/>
              <a:t>What</a:t>
            </a:r>
            <a:r>
              <a:rPr lang="de-DE" sz="1800" dirty="0"/>
              <a:t> do </a:t>
            </a:r>
            <a:r>
              <a:rPr lang="de-DE" sz="1800" dirty="0" err="1"/>
              <a:t>you</a:t>
            </a:r>
            <a:r>
              <a:rPr lang="de-DE" sz="1800" dirty="0"/>
              <a:t> </a:t>
            </a:r>
            <a:r>
              <a:rPr lang="de-DE" sz="1800" dirty="0" err="1"/>
              <a:t>think</a:t>
            </a:r>
            <a:r>
              <a:rPr lang="de-DE" sz="1800" dirty="0"/>
              <a:t> </a:t>
            </a:r>
            <a:r>
              <a:rPr lang="de-DE" sz="1800" dirty="0" err="1"/>
              <a:t>about</a:t>
            </a:r>
            <a:r>
              <a:rPr lang="de-DE" sz="1800" dirty="0"/>
              <a:t> a </a:t>
            </a:r>
            <a:r>
              <a:rPr lang="de-DE" sz="1800" dirty="0" err="1"/>
              <a:t>central</a:t>
            </a:r>
            <a:r>
              <a:rPr lang="de-DE" sz="1800" dirty="0"/>
              <a:t> </a:t>
            </a:r>
            <a:r>
              <a:rPr lang="de-DE" sz="1800" dirty="0" err="1"/>
              <a:t>step-up</a:t>
            </a:r>
            <a:r>
              <a:rPr lang="de-DE" sz="1800" dirty="0"/>
              <a:t> </a:t>
            </a:r>
            <a:r>
              <a:rPr lang="de-DE" sz="1800" dirty="0" err="1"/>
              <a:t>assurance</a:t>
            </a:r>
            <a:r>
              <a:rPr lang="de-DE" sz="1800" dirty="0"/>
              <a:t> </a:t>
            </a:r>
            <a:r>
              <a:rPr lang="de-DE" sz="1800" dirty="0" err="1"/>
              <a:t>service</a:t>
            </a:r>
            <a:r>
              <a:rPr lang="de-DE" sz="1800" dirty="0" smtClean="0"/>
              <a:t>?</a:t>
            </a:r>
            <a:endParaRPr lang="de-DE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do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9199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aniela.poehn@lrz.de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Do you have any 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95493C-249E-4E2F-9A6A-1B24FAEA41A7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6BB8E41-655E-4B39-BE42-3C6A1613E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0</TotalTime>
  <Words>200</Words>
  <Application>Microsoft Office PowerPoint</Application>
  <PresentationFormat>Bildschirmpräsentation (16:9)</PresentationFormat>
  <Paragraphs>45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Verdana</vt:lpstr>
      <vt:lpstr>Wingdings</vt:lpstr>
      <vt:lpstr>GEANT Association</vt:lpstr>
      <vt:lpstr>PowerPoint-Präsentation</vt:lpstr>
      <vt:lpstr>Motivation</vt:lpstr>
      <vt:lpstr>Current status</vt:lpstr>
      <vt:lpstr>What do we want?</vt:lpstr>
      <vt:lpstr>PowerPoint-Präsentation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Pöhn, Daniela</cp:lastModifiedBy>
  <cp:revision>61</cp:revision>
  <dcterms:created xsi:type="dcterms:W3CDTF">2015-04-29T14:13:57Z</dcterms:created>
  <dcterms:modified xsi:type="dcterms:W3CDTF">2015-10-04T17:45:05Z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