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modernComment_138_482C8B79.xml" ContentType="application/vnd.ms-powerpoint.comments+xml"/>
  <Override PartName="/ppt/notesSlides/notesSlide28.xml" ContentType="application/vnd.openxmlformats-officedocument.presentationml.notesSlide+xml"/>
  <Override PartName="/ppt/comments/modernComment_139_3E0893FE.xml" ContentType="application/vnd.ms-powerpoint.comment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omments/modernComment_13C_D9407ADE.xml" ContentType="application/vnd.ms-powerpoint.comment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0" r:id="rId1"/>
    <p:sldMasterId id="2147483681" r:id="rId2"/>
    <p:sldMasterId id="2147483682" r:id="rId3"/>
  </p:sldMasterIdLst>
  <p:notesMasterIdLst>
    <p:notesMasterId r:id="rId55"/>
  </p:notesMasterIdLst>
  <p:sldIdLst>
    <p:sldId id="256" r:id="rId4"/>
    <p:sldId id="260" r:id="rId5"/>
    <p:sldId id="698" r:id="rId6"/>
    <p:sldId id="327" r:id="rId7"/>
    <p:sldId id="361" r:id="rId8"/>
    <p:sldId id="699" r:id="rId9"/>
    <p:sldId id="281" r:id="rId10"/>
    <p:sldId id="700" r:id="rId11"/>
    <p:sldId id="296" r:id="rId12"/>
    <p:sldId id="702" r:id="rId13"/>
    <p:sldId id="297" r:id="rId14"/>
    <p:sldId id="270" r:id="rId15"/>
    <p:sldId id="269" r:id="rId16"/>
    <p:sldId id="283" r:id="rId17"/>
    <p:sldId id="284" r:id="rId18"/>
    <p:sldId id="285" r:id="rId19"/>
    <p:sldId id="286" r:id="rId20"/>
    <p:sldId id="287" r:id="rId21"/>
    <p:sldId id="288" r:id="rId22"/>
    <p:sldId id="289" r:id="rId23"/>
    <p:sldId id="290" r:id="rId24"/>
    <p:sldId id="291" r:id="rId25"/>
    <p:sldId id="703" r:id="rId26"/>
    <p:sldId id="293" r:id="rId27"/>
    <p:sldId id="294" r:id="rId28"/>
    <p:sldId id="295" r:id="rId29"/>
    <p:sldId id="326" r:id="rId30"/>
    <p:sldId id="298" r:id="rId31"/>
    <p:sldId id="299" r:id="rId32"/>
    <p:sldId id="300" r:id="rId33"/>
    <p:sldId id="301" r:id="rId34"/>
    <p:sldId id="303" r:id="rId35"/>
    <p:sldId id="308" r:id="rId36"/>
    <p:sldId id="306" r:id="rId37"/>
    <p:sldId id="309" r:id="rId38"/>
    <p:sldId id="325" r:id="rId39"/>
    <p:sldId id="704" r:id="rId40"/>
    <p:sldId id="311" r:id="rId41"/>
    <p:sldId id="312" r:id="rId42"/>
    <p:sldId id="313" r:id="rId43"/>
    <p:sldId id="314" r:id="rId44"/>
    <p:sldId id="316" r:id="rId45"/>
    <p:sldId id="315" r:id="rId46"/>
    <p:sldId id="701" r:id="rId47"/>
    <p:sldId id="317" r:id="rId48"/>
    <p:sldId id="318" r:id="rId49"/>
    <p:sldId id="319" r:id="rId50"/>
    <p:sldId id="320" r:id="rId51"/>
    <p:sldId id="321" r:id="rId52"/>
    <p:sldId id="322" r:id="rId53"/>
    <p:sldId id="268" r:id="rId5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E910B3-E218-AE13-0D28-367911D2479D}" name="Tim Waters" initials="TW" userId="S::tim.waters@geant.org::8e7c01a8-f12a-466e-835e-31f2b35e91c9" providerId="AD"/>
  <p188:author id="{1AB682C6-EEFC-B98A-9A1F-1E4EBA87E981}" name="Alf Moens" initials="AM" userId="S::alf.moens@geant.org::632ddb29-d490-4008-98a4-bf54007a0c52"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CB53B5-D309-C847-9872-1DCFB5212643}" v="3" dt="2022-07-06T06:28:56.0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68"/>
    <p:restoredTop sz="82801"/>
  </p:normalViewPr>
  <p:slideViewPr>
    <p:cSldViewPr snapToGrid="0" snapToObjects="1">
      <p:cViewPr varScale="1">
        <p:scale>
          <a:sx n="61" d="100"/>
          <a:sy n="61" d="100"/>
        </p:scale>
        <p:origin x="224" y="888"/>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heme" Target="theme/theme1.xml"/><Relationship Id="rId5" Type="http://schemas.openxmlformats.org/officeDocument/2006/relationships/slide" Target="slides/slide2.xml"/><Relationship Id="rId61" Type="http://schemas.microsoft.com/office/2018/10/relationships/authors" Target="author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s>
</file>

<file path=ppt/comments/modernComment_138_482C8B79.xml><?xml version="1.0" encoding="utf-8"?>
<p188:cmLst xmlns:a="http://schemas.openxmlformats.org/drawingml/2006/main" xmlns:r="http://schemas.openxmlformats.org/officeDocument/2006/relationships" xmlns:p188="http://schemas.microsoft.com/office/powerpoint/2018/8/main">
  <p188:cm id="{A28A6498-ECA8-434B-ADB7-C4D67527551F}" authorId="{1AB682C6-EEFC-B98A-9A1F-1E4EBA87E981}" status="resolved" created="2022-06-24T12:45:01.432" complete="100000">
    <ac:txMkLst xmlns:ac="http://schemas.microsoft.com/office/drawing/2013/main/command">
      <pc:docMk xmlns:pc="http://schemas.microsoft.com/office/powerpoint/2013/main/command"/>
      <pc:sldMk xmlns:pc="http://schemas.microsoft.com/office/powerpoint/2013/main/command" cId="1210878841" sldId="312"/>
      <ac:spMk id="2" creationId="{A250FA30-23F3-D8A0-97F5-4943ED59BC7D}"/>
      <ac:txMk cp="13" len="12">
        <ac:context len="26" hash="1166472369"/>
      </ac:txMk>
    </ac:txMkLst>
    <p188:pos x="5572593" y="1607758"/>
    <p188:replyLst/>
    <p188:txBody>
      <a:bodyPr/>
      <a:lstStyle/>
      <a:p>
        <a:r>
          <a:rPr lang="en-NL"/>
          <a:t>Wat bedoel je met “private data”?</a:t>
        </a:r>
      </a:p>
    </p188:txBody>
  </p188:cm>
</p188:cmLst>
</file>

<file path=ppt/comments/modernComment_139_3E0893FE.xml><?xml version="1.0" encoding="utf-8"?>
<p188:cmLst xmlns:a="http://schemas.openxmlformats.org/drawingml/2006/main" xmlns:r="http://schemas.openxmlformats.org/officeDocument/2006/relationships" xmlns:p188="http://schemas.microsoft.com/office/powerpoint/2018/8/main">
  <p188:cm id="{C1ADA0FC-A0E7-5C4D-AF92-34EC79CEEB0A}" authorId="{1AB682C6-EEFC-B98A-9A1F-1E4EBA87E981}" status="resolved" created="2022-06-24T12:45:42.127" complete="100000">
    <ac:txMkLst xmlns:ac="http://schemas.microsoft.com/office/drawing/2013/main/command">
      <pc:docMk xmlns:pc="http://schemas.microsoft.com/office/powerpoint/2013/main/command"/>
      <pc:sldMk xmlns:pc="http://schemas.microsoft.com/office/powerpoint/2013/main/command" cId="1040749566" sldId="313"/>
      <ac:spMk id="3" creationId="{6E98EB3D-0FA6-2784-B412-0255D578BE8A}"/>
      <ac:txMk cp="182" len="4">
        <ac:context len="357" hash="3926179388"/>
      </ac:txMk>
    </ac:txMkLst>
    <p188:pos x="2488017" y="2400238"/>
    <p188:txBody>
      <a:bodyPr/>
      <a:lstStyle/>
      <a:p>
        <a:r>
          <a:rPr lang="en-NL"/>
          <a:t>Whom?</a:t>
        </a:r>
      </a:p>
    </p188:txBody>
  </p188:cm>
</p188:cmLst>
</file>

<file path=ppt/comments/modernComment_13C_D9407ADE.xml><?xml version="1.0" encoding="utf-8"?>
<p188:cmLst xmlns:a="http://schemas.openxmlformats.org/drawingml/2006/main" xmlns:r="http://schemas.openxmlformats.org/officeDocument/2006/relationships" xmlns:p188="http://schemas.microsoft.com/office/powerpoint/2018/8/main">
  <p188:cm id="{08C8DEA2-2A32-CF41-888F-03541869DF82}" authorId="{1AB682C6-EEFC-B98A-9A1F-1E4EBA87E981}" status="resolved" created="2022-06-24T12:48:34.816" complete="100000">
    <ac:txMkLst xmlns:ac="http://schemas.microsoft.com/office/drawing/2013/main/command">
      <pc:docMk xmlns:pc="http://schemas.microsoft.com/office/powerpoint/2013/main/command"/>
      <pc:sldMk xmlns:pc="http://schemas.microsoft.com/office/powerpoint/2013/main/command" cId="3644881630" sldId="316"/>
      <ac:spMk id="3" creationId="{AB08FFA2-6260-455A-212C-B02A16A8B0F2}"/>
      <ac:txMk cp="148" len="144">
        <ac:context len="361" hash="1372880079"/>
      </ac:txMk>
    </ac:txMkLst>
    <p188:pos x="8181681" y="3302446"/>
    <p188:txBody>
      <a:bodyPr/>
      <a:lstStyle/>
      <a:p>
        <a:r>
          <a:rPr lang="en-NL"/>
          <a:t>Add “logging”</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Controls or measures</a:t>
            </a:r>
          </a:p>
          <a:p>
            <a:pPr marL="628650" lvl="1" indent="-171450">
              <a:buFontTx/>
              <a:buChar char="-"/>
            </a:pPr>
            <a:r>
              <a:rPr lang="en-US" dirty="0"/>
              <a:t>Things an organization can do to either lower the probability of an incident happening or lower the impact of an incident happening</a:t>
            </a:r>
          </a:p>
          <a:p>
            <a:pPr marL="628650" lvl="1" indent="-171450">
              <a:buFontTx/>
              <a:buChar char="-"/>
            </a:pPr>
            <a:endParaRPr lang="en-US" dirty="0"/>
          </a:p>
          <a:p>
            <a:pPr marL="0" lvl="0" indent="0">
              <a:buFontTx/>
              <a:buNone/>
            </a:pPr>
            <a:r>
              <a:rPr lang="en-US" dirty="0"/>
              <a:t>Headphones and hardhats lower the impact ( loud noises and impact of falling objects)</a:t>
            </a:r>
          </a:p>
          <a:p>
            <a:pPr marL="0" lvl="0" indent="0">
              <a:buFontTx/>
              <a:buNone/>
            </a:pPr>
            <a:r>
              <a:rPr lang="en-US" dirty="0"/>
              <a:t>Working shoes both lower the impact (when equipped with steel noses ) and probability ( special soles provide more grip and traction while on </a:t>
            </a:r>
            <a:r>
              <a:rPr lang="en-US" dirty="0" err="1"/>
              <a:t>buildingsite</a:t>
            </a:r>
            <a:r>
              <a:rPr lang="en-US" dirty="0"/>
              <a:t> )</a:t>
            </a:r>
          </a:p>
          <a:p>
            <a:pPr marL="0" lvl="0" indent="0">
              <a:buFontTx/>
              <a:buNone/>
            </a:pPr>
            <a:endParaRPr lang="en-US" dirty="0"/>
          </a:p>
          <a:p>
            <a:pPr marL="0" lvl="0" indent="0">
              <a:buFontTx/>
              <a:buNone/>
            </a:pPr>
            <a:r>
              <a:rPr lang="en-US" dirty="0"/>
              <a:t>In our example from the last slide of the Africa service, a backup internet line will lower the probability. Lowering the impact could be to store data locally on devices so internet connectivity is only necessary in certain use cases.</a:t>
            </a:r>
          </a:p>
          <a:p>
            <a:pPr marL="0" lvl="0" indent="0">
              <a:buFontTx/>
              <a:buNone/>
            </a:pPr>
            <a:r>
              <a:rPr lang="en-US" dirty="0"/>
              <a:t>Sources:</a:t>
            </a:r>
          </a:p>
          <a:p>
            <a:pPr marL="0" lvl="0" indent="0">
              <a:buFontTx/>
              <a:buNone/>
            </a:pPr>
            <a:r>
              <a:rPr lang="en-GB" dirty="0"/>
              <a:t>https://</a:t>
            </a:r>
            <a:r>
              <a:rPr lang="en-GB" dirty="0" err="1"/>
              <a:t>pixabay.com</a:t>
            </a:r>
            <a:r>
              <a:rPr lang="en-GB" dirty="0"/>
              <a:t>/photos/osh-sign-construction-fence-4911106/</a:t>
            </a:r>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15</a:t>
            </a:fld>
            <a:endParaRPr lang="en-NL"/>
          </a:p>
        </p:txBody>
      </p:sp>
    </p:spTree>
    <p:extLst>
      <p:ext uri="{BB962C8B-B14F-4D97-AF65-F5344CB8AC3E}">
        <p14:creationId xmlns:p14="http://schemas.microsoft.com/office/powerpoint/2010/main" val="505950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With resources we mean: Services, data, people or systems</a:t>
            </a:r>
          </a:p>
          <a:p>
            <a:r>
              <a:rPr lang="en-GB" sz="1200" b="0" i="0" u="none" strike="noStrike" cap="none" dirty="0">
                <a:solidFill>
                  <a:schemeClr val="dk1"/>
                </a:solidFill>
                <a:effectLst/>
                <a:latin typeface="Calibri"/>
                <a:ea typeface="Calibri"/>
                <a:cs typeface="Calibri"/>
                <a:sym typeface="Calibri"/>
              </a:rPr>
              <a:t>On security / usability trade off: For example in medical situations you will want instant access to patient data (usability and availability). But you need to make sure you are accessing the data of the right patient (integrity) and that no one can abuse the information (confidentiality)</a:t>
            </a:r>
          </a:p>
          <a:p>
            <a:r>
              <a:rPr lang="en-GB" sz="1200" b="0" i="0" u="none" strike="noStrike" cap="none" dirty="0">
                <a:solidFill>
                  <a:schemeClr val="dk1"/>
                </a:solidFill>
                <a:effectLst/>
                <a:latin typeface="Calibri"/>
                <a:ea typeface="Calibri"/>
                <a:cs typeface="Calibri"/>
                <a:sym typeface="Calibri"/>
              </a:rPr>
              <a:t>Solutions are smartcards for access, emergency buttons with logging etc.</a:t>
            </a:r>
          </a:p>
          <a:p>
            <a:endParaRPr lang="en-NL"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16</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27801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Usecase provided by Michele bava, Raffaella Dobrina</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17</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0705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Global overview of interactions between actors of the HealthPlatform</a:t>
            </a:r>
          </a:p>
          <a:p>
            <a:r>
              <a:rPr lang="en-NL" dirty="0"/>
              <a:t>Image: taken from TNC22, Michele Bava  and Raffaella Dobrina</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18</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14657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Technical overview of the H&amp;S Healthplatform</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NL" dirty="0"/>
              <a:t>Image: taken from TNC22, Michele Bava  and Raffaella Dobrina</a:t>
            </a:r>
          </a:p>
          <a:p>
            <a:endParaRPr lang="en-NL"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19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98459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Technical overview of the H&amp;S Healthplatform</a:t>
            </a:r>
          </a:p>
          <a:p>
            <a:endParaRPr lang="en-NL" dirty="0"/>
          </a:p>
          <a:p>
            <a:r>
              <a:rPr lang="en-NL" dirty="0"/>
              <a:t>The platform consistents of different components that can be problematic from a security perspective:</a:t>
            </a:r>
          </a:p>
          <a:p>
            <a:pPr marL="171450" indent="-171450">
              <a:buFontTx/>
              <a:buChar char="-"/>
            </a:pPr>
            <a:r>
              <a:rPr lang="en-NL" dirty="0"/>
              <a:t>Medical devices ( how are the kept up-to-date? )</a:t>
            </a:r>
          </a:p>
          <a:p>
            <a:pPr marL="171450" indent="-171450">
              <a:buFontTx/>
              <a:buChar char="-"/>
            </a:pPr>
            <a:r>
              <a:rPr lang="en-NL" dirty="0"/>
              <a:t>Smartphones ( same as medical, but also: what (malware) is installed on it?</a:t>
            </a:r>
          </a:p>
          <a:p>
            <a:pPr marL="171450" indent="-171450">
              <a:buFontTx/>
              <a:buChar char="-"/>
            </a:pPr>
            <a:r>
              <a:rPr lang="en-NL" dirty="0"/>
              <a:t>Communication protocol between medical devices and the gateway ( is it send securely? Is an unencrypted public WiFi being used? )</a:t>
            </a:r>
          </a:p>
          <a:p>
            <a:pPr marL="171450" indent="-171450">
              <a:buFontTx/>
              <a:buChar char="-"/>
            </a:pPr>
            <a:r>
              <a:rPr lang="en-NL" dirty="0"/>
              <a:t>Communication protocol between gateway and health platform (same as above )</a:t>
            </a:r>
          </a:p>
          <a:p>
            <a:pPr marL="171450" indent="-171450">
              <a:buFontTx/>
              <a:buChar char="-"/>
            </a:pPr>
            <a:r>
              <a:rPr lang="en-NL" dirty="0"/>
              <a:t>User authentication: How is a user enrolled? (are you sure the user is who he says he is?)  Are his credentials send and stored securely? </a:t>
            </a:r>
          </a:p>
          <a:p>
            <a:pPr marL="171450" indent="-171450">
              <a:buFontTx/>
              <a:buChar char="-"/>
            </a:pPr>
            <a:r>
              <a:rPr lang="en-NL" dirty="0"/>
              <a:t>Web interface: Are data send securely? H</a:t>
            </a:r>
            <a:r>
              <a:rPr lang="en-GB" dirty="0"/>
              <a:t>o</a:t>
            </a:r>
            <a:r>
              <a:rPr lang="en-NL" dirty="0"/>
              <a:t>w is ensured that certain roles cannot get to data they should not get to?</a:t>
            </a:r>
          </a:p>
          <a:p>
            <a:pPr marL="171450" indent="-171450">
              <a:buFontTx/>
              <a:buChar char="-"/>
            </a:pPr>
            <a:r>
              <a:rPr lang="en-GB" dirty="0"/>
              <a:t>M</a:t>
            </a:r>
            <a:r>
              <a:rPr lang="en-NL" dirty="0"/>
              <a:t>ail + SMS : if sending SMS is outsourced, what can that party infer from the messages send?</a:t>
            </a:r>
          </a:p>
          <a:p>
            <a:endParaRPr lang="en-NL"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62860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NL" dirty="0"/>
              <a:t>All subsystems visible in this diagram</a:t>
            </a:r>
          </a:p>
          <a:p>
            <a:pPr>
              <a:buAutoNum type="arabicPeriod"/>
            </a:pPr>
            <a:r>
              <a:rPr lang="en-NL" dirty="0"/>
              <a:t>Administrators of the whole system or of components of the system</a:t>
            </a:r>
          </a:p>
          <a:p>
            <a:pPr>
              <a:buAutoNum type="arabicPeriod"/>
            </a:pPr>
            <a:r>
              <a:rPr lang="en-NL" dirty="0"/>
              <a:t>Dependencies include here at least the authenticiation service, the SMS and possibly email provider and the mobilephone/cellular provider of the gateway devices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28284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NL" dirty="0"/>
              <a:t>You can not exactly predict how a service will be hacked or influenced by an incident. </a:t>
            </a:r>
          </a:p>
          <a:p>
            <a:pPr>
              <a:buAutoNum type="arabicPeriod"/>
            </a:pPr>
            <a:r>
              <a:rPr lang="en-NL" dirty="0"/>
              <a:t>But you can try to predict what the effect is on the service and how to handle that</a:t>
            </a:r>
          </a:p>
          <a:p>
            <a:pPr>
              <a:buAutoNum type="arabicPeriod"/>
            </a:pPr>
            <a:r>
              <a:rPr lang="en-NL" dirty="0"/>
              <a:t>By classifying the impact priorities can be set upfront. That is especially important if more than one incident is taken place at the sametime because you will k</a:t>
            </a:r>
            <a:r>
              <a:rPr lang="en-GB" dirty="0"/>
              <a:t>no</a:t>
            </a:r>
            <a:r>
              <a:rPr lang="en-NL" dirty="0"/>
              <a:t>w on what to work first. In the use case the user authentication beging down is probably more important than one gateway infected, because the gateway probably only affects one person and the user authentication all users. That is however dependent on the type of service. What if the medical device would be a pace maker or other critical component in someones live? How to weigh that?</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22</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34870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GB" dirty="0"/>
              <a:t>M</a:t>
            </a:r>
            <a:r>
              <a:rPr lang="en-NL" dirty="0"/>
              <a:t>ail + sms server goes down ( not sending any (medical) alerts )</a:t>
            </a:r>
          </a:p>
          <a:p>
            <a:pPr>
              <a:buFontTx/>
              <a:buChar char="-"/>
            </a:pPr>
            <a:r>
              <a:rPr lang="en-NL" dirty="0"/>
              <a:t>Database corrupted ( data lost and unavailable )</a:t>
            </a:r>
          </a:p>
          <a:p>
            <a:pPr>
              <a:buFontTx/>
              <a:buChar char="-"/>
            </a:pPr>
            <a:r>
              <a:rPr lang="en-GB" dirty="0"/>
              <a:t>Mail or </a:t>
            </a:r>
            <a:r>
              <a:rPr lang="en-GB" dirty="0" err="1"/>
              <a:t>sms</a:t>
            </a:r>
            <a:r>
              <a:rPr lang="en-GB" dirty="0"/>
              <a:t> server is hacked and sending phishing mail/</a:t>
            </a:r>
            <a:r>
              <a:rPr lang="en-GB" dirty="0" err="1"/>
              <a:t>sms</a:t>
            </a:r>
            <a:r>
              <a:rPr lang="en-GB" dirty="0"/>
              <a:t> to users</a:t>
            </a:r>
          </a:p>
          <a:p>
            <a:pPr>
              <a:buFontTx/>
              <a:buChar char="-"/>
            </a:pPr>
            <a:endParaRPr lang="en-NL"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85888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In our previous example we concluded that the user authentication service is very important. We do want to have some controls in place to minimize that risk. We could:</a:t>
            </a:r>
          </a:p>
          <a:p>
            <a:pPr>
              <a:buAutoNum type="arabicPeriod"/>
            </a:pPr>
            <a:r>
              <a:rPr lang="en-NL" dirty="0"/>
              <a:t>Get redundant (2) internet connections in case one goes down</a:t>
            </a:r>
          </a:p>
          <a:p>
            <a:pPr>
              <a:buAutoNum type="arabicPeriod"/>
            </a:pPr>
            <a:r>
              <a:rPr lang="en-NL" dirty="0"/>
              <a:t>For some actions require a valid session and allow that session to be valid for up to one day ( solves short outages for some functionality)</a:t>
            </a:r>
          </a:p>
          <a:p>
            <a:pPr>
              <a:buAutoNum type="arabicPeriod"/>
            </a:pPr>
            <a:r>
              <a:rPr lang="en-NL" dirty="0"/>
              <a:t>Allow Gateways to cache data while not logged in and send the data after the user succesfully authenticates on the gateway</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77190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NL" dirty="0"/>
              <a:t>security-by-default: For example, actively deny clients/workstations that run old technology (windows Xp, internet explorer, Adobe Acrobat 5)</a:t>
            </a:r>
          </a:p>
          <a:p>
            <a:pPr>
              <a:buAutoNum type="arabicPeriod"/>
            </a:pPr>
            <a:r>
              <a:rPr lang="en-NL" dirty="0"/>
              <a:t>Detect when a client is trying to guess a username/password combination (bruteforcing)</a:t>
            </a:r>
          </a:p>
          <a:p>
            <a:pPr>
              <a:buAutoNum type="arabicPeriod"/>
            </a:pPr>
            <a:r>
              <a:rPr lang="en-NL" dirty="0"/>
              <a:t>Guid</a:t>
            </a:r>
            <a:r>
              <a:rPr lang="en-GB" dirty="0"/>
              <a:t>e</a:t>
            </a:r>
            <a:r>
              <a:rPr lang="en-NL" dirty="0"/>
              <a:t>lines on securing smartphones / bluetooth /WiFi connections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25</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27315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With resources we mean: Services, data, people or systems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29</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16267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NL" dirty="0"/>
              <a:t>PII. Data will be stored on the central database, but may also be downloaded from the User Authentication service. </a:t>
            </a:r>
            <a:br>
              <a:rPr lang="en-NL" dirty="0"/>
            </a:br>
            <a:r>
              <a:rPr lang="en-NL" dirty="0"/>
              <a:t>PII data wil be originated from medical devices and flow through the gateways, and can be read/analysed through the web interface. So PII is potentially everywhere in an e-health system</a:t>
            </a:r>
            <a:br>
              <a:rPr lang="en-NL" dirty="0"/>
            </a:br>
            <a:r>
              <a:rPr lang="en-NL" dirty="0"/>
              <a:t>PII data is not expected to be in mail + sms as these are only meant to be for notification purposes</a:t>
            </a:r>
          </a:p>
          <a:p>
            <a:pPr>
              <a:buAutoNum type="arabicPeriod"/>
            </a:pPr>
            <a:r>
              <a:rPr lang="en-NL" dirty="0"/>
              <a:t>Intellectual property is not shown in this diagram, but could be the sourcecode of the software of the Health Platfrom</a:t>
            </a:r>
          </a:p>
          <a:p>
            <a:pPr>
              <a:buAutoNum type="arabicPeriod"/>
            </a:pPr>
            <a:r>
              <a:rPr lang="en-NL" dirty="0"/>
              <a:t>PII will be gathered from the authenticaion database ( address, phone number) , stored on the H</a:t>
            </a:r>
            <a:r>
              <a:rPr lang="en-GB" dirty="0"/>
              <a:t>e</a:t>
            </a:r>
            <a:r>
              <a:rPr lang="en-NL" dirty="0"/>
              <a:t>alth Platform and could be used for verification when logging in (two factor)</a:t>
            </a:r>
          </a:p>
          <a:p>
            <a:pPr>
              <a:buAutoNum type="arabicPeriod"/>
            </a:pPr>
            <a:endParaRPr lang="en-NL"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30</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68863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NL" dirty="0"/>
          </a:p>
          <a:p>
            <a:pPr marL="0" indent="0">
              <a:buNone/>
            </a:pPr>
            <a:r>
              <a:rPr lang="en-GB" dirty="0"/>
              <a:t>S</a:t>
            </a:r>
            <a:r>
              <a:rPr lang="en-NL" dirty="0"/>
              <a:t>ources: </a:t>
            </a:r>
            <a:r>
              <a:rPr lang="en-GB" dirty="0"/>
              <a:t>https://</a:t>
            </a:r>
            <a:r>
              <a:rPr lang="en-GB" dirty="0" err="1"/>
              <a:t>www.crowdstrike.com</a:t>
            </a:r>
            <a:r>
              <a:rPr lang="en-GB" dirty="0"/>
              <a:t>/blog/double-trouble-ransomware-data-leak-extortion-part-1/</a:t>
            </a:r>
          </a:p>
          <a:p>
            <a:pPr marL="0" indent="0">
              <a:buNone/>
            </a:pPr>
            <a:r>
              <a:rPr lang="en-GB" dirty="0"/>
              <a:t>Source2: screenshot from </a:t>
            </a:r>
            <a:r>
              <a:rPr lang="en-GB" dirty="0" err="1"/>
              <a:t>darkweb</a:t>
            </a:r>
            <a:endParaRPr lang="en-NL" dirty="0"/>
          </a:p>
          <a:p>
            <a:pPr marL="0" indent="0">
              <a:buNone/>
            </a:pPr>
            <a:r>
              <a:rPr lang="en-GB" dirty="0"/>
              <a:t>Source images 3 + 4: screenshots from the </a:t>
            </a:r>
            <a:r>
              <a:rPr lang="en-GB" dirty="0" err="1"/>
              <a:t>darkweb</a:t>
            </a:r>
            <a:endParaRPr lang="en-GB" dirty="0"/>
          </a:p>
          <a:p>
            <a:pPr marL="0" indent="0">
              <a:buNone/>
            </a:pPr>
            <a:endParaRPr lang="en-GB" dirty="0"/>
          </a:p>
          <a:p>
            <a:pPr marL="0" indent="0">
              <a:buNone/>
            </a:pPr>
            <a:r>
              <a:rPr lang="en-GB" dirty="0"/>
              <a:t>The published data from San Jose hospital includes covid test case results (1) but also laboratory results (2)</a:t>
            </a:r>
            <a:endParaRPr lang="en-NL" dirty="0"/>
          </a:p>
          <a:p>
            <a:pPr marL="228600" indent="-228600">
              <a:buAutoNum type="arabicPeriod"/>
            </a:pPr>
            <a:endParaRPr lang="en-NL" dirty="0"/>
          </a:p>
          <a:p>
            <a:pPr marL="228600" indent="-228600">
              <a:buAutoNum type="arabicPeriod"/>
            </a:pPr>
            <a:endParaRPr lang="en-NL" dirty="0"/>
          </a:p>
          <a:p>
            <a:endParaRPr lang="en-NL"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55261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Non-repudiation = undeniability. You cannot deny you purchased / subscribed to something as the system logs that. If the system is not secure, there is a possiblity the system did not function properly and therefore the transaction can be disputed</a:t>
            </a:r>
          </a:p>
          <a:p>
            <a:r>
              <a:rPr lang="en-NL" dirty="0"/>
              <a:t>This can happen at multiple components: The device or gateways, or the web interface</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32</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66438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NL" dirty="0"/>
              <a:t>300 Euro p/m extra internet line = 3600 per year</a:t>
            </a:r>
          </a:p>
          <a:p>
            <a:pPr>
              <a:buAutoNum type="arabicPeriod"/>
            </a:pPr>
            <a:r>
              <a:rPr lang="en-NL" dirty="0"/>
              <a:t>Mitigate the Low risk will cost 28 days * 8 hours *  60 euro’s per hour development = 13.440</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15360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NL" dirty="0"/>
              <a:t>Set an even higher standard of technical measures</a:t>
            </a:r>
          </a:p>
          <a:p>
            <a:pPr marL="228600" indent="-228600">
              <a:buAutoNum type="arabicPeriod"/>
            </a:pPr>
            <a:r>
              <a:rPr lang="en-NL" dirty="0"/>
              <a:t>With continually monitoring the chance of detecting an incident increases, and thus that an attack can be thwarted early</a:t>
            </a:r>
          </a:p>
          <a:p>
            <a:pPr marL="228600" indent="-228600">
              <a:buAutoNum type="arabicPeriod"/>
            </a:pPr>
            <a:r>
              <a:rPr lang="en-NL" dirty="0"/>
              <a:t>Having incident response procedures in place reduces mistakes and precious time while in an incident</a:t>
            </a:r>
          </a:p>
          <a:p>
            <a:pPr marL="228600" indent="-228600">
              <a:buAutoNum type="arabicPeriod"/>
            </a:pPr>
            <a:r>
              <a:rPr lang="en-NL" dirty="0"/>
              <a:t>Learn from an incident to improve systems security, monitoring and response</a:t>
            </a:r>
          </a:p>
          <a:p>
            <a:pPr marL="0" indent="0">
              <a:buFont typeface="Arial" panose="020B0604020202020204" pitchFamily="34" charset="0"/>
              <a:buNone/>
            </a:pPr>
            <a:endParaRPr lang="en-NL"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https://</a:t>
            </a:r>
            <a:r>
              <a:rPr lang="en-GB" dirty="0" err="1"/>
              <a:t>ec.europa.eu</a:t>
            </a:r>
            <a:r>
              <a:rPr lang="en-GB" dirty="0"/>
              <a:t>/health/system/files/2022-06/ehealth_health-data_electronic-exchange_general-guidelines_en.pdf</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MDR certified = EU Medical Device Regulation (https://</a:t>
            </a:r>
            <a:r>
              <a:rPr lang="en-GB" dirty="0" err="1"/>
              <a:t>www.greenlight.guru</a:t>
            </a:r>
            <a:r>
              <a:rPr lang="en-GB" dirty="0"/>
              <a:t>/blog/</a:t>
            </a:r>
            <a:r>
              <a:rPr lang="en-GB" dirty="0" err="1"/>
              <a:t>eu</a:t>
            </a:r>
            <a:r>
              <a:rPr lang="en-GB" dirty="0"/>
              <a:t>-medical-device-classification)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AGID https://</a:t>
            </a:r>
            <a:r>
              <a:rPr lang="en-GB" dirty="0" err="1"/>
              <a:t>www.agid.gov.it</a:t>
            </a:r>
            <a:r>
              <a:rPr lang="en-GB" dirty="0"/>
              <a:t>/</a:t>
            </a:r>
            <a:r>
              <a:rPr lang="en-GB" dirty="0" err="1"/>
              <a:t>en</a:t>
            </a:r>
            <a:r>
              <a:rPr lang="en-GB" dirty="0"/>
              <a:t>/security/Minimum-ICT-security-measures-for-public-administrations</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NEN-5710 https://</a:t>
            </a:r>
            <a:r>
              <a:rPr lang="en-GB" dirty="0" err="1"/>
              <a:t>www.nen.nl</a:t>
            </a:r>
            <a:r>
              <a:rPr lang="en-GB" dirty="0"/>
              <a:t>/</a:t>
            </a:r>
            <a:r>
              <a:rPr lang="en-GB" dirty="0" err="1"/>
              <a:t>zorg-welzijn</a:t>
            </a:r>
            <a:r>
              <a:rPr lang="en-GB" dirty="0"/>
              <a:t>/</a:t>
            </a:r>
            <a:r>
              <a:rPr lang="en-GB" dirty="0" err="1"/>
              <a:t>ict</a:t>
            </a:r>
            <a:r>
              <a:rPr lang="en-GB" dirty="0"/>
              <a:t>-in-de-</a:t>
            </a:r>
            <a:r>
              <a:rPr lang="en-GB" dirty="0" err="1"/>
              <a:t>zorg</a:t>
            </a:r>
            <a:r>
              <a:rPr lang="en-GB" dirty="0"/>
              <a:t>/</a:t>
            </a:r>
            <a:r>
              <a:rPr lang="en-GB" dirty="0" err="1"/>
              <a:t>informatiebeveiliging</a:t>
            </a:r>
            <a:r>
              <a:rPr lang="en-GB" dirty="0"/>
              <a:t>-in-de-</a:t>
            </a:r>
            <a:r>
              <a:rPr lang="en-GB" dirty="0" err="1"/>
              <a:t>zorg</a:t>
            </a:r>
            <a:endParaRPr lang="en-GB"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NIST https://</a:t>
            </a:r>
            <a:r>
              <a:rPr lang="en-GB" dirty="0" err="1"/>
              <a:t>www.nist.gov</a:t>
            </a:r>
            <a:r>
              <a:rPr lang="en-GB" dirty="0"/>
              <a:t>/healthcare</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ISO2700x series https://</a:t>
            </a:r>
            <a:r>
              <a:rPr lang="en-GB" dirty="0" err="1"/>
              <a:t>www.iso.org</a:t>
            </a:r>
            <a:r>
              <a:rPr lang="en-GB" dirty="0"/>
              <a:t>/isoiec-27001-information-security.html</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CIS benchmarks https://</a:t>
            </a:r>
            <a:r>
              <a:rPr lang="en-GB" dirty="0" err="1"/>
              <a:t>www.cisecurity.org</a:t>
            </a:r>
            <a:r>
              <a:rPr lang="en-GB" dirty="0"/>
              <a:t>/cis-benchmarks/</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en-GB" dirty="0"/>
              <a:t>OWASP https://</a:t>
            </a:r>
            <a:r>
              <a:rPr lang="en-GB" dirty="0" err="1"/>
              <a:t>owasp.org</a:t>
            </a:r>
            <a:r>
              <a:rPr lang="en-GB" dirty="0"/>
              <a:t>/www-project-secure-coding-practices-quick-reference-guide/</a:t>
            </a:r>
            <a:r>
              <a:rPr lang="en-GB" dirty="0" err="1"/>
              <a:t>migrated_content</a:t>
            </a:r>
            <a:endParaRPr lang="en-NL" dirty="0"/>
          </a:p>
          <a:p>
            <a:pPr marL="0" indent="0">
              <a:buFont typeface="Arial" panose="020B0604020202020204" pitchFamily="34" charset="0"/>
              <a:buNone/>
            </a:pPr>
            <a:endParaRPr lang="en-NL" dirty="0"/>
          </a:p>
          <a:p>
            <a:pPr marL="228600" indent="-228600">
              <a:buAutoNum type="arabicPeriod"/>
            </a:pPr>
            <a:endParaRPr lang="en-NL" dirty="0"/>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34</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791795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0">
              <a:buFont typeface="Arial" panose="020B0604020202020204" pitchFamily="34" charset="0"/>
              <a:buNone/>
            </a:pPr>
            <a:r>
              <a:rPr lang="en-GB" dirty="0"/>
              <a:t>1.       - </a:t>
            </a:r>
            <a:r>
              <a:rPr lang="en-US" sz="2000" dirty="0"/>
              <a:t>Store data on device and make user liable by contract</a:t>
            </a:r>
          </a:p>
          <a:p>
            <a:pPr lvl="1"/>
            <a:r>
              <a:rPr lang="en-US" sz="2000" dirty="0"/>
              <a:t>- Allow weak password and make user liable by contract</a:t>
            </a:r>
          </a:p>
          <a:p>
            <a:r>
              <a:rPr lang="en-GB" dirty="0"/>
              <a:t>2.</a:t>
            </a:r>
          </a:p>
          <a:p>
            <a:pPr lvl="1"/>
            <a:r>
              <a:rPr lang="en-NL" sz="2000" dirty="0"/>
              <a:t>Security-by-default: prevail security above usability </a:t>
            </a:r>
          </a:p>
          <a:p>
            <a:pPr lvl="2"/>
            <a:r>
              <a:rPr lang="en-US" sz="1800" dirty="0"/>
              <a:t>Multi or Two factor authentication</a:t>
            </a:r>
            <a:endParaRPr lang="en-NL" sz="1800" dirty="0"/>
          </a:p>
          <a:p>
            <a:pPr lvl="2"/>
            <a:r>
              <a:rPr lang="en-US" sz="1800" dirty="0"/>
              <a:t>Enforce strong passwords</a:t>
            </a:r>
          </a:p>
          <a:p>
            <a:pPr lvl="2"/>
            <a:r>
              <a:rPr lang="en-US" sz="1800" dirty="0"/>
              <a:t>No data stored on device, or strong encryption</a:t>
            </a:r>
          </a:p>
          <a:p>
            <a:pPr lvl="1"/>
            <a:r>
              <a:rPr lang="en-NL" sz="2000" dirty="0"/>
              <a:t>Detecting malicious activity from the server side</a:t>
            </a:r>
          </a:p>
          <a:p>
            <a:pPr lvl="1"/>
            <a:r>
              <a:rPr lang="en-NL" sz="2000" dirty="0"/>
              <a:t>Providing (security) guidelines on how to secure private environment (WiFi, Anti-virus )</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35</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151911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a:t>
            </a:r>
            <a:r>
              <a:rPr lang="en-GB" dirty="0" err="1"/>
              <a:t>en.wikipedia.org</a:t>
            </a:r>
            <a:r>
              <a:rPr lang="en-GB" dirty="0"/>
              <a:t>/wiki/</a:t>
            </a:r>
            <a:r>
              <a:rPr lang="en-GB" dirty="0" err="1"/>
              <a:t>Electronic_health_record</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a:t>
            </a:r>
            <a:r>
              <a:rPr lang="en-GB" dirty="0" err="1"/>
              <a:t>www.sciencedirect.com</a:t>
            </a:r>
            <a:r>
              <a:rPr lang="en-GB" dirty="0"/>
              <a:t>/science/article/</a:t>
            </a:r>
            <a:r>
              <a:rPr lang="en-GB" dirty="0" err="1"/>
              <a:t>pii</a:t>
            </a:r>
            <a:r>
              <a:rPr lang="en-GB" dirty="0"/>
              <a:t>/B9780128173565000164</a:t>
            </a:r>
            <a:endParaRPr lang="en-NL" dirty="0"/>
          </a:p>
          <a:p>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40</a:t>
            </a:fld>
            <a:endParaRPr lang="en-NL"/>
          </a:p>
        </p:txBody>
      </p:sp>
    </p:spTree>
    <p:extLst>
      <p:ext uri="{BB962C8B-B14F-4D97-AF65-F5344CB8AC3E}">
        <p14:creationId xmlns:p14="http://schemas.microsoft.com/office/powerpoint/2010/main" val="19327885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Predicting cancer with datamining https://</a:t>
            </a:r>
            <a:r>
              <a:rPr lang="en-GB" dirty="0" err="1"/>
              <a:t>www.researchgate.net</a:t>
            </a:r>
            <a:r>
              <a:rPr lang="en-GB" dirty="0"/>
              <a:t>/publication/333964096_CANCER_PREDICTION_SYSTEM_USING_DATA_MINING_TECHNIQUES</a:t>
            </a:r>
            <a:r>
              <a:rPr lang="en-NL"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L"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Hazards of data mining in e-health: https://</a:t>
            </a:r>
            <a:r>
              <a:rPr lang="en-GB" dirty="0" err="1"/>
              <a:t>pubmed.ncbi.nlm.nih.gov</a:t>
            </a:r>
            <a:r>
              <a:rPr lang="en-GB" dirty="0"/>
              <a:t>/28679892/</a:t>
            </a:r>
            <a:endParaRPr lang="en-NL"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NL"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Article on data mining and smoking status https://</a:t>
            </a:r>
            <a:r>
              <a:rPr lang="en-GB" dirty="0" err="1"/>
              <a:t>www.sciencedirect.com</a:t>
            </a:r>
            <a:r>
              <a:rPr lang="en-GB" dirty="0"/>
              <a:t>/science/article/</a:t>
            </a:r>
            <a:r>
              <a:rPr lang="en-GB" dirty="0" err="1"/>
              <a:t>pii</a:t>
            </a:r>
            <a:r>
              <a:rPr lang="en-GB" dirty="0"/>
              <a:t>/S0895435619304846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your postal code is within the </a:t>
            </a:r>
            <a:r>
              <a:rPr lang="en-US" dirty="0"/>
              <a:t>Chinatown area, you know something about his/her ethnic background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Data can be (ab)used by insurance, tax agencies, rental companies, financial industry etc.</a:t>
            </a:r>
            <a:endParaRPr lang="en-NL" dirty="0"/>
          </a:p>
          <a:p>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41</a:t>
            </a:fld>
            <a:endParaRPr lang="en-NL"/>
          </a:p>
        </p:txBody>
      </p:sp>
    </p:spTree>
    <p:extLst>
      <p:ext uri="{BB962C8B-B14F-4D97-AF65-F5344CB8AC3E}">
        <p14:creationId xmlns:p14="http://schemas.microsoft.com/office/powerpoint/2010/main" val="785292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Also insert slide with intro Tim</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Calibri"/>
                <a:ea typeface="Calibri"/>
                <a:cs typeface="Calibri"/>
                <a:sym typeface="Calibri"/>
              </a:rPr>
              <a:t>3</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26824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a:p>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42</a:t>
            </a:fld>
            <a:endParaRPr lang="en-NL"/>
          </a:p>
        </p:txBody>
      </p:sp>
    </p:spTree>
    <p:extLst>
      <p:ext uri="{BB962C8B-B14F-4D97-AF65-F5344CB8AC3E}">
        <p14:creationId xmlns:p14="http://schemas.microsoft.com/office/powerpoint/2010/main" val="26299202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Within your perimeter you can use anything because the technique depends on what is needed.</a:t>
            </a:r>
          </a:p>
          <a:p>
            <a:r>
              <a:rPr lang="en-NL" dirty="0"/>
              <a:t>Hashing/encrypting and access controls only lock the actual data. The other techniques should make it difficult or rather impossible to see the private data</a:t>
            </a:r>
          </a:p>
          <a:p>
            <a:endParaRPr lang="en-NL" dirty="0"/>
          </a:p>
          <a:p>
            <a:r>
              <a:rPr lang="en-NL" dirty="0"/>
              <a:t>Data masking is the process of removing or disguising data. Pseudo anonymisation and anonymisation are ways of doing that, using data masking techniques. The difference between pseudo anonymisation  and anonymisation is that with anonymisation there is no way of linking the anonymised data to the original data. With pseudo anonymisation linking back to the orginal data is more difficult, but not impossible.</a:t>
            </a:r>
          </a:p>
          <a:p>
            <a:endParaRPr lang="en-NL" dirty="0"/>
          </a:p>
          <a:p>
            <a:r>
              <a:rPr lang="en-NL" dirty="0"/>
              <a:t>More on synthetic data: </a:t>
            </a:r>
            <a:r>
              <a:rPr lang="en-GB" dirty="0"/>
              <a:t>https://</a:t>
            </a:r>
            <a:r>
              <a:rPr lang="en-GB" dirty="0" err="1"/>
              <a:t>www.youtube.com</a:t>
            </a:r>
            <a:r>
              <a:rPr lang="en-GB" dirty="0"/>
              <a:t>/</a:t>
            </a:r>
            <a:r>
              <a:rPr lang="en-GB" dirty="0" err="1"/>
              <a:t>watch?v</a:t>
            </a:r>
            <a:r>
              <a:rPr lang="en-GB" dirty="0"/>
              <a:t>=blGLY-gX9U4</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kern="1200" cap="none" dirty="0">
                <a:solidFill>
                  <a:schemeClr val="tx1"/>
                </a:solidFill>
                <a:effectLst/>
                <a:latin typeface="Calibri"/>
                <a:ea typeface="Calibri"/>
                <a:cs typeface="Calibri"/>
                <a:sym typeface="Calibri"/>
              </a:rPr>
              <a:t>Data masking techniques https://</a:t>
            </a:r>
            <a:r>
              <a:rPr lang="en-GB" sz="1200" b="0" i="0" u="none" strike="noStrike" kern="1200" cap="none" dirty="0" err="1">
                <a:solidFill>
                  <a:schemeClr val="tx1"/>
                </a:solidFill>
                <a:effectLst/>
                <a:latin typeface="Calibri"/>
                <a:ea typeface="Calibri"/>
                <a:cs typeface="Calibri"/>
                <a:sym typeface="Calibri"/>
              </a:rPr>
              <a:t>satoricyber.com</a:t>
            </a:r>
            <a:r>
              <a:rPr lang="en-GB" sz="1200" b="0" i="0" u="none" strike="noStrike" kern="1200" cap="none" dirty="0">
                <a:solidFill>
                  <a:schemeClr val="tx1"/>
                </a:solidFill>
                <a:effectLst/>
                <a:latin typeface="Calibri"/>
                <a:ea typeface="Calibri"/>
                <a:cs typeface="Calibri"/>
                <a:sym typeface="Calibri"/>
              </a:rPr>
              <a:t>/data-masking/data-masking-8-techniques-and-how-to-implement-them-successfully/</a:t>
            </a:r>
            <a:endParaRPr lang="en-NL" dirty="0"/>
          </a:p>
          <a:p>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43</a:t>
            </a:fld>
            <a:endParaRPr lang="en-NL"/>
          </a:p>
        </p:txBody>
      </p:sp>
    </p:spTree>
    <p:extLst>
      <p:ext uri="{BB962C8B-B14F-4D97-AF65-F5344CB8AC3E}">
        <p14:creationId xmlns:p14="http://schemas.microsoft.com/office/powerpoint/2010/main" val="38511617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Original example data</a:t>
            </a:r>
          </a:p>
        </p:txBody>
      </p:sp>
      <p:sp>
        <p:nvSpPr>
          <p:cNvPr id="4" name="Slide Number Placeholder 3"/>
          <p:cNvSpPr>
            <a:spLocks noGrp="1"/>
          </p:cNvSpPr>
          <p:nvPr>
            <p:ph type="sldNum" sz="quarter" idx="5"/>
          </p:nvPr>
        </p:nvSpPr>
        <p:spPr/>
        <p:txBody>
          <a:bodyPr/>
          <a:lstStyle/>
          <a:p>
            <a:fld id="{20526D8E-A841-D74D-9739-CF3A53CB74D3}" type="slidenum">
              <a:rPr lang="en-NL" smtClean="0"/>
              <a:t>45</a:t>
            </a:fld>
            <a:endParaRPr lang="en-NL"/>
          </a:p>
        </p:txBody>
      </p:sp>
    </p:spTree>
    <p:extLst>
      <p:ext uri="{BB962C8B-B14F-4D97-AF65-F5344CB8AC3E}">
        <p14:creationId xmlns:p14="http://schemas.microsoft.com/office/powerpoint/2010/main" val="21606918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If done correctly, this is an example of </a:t>
            </a:r>
            <a:r>
              <a:rPr lang="en-GB" sz="1200" dirty="0" err="1"/>
              <a:t>anonimisation</a:t>
            </a:r>
            <a:r>
              <a:rPr lang="en-GB" sz="1200" dirty="0"/>
              <a:t>: All data should be randomly chosen. Original first/last name and date of birth can not be reversed</a:t>
            </a:r>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46</a:t>
            </a:fld>
            <a:endParaRPr lang="en-NL"/>
          </a:p>
        </p:txBody>
      </p:sp>
    </p:spTree>
    <p:extLst>
      <p:ext uri="{BB962C8B-B14F-4D97-AF65-F5344CB8AC3E}">
        <p14:creationId xmlns:p14="http://schemas.microsoft.com/office/powerpoint/2010/main" val="307799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Susan Sloth is no longer Susan Sloth, but Susan Ransom. Their conditions and treatments do not line up either.</a:t>
            </a:r>
          </a:p>
          <a:p>
            <a:r>
              <a:rPr lang="en-NL" dirty="0"/>
              <a:t>Caveats: be sure that information can not be infered after shuffling:  tim.waters@geant.org contains first en lastname and conditions and treatments can be linked quite easily as well</a:t>
            </a:r>
          </a:p>
          <a:p>
            <a:endParaRPr lang="en-NL" dirty="0"/>
          </a:p>
          <a:p>
            <a:r>
              <a:rPr lang="en-GB" sz="1200" dirty="0"/>
              <a:t>This is an example of pseudo-</a:t>
            </a:r>
            <a:r>
              <a:rPr lang="en-GB" sz="1200" dirty="0" err="1"/>
              <a:t>anonimisation</a:t>
            </a:r>
            <a:r>
              <a:rPr lang="en-GB" sz="1200" dirty="0"/>
              <a:t>: If the algorithm is known shuffling can be undone</a:t>
            </a:r>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47</a:t>
            </a:fld>
            <a:endParaRPr lang="en-NL"/>
          </a:p>
        </p:txBody>
      </p:sp>
    </p:spTree>
    <p:extLst>
      <p:ext uri="{BB962C8B-B14F-4D97-AF65-F5344CB8AC3E}">
        <p14:creationId xmlns:p14="http://schemas.microsoft.com/office/powerpoint/2010/main" val="26405707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dirty="0"/>
              <a:t>randomly add a number within a bandwidth to individual records (financial / dates). Will not have much effect on mean and most stats</a:t>
            </a:r>
          </a:p>
          <a:p>
            <a:pPr marL="0" indent="0">
              <a:buNone/>
            </a:pPr>
            <a:r>
              <a:rPr lang="en-GB" sz="1200" dirty="0"/>
              <a:t>If you would like to know the mean age of the people in your database, that number will not change.</a:t>
            </a:r>
          </a:p>
          <a:p>
            <a:pPr marL="0" indent="0">
              <a:buNone/>
            </a:pPr>
            <a:endParaRPr lang="en-GB" sz="1200" dirty="0"/>
          </a:p>
          <a:p>
            <a:pPr marL="0" indent="0">
              <a:buNone/>
            </a:pPr>
            <a:r>
              <a:rPr lang="en-GB" sz="1200" dirty="0"/>
              <a:t>This is an example of pseudo-</a:t>
            </a:r>
            <a:r>
              <a:rPr lang="en-GB" sz="1200" dirty="0" err="1"/>
              <a:t>anonimisation</a:t>
            </a:r>
            <a:r>
              <a:rPr lang="en-GB" sz="1200" dirty="0"/>
              <a:t>: If the algorithm is known, date of birth can be recovered</a:t>
            </a:r>
          </a:p>
        </p:txBody>
      </p:sp>
      <p:sp>
        <p:nvSpPr>
          <p:cNvPr id="4" name="Slide Number Placeholder 3"/>
          <p:cNvSpPr>
            <a:spLocks noGrp="1"/>
          </p:cNvSpPr>
          <p:nvPr>
            <p:ph type="sldNum" sz="quarter" idx="5"/>
          </p:nvPr>
        </p:nvSpPr>
        <p:spPr/>
        <p:txBody>
          <a:bodyPr/>
          <a:lstStyle/>
          <a:p>
            <a:fld id="{20526D8E-A841-D74D-9739-CF3A53CB74D3}" type="slidenum">
              <a:rPr lang="en-NL" smtClean="0"/>
              <a:t>48</a:t>
            </a:fld>
            <a:endParaRPr lang="en-NL"/>
          </a:p>
        </p:txBody>
      </p:sp>
    </p:spTree>
    <p:extLst>
      <p:ext uri="{BB962C8B-B14F-4D97-AF65-F5344CB8AC3E}">
        <p14:creationId xmlns:p14="http://schemas.microsoft.com/office/powerpoint/2010/main" val="36676578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dirty="0"/>
              <a:t>Delete or replace data in order to keep private data secure.</a:t>
            </a:r>
          </a:p>
          <a:p>
            <a:pPr marL="0" indent="0">
              <a:buNone/>
            </a:pPr>
            <a:r>
              <a:rPr lang="en-GB" sz="1200" dirty="0"/>
              <a:t>This is an example of anonymisation. There is no way of linking this data to the person</a:t>
            </a:r>
          </a:p>
        </p:txBody>
      </p:sp>
      <p:sp>
        <p:nvSpPr>
          <p:cNvPr id="4" name="Slide Number Placeholder 3"/>
          <p:cNvSpPr>
            <a:spLocks noGrp="1"/>
          </p:cNvSpPr>
          <p:nvPr>
            <p:ph type="sldNum" sz="quarter" idx="5"/>
          </p:nvPr>
        </p:nvSpPr>
        <p:spPr/>
        <p:txBody>
          <a:bodyPr/>
          <a:lstStyle/>
          <a:p>
            <a:fld id="{20526D8E-A841-D74D-9739-CF3A53CB74D3}" type="slidenum">
              <a:rPr lang="en-NL" smtClean="0"/>
              <a:t>49</a:t>
            </a:fld>
            <a:endParaRPr lang="en-NL"/>
          </a:p>
        </p:txBody>
      </p:sp>
    </p:spTree>
    <p:extLst>
      <p:ext uri="{BB962C8B-B14F-4D97-AF65-F5344CB8AC3E}">
        <p14:creationId xmlns:p14="http://schemas.microsoft.com/office/powerpoint/2010/main" val="17562725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Source: </a:t>
            </a:r>
            <a:r>
              <a:rPr lang="en-GB" dirty="0"/>
              <a:t>https://</a:t>
            </a:r>
            <a:r>
              <a:rPr lang="en-GB" dirty="0" err="1"/>
              <a:t>en.wikipedia.org</a:t>
            </a:r>
            <a:r>
              <a:rPr lang="en-GB" dirty="0"/>
              <a:t>/wiki/</a:t>
            </a:r>
            <a:r>
              <a:rPr lang="en-GB" dirty="0" err="1"/>
              <a:t>Synthetic_data</a:t>
            </a:r>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50</a:t>
            </a:fld>
            <a:endParaRPr lang="en-NL"/>
          </a:p>
        </p:txBody>
      </p:sp>
    </p:spTree>
    <p:extLst>
      <p:ext uri="{BB962C8B-B14F-4D97-AF65-F5344CB8AC3E}">
        <p14:creationId xmlns:p14="http://schemas.microsoft.com/office/powerpoint/2010/main" val="13911709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2" name="Google Shape;41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94830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354395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418686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49" name="Google Shape;24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08549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Before diving in, let’s introduce some key terms in security</a:t>
            </a:r>
          </a:p>
          <a:p>
            <a:pPr marL="171450" indent="-171450">
              <a:buFontTx/>
              <a:buChar char="-"/>
            </a:pPr>
            <a:r>
              <a:rPr lang="en-NL" dirty="0"/>
              <a:t>Information security: </a:t>
            </a:r>
            <a:r>
              <a:rPr lang="en-GB" sz="1200" b="1" i="0" u="none" strike="noStrike" kern="1200" dirty="0">
                <a:solidFill>
                  <a:schemeClr val="tx1"/>
                </a:solidFill>
                <a:effectLst/>
                <a:latin typeface="+mn-lt"/>
                <a:ea typeface="+mn-ea"/>
                <a:cs typeface="+mn-cs"/>
              </a:rPr>
              <a:t>Information security</a:t>
            </a:r>
            <a:r>
              <a:rPr lang="en-GB" sz="1200" b="0" i="0" u="none" strike="noStrike" kern="1200" dirty="0">
                <a:solidFill>
                  <a:schemeClr val="tx1"/>
                </a:solidFill>
                <a:effectLst/>
                <a:latin typeface="+mn-lt"/>
                <a:ea typeface="+mn-ea"/>
                <a:cs typeface="+mn-cs"/>
              </a:rPr>
              <a:t> is the protection of information and especially the processing of information</a:t>
            </a:r>
          </a:p>
          <a:p>
            <a:pPr marL="628650" lvl="1" indent="-171450">
              <a:buFontTx/>
              <a:buChar char="-"/>
            </a:pPr>
            <a:r>
              <a:rPr lang="en-GB" sz="1200" b="0" i="0" u="none" strike="noStrike" kern="1200" dirty="0">
                <a:solidFill>
                  <a:schemeClr val="tx1"/>
                </a:solidFill>
                <a:effectLst/>
                <a:latin typeface="+mn-lt"/>
                <a:ea typeface="+mn-ea"/>
                <a:cs typeface="+mn-cs"/>
              </a:rPr>
              <a:t>Confidentiality: keep things secret to unauthorized persons</a:t>
            </a:r>
          </a:p>
          <a:p>
            <a:pPr marL="628650" lvl="1" indent="-171450">
              <a:buFontTx/>
              <a:buChar char="-"/>
            </a:pPr>
            <a:r>
              <a:rPr lang="en-NL" dirty="0"/>
              <a:t>Integrity: keep unauthorized persons from manipulating data so that data is always trustworthy</a:t>
            </a:r>
          </a:p>
          <a:p>
            <a:pPr marL="628650" lvl="1" indent="-171450">
              <a:buFontTx/>
              <a:buChar char="-"/>
            </a:pPr>
            <a:r>
              <a:rPr lang="en-NL" dirty="0"/>
              <a:t>Availability: Keep data available ( for processing ). Includes preventing deletion and knocking it offline ((D)DOS)</a:t>
            </a:r>
          </a:p>
          <a:p>
            <a:pPr marL="628650" lvl="1" indent="-171450">
              <a:buFontTx/>
              <a:buChar char="-"/>
            </a:pPr>
            <a:endParaRPr lang="en-NL" dirty="0"/>
          </a:p>
          <a:p>
            <a:pPr marL="0" lvl="0" indent="0">
              <a:buFont typeface="+mj-lt"/>
              <a:buNone/>
            </a:pPr>
            <a:r>
              <a:rPr lang="en-GB" dirty="0"/>
              <a:t>S</a:t>
            </a:r>
            <a:r>
              <a:rPr lang="en-NL" dirty="0"/>
              <a:t>ources:</a:t>
            </a:r>
          </a:p>
          <a:p>
            <a:pPr marL="0" lvl="0" indent="0">
              <a:buFont typeface="+mj-lt"/>
              <a:buNone/>
            </a:pPr>
            <a:r>
              <a:rPr lang="en-GB" dirty="0"/>
              <a:t>https://</a:t>
            </a:r>
            <a:r>
              <a:rPr lang="en-GB" dirty="0" err="1"/>
              <a:t>pixabay.com</a:t>
            </a:r>
            <a:r>
              <a:rPr lang="en-GB" dirty="0"/>
              <a:t>/illustrations/top-secret-report-file-secret-top-1076813/</a:t>
            </a:r>
          </a:p>
          <a:p>
            <a:pPr marL="0" lvl="0" indent="0">
              <a:buFont typeface="+mj-lt"/>
              <a:buNone/>
            </a:pPr>
            <a:r>
              <a:rPr lang="en-GB" dirty="0"/>
              <a:t>https://</a:t>
            </a:r>
            <a:r>
              <a:rPr lang="en-GB" dirty="0" err="1"/>
              <a:t>unsplash.com</a:t>
            </a:r>
            <a:r>
              <a:rPr lang="en-GB" dirty="0"/>
              <a:t>/photos/</a:t>
            </a:r>
            <a:r>
              <a:rPr lang="en-GB" dirty="0" err="1"/>
              <a:t>CDoKLQeUHyk</a:t>
            </a:r>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13</a:t>
            </a:fld>
            <a:endParaRPr lang="en-NL"/>
          </a:p>
        </p:txBody>
      </p:sp>
    </p:spTree>
    <p:extLst>
      <p:ext uri="{BB962C8B-B14F-4D97-AF65-F5344CB8AC3E}">
        <p14:creationId xmlns:p14="http://schemas.microsoft.com/office/powerpoint/2010/main" val="3569188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Before diving in, let’s introduce some key terms in security</a:t>
            </a:r>
          </a:p>
          <a:p>
            <a:pPr marL="171450" indent="-171450">
              <a:buFontTx/>
              <a:buChar char="-"/>
            </a:pPr>
            <a:r>
              <a:rPr lang="en-NL" dirty="0"/>
              <a:t>Risk can be broken down in two parts:</a:t>
            </a:r>
          </a:p>
          <a:p>
            <a:pPr marL="171450" indent="-171450">
              <a:buFontTx/>
              <a:buChar char="-"/>
            </a:pPr>
            <a:r>
              <a:rPr lang="en-NL" dirty="0"/>
              <a:t>Probability and impact</a:t>
            </a:r>
          </a:p>
          <a:p>
            <a:pPr marL="628650" lvl="1" indent="-171450">
              <a:buFontTx/>
              <a:buChar char="-"/>
            </a:pPr>
            <a:r>
              <a:rPr lang="en-NL" dirty="0"/>
              <a:t>The probability that an cyberattack / data breach will happen and the impact such attack has on the organization</a:t>
            </a:r>
          </a:p>
          <a:p>
            <a:pPr marL="171450" lvl="0" indent="-171450">
              <a:buFontTx/>
              <a:buChar char="-"/>
            </a:pPr>
            <a:r>
              <a:rPr lang="en-NL" dirty="0"/>
              <a:t>In information security it is common to grade these for a specific IT-service on how they impact CIA and then multiply them. </a:t>
            </a:r>
            <a:br>
              <a:rPr lang="en-NL" dirty="0"/>
            </a:br>
            <a:r>
              <a:rPr lang="en-NL" dirty="0"/>
              <a:t>This gives a sense of what risks a service is exposed to. </a:t>
            </a:r>
          </a:p>
          <a:p>
            <a:pPr marL="171450" lvl="0" indent="-171450">
              <a:buFontTx/>
              <a:buChar char="-"/>
            </a:pPr>
            <a:r>
              <a:rPr lang="en-NL" dirty="0"/>
              <a:t>Example: Service downtime is more likely to happen in the inlands of Africa, but it might or might not have a large impact depending on the number of users using the service there</a:t>
            </a:r>
          </a:p>
          <a:p>
            <a:pPr marL="0" lvl="0" indent="0">
              <a:buFontTx/>
              <a:buNone/>
            </a:pPr>
            <a:r>
              <a:rPr lang="en-NL" b="1" dirty="0"/>
              <a:t>Sources</a:t>
            </a:r>
          </a:p>
          <a:p>
            <a:pPr marL="0" lvl="0" indent="0">
              <a:buFontTx/>
              <a:buNone/>
            </a:pPr>
            <a:r>
              <a:rPr lang="en-GB" dirty="0"/>
              <a:t>https://</a:t>
            </a:r>
            <a:r>
              <a:rPr lang="en-GB" dirty="0" err="1"/>
              <a:t>pixabay.com</a:t>
            </a:r>
            <a:r>
              <a:rPr lang="en-GB" dirty="0"/>
              <a:t>/photos/dice-given-isolated-probability-5363809/</a:t>
            </a:r>
          </a:p>
          <a:p>
            <a:pPr marL="0" lvl="0" indent="0">
              <a:buFontTx/>
              <a:buNone/>
            </a:pPr>
            <a:r>
              <a:rPr lang="en-GB" dirty="0"/>
              <a:t>https://</a:t>
            </a:r>
            <a:r>
              <a:rPr lang="en-GB" dirty="0" err="1"/>
              <a:t>pixabay.com</a:t>
            </a:r>
            <a:r>
              <a:rPr lang="en-GB" dirty="0"/>
              <a:t>/photos/terrorist-terror-be-happy-positive-2481808/</a:t>
            </a:r>
          </a:p>
          <a:p>
            <a:pPr marL="0" lvl="0" indent="0">
              <a:buFontTx/>
              <a:buNone/>
            </a:pPr>
            <a:r>
              <a:rPr lang="en-GB" dirty="0"/>
              <a:t>https://</a:t>
            </a:r>
            <a:r>
              <a:rPr lang="en-GB" dirty="0" err="1"/>
              <a:t>www.balbix.com</a:t>
            </a:r>
            <a:r>
              <a:rPr lang="en-GB" dirty="0"/>
              <a:t>/insights/cyber-risk-heat-map/</a:t>
            </a:r>
            <a:endParaRPr lang="en-NL" dirty="0"/>
          </a:p>
        </p:txBody>
      </p:sp>
      <p:sp>
        <p:nvSpPr>
          <p:cNvPr id="4" name="Slide Number Placeholder 3"/>
          <p:cNvSpPr>
            <a:spLocks noGrp="1"/>
          </p:cNvSpPr>
          <p:nvPr>
            <p:ph type="sldNum" sz="quarter" idx="5"/>
          </p:nvPr>
        </p:nvSpPr>
        <p:spPr/>
        <p:txBody>
          <a:bodyPr/>
          <a:lstStyle/>
          <a:p>
            <a:fld id="{20526D8E-A841-D74D-9739-CF3A53CB74D3}" type="slidenum">
              <a:rPr lang="en-NL" smtClean="0"/>
              <a:t>14</a:t>
            </a:fld>
            <a:endParaRPr lang="en-NL"/>
          </a:p>
        </p:txBody>
      </p:sp>
    </p:spTree>
    <p:extLst>
      <p:ext uri="{BB962C8B-B14F-4D97-AF65-F5344CB8AC3E}">
        <p14:creationId xmlns:p14="http://schemas.microsoft.com/office/powerpoint/2010/main" val="130153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3"/>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8_Custom Layout">
  <p:cSld name="8_Custom Layout">
    <p:spTree>
      <p:nvGrpSpPr>
        <p:cNvPr id="1" name="Shape 106"/>
        <p:cNvGrpSpPr/>
        <p:nvPr/>
      </p:nvGrpSpPr>
      <p:grpSpPr>
        <a:xfrm>
          <a:off x="0" y="0"/>
          <a:ext cx="0" cy="0"/>
          <a:chOff x="0" y="0"/>
          <a:chExt cx="0" cy="0"/>
        </a:xfrm>
      </p:grpSpPr>
      <p:pic>
        <p:nvPicPr>
          <p:cNvPr id="107" name="Google Shape;107;p17"/>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08" name="Google Shape;108;p17"/>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9" name="Google Shape;109;p17"/>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10" name="Google Shape;110;p17"/>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17"/>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112"/>
        <p:cNvGrpSpPr/>
        <p:nvPr/>
      </p:nvGrpSpPr>
      <p:grpSpPr>
        <a:xfrm>
          <a:off x="0" y="0"/>
          <a:ext cx="0" cy="0"/>
          <a:chOff x="0" y="0"/>
          <a:chExt cx="0" cy="0"/>
        </a:xfrm>
      </p:grpSpPr>
      <p:pic>
        <p:nvPicPr>
          <p:cNvPr id="113" name="Google Shape;113;p18"/>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14" name="Google Shape;114;p18"/>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15" name="Google Shape;115;p18"/>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16" name="Google Shape;116;p18"/>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18"/>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0_Custom Layout">
  <p:cSld name="10_Custom Layout">
    <p:spTree>
      <p:nvGrpSpPr>
        <p:cNvPr id="1" name="Shape 118"/>
        <p:cNvGrpSpPr/>
        <p:nvPr/>
      </p:nvGrpSpPr>
      <p:grpSpPr>
        <a:xfrm>
          <a:off x="0" y="0"/>
          <a:ext cx="0" cy="0"/>
          <a:chOff x="0" y="0"/>
          <a:chExt cx="0" cy="0"/>
        </a:xfrm>
      </p:grpSpPr>
      <p:pic>
        <p:nvPicPr>
          <p:cNvPr id="119" name="Google Shape;119;p19"/>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20" name="Google Shape;120;p19"/>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1" name="Google Shape;121;p19"/>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22" name="Google Shape;122;p19"/>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9"/>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124"/>
        <p:cNvGrpSpPr/>
        <p:nvPr/>
      </p:nvGrpSpPr>
      <p:grpSpPr>
        <a:xfrm>
          <a:off x="0" y="0"/>
          <a:ext cx="0" cy="0"/>
          <a:chOff x="0" y="0"/>
          <a:chExt cx="0" cy="0"/>
        </a:xfrm>
      </p:grpSpPr>
      <p:pic>
        <p:nvPicPr>
          <p:cNvPr id="125" name="Google Shape;125;p20"/>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26" name="Google Shape;126;p20"/>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27" name="Google Shape;127;p20"/>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28" name="Google Shape;128;p20"/>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20"/>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2_Custom Layout">
  <p:cSld name="12_Custom Layout">
    <p:spTree>
      <p:nvGrpSpPr>
        <p:cNvPr id="1" name="Shape 130"/>
        <p:cNvGrpSpPr/>
        <p:nvPr/>
      </p:nvGrpSpPr>
      <p:grpSpPr>
        <a:xfrm>
          <a:off x="0" y="0"/>
          <a:ext cx="0" cy="0"/>
          <a:chOff x="0" y="0"/>
          <a:chExt cx="0" cy="0"/>
        </a:xfrm>
      </p:grpSpPr>
      <p:pic>
        <p:nvPicPr>
          <p:cNvPr id="131" name="Google Shape;131;p21"/>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32" name="Google Shape;132;p21"/>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33" name="Google Shape;133;p21"/>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34" name="Google Shape;134;p21"/>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p21"/>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3_Custom Layout">
  <p:cSld name="13_Custom Layout">
    <p:spTree>
      <p:nvGrpSpPr>
        <p:cNvPr id="1" name="Shape 136"/>
        <p:cNvGrpSpPr/>
        <p:nvPr/>
      </p:nvGrpSpPr>
      <p:grpSpPr>
        <a:xfrm>
          <a:off x="0" y="0"/>
          <a:ext cx="0" cy="0"/>
          <a:chOff x="0" y="0"/>
          <a:chExt cx="0" cy="0"/>
        </a:xfrm>
      </p:grpSpPr>
      <p:pic>
        <p:nvPicPr>
          <p:cNvPr id="137" name="Google Shape;137;p22"/>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38" name="Google Shape;138;p22"/>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39" name="Google Shape;139;p22"/>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40" name="Google Shape;140;p22"/>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1" name="Google Shape;141;p22"/>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142"/>
        <p:cNvGrpSpPr/>
        <p:nvPr/>
      </p:nvGrpSpPr>
      <p:grpSpPr>
        <a:xfrm>
          <a:off x="0" y="0"/>
          <a:ext cx="0" cy="0"/>
          <a:chOff x="0" y="0"/>
          <a:chExt cx="0" cy="0"/>
        </a:xfrm>
      </p:grpSpPr>
      <p:pic>
        <p:nvPicPr>
          <p:cNvPr id="143" name="Google Shape;143;p23"/>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44" name="Google Shape;144;p23"/>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5" name="Google Shape;145;p23"/>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46" name="Google Shape;146;p23"/>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7" name="Google Shape;147;p23"/>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5_Custom Layout">
  <p:cSld name="15_Custom Layout">
    <p:spTree>
      <p:nvGrpSpPr>
        <p:cNvPr id="1" name="Shape 148"/>
        <p:cNvGrpSpPr/>
        <p:nvPr/>
      </p:nvGrpSpPr>
      <p:grpSpPr>
        <a:xfrm>
          <a:off x="0" y="0"/>
          <a:ext cx="0" cy="0"/>
          <a:chOff x="0" y="0"/>
          <a:chExt cx="0" cy="0"/>
        </a:xfrm>
      </p:grpSpPr>
      <p:pic>
        <p:nvPicPr>
          <p:cNvPr id="149" name="Google Shape;149;p24"/>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50" name="Google Shape;150;p24"/>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51" name="Google Shape;151;p24"/>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52" name="Google Shape;152;p24"/>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24"/>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154"/>
        <p:cNvGrpSpPr/>
        <p:nvPr/>
      </p:nvGrpSpPr>
      <p:grpSpPr>
        <a:xfrm>
          <a:off x="0" y="0"/>
          <a:ext cx="0" cy="0"/>
          <a:chOff x="0" y="0"/>
          <a:chExt cx="0" cy="0"/>
        </a:xfrm>
      </p:grpSpPr>
      <p:pic>
        <p:nvPicPr>
          <p:cNvPr id="155" name="Google Shape;155;p25"/>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56" name="Google Shape;156;p25"/>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57" name="Google Shape;157;p25"/>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58" name="Google Shape;158;p25"/>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9" name="Google Shape;159;p25"/>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8_Custom Layout">
  <p:cSld name="18_Custom Layout">
    <p:spTree>
      <p:nvGrpSpPr>
        <p:cNvPr id="1" name="Shape 160"/>
        <p:cNvGrpSpPr/>
        <p:nvPr/>
      </p:nvGrpSpPr>
      <p:grpSpPr>
        <a:xfrm>
          <a:off x="0" y="0"/>
          <a:ext cx="0" cy="0"/>
          <a:chOff x="0" y="0"/>
          <a:chExt cx="0" cy="0"/>
        </a:xfrm>
      </p:grpSpPr>
      <p:pic>
        <p:nvPicPr>
          <p:cNvPr id="161" name="Google Shape;161;p26"/>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62" name="Google Shape;162;p26"/>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63" name="Google Shape;163;p26"/>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64" name="Google Shape;164;p26"/>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26"/>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8"/>
        <p:cNvGrpSpPr/>
        <p:nvPr/>
      </p:nvGrpSpPr>
      <p:grpSpPr>
        <a:xfrm>
          <a:off x="0" y="0"/>
          <a:ext cx="0" cy="0"/>
          <a:chOff x="0" y="0"/>
          <a:chExt cx="0" cy="0"/>
        </a:xfrm>
      </p:grpSpPr>
      <p:pic>
        <p:nvPicPr>
          <p:cNvPr id="29" name="Google Shape;29;p4"/>
          <p:cNvPicPr preferRelativeResize="0"/>
          <p:nvPr/>
        </p:nvPicPr>
        <p:blipFill rotWithShape="1">
          <a:blip r:embed="rId2">
            <a:alphaModFix/>
          </a:blip>
          <a:srcRect l="34639"/>
          <a:stretch/>
        </p:blipFill>
        <p:spPr>
          <a:xfrm>
            <a:off x="10319656" y="0"/>
            <a:ext cx="1872343" cy="6858000"/>
          </a:xfrm>
          <a:prstGeom prst="rect">
            <a:avLst/>
          </a:prstGeom>
          <a:noFill/>
          <a:ln>
            <a:noFill/>
          </a:ln>
        </p:spPr>
      </p:pic>
      <p:pic>
        <p:nvPicPr>
          <p:cNvPr id="30" name="Google Shape;30;p4"/>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31" name="Google Shape;31;p4"/>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4"/>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166"/>
        <p:cNvGrpSpPr/>
        <p:nvPr/>
      </p:nvGrpSpPr>
      <p:grpSpPr>
        <a:xfrm>
          <a:off x="0" y="0"/>
          <a:ext cx="0" cy="0"/>
          <a:chOff x="0" y="0"/>
          <a:chExt cx="0" cy="0"/>
        </a:xfrm>
      </p:grpSpPr>
      <p:pic>
        <p:nvPicPr>
          <p:cNvPr id="167" name="Google Shape;167;p27"/>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68" name="Google Shape;168;p27"/>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69" name="Google Shape;169;p27"/>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70" name="Google Shape;170;p27"/>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1" name="Google Shape;171;p27"/>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0_Custom Layout">
  <p:cSld name="20_Custom Layout">
    <p:spTree>
      <p:nvGrpSpPr>
        <p:cNvPr id="1" name="Shape 172"/>
        <p:cNvGrpSpPr/>
        <p:nvPr/>
      </p:nvGrpSpPr>
      <p:grpSpPr>
        <a:xfrm>
          <a:off x="0" y="0"/>
          <a:ext cx="0" cy="0"/>
          <a:chOff x="0" y="0"/>
          <a:chExt cx="0" cy="0"/>
        </a:xfrm>
      </p:grpSpPr>
      <p:pic>
        <p:nvPicPr>
          <p:cNvPr id="173" name="Google Shape;173;p28"/>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74" name="Google Shape;174;p28"/>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75" name="Google Shape;175;p28"/>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76" name="Google Shape;176;p28"/>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28"/>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1_Custom Layout">
  <p:cSld name="21_Custom Layout">
    <p:spTree>
      <p:nvGrpSpPr>
        <p:cNvPr id="1" name="Shape 178"/>
        <p:cNvGrpSpPr/>
        <p:nvPr/>
      </p:nvGrpSpPr>
      <p:grpSpPr>
        <a:xfrm>
          <a:off x="0" y="0"/>
          <a:ext cx="0" cy="0"/>
          <a:chOff x="0" y="0"/>
          <a:chExt cx="0" cy="0"/>
        </a:xfrm>
      </p:grpSpPr>
      <p:pic>
        <p:nvPicPr>
          <p:cNvPr id="179" name="Google Shape;179;p29"/>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80" name="Google Shape;180;p29"/>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81" name="Google Shape;181;p29"/>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82" name="Google Shape;182;p29"/>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29"/>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4_Custom Layout">
  <p:cSld name="24_Custom Layout">
    <p:spTree>
      <p:nvGrpSpPr>
        <p:cNvPr id="1" name="Shape 184"/>
        <p:cNvGrpSpPr/>
        <p:nvPr/>
      </p:nvGrpSpPr>
      <p:grpSpPr>
        <a:xfrm>
          <a:off x="0" y="0"/>
          <a:ext cx="0" cy="0"/>
          <a:chOff x="0" y="0"/>
          <a:chExt cx="0" cy="0"/>
        </a:xfrm>
      </p:grpSpPr>
      <p:pic>
        <p:nvPicPr>
          <p:cNvPr id="185" name="Google Shape;185;p30"/>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86" name="Google Shape;186;p30"/>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87" name="Google Shape;187;p30"/>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88" name="Google Shape;188;p30"/>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9" name="Google Shape;189;p30"/>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5_Custom Layout">
  <p:cSld name="25_Custom Layout">
    <p:spTree>
      <p:nvGrpSpPr>
        <p:cNvPr id="1" name="Shape 190"/>
        <p:cNvGrpSpPr/>
        <p:nvPr/>
      </p:nvGrpSpPr>
      <p:grpSpPr>
        <a:xfrm>
          <a:off x="0" y="0"/>
          <a:ext cx="0" cy="0"/>
          <a:chOff x="0" y="0"/>
          <a:chExt cx="0" cy="0"/>
        </a:xfrm>
      </p:grpSpPr>
      <p:pic>
        <p:nvPicPr>
          <p:cNvPr id="191" name="Google Shape;191;p31"/>
          <p:cNvPicPr preferRelativeResize="0"/>
          <p:nvPr/>
        </p:nvPicPr>
        <p:blipFill rotWithShape="1">
          <a:blip r:embed="rId2">
            <a:alphaModFix/>
          </a:blip>
          <a:srcRect/>
          <a:stretch/>
        </p:blipFill>
        <p:spPr>
          <a:xfrm>
            <a:off x="9327386" y="-55418"/>
            <a:ext cx="2864614" cy="6858000"/>
          </a:xfrm>
          <a:prstGeom prst="rect">
            <a:avLst/>
          </a:prstGeom>
          <a:noFill/>
          <a:ln>
            <a:noFill/>
          </a:ln>
        </p:spPr>
      </p:pic>
      <p:sp>
        <p:nvSpPr>
          <p:cNvPr id="192" name="Google Shape;192;p31"/>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93" name="Google Shape;193;p31"/>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94" name="Google Shape;194;p31"/>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31"/>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6_Custom Layout">
  <p:cSld name="26_Custom Layout">
    <p:spTree>
      <p:nvGrpSpPr>
        <p:cNvPr id="1" name="Shape 196"/>
        <p:cNvGrpSpPr/>
        <p:nvPr/>
      </p:nvGrpSpPr>
      <p:grpSpPr>
        <a:xfrm>
          <a:off x="0" y="0"/>
          <a:ext cx="0" cy="0"/>
          <a:chOff x="0" y="0"/>
          <a:chExt cx="0" cy="0"/>
        </a:xfrm>
      </p:grpSpPr>
      <p:pic>
        <p:nvPicPr>
          <p:cNvPr id="197" name="Google Shape;197;p32"/>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198" name="Google Shape;198;p32"/>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99" name="Google Shape;199;p32"/>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200" name="Google Shape;200;p32"/>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32"/>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8_Custom Layout">
  <p:cSld name="28_Custom Layout">
    <p:spTree>
      <p:nvGrpSpPr>
        <p:cNvPr id="1" name="Shape 202"/>
        <p:cNvGrpSpPr/>
        <p:nvPr/>
      </p:nvGrpSpPr>
      <p:grpSpPr>
        <a:xfrm>
          <a:off x="0" y="0"/>
          <a:ext cx="0" cy="0"/>
          <a:chOff x="0" y="0"/>
          <a:chExt cx="0" cy="0"/>
        </a:xfrm>
      </p:grpSpPr>
      <p:pic>
        <p:nvPicPr>
          <p:cNvPr id="203" name="Google Shape;203;p33"/>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204" name="Google Shape;204;p33"/>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05" name="Google Shape;205;p33"/>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206" name="Google Shape;206;p33"/>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7" name="Google Shape;207;p33"/>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70280-5298-F977-CA44-77817C1A1060}"/>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D69A3330-2470-8C42-18DC-23C51BA9BB4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A190FE2A-5ED5-0FFF-814F-25345C7A1851}"/>
              </a:ext>
            </a:extLst>
          </p:cNvPr>
          <p:cNvSpPr>
            <a:spLocks noGrp="1"/>
          </p:cNvSpPr>
          <p:nvPr>
            <p:ph type="dt" sz="half" idx="10"/>
          </p:nvPr>
        </p:nvSpPr>
        <p:spPr/>
        <p:txBody>
          <a:bodyPr/>
          <a:lstStyle/>
          <a:p>
            <a:fld id="{7960AE73-D09D-9E4C-89B7-4D7A87402A3A}" type="datetimeFigureOut">
              <a:rPr lang="en-NL" smtClean="0"/>
              <a:t>08/07/2022</a:t>
            </a:fld>
            <a:endParaRPr lang="en-NL"/>
          </a:p>
        </p:txBody>
      </p:sp>
      <p:sp>
        <p:nvSpPr>
          <p:cNvPr id="5" name="Footer Placeholder 4">
            <a:extLst>
              <a:ext uri="{FF2B5EF4-FFF2-40B4-BE49-F238E27FC236}">
                <a16:creationId xmlns:a16="http://schemas.microsoft.com/office/drawing/2014/main" id="{BE072F3F-29FC-DEF9-B24D-10D9F8BD7649}"/>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9BE53E33-D0DF-DFDD-D781-26EBEE76AC97}"/>
              </a:ext>
            </a:extLst>
          </p:cNvPr>
          <p:cNvSpPr>
            <a:spLocks noGrp="1"/>
          </p:cNvSpPr>
          <p:nvPr>
            <p:ph type="sldNum" sz="quarter" idx="12"/>
          </p:nvPr>
        </p:nvSpPr>
        <p:spPr/>
        <p:txBody>
          <a:bodyPr/>
          <a:lstStyle/>
          <a:p>
            <a:fld id="{57D127ED-2997-3144-9410-8FDD4F8AC706}" type="slidenum">
              <a:rPr lang="en-NL" smtClean="0"/>
              <a:t>‹#›</a:t>
            </a:fld>
            <a:endParaRPr lang="en-NL"/>
          </a:p>
        </p:txBody>
      </p:sp>
    </p:spTree>
    <p:extLst>
      <p:ext uri="{BB962C8B-B14F-4D97-AF65-F5344CB8AC3E}">
        <p14:creationId xmlns:p14="http://schemas.microsoft.com/office/powerpoint/2010/main" val="23136068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412199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2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34"/>
        <p:cNvGrpSpPr/>
        <p:nvPr/>
      </p:nvGrpSpPr>
      <p:grpSpPr>
        <a:xfrm>
          <a:off x="0" y="0"/>
          <a:ext cx="0" cy="0"/>
          <a:chOff x="0" y="0"/>
          <a:chExt cx="0" cy="0"/>
        </a:xfrm>
      </p:grpSpPr>
      <p:pic>
        <p:nvPicPr>
          <p:cNvPr id="35" name="Google Shape;35;p5"/>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36" name="Google Shape;36;p5"/>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pic>
        <p:nvPicPr>
          <p:cNvPr id="37" name="Google Shape;37;p5"/>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38" name="Google Shape;38;p5"/>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70"/>
        <p:cNvGrpSpPr/>
        <p:nvPr/>
      </p:nvGrpSpPr>
      <p:grpSpPr>
        <a:xfrm>
          <a:off x="0" y="0"/>
          <a:ext cx="0" cy="0"/>
          <a:chOff x="0" y="0"/>
          <a:chExt cx="0" cy="0"/>
        </a:xfrm>
      </p:grpSpPr>
      <p:sp>
        <p:nvSpPr>
          <p:cNvPr id="71" name="Google Shape;71;p11"/>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2" name="Google Shape;72;p11"/>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73" name="Google Shape;73;p11"/>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74" name="Google Shape;74;p11"/>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78" name="Google Shape;78;p12"/>
          <p:cNvPicPr preferRelativeResize="0"/>
          <p:nvPr/>
        </p:nvPicPr>
        <p:blipFill rotWithShape="1">
          <a:blip r:embed="rId2">
            <a:alphaModFix/>
          </a:blip>
          <a:srcRect/>
          <a:stretch/>
        </p:blipFill>
        <p:spPr>
          <a:xfrm>
            <a:off x="9323748" y="-8626"/>
            <a:ext cx="2868252" cy="6866709"/>
          </a:xfrm>
          <a:prstGeom prst="rect">
            <a:avLst/>
          </a:prstGeom>
          <a:noFill/>
          <a:ln>
            <a:noFill/>
          </a:ln>
        </p:spPr>
      </p:pic>
      <p:pic>
        <p:nvPicPr>
          <p:cNvPr id="79" name="Google Shape;79;p12"/>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80" name="Google Shape;80;p12"/>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82"/>
        <p:cNvGrpSpPr/>
        <p:nvPr/>
      </p:nvGrpSpPr>
      <p:grpSpPr>
        <a:xfrm>
          <a:off x="0" y="0"/>
          <a:ext cx="0" cy="0"/>
          <a:chOff x="0" y="0"/>
          <a:chExt cx="0" cy="0"/>
        </a:xfrm>
      </p:grpSpPr>
      <p:pic>
        <p:nvPicPr>
          <p:cNvPr id="83" name="Google Shape;83;p13"/>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84" name="Google Shape;84;p13"/>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85" name="Google Shape;85;p13"/>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86" name="Google Shape;86;p13"/>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13"/>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0" name="Google Shape;90;p14"/>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91" name="Google Shape;91;p14"/>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92" name="Google Shape;92;p14"/>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14"/>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94"/>
        <p:cNvGrpSpPr/>
        <p:nvPr/>
      </p:nvGrpSpPr>
      <p:grpSpPr>
        <a:xfrm>
          <a:off x="0" y="0"/>
          <a:ext cx="0" cy="0"/>
          <a:chOff x="0" y="0"/>
          <a:chExt cx="0" cy="0"/>
        </a:xfrm>
      </p:grpSpPr>
      <p:sp>
        <p:nvSpPr>
          <p:cNvPr id="95" name="Google Shape;95;p15"/>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96" name="Google Shape;96;p15"/>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97" name="Google Shape;97;p15"/>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98" name="Google Shape;98;p15"/>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5"/>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7_Custom Layout">
  <p:cSld name="7_Custom Layout">
    <p:spTree>
      <p:nvGrpSpPr>
        <p:cNvPr id="1" name="Shape 100"/>
        <p:cNvGrpSpPr/>
        <p:nvPr/>
      </p:nvGrpSpPr>
      <p:grpSpPr>
        <a:xfrm>
          <a:off x="0" y="0"/>
          <a:ext cx="0" cy="0"/>
          <a:chOff x="0" y="0"/>
          <a:chExt cx="0" cy="0"/>
        </a:xfrm>
      </p:grpSpPr>
      <p:pic>
        <p:nvPicPr>
          <p:cNvPr id="101" name="Google Shape;101;p16"/>
          <p:cNvPicPr preferRelativeResize="0"/>
          <p:nvPr/>
        </p:nvPicPr>
        <p:blipFill rotWithShape="1">
          <a:blip r:embed="rId2">
            <a:alphaModFix/>
          </a:blip>
          <a:srcRect/>
          <a:stretch/>
        </p:blipFill>
        <p:spPr>
          <a:xfrm>
            <a:off x="9390968" y="0"/>
            <a:ext cx="2864614" cy="6858000"/>
          </a:xfrm>
          <a:prstGeom prst="rect">
            <a:avLst/>
          </a:prstGeom>
          <a:noFill/>
          <a:ln>
            <a:noFill/>
          </a:ln>
        </p:spPr>
      </p:pic>
      <p:sp>
        <p:nvSpPr>
          <p:cNvPr id="102" name="Google Shape;102;p16"/>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3" name="Google Shape;103;p16"/>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04" name="Google Shape;104;p16"/>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6"/>
          <p:cNvSpPr txBox="1"/>
          <p:nvPr/>
        </p:nvSpPr>
        <p:spPr>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a:solidFill>
                  <a:srgbClr val="03435F"/>
                </a:solidFill>
                <a:latin typeface="Calibri"/>
                <a:ea typeface="Calibri"/>
                <a:cs typeface="Calibri"/>
                <a:sym typeface="Calibri"/>
              </a:rPr>
              <a:t>www.geant.org</a:t>
            </a:r>
            <a:endParaRPr sz="1200">
              <a:solidFill>
                <a:srgbClr val="03435F"/>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26" Type="http://schemas.openxmlformats.org/officeDocument/2006/relationships/slideLayout" Target="../slideLayouts/slideLayout27.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5" Type="http://schemas.openxmlformats.org/officeDocument/2006/relationships/slideLayout" Target="../slideLayouts/slideLayout26.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slideLayout" Target="../slideLayouts/slideLayout25.xml"/><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slideLayout" Target="../slideLayouts/slideLayout24.xml"/><Relationship Id="rId28" Type="http://schemas.openxmlformats.org/officeDocument/2006/relationships/theme" Target="../theme/theme2.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slideLayout" Target="../slideLayouts/slideLayout23.xml"/><Relationship Id="rId27"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29.xml"/><Relationship Id="rId5" Type="http://schemas.openxmlformats.org/officeDocument/2006/relationships/image" Target="../media/image2.png"/><Relationship Id="rId4" Type="http://schemas.openxmlformats.org/officeDocument/2006/relationships/image" Target="../media/image29.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15" name="Google Shape;15;p1"/>
          <p:cNvPicPr preferRelativeResize="0"/>
          <p:nvPr/>
        </p:nvPicPr>
        <p:blipFill rotWithShape="1">
          <a:blip r:embed="rId3">
            <a:alphaModFix/>
          </a:blip>
          <a:srcRect l="29113" t="13460" r="32413" b="53353"/>
          <a:stretch/>
        </p:blipFill>
        <p:spPr>
          <a:xfrm flipH="1">
            <a:off x="0" y="-24064"/>
            <a:ext cx="12208809" cy="6882064"/>
          </a:xfrm>
          <a:prstGeom prst="rect">
            <a:avLst/>
          </a:prstGeom>
          <a:noFill/>
          <a:ln>
            <a:noFill/>
          </a:ln>
        </p:spPr>
      </p:pic>
      <p:sp>
        <p:nvSpPr>
          <p:cNvPr id="16" name="Google Shape;16;p1"/>
          <p:cNvSpPr txBox="1"/>
          <p:nvPr/>
        </p:nvSpPr>
        <p:spPr>
          <a:xfrm>
            <a:off x="882914" y="1834440"/>
            <a:ext cx="6311372" cy="47324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800"/>
              <a:buFont typeface="Arial"/>
              <a:buNone/>
            </a:pPr>
            <a:r>
              <a:rPr lang="en-GB" sz="2800" b="0" i="0" u="none" strike="noStrike" cap="none" dirty="0">
                <a:solidFill>
                  <a:schemeClr val="lt1"/>
                </a:solidFill>
                <a:latin typeface="Calibri"/>
                <a:ea typeface="Calibri"/>
                <a:cs typeface="Calibri"/>
                <a:sym typeface="Calibri"/>
              </a:rPr>
              <a:t>Security and Privacy Training for eHealth domain</a:t>
            </a:r>
            <a:endParaRPr sz="2800" b="1" i="0" u="none" strike="noStrike" cap="none" dirty="0">
              <a:solidFill>
                <a:schemeClr val="lt1"/>
              </a:solidFill>
              <a:latin typeface="Calibri"/>
              <a:ea typeface="Calibri"/>
              <a:cs typeface="Calibri"/>
              <a:sym typeface="Calibri"/>
            </a:endParaRPr>
          </a:p>
        </p:txBody>
      </p:sp>
      <p:sp>
        <p:nvSpPr>
          <p:cNvPr id="17" name="Google Shape;17;p1"/>
          <p:cNvSpPr txBox="1"/>
          <p:nvPr/>
        </p:nvSpPr>
        <p:spPr>
          <a:xfrm>
            <a:off x="892439" y="2682447"/>
            <a:ext cx="5003270" cy="36067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400"/>
              <a:buFont typeface="Arial"/>
              <a:buNone/>
            </a:pPr>
            <a:r>
              <a:rPr lang="en-US" sz="2400" b="0" i="0" u="none" strike="noStrike" cap="none" dirty="0">
                <a:solidFill>
                  <a:schemeClr val="lt1"/>
                </a:solidFill>
                <a:latin typeface="Calibri"/>
                <a:ea typeface="Calibri"/>
                <a:cs typeface="Calibri"/>
                <a:sym typeface="Calibri"/>
              </a:rPr>
              <a:t>Security track</a:t>
            </a:r>
            <a:endParaRPr sz="2400" b="0" i="0" u="none" strike="noStrike" cap="none" dirty="0">
              <a:solidFill>
                <a:schemeClr val="lt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400"/>
              <a:buFont typeface="Arial"/>
              <a:buNone/>
            </a:pPr>
            <a:endParaRPr sz="2400" b="0" i="0" u="none" strike="noStrike" cap="none" dirty="0">
              <a:solidFill>
                <a:schemeClr val="lt1"/>
              </a:solidFill>
              <a:latin typeface="Calibri"/>
              <a:ea typeface="Calibri"/>
              <a:cs typeface="Calibri"/>
              <a:sym typeface="Calibri"/>
            </a:endParaRPr>
          </a:p>
        </p:txBody>
      </p:sp>
      <p:sp>
        <p:nvSpPr>
          <p:cNvPr id="18" name="Google Shape;18;p1"/>
          <p:cNvSpPr txBox="1"/>
          <p:nvPr/>
        </p:nvSpPr>
        <p:spPr>
          <a:xfrm>
            <a:off x="892438" y="6087277"/>
            <a:ext cx="2427973" cy="42831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000"/>
              <a:buFont typeface="Arial"/>
              <a:buNone/>
            </a:pPr>
            <a:r>
              <a:rPr lang="en-GB" sz="2000" b="0" i="0" u="none" strike="noStrike" cap="none">
                <a:solidFill>
                  <a:schemeClr val="lt1"/>
                </a:solidFill>
                <a:latin typeface="Calibri"/>
                <a:ea typeface="Calibri"/>
                <a:cs typeface="Calibri"/>
                <a:sym typeface="Calibri"/>
              </a:rPr>
              <a:t>www.geant.org</a:t>
            </a:r>
            <a:endParaRPr sz="2000" b="0" i="0" u="none" strike="noStrike" cap="none">
              <a:solidFill>
                <a:schemeClr val="lt1"/>
              </a:solidFill>
              <a:latin typeface="Calibri"/>
              <a:ea typeface="Calibri"/>
              <a:cs typeface="Calibri"/>
              <a:sym typeface="Calibri"/>
            </a:endParaRPr>
          </a:p>
        </p:txBody>
      </p:sp>
      <p:pic>
        <p:nvPicPr>
          <p:cNvPr id="19" name="Google Shape;19;p1"/>
          <p:cNvPicPr preferRelativeResize="0"/>
          <p:nvPr/>
        </p:nvPicPr>
        <p:blipFill rotWithShape="1">
          <a:blip r:embed="rId4">
            <a:alphaModFix/>
          </a:blip>
          <a:srcRect b="-7428"/>
          <a:stretch/>
        </p:blipFill>
        <p:spPr>
          <a:xfrm>
            <a:off x="998895" y="520296"/>
            <a:ext cx="1432450" cy="876891"/>
          </a:xfrm>
          <a:prstGeom prst="rect">
            <a:avLst/>
          </a:prstGeom>
          <a:noFill/>
          <a:ln>
            <a:noFill/>
          </a:ln>
        </p:spPr>
      </p:pic>
      <p:sp>
        <p:nvSpPr>
          <p:cNvPr id="20" name="Google Shape;20;p1"/>
          <p:cNvSpPr txBox="1"/>
          <p:nvPr/>
        </p:nvSpPr>
        <p:spPr>
          <a:xfrm>
            <a:off x="892439" y="3606739"/>
            <a:ext cx="6163776" cy="36067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2200"/>
              <a:buFont typeface="Arial"/>
              <a:buNone/>
            </a:pPr>
            <a:r>
              <a:rPr lang="en-GB" sz="2200" b="1" i="0" u="none" strike="noStrike" cap="none" dirty="0">
                <a:solidFill>
                  <a:schemeClr val="lt1"/>
                </a:solidFill>
                <a:latin typeface="Calibri"/>
                <a:ea typeface="Calibri"/>
                <a:cs typeface="Calibri"/>
                <a:sym typeface="Calibri"/>
              </a:rPr>
              <a:t>Alf </a:t>
            </a:r>
            <a:r>
              <a:rPr lang="en-GB" sz="2200" b="1" i="0" u="none" strike="noStrike" cap="none" dirty="0" err="1">
                <a:solidFill>
                  <a:schemeClr val="lt1"/>
                </a:solidFill>
                <a:latin typeface="Calibri"/>
                <a:ea typeface="Calibri"/>
                <a:cs typeface="Calibri"/>
                <a:sym typeface="Calibri"/>
              </a:rPr>
              <a:t>Moens</a:t>
            </a:r>
            <a:endParaRPr sz="2200" b="1"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2000"/>
              <a:buFont typeface="Arial"/>
              <a:buNone/>
            </a:pPr>
            <a:r>
              <a:rPr lang="en-GB" sz="2000" b="0" i="1" u="none" strike="noStrike" cap="none" dirty="0">
                <a:solidFill>
                  <a:schemeClr val="lt1"/>
                </a:solidFill>
                <a:latin typeface="Calibri"/>
                <a:ea typeface="Calibri"/>
                <a:cs typeface="Calibri"/>
                <a:sym typeface="Calibri"/>
              </a:rPr>
              <a:t>Head of security GÉANT</a:t>
            </a:r>
            <a:endParaRPr sz="2000" b="0" i="1" u="none" strike="noStrike" cap="none" dirty="0">
              <a:solidFill>
                <a:schemeClr val="lt1"/>
              </a:solidFill>
              <a:latin typeface="Calibri"/>
              <a:ea typeface="Calibri"/>
              <a:cs typeface="Calibri"/>
              <a:sym typeface="Calibri"/>
            </a:endParaRPr>
          </a:p>
        </p:txBody>
      </p:sp>
      <p:sp>
        <p:nvSpPr>
          <p:cNvPr id="21" name="Google Shape;21;p1"/>
          <p:cNvSpPr txBox="1"/>
          <p:nvPr/>
        </p:nvSpPr>
        <p:spPr>
          <a:xfrm>
            <a:off x="892438" y="4740871"/>
            <a:ext cx="5443048" cy="36067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000"/>
              <a:buFont typeface="Arial"/>
              <a:buNone/>
            </a:pPr>
            <a:r>
              <a:rPr lang="en-GB" sz="2000" b="0" i="0" u="none" strike="noStrike" cap="none" dirty="0">
                <a:solidFill>
                  <a:schemeClr val="lt1"/>
                </a:solidFill>
                <a:latin typeface="Calibri"/>
                <a:ea typeface="Calibri"/>
                <a:cs typeface="Calibri"/>
                <a:sym typeface="Calibri"/>
              </a:rPr>
              <a:t>University of Malaga, 6 July 2022</a:t>
            </a:r>
            <a:endParaRPr sz="2000" b="0" i="0" u="none" strike="noStrike" cap="none" dirty="0">
              <a:solidFill>
                <a:schemeClr val="lt1"/>
              </a:solidFill>
              <a:latin typeface="Calibri"/>
              <a:ea typeface="Calibri"/>
              <a:cs typeface="Calibri"/>
              <a:sym typeface="Calibri"/>
            </a:endParaRPr>
          </a:p>
        </p:txBody>
      </p:sp>
      <p:sp>
        <p:nvSpPr>
          <p:cNvPr id="22" name="Google Shape;22;p1"/>
          <p:cNvSpPr txBox="1"/>
          <p:nvPr/>
        </p:nvSpPr>
        <p:spPr>
          <a:xfrm>
            <a:off x="882914" y="5223782"/>
            <a:ext cx="2394857" cy="42831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1000"/>
              <a:buFont typeface="Arial"/>
              <a:buNone/>
            </a:pPr>
            <a:r>
              <a:rPr lang="en-GB" sz="1000" b="0" i="0" u="none" strike="noStrike" cap="none" dirty="0">
                <a:solidFill>
                  <a:schemeClr val="lt1"/>
                </a:solidFill>
                <a:latin typeface="Calibri"/>
                <a:ea typeface="Calibri"/>
                <a:cs typeface="Calibri"/>
                <a:sym typeface="Calibri"/>
              </a:rPr>
              <a:t>Public </a:t>
            </a:r>
            <a:endParaRPr sz="1000" b="0" i="0" u="none" strike="noStrike" cap="none" dirty="0">
              <a:solidFill>
                <a:srgbClr val="7F7F7F"/>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
        <p:cNvGrpSpPr/>
        <p:nvPr/>
      </p:nvGrpSpPr>
      <p:grpSpPr>
        <a:xfrm>
          <a:off x="0" y="0"/>
          <a:ext cx="0" cy="0"/>
          <a:chOff x="0" y="0"/>
          <a:chExt cx="0" cy="0"/>
        </a:xfrm>
      </p:grpSpPr>
      <p:sp>
        <p:nvSpPr>
          <p:cNvPr id="25" name="Google Shape;25;p3"/>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1E4E79"/>
              </a:buClr>
              <a:buSzPts val="3200"/>
              <a:buFont typeface="Calibri"/>
              <a:buNone/>
              <a:defRPr sz="3200" b="1" i="0" u="none" strike="noStrike" cap="none">
                <a:solidFill>
                  <a:srgbClr val="1E4E79"/>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3"/>
          <p:cNvSpPr txBox="1">
            <a:spLocks noGrp="1"/>
          </p:cNvSpPr>
          <p:nvPr>
            <p:ph type="body" idx="1"/>
          </p:nvPr>
        </p:nvSpPr>
        <p:spPr>
          <a:xfrm>
            <a:off x="998895" y="1353031"/>
            <a:ext cx="807285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sym typeface="Calibri"/>
              </a:defRPr>
            </a:lvl1pPr>
            <a:lvl2pPr marL="914400" marR="0" lvl="1" indent="-381000" algn="l" rtl="0">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sym typeface="Calibri"/>
              </a:defRPr>
            </a:lvl2pPr>
            <a:lvl3pPr marL="1371600" marR="0" lvl="2" indent="-355600" algn="l" rtl="0">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sym typeface="Calibri"/>
              </a:defRPr>
            </a:lvl3pPr>
            <a:lvl4pPr marL="1828800" marR="0" lvl="3"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4pPr>
            <a:lvl5pPr marL="2286000" marR="0" lvl="4" indent="-342900" algn="l" rtl="0">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txBox="1"/>
          <p:nvPr/>
        </p:nvSpPr>
        <p:spPr>
          <a:xfrm>
            <a:off x="998895" y="6229350"/>
            <a:ext cx="1327171" cy="27699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fld id="{00000000-1234-1234-1234-123412341234}" type="slidenum">
              <a:rPr lang="en-GB" sz="1200" b="0" i="0" u="none" strike="noStrike" cap="none">
                <a:solidFill>
                  <a:srgbClr val="065081"/>
                </a:solidFill>
                <a:latin typeface="Calibri"/>
                <a:ea typeface="Calibri"/>
                <a:cs typeface="Calibri"/>
                <a:sym typeface="Calibri"/>
              </a:rPr>
              <a:t>‹#›</a:t>
            </a:fld>
            <a:endParaRPr sz="1200">
              <a:solidFill>
                <a:srgbClr val="06508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83" r:id="rId26"/>
    <p:sldLayoutId id="2147483684"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8"/>
        <p:cNvGrpSpPr/>
        <p:nvPr/>
      </p:nvGrpSpPr>
      <p:grpSpPr>
        <a:xfrm>
          <a:off x="0" y="0"/>
          <a:ext cx="0" cy="0"/>
          <a:chOff x="0" y="0"/>
          <a:chExt cx="0" cy="0"/>
        </a:xfrm>
      </p:grpSpPr>
      <p:sp>
        <p:nvSpPr>
          <p:cNvPr id="209" name="Google Shape;209;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0" name="Google Shape;210;p3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1" name="Google Shape;211;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2" name="Google Shape;212;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3" name="Google Shape;213;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214" name="Google Shape;214;p34"/>
          <p:cNvPicPr preferRelativeResize="0"/>
          <p:nvPr/>
        </p:nvPicPr>
        <p:blipFill rotWithShape="1">
          <a:blip r:embed="rId3">
            <a:alphaModFix/>
          </a:blip>
          <a:srcRect l="29113" t="13460" r="32413" b="53353"/>
          <a:stretch/>
        </p:blipFill>
        <p:spPr>
          <a:xfrm flipH="1">
            <a:off x="0" y="-24064"/>
            <a:ext cx="12208809" cy="6882064"/>
          </a:xfrm>
          <a:prstGeom prst="rect">
            <a:avLst/>
          </a:prstGeom>
          <a:noFill/>
          <a:ln>
            <a:noFill/>
          </a:ln>
        </p:spPr>
      </p:pic>
      <p:sp>
        <p:nvSpPr>
          <p:cNvPr id="215" name="Google Shape;215;p34"/>
          <p:cNvSpPr txBox="1"/>
          <p:nvPr/>
        </p:nvSpPr>
        <p:spPr>
          <a:xfrm>
            <a:off x="998895" y="2538238"/>
            <a:ext cx="6087102" cy="47324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GB" sz="4400" b="1">
                <a:solidFill>
                  <a:schemeClr val="lt1"/>
                </a:solidFill>
                <a:latin typeface="Calibri"/>
                <a:ea typeface="Calibri"/>
                <a:cs typeface="Calibri"/>
                <a:sym typeface="Calibri"/>
              </a:rPr>
              <a:t>Thank you</a:t>
            </a:r>
            <a:endParaRPr sz="4400" b="1">
              <a:solidFill>
                <a:schemeClr val="lt1"/>
              </a:solidFill>
              <a:latin typeface="Calibri"/>
              <a:ea typeface="Calibri"/>
              <a:cs typeface="Calibri"/>
              <a:sym typeface="Calibri"/>
            </a:endParaRPr>
          </a:p>
        </p:txBody>
      </p:sp>
      <p:sp>
        <p:nvSpPr>
          <p:cNvPr id="216" name="Google Shape;216;p34"/>
          <p:cNvSpPr txBox="1"/>
          <p:nvPr/>
        </p:nvSpPr>
        <p:spPr>
          <a:xfrm>
            <a:off x="998895" y="5110823"/>
            <a:ext cx="2427973" cy="42831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000"/>
              <a:buFont typeface="Arial"/>
              <a:buNone/>
            </a:pPr>
            <a:r>
              <a:rPr lang="en-GB" sz="2000" b="0">
                <a:solidFill>
                  <a:schemeClr val="lt1"/>
                </a:solidFill>
                <a:latin typeface="Calibri"/>
                <a:ea typeface="Calibri"/>
                <a:cs typeface="Calibri"/>
                <a:sym typeface="Calibri"/>
              </a:rPr>
              <a:t>www.geant.org</a:t>
            </a:r>
            <a:endParaRPr sz="2000" b="0">
              <a:solidFill>
                <a:schemeClr val="lt1"/>
              </a:solidFill>
              <a:latin typeface="Calibri"/>
              <a:ea typeface="Calibri"/>
              <a:cs typeface="Calibri"/>
              <a:sym typeface="Calibri"/>
            </a:endParaRPr>
          </a:p>
        </p:txBody>
      </p:sp>
      <p:sp>
        <p:nvSpPr>
          <p:cNvPr id="217" name="Google Shape;217;p34"/>
          <p:cNvSpPr txBox="1"/>
          <p:nvPr/>
        </p:nvSpPr>
        <p:spPr>
          <a:xfrm>
            <a:off x="998896" y="3357061"/>
            <a:ext cx="5003270" cy="360672"/>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000"/>
              <a:buFont typeface="Arial"/>
              <a:buNone/>
            </a:pPr>
            <a:r>
              <a:rPr lang="en-GB" sz="2000">
                <a:solidFill>
                  <a:schemeClr val="lt1"/>
                </a:solidFill>
                <a:latin typeface="Calibri"/>
                <a:ea typeface="Calibri"/>
                <a:cs typeface="Calibri"/>
                <a:sym typeface="Calibri"/>
              </a:rPr>
              <a:t>Any questions?</a:t>
            </a:r>
            <a:endParaRPr sz="2000">
              <a:solidFill>
                <a:schemeClr val="lt1"/>
              </a:solidFill>
              <a:latin typeface="Calibri"/>
              <a:ea typeface="Calibri"/>
              <a:cs typeface="Calibri"/>
              <a:sym typeface="Calibri"/>
            </a:endParaRPr>
          </a:p>
        </p:txBody>
      </p:sp>
      <p:sp>
        <p:nvSpPr>
          <p:cNvPr id="218" name="Google Shape;218;p34"/>
          <p:cNvSpPr txBox="1"/>
          <p:nvPr/>
        </p:nvSpPr>
        <p:spPr>
          <a:xfrm>
            <a:off x="1622016" y="6108114"/>
            <a:ext cx="2348151"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600">
                <a:solidFill>
                  <a:schemeClr val="lt1"/>
                </a:solidFill>
                <a:latin typeface="Calibri"/>
                <a:ea typeface="Calibri"/>
                <a:cs typeface="Calibri"/>
                <a:sym typeface="Calibri"/>
              </a:rPr>
              <a:t>© GÉANT Association on behalf of the GN4 Phase 3 project (GN4-3).</a:t>
            </a:r>
            <a:endParaRPr/>
          </a:p>
          <a:p>
            <a:pPr marL="0" marR="0" lvl="0" indent="0" algn="l" rtl="0">
              <a:spcBef>
                <a:spcPts val="0"/>
              </a:spcBef>
              <a:spcAft>
                <a:spcPts val="0"/>
              </a:spcAft>
              <a:buNone/>
            </a:pPr>
            <a:r>
              <a:rPr lang="en-GB" sz="600">
                <a:solidFill>
                  <a:schemeClr val="lt1"/>
                </a:solidFill>
                <a:latin typeface="Calibri"/>
                <a:ea typeface="Calibri"/>
                <a:cs typeface="Calibri"/>
                <a:sym typeface="Calibri"/>
              </a:rPr>
              <a:t>The research leading to these results has received funding from</a:t>
            </a:r>
            <a:endParaRPr/>
          </a:p>
          <a:p>
            <a:pPr marL="0" marR="0" lvl="0" indent="0" algn="l" rtl="0">
              <a:spcBef>
                <a:spcPts val="0"/>
              </a:spcBef>
              <a:spcAft>
                <a:spcPts val="0"/>
              </a:spcAft>
              <a:buNone/>
            </a:pPr>
            <a:r>
              <a:rPr lang="en-GB" sz="600">
                <a:solidFill>
                  <a:schemeClr val="lt1"/>
                </a:solidFill>
                <a:latin typeface="Calibri"/>
                <a:ea typeface="Calibri"/>
                <a:cs typeface="Calibri"/>
                <a:sym typeface="Calibri"/>
              </a:rPr>
              <a:t>the European Union’s Horizon 2020 research and innovation programme under Grant Agreement No. 856726 (GN4-3).</a:t>
            </a:r>
            <a:endParaRPr sz="600">
              <a:solidFill>
                <a:schemeClr val="lt1"/>
              </a:solidFill>
              <a:latin typeface="Calibri"/>
              <a:ea typeface="Calibri"/>
              <a:cs typeface="Calibri"/>
              <a:sym typeface="Calibri"/>
            </a:endParaRPr>
          </a:p>
        </p:txBody>
      </p:sp>
      <p:pic>
        <p:nvPicPr>
          <p:cNvPr id="219" name="Google Shape;219;p34"/>
          <p:cNvPicPr preferRelativeResize="0"/>
          <p:nvPr/>
        </p:nvPicPr>
        <p:blipFill rotWithShape="1">
          <a:blip r:embed="rId4">
            <a:alphaModFix/>
          </a:blip>
          <a:srcRect/>
          <a:stretch/>
        </p:blipFill>
        <p:spPr>
          <a:xfrm>
            <a:off x="1053347" y="6157486"/>
            <a:ext cx="568670" cy="362920"/>
          </a:xfrm>
          <a:prstGeom prst="rect">
            <a:avLst/>
          </a:prstGeom>
          <a:noFill/>
          <a:ln>
            <a:noFill/>
          </a:ln>
        </p:spPr>
      </p:pic>
      <p:pic>
        <p:nvPicPr>
          <p:cNvPr id="220" name="Google Shape;220;p34"/>
          <p:cNvPicPr preferRelativeResize="0"/>
          <p:nvPr/>
        </p:nvPicPr>
        <p:blipFill rotWithShape="1">
          <a:blip r:embed="rId5">
            <a:alphaModFix/>
          </a:blip>
          <a:srcRect b="-7428"/>
          <a:stretch/>
        </p:blipFill>
        <p:spPr>
          <a:xfrm>
            <a:off x="998895" y="520296"/>
            <a:ext cx="1432450" cy="87689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enti.com/"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44.pn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jpe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27.xml"/><Relationship Id="rId5" Type="http://schemas.openxmlformats.org/officeDocument/2006/relationships/image" Target="../media/image50.png"/><Relationship Id="rId4" Type="http://schemas.openxmlformats.org/officeDocument/2006/relationships/image" Target="../media/image49.jpeg"/></Relationships>
</file>

<file path=ppt/slides/_rels/slide1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2.ti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53.ti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3.ti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56.png"/><Relationship Id="rId5" Type="http://schemas.openxmlformats.org/officeDocument/2006/relationships/hyperlink" Target="https://menti.com/" TargetMode="External"/><Relationship Id="rId4" Type="http://schemas.openxmlformats.org/officeDocument/2006/relationships/image" Target="../media/image55.sv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png"/><Relationship Id="rId4" Type="http://schemas.openxmlformats.org/officeDocument/2006/relationships/image" Target="../media/image31.pn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microsoft.com/office/2018/10/relationships/comments" Target="../comments/modernComment_138_482C8B7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microsoft.com/office/2018/10/relationships/comments" Target="../comments/modernComment_139_3E0893FE.xml"/><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63.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microsoft.com/office/2018/10/relationships/comments" Target="../comments/modernComment_13C_D9407ADE.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4.png"/><Relationship Id="rId1" Type="http://schemas.openxmlformats.org/officeDocument/2006/relationships/slideLayout" Target="../slideLayouts/slideLayout3.xml"/><Relationship Id="rId4" Type="http://schemas.openxmlformats.org/officeDocument/2006/relationships/image" Target="../media/image66.tif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38.emf"/><Relationship Id="rId4" Type="http://schemas.openxmlformats.org/officeDocument/2006/relationships/image" Target="../media/image37.emf"/></Relationships>
</file>

<file path=ppt/slides/_rels/slide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41"/>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p>
            <a:pPr marL="228600" indent="-50800">
              <a:spcBef>
                <a:spcPts val="0"/>
              </a:spcBef>
              <a:buNone/>
            </a:pPr>
            <a:r>
              <a:rPr lang="en-NL" dirty="0"/>
              <a:t>Tech poll: How tech are you?</a:t>
            </a:r>
          </a:p>
          <a:p>
            <a:pPr marL="177800" indent="0">
              <a:spcBef>
                <a:spcPts val="0"/>
              </a:spcBef>
              <a:buNone/>
            </a:pPr>
            <a:endParaRPr lang="en-NL" dirty="0"/>
          </a:p>
          <a:p>
            <a:pPr marL="177800" indent="0">
              <a:spcBef>
                <a:spcPts val="0"/>
              </a:spcBef>
              <a:buNone/>
            </a:pPr>
            <a:endParaRPr lang="en-NL" dirty="0"/>
          </a:p>
          <a:p>
            <a:pPr marL="177800" indent="0">
              <a:spcBef>
                <a:spcPts val="0"/>
              </a:spcBef>
              <a:buNone/>
            </a:pPr>
            <a:r>
              <a:rPr lang="en-NL" dirty="0"/>
              <a:t>Go to </a:t>
            </a:r>
            <a:br>
              <a:rPr lang="en-NL" dirty="0"/>
            </a:br>
            <a:r>
              <a:rPr lang="en-GB" dirty="0">
                <a:hlinkClick r:id="rId3"/>
              </a:rPr>
              <a:t>https://menti.com</a:t>
            </a:r>
            <a:r>
              <a:rPr lang="en-GB" dirty="0"/>
              <a:t> (Code </a:t>
            </a:r>
            <a:r>
              <a:rPr lang="en-GB" dirty="0">
                <a:solidFill>
                  <a:srgbClr val="FF0000"/>
                </a:solidFill>
              </a:rPr>
              <a:t>5439 2802</a:t>
            </a:r>
            <a:r>
              <a:rPr lang="en-GB" dirty="0"/>
              <a:t>)</a:t>
            </a:r>
            <a:endParaRPr dirty="0"/>
          </a:p>
        </p:txBody>
      </p:sp>
      <p:sp>
        <p:nvSpPr>
          <p:cNvPr id="252" name="Google Shape;252;p41"/>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p>
            <a:pPr>
              <a:buSzPts val="2880"/>
            </a:pPr>
            <a:r>
              <a:rPr lang="en-US" sz="2880" dirty="0"/>
              <a:t>Introduction</a:t>
            </a:r>
            <a:endParaRPr sz="2880" dirty="0"/>
          </a:p>
        </p:txBody>
      </p:sp>
      <p:pic>
        <p:nvPicPr>
          <p:cNvPr id="2" name="Picture 1">
            <a:extLst>
              <a:ext uri="{FF2B5EF4-FFF2-40B4-BE49-F238E27FC236}">
                <a16:creationId xmlns:a16="http://schemas.microsoft.com/office/drawing/2014/main" id="{FC4FA984-EAEC-C24C-895B-521224E38FB3}"/>
              </a:ext>
            </a:extLst>
          </p:cNvPr>
          <p:cNvPicPr>
            <a:picLocks noChangeAspect="1"/>
          </p:cNvPicPr>
          <p:nvPr/>
        </p:nvPicPr>
        <p:blipFill>
          <a:blip r:embed="rId4"/>
          <a:srcRect/>
          <a:stretch/>
        </p:blipFill>
        <p:spPr>
          <a:xfrm>
            <a:off x="6955785" y="215318"/>
            <a:ext cx="3937833" cy="3903934"/>
          </a:xfrm>
          <a:prstGeom prst="rect">
            <a:avLst/>
          </a:prstGeom>
        </p:spPr>
      </p:pic>
      <p:pic>
        <p:nvPicPr>
          <p:cNvPr id="3" name="Picture 2">
            <a:extLst>
              <a:ext uri="{FF2B5EF4-FFF2-40B4-BE49-F238E27FC236}">
                <a16:creationId xmlns:a16="http://schemas.microsoft.com/office/drawing/2014/main" id="{36F8E992-E03F-44A2-2233-41BBD0B87F02}"/>
              </a:ext>
            </a:extLst>
          </p:cNvPr>
          <p:cNvPicPr>
            <a:picLocks noChangeAspect="1"/>
          </p:cNvPicPr>
          <p:nvPr/>
        </p:nvPicPr>
        <p:blipFill>
          <a:blip r:embed="rId5"/>
          <a:stretch>
            <a:fillRect/>
          </a:stretch>
        </p:blipFill>
        <p:spPr>
          <a:xfrm>
            <a:off x="2204428" y="3429000"/>
            <a:ext cx="3175000" cy="3175000"/>
          </a:xfrm>
          <a:prstGeom prst="rect">
            <a:avLst/>
          </a:prstGeom>
        </p:spPr>
      </p:pic>
    </p:spTree>
    <p:extLst>
      <p:ext uri="{BB962C8B-B14F-4D97-AF65-F5344CB8AC3E}">
        <p14:creationId xmlns:p14="http://schemas.microsoft.com/office/powerpoint/2010/main" val="3659280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50FA30-23F3-D8A0-97F5-4943ED59BC7D}"/>
              </a:ext>
            </a:extLst>
          </p:cNvPr>
          <p:cNvSpPr>
            <a:spLocks noGrp="1"/>
          </p:cNvSpPr>
          <p:nvPr>
            <p:ph type="body" idx="1"/>
          </p:nvPr>
        </p:nvSpPr>
        <p:spPr/>
        <p:txBody>
          <a:bodyPr/>
          <a:lstStyle/>
          <a:p>
            <a:pPr marL="50800" indent="0">
              <a:buNone/>
            </a:pPr>
            <a:endParaRPr lang="en-NL" sz="3200" b="1" u="sng" dirty="0"/>
          </a:p>
          <a:p>
            <a:pPr marL="50800" indent="0">
              <a:buNone/>
            </a:pPr>
            <a:endParaRPr lang="en-NL" sz="3200" b="1" u="sng" dirty="0"/>
          </a:p>
          <a:p>
            <a:pPr marL="50800" indent="0">
              <a:buNone/>
            </a:pPr>
            <a:r>
              <a:rPr lang="en-NL" sz="3200" dirty="0"/>
              <a:t>	   </a:t>
            </a:r>
            <a:r>
              <a:rPr lang="en-NL" sz="3200" b="1" u="sng" dirty="0"/>
              <a:t>Introduction in (ehealth) security</a:t>
            </a:r>
          </a:p>
        </p:txBody>
      </p:sp>
    </p:spTree>
    <p:extLst>
      <p:ext uri="{BB962C8B-B14F-4D97-AF65-F5344CB8AC3E}">
        <p14:creationId xmlns:p14="http://schemas.microsoft.com/office/powerpoint/2010/main" val="1283254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FDF810F-4C44-ECDE-FE01-CBDBFD2D1FDF}"/>
              </a:ext>
            </a:extLst>
          </p:cNvPr>
          <p:cNvSpPr>
            <a:spLocks noGrp="1"/>
          </p:cNvSpPr>
          <p:nvPr>
            <p:ph type="body" idx="1"/>
          </p:nvPr>
        </p:nvSpPr>
        <p:spPr/>
        <p:txBody>
          <a:bodyPr numCol="2"/>
          <a:lstStyle/>
          <a:p>
            <a:pPr marL="0" indent="0">
              <a:buNone/>
            </a:pPr>
            <a:r>
              <a:rPr lang="en-NL" dirty="0"/>
              <a:t>Information security</a:t>
            </a:r>
          </a:p>
          <a:p>
            <a:pPr>
              <a:buFontTx/>
              <a:buChar char="-"/>
            </a:pPr>
            <a:r>
              <a:rPr lang="en-NL" b="1" dirty="0"/>
              <a:t>C</a:t>
            </a:r>
            <a:r>
              <a:rPr lang="en-NL" dirty="0"/>
              <a:t>onfidentiality</a:t>
            </a:r>
          </a:p>
          <a:p>
            <a:pPr>
              <a:buFontTx/>
              <a:buChar char="-"/>
            </a:pPr>
            <a:r>
              <a:rPr lang="en-NL" b="1" dirty="0"/>
              <a:t>I</a:t>
            </a:r>
            <a:r>
              <a:rPr lang="en-NL" dirty="0"/>
              <a:t>ntegrity</a:t>
            </a:r>
          </a:p>
          <a:p>
            <a:pPr>
              <a:buFontTx/>
              <a:buChar char="-"/>
            </a:pPr>
            <a:r>
              <a:rPr lang="en-NL" b="1" dirty="0"/>
              <a:t>A</a:t>
            </a:r>
            <a:r>
              <a:rPr lang="en-NL" dirty="0"/>
              <a:t>vailability</a:t>
            </a:r>
          </a:p>
          <a:p>
            <a:pPr>
              <a:buFontTx/>
              <a:buChar char="-"/>
            </a:pPr>
            <a:endParaRPr lang="en-NL" dirty="0"/>
          </a:p>
          <a:p>
            <a:pPr>
              <a:buFontTx/>
              <a:buChar char="-"/>
            </a:pPr>
            <a:endParaRPr lang="en-NL" dirty="0"/>
          </a:p>
          <a:p>
            <a:pPr>
              <a:buFontTx/>
              <a:buChar char="-"/>
            </a:pPr>
            <a:endParaRPr lang="en-NL" dirty="0"/>
          </a:p>
          <a:p>
            <a:pPr>
              <a:buFontTx/>
              <a:buChar char="-"/>
            </a:pPr>
            <a:endParaRPr lang="en-NL" dirty="0"/>
          </a:p>
          <a:p>
            <a:pPr>
              <a:buFontTx/>
              <a:buChar char="-"/>
            </a:pPr>
            <a:r>
              <a:rPr lang="en-NL" dirty="0"/>
              <a:t>(Cybersecurity) Risk</a:t>
            </a:r>
          </a:p>
          <a:p>
            <a:pPr>
              <a:buFontTx/>
              <a:buChar char="-"/>
            </a:pPr>
            <a:r>
              <a:rPr lang="en-NL" dirty="0"/>
              <a:t>Controls or measures</a:t>
            </a:r>
          </a:p>
          <a:p>
            <a:pPr>
              <a:buFontTx/>
              <a:buChar char="-"/>
            </a:pPr>
            <a:r>
              <a:rPr lang="en-NL" dirty="0"/>
              <a:t>Vulnerabilities</a:t>
            </a:r>
          </a:p>
          <a:p>
            <a:pPr>
              <a:buFontTx/>
              <a:buChar char="-"/>
            </a:pPr>
            <a:endParaRPr lang="en-NL" dirty="0"/>
          </a:p>
        </p:txBody>
      </p:sp>
      <p:sp>
        <p:nvSpPr>
          <p:cNvPr id="2" name="Title 1">
            <a:extLst>
              <a:ext uri="{FF2B5EF4-FFF2-40B4-BE49-F238E27FC236}">
                <a16:creationId xmlns:a16="http://schemas.microsoft.com/office/drawing/2014/main" id="{037F1A53-7834-4CEE-616C-288F6C975B6A}"/>
              </a:ext>
            </a:extLst>
          </p:cNvPr>
          <p:cNvSpPr>
            <a:spLocks noGrp="1"/>
          </p:cNvSpPr>
          <p:nvPr>
            <p:ph type="title"/>
          </p:nvPr>
        </p:nvSpPr>
        <p:spPr/>
        <p:txBody>
          <a:bodyPr/>
          <a:lstStyle/>
          <a:p>
            <a:r>
              <a:rPr lang="en-NL" dirty="0"/>
              <a:t>Security vocabulary</a:t>
            </a:r>
          </a:p>
        </p:txBody>
      </p:sp>
    </p:spTree>
    <p:extLst>
      <p:ext uri="{BB962C8B-B14F-4D97-AF65-F5344CB8AC3E}">
        <p14:creationId xmlns:p14="http://schemas.microsoft.com/office/powerpoint/2010/main" val="3359989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AA49EC-2451-D6E6-D3BB-59BC0F3A96E9}"/>
              </a:ext>
            </a:extLst>
          </p:cNvPr>
          <p:cNvSpPr>
            <a:spLocks noGrp="1"/>
          </p:cNvSpPr>
          <p:nvPr>
            <p:ph type="body" idx="1"/>
          </p:nvPr>
        </p:nvSpPr>
        <p:spPr/>
        <p:txBody>
          <a:bodyPr/>
          <a:lstStyle/>
          <a:p>
            <a:pPr marL="0" indent="0">
              <a:buNone/>
            </a:pPr>
            <a:endParaRPr lang="en-NL" dirty="0"/>
          </a:p>
          <a:p>
            <a:pPr marL="0" indent="0">
              <a:buNone/>
            </a:pPr>
            <a:r>
              <a:rPr lang="en-NL" dirty="0"/>
              <a:t>What is (Information) security?</a:t>
            </a:r>
          </a:p>
          <a:p>
            <a:pPr lvl="1">
              <a:buFontTx/>
              <a:buChar char="-"/>
            </a:pPr>
            <a:r>
              <a:rPr lang="en-NL" b="1" dirty="0"/>
              <a:t>C</a:t>
            </a:r>
            <a:r>
              <a:rPr lang="en-NL" dirty="0"/>
              <a:t>onfidentiality</a:t>
            </a:r>
          </a:p>
          <a:p>
            <a:pPr lvl="1">
              <a:buFontTx/>
              <a:buChar char="-"/>
            </a:pPr>
            <a:r>
              <a:rPr lang="en-NL" b="1" dirty="0"/>
              <a:t>I</a:t>
            </a:r>
            <a:r>
              <a:rPr lang="en-NL" dirty="0"/>
              <a:t>ntegrity</a:t>
            </a:r>
          </a:p>
          <a:p>
            <a:pPr lvl="1">
              <a:buFontTx/>
              <a:buChar char="-"/>
            </a:pPr>
            <a:r>
              <a:rPr lang="en-NL" b="1" dirty="0"/>
              <a:t>A</a:t>
            </a:r>
            <a:r>
              <a:rPr lang="en-NL" dirty="0"/>
              <a:t>vailability</a:t>
            </a:r>
          </a:p>
        </p:txBody>
      </p:sp>
      <p:sp>
        <p:nvSpPr>
          <p:cNvPr id="2" name="Title 1">
            <a:extLst>
              <a:ext uri="{FF2B5EF4-FFF2-40B4-BE49-F238E27FC236}">
                <a16:creationId xmlns:a16="http://schemas.microsoft.com/office/drawing/2014/main" id="{4DBF2B7D-8DE2-0D1F-C379-646FB57CE72F}"/>
              </a:ext>
            </a:extLst>
          </p:cNvPr>
          <p:cNvSpPr>
            <a:spLocks noGrp="1"/>
          </p:cNvSpPr>
          <p:nvPr>
            <p:ph type="title"/>
          </p:nvPr>
        </p:nvSpPr>
        <p:spPr/>
        <p:txBody>
          <a:bodyPr/>
          <a:lstStyle/>
          <a:p>
            <a:r>
              <a:rPr lang="en-NL" dirty="0"/>
              <a:t>Security vocabulary</a:t>
            </a:r>
          </a:p>
        </p:txBody>
      </p:sp>
      <p:pic>
        <p:nvPicPr>
          <p:cNvPr id="1026" name="Picture 2" descr="Free illustrations of Top secret">
            <a:extLst>
              <a:ext uri="{FF2B5EF4-FFF2-40B4-BE49-F238E27FC236}">
                <a16:creationId xmlns:a16="http://schemas.microsoft.com/office/drawing/2014/main" id="{A5614E0D-9345-C899-9A30-E8A4FEE9C2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5930" y="1693795"/>
            <a:ext cx="3321850" cy="23645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rown wooden blocks on white surface">
            <a:extLst>
              <a:ext uri="{FF2B5EF4-FFF2-40B4-BE49-F238E27FC236}">
                <a16:creationId xmlns:a16="http://schemas.microsoft.com/office/drawing/2014/main" id="{2B3BF728-2C00-4F1D-BBDF-2E4CF0ED1E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2733" y="1582958"/>
            <a:ext cx="3448243" cy="258618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9DEAE34-8615-892C-C864-722A5ACF8861}"/>
              </a:ext>
            </a:extLst>
          </p:cNvPr>
          <p:cNvPicPr>
            <a:picLocks noChangeAspect="1"/>
          </p:cNvPicPr>
          <p:nvPr/>
        </p:nvPicPr>
        <p:blipFill>
          <a:blip r:embed="rId5"/>
          <a:stretch>
            <a:fillRect/>
          </a:stretch>
        </p:blipFill>
        <p:spPr>
          <a:xfrm>
            <a:off x="1509615" y="3716405"/>
            <a:ext cx="8729090" cy="2895600"/>
          </a:xfrm>
          <a:prstGeom prst="rect">
            <a:avLst/>
          </a:prstGeom>
        </p:spPr>
      </p:pic>
    </p:spTree>
    <p:extLst>
      <p:ext uri="{BB962C8B-B14F-4D97-AF65-F5344CB8AC3E}">
        <p14:creationId xmlns:p14="http://schemas.microsoft.com/office/powerpoint/2010/main" val="241653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1028"/>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F2B7D-8DE2-0D1F-C379-646FB57CE72F}"/>
              </a:ext>
            </a:extLst>
          </p:cNvPr>
          <p:cNvSpPr>
            <a:spLocks noGrp="1"/>
          </p:cNvSpPr>
          <p:nvPr>
            <p:ph type="title"/>
          </p:nvPr>
        </p:nvSpPr>
        <p:spPr/>
        <p:txBody>
          <a:bodyPr/>
          <a:lstStyle/>
          <a:p>
            <a:r>
              <a:rPr lang="en-NL" dirty="0"/>
              <a:t>Security vocabulary</a:t>
            </a:r>
          </a:p>
        </p:txBody>
      </p:sp>
      <p:sp>
        <p:nvSpPr>
          <p:cNvPr id="3" name="Content Placeholder 2">
            <a:extLst>
              <a:ext uri="{FF2B5EF4-FFF2-40B4-BE49-F238E27FC236}">
                <a16:creationId xmlns:a16="http://schemas.microsoft.com/office/drawing/2014/main" id="{95AA49EC-2451-D6E6-D3BB-59BC0F3A96E9}"/>
              </a:ext>
            </a:extLst>
          </p:cNvPr>
          <p:cNvSpPr>
            <a:spLocks noGrp="1"/>
          </p:cNvSpPr>
          <p:nvPr>
            <p:ph idx="1"/>
          </p:nvPr>
        </p:nvSpPr>
        <p:spPr>
          <a:xfrm>
            <a:off x="838200" y="1838036"/>
            <a:ext cx="10515600" cy="4023310"/>
          </a:xfrm>
        </p:spPr>
        <p:txBody>
          <a:bodyPr/>
          <a:lstStyle/>
          <a:p>
            <a:pPr marL="0" indent="0">
              <a:buNone/>
            </a:pPr>
            <a:endParaRPr lang="en-NL" dirty="0"/>
          </a:p>
          <a:p>
            <a:pPr marL="0" indent="0">
              <a:buNone/>
            </a:pPr>
            <a:r>
              <a:rPr lang="en-NL" dirty="0"/>
              <a:t>What is (Cybersecurity) Risk?</a:t>
            </a:r>
          </a:p>
          <a:p>
            <a:r>
              <a:rPr lang="en-NL" dirty="0"/>
              <a:t>Probability / chance</a:t>
            </a:r>
          </a:p>
          <a:p>
            <a:r>
              <a:rPr lang="en-NL" dirty="0"/>
              <a:t>Impact / loss</a:t>
            </a:r>
          </a:p>
        </p:txBody>
      </p:sp>
      <p:pic>
        <p:nvPicPr>
          <p:cNvPr id="9" name="Picture 8">
            <a:extLst>
              <a:ext uri="{FF2B5EF4-FFF2-40B4-BE49-F238E27FC236}">
                <a16:creationId xmlns:a16="http://schemas.microsoft.com/office/drawing/2014/main" id="{108C9E93-EC9D-E648-27F7-85228314AD3E}"/>
              </a:ext>
            </a:extLst>
          </p:cNvPr>
          <p:cNvPicPr>
            <a:picLocks noChangeAspect="1"/>
          </p:cNvPicPr>
          <p:nvPr/>
        </p:nvPicPr>
        <p:blipFill>
          <a:blip r:embed="rId3"/>
          <a:stretch>
            <a:fillRect/>
          </a:stretch>
        </p:blipFill>
        <p:spPr>
          <a:xfrm>
            <a:off x="6974758" y="788773"/>
            <a:ext cx="3643746" cy="2429164"/>
          </a:xfrm>
          <a:prstGeom prst="rect">
            <a:avLst/>
          </a:prstGeom>
        </p:spPr>
      </p:pic>
      <p:pic>
        <p:nvPicPr>
          <p:cNvPr id="2056" name="Picture 8" descr="Free photos of Terrorist">
            <a:extLst>
              <a:ext uri="{FF2B5EF4-FFF2-40B4-BE49-F238E27FC236}">
                <a16:creationId xmlns:a16="http://schemas.microsoft.com/office/drawing/2014/main" id="{004988F9-7FAF-29E9-56DE-57BD613346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7673" y="2593257"/>
            <a:ext cx="5597107" cy="251286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isk Heat Map">
            <a:extLst>
              <a:ext uri="{FF2B5EF4-FFF2-40B4-BE49-F238E27FC236}">
                <a16:creationId xmlns:a16="http://schemas.microsoft.com/office/drawing/2014/main" id="{0FF76096-D524-AB10-C091-F333833708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7673" y="788773"/>
            <a:ext cx="5715000" cy="501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639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AA49EC-2451-D6E6-D3BB-59BC0F3A96E9}"/>
              </a:ext>
            </a:extLst>
          </p:cNvPr>
          <p:cNvSpPr>
            <a:spLocks noGrp="1"/>
          </p:cNvSpPr>
          <p:nvPr>
            <p:ph type="body" idx="1"/>
          </p:nvPr>
        </p:nvSpPr>
        <p:spPr/>
        <p:txBody>
          <a:bodyPr/>
          <a:lstStyle/>
          <a:p>
            <a:pPr marL="0" indent="0">
              <a:buNone/>
            </a:pPr>
            <a:endParaRPr lang="en-NL" dirty="0"/>
          </a:p>
          <a:p>
            <a:pPr>
              <a:buFontTx/>
              <a:buChar char="-"/>
            </a:pPr>
            <a:r>
              <a:rPr lang="en-NL" dirty="0"/>
              <a:t>Controls or measures</a:t>
            </a:r>
          </a:p>
          <a:p>
            <a:pPr lvl="1">
              <a:buFontTx/>
              <a:buChar char="-"/>
            </a:pPr>
            <a:r>
              <a:rPr lang="en-NL" dirty="0"/>
              <a:t>Lower probability</a:t>
            </a:r>
          </a:p>
          <a:p>
            <a:pPr lvl="1">
              <a:buFontTx/>
              <a:buChar char="-"/>
            </a:pPr>
            <a:r>
              <a:rPr lang="en-NL" dirty="0"/>
              <a:t>Lower impact </a:t>
            </a:r>
          </a:p>
          <a:p>
            <a:pPr lvl="1">
              <a:buFontTx/>
              <a:buChar char="-"/>
            </a:pPr>
            <a:endParaRPr lang="en-NL" dirty="0"/>
          </a:p>
          <a:p>
            <a:pPr>
              <a:buFontTx/>
              <a:buChar char="-"/>
            </a:pPr>
            <a:r>
              <a:rPr lang="en-NL" dirty="0"/>
              <a:t>Vulnerabilities</a:t>
            </a:r>
          </a:p>
          <a:p>
            <a:pPr lvl="1">
              <a:buFontTx/>
              <a:buChar char="-"/>
            </a:pPr>
            <a:r>
              <a:rPr lang="en-NL" dirty="0"/>
              <a:t>Software</a:t>
            </a:r>
          </a:p>
          <a:p>
            <a:pPr lvl="1">
              <a:buFontTx/>
              <a:buChar char="-"/>
            </a:pPr>
            <a:r>
              <a:rPr lang="en-NL" dirty="0"/>
              <a:t>Configuration</a:t>
            </a:r>
          </a:p>
          <a:p>
            <a:pPr lvl="1">
              <a:buFontTx/>
              <a:buChar char="-"/>
            </a:pPr>
            <a:r>
              <a:rPr lang="en-NL" dirty="0"/>
              <a:t>People</a:t>
            </a:r>
          </a:p>
          <a:p>
            <a:pPr>
              <a:buFontTx/>
              <a:buChar char="-"/>
            </a:pPr>
            <a:endParaRPr lang="en-NL" dirty="0"/>
          </a:p>
        </p:txBody>
      </p:sp>
      <p:sp>
        <p:nvSpPr>
          <p:cNvPr id="2" name="Title 1">
            <a:extLst>
              <a:ext uri="{FF2B5EF4-FFF2-40B4-BE49-F238E27FC236}">
                <a16:creationId xmlns:a16="http://schemas.microsoft.com/office/drawing/2014/main" id="{4DBF2B7D-8DE2-0D1F-C379-646FB57CE72F}"/>
              </a:ext>
            </a:extLst>
          </p:cNvPr>
          <p:cNvSpPr>
            <a:spLocks noGrp="1"/>
          </p:cNvSpPr>
          <p:nvPr>
            <p:ph type="title"/>
          </p:nvPr>
        </p:nvSpPr>
        <p:spPr/>
        <p:txBody>
          <a:bodyPr/>
          <a:lstStyle/>
          <a:p>
            <a:r>
              <a:rPr lang="en-NL" dirty="0"/>
              <a:t>Security vocabulary</a:t>
            </a:r>
          </a:p>
        </p:txBody>
      </p:sp>
      <p:pic>
        <p:nvPicPr>
          <p:cNvPr id="3074" name="Picture 2" descr="Free photos of Osh">
            <a:extLst>
              <a:ext uri="{FF2B5EF4-FFF2-40B4-BE49-F238E27FC236}">
                <a16:creationId xmlns:a16="http://schemas.microsoft.com/office/drawing/2014/main" id="{2A3D6DF2-2F21-AA9D-7726-8BD88560F2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981" y="1256146"/>
            <a:ext cx="5749637" cy="3833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458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92B649-41C9-78B0-2F44-E699121F5030}"/>
              </a:ext>
            </a:extLst>
          </p:cNvPr>
          <p:cNvSpPr>
            <a:spLocks noGrp="1"/>
          </p:cNvSpPr>
          <p:nvPr>
            <p:ph type="body" idx="1"/>
          </p:nvPr>
        </p:nvSpPr>
        <p:spPr/>
        <p:txBody>
          <a:bodyPr/>
          <a:lstStyle/>
          <a:p>
            <a:pPr>
              <a:buFontTx/>
              <a:buChar char="-"/>
            </a:pPr>
            <a:r>
              <a:rPr lang="en-NL" dirty="0"/>
              <a:t>Which resources do we protect?</a:t>
            </a:r>
          </a:p>
          <a:p>
            <a:pPr>
              <a:buFontTx/>
              <a:buChar char="-"/>
            </a:pPr>
            <a:r>
              <a:rPr lang="en-NL" dirty="0"/>
              <a:t>What can go wrong?</a:t>
            </a:r>
          </a:p>
          <a:p>
            <a:pPr lvl="1">
              <a:buFontTx/>
              <a:buChar char="-"/>
            </a:pPr>
            <a:r>
              <a:rPr lang="en-NL" dirty="0"/>
              <a:t>CIA,Risk</a:t>
            </a:r>
          </a:p>
          <a:p>
            <a:pPr>
              <a:buFontTx/>
              <a:buChar char="-"/>
            </a:pPr>
            <a:r>
              <a:rPr lang="en-NL" dirty="0"/>
              <a:t>To what extent do we secure our systems</a:t>
            </a:r>
          </a:p>
          <a:p>
            <a:pPr lvl="1">
              <a:buFontTx/>
              <a:buChar char="-"/>
            </a:pPr>
            <a:r>
              <a:rPr lang="en-NL" dirty="0"/>
              <a:t>Risk, heatmap, controls</a:t>
            </a:r>
          </a:p>
          <a:p>
            <a:pPr lvl="1">
              <a:buFontTx/>
              <a:buChar char="-"/>
            </a:pPr>
            <a:r>
              <a:rPr lang="en-NL" dirty="0"/>
              <a:t>Security / Usability trade off</a:t>
            </a:r>
          </a:p>
          <a:p>
            <a:pPr lvl="1">
              <a:buFontTx/>
              <a:buChar char="-"/>
            </a:pPr>
            <a:r>
              <a:rPr lang="en-NL" dirty="0"/>
              <a:t>Finding t</a:t>
            </a:r>
            <a:r>
              <a:rPr lang="en-GB" dirty="0"/>
              <a:t>he</a:t>
            </a:r>
            <a:r>
              <a:rPr lang="en-NL"/>
              <a:t> right balance</a:t>
            </a:r>
            <a:endParaRPr lang="en-NL" dirty="0"/>
          </a:p>
          <a:p>
            <a:pPr>
              <a:buFontTx/>
              <a:buChar char="-"/>
            </a:pPr>
            <a:r>
              <a:rPr lang="en-NL" dirty="0"/>
              <a:t>How do we deal with (insecure) systems of patients/workers?</a:t>
            </a:r>
          </a:p>
        </p:txBody>
      </p:sp>
      <p:sp>
        <p:nvSpPr>
          <p:cNvPr id="3" name="Title 2">
            <a:extLst>
              <a:ext uri="{FF2B5EF4-FFF2-40B4-BE49-F238E27FC236}">
                <a16:creationId xmlns:a16="http://schemas.microsoft.com/office/drawing/2014/main" id="{7735DE0A-3964-2D76-FCB9-1BCE01C033D1}"/>
              </a:ext>
            </a:extLst>
          </p:cNvPr>
          <p:cNvSpPr>
            <a:spLocks noGrp="1"/>
          </p:cNvSpPr>
          <p:nvPr>
            <p:ph type="title"/>
          </p:nvPr>
        </p:nvSpPr>
        <p:spPr/>
        <p:txBody>
          <a:bodyPr/>
          <a:lstStyle/>
          <a:p>
            <a:r>
              <a:rPr lang="en-NL" dirty="0"/>
              <a:t>Questions we should ask our selves</a:t>
            </a:r>
          </a:p>
        </p:txBody>
      </p:sp>
    </p:spTree>
    <p:extLst>
      <p:ext uri="{BB962C8B-B14F-4D97-AF65-F5344CB8AC3E}">
        <p14:creationId xmlns:p14="http://schemas.microsoft.com/office/powerpoint/2010/main" val="3891667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C82F04-8573-C97F-7D08-1004CDEF53F2}"/>
              </a:ext>
            </a:extLst>
          </p:cNvPr>
          <p:cNvSpPr>
            <a:spLocks noGrp="1"/>
          </p:cNvSpPr>
          <p:nvPr>
            <p:ph type="body" idx="1"/>
          </p:nvPr>
        </p:nvSpPr>
        <p:spPr/>
        <p:txBody>
          <a:bodyPr/>
          <a:lstStyle/>
          <a:p>
            <a:pPr marL="0" indent="0">
              <a:buNone/>
            </a:pPr>
            <a:r>
              <a:rPr lang="en-GB" sz="2000" b="1" dirty="0"/>
              <a:t>Background: </a:t>
            </a:r>
            <a:r>
              <a:rPr lang="en-GB" sz="2000" dirty="0"/>
              <a:t>H&amp;S is a private company aiming to serve hospitals and the home healthcare industry</a:t>
            </a:r>
            <a:br>
              <a:rPr lang="en-GB" sz="2000" dirty="0"/>
            </a:br>
            <a:endParaRPr lang="en-GB" sz="2000" dirty="0"/>
          </a:p>
          <a:p>
            <a:pPr marL="0" indent="0">
              <a:buNone/>
            </a:pPr>
            <a:r>
              <a:rPr lang="en-GB" sz="2000" b="1" dirty="0"/>
              <a:t>Goal: </a:t>
            </a:r>
            <a:r>
              <a:rPr lang="en-GB" sz="2000" dirty="0"/>
              <a:t>The development of a telemedicine platform (contents and functionalities) to support pregnant women and their new-borns (first 1000 days of life) </a:t>
            </a:r>
          </a:p>
          <a:p>
            <a:pPr marL="0" indent="0">
              <a:buNone/>
            </a:pPr>
            <a:r>
              <a:rPr lang="en-GB" sz="2000" dirty="0"/>
              <a:t>and </a:t>
            </a:r>
          </a:p>
          <a:p>
            <a:pPr marL="0" indent="0">
              <a:buNone/>
            </a:pPr>
            <a:r>
              <a:rPr lang="en-GB" sz="2000" dirty="0"/>
              <a:t>caregivers of children undergoing tonsillectomy in a maternal and child health hospital.</a:t>
            </a:r>
          </a:p>
          <a:p>
            <a:pPr marL="0" indent="0">
              <a:buNone/>
            </a:pPr>
            <a:r>
              <a:rPr lang="en-GB" sz="2000" b="1" dirty="0"/>
              <a:t>By means of:</a:t>
            </a:r>
          </a:p>
          <a:p>
            <a:pPr>
              <a:buFontTx/>
              <a:buChar char="-"/>
            </a:pPr>
            <a:r>
              <a:rPr lang="en-GB" sz="2000" dirty="0"/>
              <a:t>supporting the collaboration and knowledge exchange among professionals (teleconsultation or 2nd opinion)</a:t>
            </a:r>
          </a:p>
          <a:p>
            <a:pPr>
              <a:buFontTx/>
              <a:buChar char="-"/>
            </a:pPr>
            <a:r>
              <a:rPr lang="en-GB" sz="2000" dirty="0"/>
              <a:t>improving the interaction between professionals and citizens</a:t>
            </a:r>
          </a:p>
          <a:p>
            <a:pPr>
              <a:buFontTx/>
              <a:buChar char="-"/>
            </a:pPr>
            <a:r>
              <a:rPr lang="en-GB" sz="2000" dirty="0"/>
              <a:t>to improve the citizen's empowerment towards the health offer</a:t>
            </a:r>
          </a:p>
          <a:p>
            <a:endParaRPr lang="en-NL" sz="2000" dirty="0"/>
          </a:p>
        </p:txBody>
      </p:sp>
      <p:sp>
        <p:nvSpPr>
          <p:cNvPr id="3" name="Title 2">
            <a:extLst>
              <a:ext uri="{FF2B5EF4-FFF2-40B4-BE49-F238E27FC236}">
                <a16:creationId xmlns:a16="http://schemas.microsoft.com/office/drawing/2014/main" id="{639738B9-419A-EB88-FDBF-3B655F26BDE6}"/>
              </a:ext>
            </a:extLst>
          </p:cNvPr>
          <p:cNvSpPr>
            <a:spLocks noGrp="1"/>
          </p:cNvSpPr>
          <p:nvPr>
            <p:ph type="title"/>
          </p:nvPr>
        </p:nvSpPr>
        <p:spPr/>
        <p:txBody>
          <a:bodyPr/>
          <a:lstStyle/>
          <a:p>
            <a:r>
              <a:rPr lang="en-NL" dirty="0"/>
              <a:t>Usecase: H&amp;S HealthPlatform				1/3</a:t>
            </a:r>
          </a:p>
        </p:txBody>
      </p:sp>
    </p:spTree>
    <p:extLst>
      <p:ext uri="{BB962C8B-B14F-4D97-AF65-F5344CB8AC3E}">
        <p14:creationId xmlns:p14="http://schemas.microsoft.com/office/powerpoint/2010/main" val="252234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E543CA-433E-69EC-569A-EF2A0ED7C34E}"/>
              </a:ext>
            </a:extLst>
          </p:cNvPr>
          <p:cNvSpPr>
            <a:spLocks noGrp="1"/>
          </p:cNvSpPr>
          <p:nvPr>
            <p:ph type="title"/>
          </p:nvPr>
        </p:nvSpPr>
        <p:spPr/>
        <p:txBody>
          <a:bodyPr/>
          <a:lstStyle/>
          <a:p>
            <a:r>
              <a:rPr lang="en-NL" dirty="0"/>
              <a:t>Usecase: H&amp;S HealthPlatform				2/3</a:t>
            </a:r>
          </a:p>
        </p:txBody>
      </p:sp>
      <p:pic>
        <p:nvPicPr>
          <p:cNvPr id="4" name="Immagine" descr="Immagine">
            <a:extLst>
              <a:ext uri="{FF2B5EF4-FFF2-40B4-BE49-F238E27FC236}">
                <a16:creationId xmlns:a16="http://schemas.microsoft.com/office/drawing/2014/main" id="{B5A9EED2-549E-2CA0-FE5E-1734FBAE3A01}"/>
              </a:ext>
            </a:extLst>
          </p:cNvPr>
          <p:cNvPicPr>
            <a:picLocks noChangeAspect="1"/>
          </p:cNvPicPr>
          <p:nvPr/>
        </p:nvPicPr>
        <p:blipFill>
          <a:blip r:embed="rId3"/>
          <a:stretch>
            <a:fillRect/>
          </a:stretch>
        </p:blipFill>
        <p:spPr>
          <a:xfrm>
            <a:off x="1276174" y="1345721"/>
            <a:ext cx="8139289" cy="5063024"/>
          </a:xfrm>
          <a:prstGeom prst="rect">
            <a:avLst/>
          </a:prstGeom>
          <a:ln w="12700">
            <a:miter lim="400000"/>
          </a:ln>
        </p:spPr>
      </p:pic>
    </p:spTree>
    <p:extLst>
      <p:ext uri="{BB962C8B-B14F-4D97-AF65-F5344CB8AC3E}">
        <p14:creationId xmlns:p14="http://schemas.microsoft.com/office/powerpoint/2010/main" val="4162267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C9A853-8194-E05D-DFE0-8933A5C0C2B3}"/>
              </a:ext>
            </a:extLst>
          </p:cNvPr>
          <p:cNvSpPr>
            <a:spLocks noGrp="1"/>
          </p:cNvSpPr>
          <p:nvPr>
            <p:ph type="title"/>
          </p:nvPr>
        </p:nvSpPr>
        <p:spPr/>
        <p:txBody>
          <a:bodyPr/>
          <a:lstStyle/>
          <a:p>
            <a:r>
              <a:rPr lang="en-NL" dirty="0"/>
              <a:t>Usecase: H&amp;S HealthPlatform				3/3</a:t>
            </a:r>
          </a:p>
        </p:txBody>
      </p:sp>
      <p:grpSp>
        <p:nvGrpSpPr>
          <p:cNvPr id="12" name="Group 11">
            <a:extLst>
              <a:ext uri="{FF2B5EF4-FFF2-40B4-BE49-F238E27FC236}">
                <a16:creationId xmlns:a16="http://schemas.microsoft.com/office/drawing/2014/main" id="{5758E993-58FE-A209-95F5-05E1C8B6C80C}"/>
              </a:ext>
            </a:extLst>
          </p:cNvPr>
          <p:cNvGrpSpPr/>
          <p:nvPr/>
        </p:nvGrpSpPr>
        <p:grpSpPr>
          <a:xfrm>
            <a:off x="1124121" y="1342583"/>
            <a:ext cx="8452648" cy="4810253"/>
            <a:chOff x="1124121" y="1342583"/>
            <a:chExt cx="8452648" cy="4810253"/>
          </a:xfrm>
        </p:grpSpPr>
        <p:grpSp>
          <p:nvGrpSpPr>
            <p:cNvPr id="2" name="Group 1">
              <a:extLst>
                <a:ext uri="{FF2B5EF4-FFF2-40B4-BE49-F238E27FC236}">
                  <a16:creationId xmlns:a16="http://schemas.microsoft.com/office/drawing/2014/main" id="{16F0E83E-BC13-0CDF-F0CB-71438DC4025E}"/>
                </a:ext>
              </a:extLst>
            </p:cNvPr>
            <p:cNvGrpSpPr/>
            <p:nvPr/>
          </p:nvGrpSpPr>
          <p:grpSpPr>
            <a:xfrm>
              <a:off x="1124121" y="1342583"/>
              <a:ext cx="8452648" cy="4810253"/>
              <a:chOff x="1124121" y="1342583"/>
              <a:chExt cx="8452648" cy="4810253"/>
            </a:xfrm>
          </p:grpSpPr>
          <p:pic>
            <p:nvPicPr>
              <p:cNvPr id="5" name="Immagine" descr="Immagine">
                <a:extLst>
                  <a:ext uri="{FF2B5EF4-FFF2-40B4-BE49-F238E27FC236}">
                    <a16:creationId xmlns:a16="http://schemas.microsoft.com/office/drawing/2014/main" id="{E1B1A350-D0C2-F54B-7071-016332A41193}"/>
                  </a:ext>
                </a:extLst>
              </p:cNvPr>
              <p:cNvPicPr>
                <a:picLocks noChangeAspect="1"/>
              </p:cNvPicPr>
              <p:nvPr/>
            </p:nvPicPr>
            <p:blipFill>
              <a:blip r:embed="rId3"/>
              <a:stretch>
                <a:fillRect/>
              </a:stretch>
            </p:blipFill>
            <p:spPr>
              <a:xfrm>
                <a:off x="1124121" y="1342583"/>
                <a:ext cx="8452648" cy="4810253"/>
              </a:xfrm>
              <a:prstGeom prst="rect">
                <a:avLst/>
              </a:prstGeom>
              <a:ln w="12700">
                <a:miter lim="400000"/>
              </a:ln>
            </p:spPr>
          </p:pic>
          <p:sp>
            <p:nvSpPr>
              <p:cNvPr id="6" name="Patient’s home">
                <a:extLst>
                  <a:ext uri="{FF2B5EF4-FFF2-40B4-BE49-F238E27FC236}">
                    <a16:creationId xmlns:a16="http://schemas.microsoft.com/office/drawing/2014/main" id="{3A3C8EDE-04C6-56D2-0D71-0879F53FC77E}"/>
                  </a:ext>
                </a:extLst>
              </p:cNvPr>
              <p:cNvSpPr txBox="1"/>
              <p:nvPr/>
            </p:nvSpPr>
            <p:spPr>
              <a:xfrm>
                <a:off x="1924671" y="5065853"/>
                <a:ext cx="1105866" cy="2582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chemeClr val="accent5">
                        <a:lumOff val="12058"/>
                      </a:schemeClr>
                    </a:solidFill>
                  </a:defRPr>
                </a:lvl1pPr>
              </a:lstStyle>
              <a:p>
                <a:r>
                  <a:rPr dirty="0"/>
                  <a:t>Patient’s home</a:t>
                </a:r>
              </a:p>
            </p:txBody>
          </p:sp>
          <p:sp>
            <p:nvSpPr>
              <p:cNvPr id="7" name="Health care facility">
                <a:extLst>
                  <a:ext uri="{FF2B5EF4-FFF2-40B4-BE49-F238E27FC236}">
                    <a16:creationId xmlns:a16="http://schemas.microsoft.com/office/drawing/2014/main" id="{FFAACC25-426B-C934-A163-B140D9E218DD}"/>
                  </a:ext>
                </a:extLst>
              </p:cNvPr>
              <p:cNvSpPr txBox="1"/>
              <p:nvPr/>
            </p:nvSpPr>
            <p:spPr>
              <a:xfrm>
                <a:off x="7467294" y="5060277"/>
                <a:ext cx="1347631" cy="2582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chemeClr val="accent5">
                        <a:lumOff val="12058"/>
                      </a:schemeClr>
                    </a:solidFill>
                  </a:defRPr>
                </a:lvl1pPr>
              </a:lstStyle>
              <a:p>
                <a:r>
                  <a:rPr dirty="0"/>
                  <a:t>Health care facility</a:t>
                </a:r>
              </a:p>
            </p:txBody>
          </p:sp>
        </p:grpSp>
        <p:sp>
          <p:nvSpPr>
            <p:cNvPr id="8" name="Rectangle 7">
              <a:extLst>
                <a:ext uri="{FF2B5EF4-FFF2-40B4-BE49-F238E27FC236}">
                  <a16:creationId xmlns:a16="http://schemas.microsoft.com/office/drawing/2014/main" id="{6E845F9B-E728-A8ED-B192-677B08953D12}"/>
                </a:ext>
              </a:extLst>
            </p:cNvPr>
            <p:cNvSpPr/>
            <p:nvPr/>
          </p:nvSpPr>
          <p:spPr>
            <a:xfrm>
              <a:off x="5902712" y="1342583"/>
              <a:ext cx="973873" cy="292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Rectangle 8">
              <a:extLst>
                <a:ext uri="{FF2B5EF4-FFF2-40B4-BE49-F238E27FC236}">
                  <a16:creationId xmlns:a16="http://schemas.microsoft.com/office/drawing/2014/main" id="{2B5DAE14-DD23-8C0B-8667-8AF24F28BBFA}"/>
                </a:ext>
              </a:extLst>
            </p:cNvPr>
            <p:cNvSpPr/>
            <p:nvPr/>
          </p:nvSpPr>
          <p:spPr>
            <a:xfrm>
              <a:off x="6096000" y="2305305"/>
              <a:ext cx="973873" cy="292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 name="Rectangle 9">
              <a:extLst>
                <a:ext uri="{FF2B5EF4-FFF2-40B4-BE49-F238E27FC236}">
                  <a16:creationId xmlns:a16="http://schemas.microsoft.com/office/drawing/2014/main" id="{6432DE97-54AF-0C11-A035-364C44D04A17}"/>
                </a:ext>
              </a:extLst>
            </p:cNvPr>
            <p:cNvSpPr/>
            <p:nvPr/>
          </p:nvSpPr>
          <p:spPr>
            <a:xfrm>
              <a:off x="6980357" y="3454780"/>
              <a:ext cx="2245419" cy="804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Rectangle 10">
              <a:extLst>
                <a:ext uri="{FF2B5EF4-FFF2-40B4-BE49-F238E27FC236}">
                  <a16:creationId xmlns:a16="http://schemas.microsoft.com/office/drawing/2014/main" id="{6BF16AF4-5F47-8E0E-E420-A84F582D4711}"/>
                </a:ext>
              </a:extLst>
            </p:cNvPr>
            <p:cNvSpPr/>
            <p:nvPr/>
          </p:nvSpPr>
          <p:spPr>
            <a:xfrm>
              <a:off x="1492521" y="3454779"/>
              <a:ext cx="2245419" cy="804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grpSp>
    </p:spTree>
    <p:extLst>
      <p:ext uri="{BB962C8B-B14F-4D97-AF65-F5344CB8AC3E}">
        <p14:creationId xmlns:p14="http://schemas.microsoft.com/office/powerpoint/2010/main" val="783732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40"/>
          <p:cNvSpPr txBox="1">
            <a:spLocks noGrp="1"/>
          </p:cNvSpPr>
          <p:nvPr>
            <p:ph type="title"/>
          </p:nvPr>
        </p:nvSpPr>
        <p:spPr>
          <a:xfrm>
            <a:off x="998895" y="705164"/>
            <a:ext cx="9894723" cy="43090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065081"/>
              </a:buClr>
              <a:buSzPts val="2880"/>
              <a:buFont typeface="Calibri"/>
              <a:buNone/>
            </a:pPr>
            <a:r>
              <a:rPr lang="en-US" sz="2880" dirty="0"/>
              <a:t>Agenda</a:t>
            </a:r>
            <a:endParaRPr sz="2880" dirty="0"/>
          </a:p>
        </p:txBody>
      </p:sp>
      <p:sp>
        <p:nvSpPr>
          <p:cNvPr id="246" name="Google Shape;246;p40"/>
          <p:cNvSpPr txBox="1">
            <a:spLocks noGrp="1"/>
          </p:cNvSpPr>
          <p:nvPr>
            <p:ph type="body" idx="1"/>
          </p:nvPr>
        </p:nvSpPr>
        <p:spPr>
          <a:xfrm>
            <a:off x="998895" y="1428050"/>
            <a:ext cx="8633637" cy="4351338"/>
          </a:xfrm>
          <a:prstGeom prst="rect">
            <a:avLst/>
          </a:prstGeom>
          <a:noFill/>
          <a:ln>
            <a:noFill/>
          </a:ln>
        </p:spPr>
        <p:txBody>
          <a:bodyPr spcFirstLastPara="1" wrap="square" lIns="91425" tIns="45700" rIns="91425" bIns="45700" anchor="t" anchorCtr="0">
            <a:noAutofit/>
          </a:bodyPr>
          <a:lstStyle/>
          <a:p>
            <a:r>
              <a:rPr lang="en-NL" dirty="0"/>
              <a:t>Introduction security track</a:t>
            </a:r>
          </a:p>
          <a:p>
            <a:pPr lvl="1"/>
            <a:r>
              <a:rPr lang="en-NL" dirty="0"/>
              <a:t>Tech-poll: How tech can we be?</a:t>
            </a:r>
          </a:p>
          <a:p>
            <a:r>
              <a:rPr lang="en-NL" dirty="0"/>
              <a:t>Introduction in (E-health) security</a:t>
            </a:r>
          </a:p>
          <a:p>
            <a:pPr lvl="1"/>
            <a:r>
              <a:rPr lang="en-GB" dirty="0"/>
              <a:t>O</a:t>
            </a:r>
            <a:r>
              <a:rPr lang="en-NL" dirty="0"/>
              <a:t>utlines the risk management process</a:t>
            </a:r>
          </a:p>
          <a:p>
            <a:r>
              <a:rPr lang="en-NL" dirty="0"/>
              <a:t>Security in action</a:t>
            </a:r>
          </a:p>
          <a:p>
            <a:pPr lvl="1"/>
            <a:r>
              <a:rPr lang="en-NL" dirty="0"/>
              <a:t>More detailed description of the risk management process</a:t>
            </a:r>
          </a:p>
          <a:p>
            <a:r>
              <a:rPr lang="en-NL" dirty="0"/>
              <a:t>Securing private data</a:t>
            </a:r>
          </a:p>
          <a:p>
            <a:pPr lvl="1"/>
            <a:r>
              <a:rPr lang="en-NL" dirty="0"/>
              <a:t>Data masking, anonymisation, pseudonymisation</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03069BF-652A-C37F-F105-8337BD02AA61}"/>
              </a:ext>
            </a:extLst>
          </p:cNvPr>
          <p:cNvGrpSpPr/>
          <p:nvPr/>
        </p:nvGrpSpPr>
        <p:grpSpPr>
          <a:xfrm>
            <a:off x="5806071" y="1843667"/>
            <a:ext cx="5003180" cy="3717073"/>
            <a:chOff x="1124121" y="1342583"/>
            <a:chExt cx="8452648" cy="4810253"/>
          </a:xfrm>
        </p:grpSpPr>
        <p:grpSp>
          <p:nvGrpSpPr>
            <p:cNvPr id="7" name="Group 6">
              <a:extLst>
                <a:ext uri="{FF2B5EF4-FFF2-40B4-BE49-F238E27FC236}">
                  <a16:creationId xmlns:a16="http://schemas.microsoft.com/office/drawing/2014/main" id="{A3CA19E1-056F-49C1-6AA2-629570C35980}"/>
                </a:ext>
              </a:extLst>
            </p:cNvPr>
            <p:cNvGrpSpPr/>
            <p:nvPr/>
          </p:nvGrpSpPr>
          <p:grpSpPr>
            <a:xfrm>
              <a:off x="1124121" y="1342583"/>
              <a:ext cx="8452648" cy="4810253"/>
              <a:chOff x="1124121" y="1342583"/>
              <a:chExt cx="8452648" cy="4810253"/>
            </a:xfrm>
          </p:grpSpPr>
          <p:pic>
            <p:nvPicPr>
              <p:cNvPr id="12" name="Immagine" descr="Immagine">
                <a:extLst>
                  <a:ext uri="{FF2B5EF4-FFF2-40B4-BE49-F238E27FC236}">
                    <a16:creationId xmlns:a16="http://schemas.microsoft.com/office/drawing/2014/main" id="{91EFD5F0-0E30-08DE-FE6F-F6BBAF6F6280}"/>
                  </a:ext>
                </a:extLst>
              </p:cNvPr>
              <p:cNvPicPr>
                <a:picLocks noChangeAspect="1"/>
              </p:cNvPicPr>
              <p:nvPr/>
            </p:nvPicPr>
            <p:blipFill>
              <a:blip r:embed="rId3"/>
              <a:stretch>
                <a:fillRect/>
              </a:stretch>
            </p:blipFill>
            <p:spPr>
              <a:xfrm>
                <a:off x="1124121" y="1342583"/>
                <a:ext cx="8452648" cy="4810253"/>
              </a:xfrm>
              <a:prstGeom prst="rect">
                <a:avLst/>
              </a:prstGeom>
              <a:ln w="12700">
                <a:miter lim="400000"/>
              </a:ln>
            </p:spPr>
          </p:pic>
          <p:sp>
            <p:nvSpPr>
              <p:cNvPr id="13" name="Patient’s home">
                <a:extLst>
                  <a:ext uri="{FF2B5EF4-FFF2-40B4-BE49-F238E27FC236}">
                    <a16:creationId xmlns:a16="http://schemas.microsoft.com/office/drawing/2014/main" id="{925F2096-A379-6206-9DA6-C3BB8361241F}"/>
                  </a:ext>
                </a:extLst>
              </p:cNvPr>
              <p:cNvSpPr txBox="1"/>
              <p:nvPr/>
            </p:nvSpPr>
            <p:spPr>
              <a:xfrm>
                <a:off x="1924671" y="5065853"/>
                <a:ext cx="1580502" cy="3186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chemeClr val="accent5">
                        <a:lumOff val="12058"/>
                      </a:schemeClr>
                    </a:solidFill>
                  </a:defRPr>
                </a:lvl1pPr>
              </a:lstStyle>
              <a:p>
                <a:r>
                  <a:rPr sz="1000" dirty="0"/>
                  <a:t>Patient’s home</a:t>
                </a:r>
              </a:p>
            </p:txBody>
          </p:sp>
          <p:sp>
            <p:nvSpPr>
              <p:cNvPr id="14" name="Health care facility">
                <a:extLst>
                  <a:ext uri="{FF2B5EF4-FFF2-40B4-BE49-F238E27FC236}">
                    <a16:creationId xmlns:a16="http://schemas.microsoft.com/office/drawing/2014/main" id="{BDA3FA74-77FE-21DE-1CF0-C10B22A3D9C1}"/>
                  </a:ext>
                </a:extLst>
              </p:cNvPr>
              <p:cNvSpPr txBox="1"/>
              <p:nvPr/>
            </p:nvSpPr>
            <p:spPr>
              <a:xfrm>
                <a:off x="7467293" y="5060276"/>
                <a:ext cx="1919028" cy="3186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chemeClr val="accent5">
                        <a:lumOff val="12058"/>
                      </a:schemeClr>
                    </a:solidFill>
                  </a:defRPr>
                </a:lvl1pPr>
              </a:lstStyle>
              <a:p>
                <a:r>
                  <a:rPr sz="1000" dirty="0"/>
                  <a:t>Health care facility</a:t>
                </a:r>
              </a:p>
            </p:txBody>
          </p:sp>
        </p:grpSp>
        <p:sp>
          <p:nvSpPr>
            <p:cNvPr id="8" name="Rectangle 7">
              <a:extLst>
                <a:ext uri="{FF2B5EF4-FFF2-40B4-BE49-F238E27FC236}">
                  <a16:creationId xmlns:a16="http://schemas.microsoft.com/office/drawing/2014/main" id="{3847E77E-014B-C6F7-31B0-BD26062CA33B}"/>
                </a:ext>
              </a:extLst>
            </p:cNvPr>
            <p:cNvSpPr/>
            <p:nvPr/>
          </p:nvSpPr>
          <p:spPr>
            <a:xfrm>
              <a:off x="5902712" y="1342583"/>
              <a:ext cx="973873" cy="292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Rectangle 8">
              <a:extLst>
                <a:ext uri="{FF2B5EF4-FFF2-40B4-BE49-F238E27FC236}">
                  <a16:creationId xmlns:a16="http://schemas.microsoft.com/office/drawing/2014/main" id="{FA34B379-4297-6CD4-5D04-4DE834BFA841}"/>
                </a:ext>
              </a:extLst>
            </p:cNvPr>
            <p:cNvSpPr/>
            <p:nvPr/>
          </p:nvSpPr>
          <p:spPr>
            <a:xfrm>
              <a:off x="6096000" y="2305305"/>
              <a:ext cx="973873" cy="2929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 name="Rectangle 9">
              <a:extLst>
                <a:ext uri="{FF2B5EF4-FFF2-40B4-BE49-F238E27FC236}">
                  <a16:creationId xmlns:a16="http://schemas.microsoft.com/office/drawing/2014/main" id="{9B59EE11-73C7-A3C8-D200-DD061699C01A}"/>
                </a:ext>
              </a:extLst>
            </p:cNvPr>
            <p:cNvSpPr/>
            <p:nvPr/>
          </p:nvSpPr>
          <p:spPr>
            <a:xfrm>
              <a:off x="6980357" y="3454780"/>
              <a:ext cx="2245419" cy="804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Rectangle 10">
              <a:extLst>
                <a:ext uri="{FF2B5EF4-FFF2-40B4-BE49-F238E27FC236}">
                  <a16:creationId xmlns:a16="http://schemas.microsoft.com/office/drawing/2014/main" id="{71E5C585-2AA1-3954-8522-CBA3BAA44D01}"/>
                </a:ext>
              </a:extLst>
            </p:cNvPr>
            <p:cNvSpPr/>
            <p:nvPr/>
          </p:nvSpPr>
          <p:spPr>
            <a:xfrm>
              <a:off x="1492521" y="3454779"/>
              <a:ext cx="2245419" cy="804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grpSp>
      <p:sp>
        <p:nvSpPr>
          <p:cNvPr id="3" name="Title 2">
            <a:extLst>
              <a:ext uri="{FF2B5EF4-FFF2-40B4-BE49-F238E27FC236}">
                <a16:creationId xmlns:a16="http://schemas.microsoft.com/office/drawing/2014/main" id="{64C9A853-8194-E05D-DFE0-8933A5C0C2B3}"/>
              </a:ext>
            </a:extLst>
          </p:cNvPr>
          <p:cNvSpPr>
            <a:spLocks noGrp="1"/>
          </p:cNvSpPr>
          <p:nvPr>
            <p:ph type="title"/>
          </p:nvPr>
        </p:nvSpPr>
        <p:spPr/>
        <p:txBody>
          <a:bodyPr/>
          <a:lstStyle/>
          <a:p>
            <a:r>
              <a:rPr lang="en-NL" dirty="0"/>
              <a:t>Usecase: H&amp;S HealthPlatform				3/3</a:t>
            </a:r>
          </a:p>
        </p:txBody>
      </p:sp>
      <p:sp>
        <p:nvSpPr>
          <p:cNvPr id="6" name="Text Placeholder 1">
            <a:extLst>
              <a:ext uri="{FF2B5EF4-FFF2-40B4-BE49-F238E27FC236}">
                <a16:creationId xmlns:a16="http://schemas.microsoft.com/office/drawing/2014/main" id="{3432ABDB-0667-D42A-9CFC-9548658F2ABC}"/>
              </a:ext>
            </a:extLst>
          </p:cNvPr>
          <p:cNvSpPr>
            <a:spLocks noGrp="1"/>
          </p:cNvSpPr>
          <p:nvPr>
            <p:ph type="body" idx="1"/>
          </p:nvPr>
        </p:nvSpPr>
        <p:spPr>
          <a:xfrm>
            <a:off x="550321" y="2056543"/>
            <a:ext cx="8633637" cy="4351338"/>
          </a:xfrm>
        </p:spPr>
        <p:txBody>
          <a:bodyPr/>
          <a:lstStyle/>
          <a:p>
            <a:pPr marL="0" indent="0">
              <a:buNone/>
            </a:pPr>
            <a:r>
              <a:rPr lang="en-GB" sz="2000" b="1" dirty="0"/>
              <a:t>Components of the H&amp;S </a:t>
            </a:r>
            <a:r>
              <a:rPr lang="en-GB" sz="2000" b="1" dirty="0" err="1"/>
              <a:t>HealthPlatform</a:t>
            </a:r>
            <a:endParaRPr lang="en-GB" sz="2000" b="1" dirty="0"/>
          </a:p>
          <a:p>
            <a:pPr marL="342900" indent="-342900">
              <a:buFontTx/>
              <a:buChar char="-"/>
            </a:pPr>
            <a:r>
              <a:rPr lang="en-GB" sz="2000" b="1" dirty="0"/>
              <a:t>Medical devices</a:t>
            </a:r>
          </a:p>
          <a:p>
            <a:pPr marL="342900" indent="-342900">
              <a:buFontTx/>
              <a:buChar char="-"/>
            </a:pPr>
            <a:r>
              <a:rPr lang="en-GB" sz="2000" b="1" dirty="0"/>
              <a:t>Gateways (smartphones)</a:t>
            </a:r>
          </a:p>
          <a:p>
            <a:pPr marL="342900" indent="-342900">
              <a:buFontTx/>
              <a:buChar char="-"/>
            </a:pPr>
            <a:r>
              <a:rPr lang="en-GB" sz="2000" b="1" dirty="0"/>
              <a:t>Authentication providers</a:t>
            </a:r>
          </a:p>
          <a:p>
            <a:pPr marL="342900" indent="-342900">
              <a:buFontTx/>
              <a:buChar char="-"/>
            </a:pPr>
            <a:r>
              <a:rPr lang="en-GB" sz="2000" b="1" dirty="0"/>
              <a:t>Web interfaces</a:t>
            </a:r>
          </a:p>
          <a:p>
            <a:pPr marL="342900" indent="-342900">
              <a:buFontTx/>
              <a:buChar char="-"/>
            </a:pPr>
            <a:r>
              <a:rPr lang="en-GB" sz="2000" b="1" dirty="0"/>
              <a:t>Mail + SMS gateways</a:t>
            </a:r>
          </a:p>
          <a:p>
            <a:pPr marL="342900" indent="-342900">
              <a:buFontTx/>
              <a:buChar char="-"/>
            </a:pPr>
            <a:r>
              <a:rPr lang="en-GB" sz="2000" b="1" dirty="0"/>
              <a:t>Different kind of communication technologies </a:t>
            </a:r>
            <a:br>
              <a:rPr lang="en-GB" sz="2000" b="1" dirty="0"/>
            </a:br>
            <a:r>
              <a:rPr lang="en-GB" sz="2000" b="1" dirty="0"/>
              <a:t>(</a:t>
            </a:r>
            <a:r>
              <a:rPr lang="en-GB" sz="2000" b="1" dirty="0" err="1"/>
              <a:t>WiFi</a:t>
            </a:r>
            <a:r>
              <a:rPr lang="en-GB" sz="2000" b="1" dirty="0"/>
              <a:t> / Bluetooth /USB )</a:t>
            </a:r>
          </a:p>
          <a:p>
            <a:endParaRPr lang="en-NL" sz="2000" dirty="0"/>
          </a:p>
        </p:txBody>
      </p:sp>
    </p:spTree>
    <p:extLst>
      <p:ext uri="{BB962C8B-B14F-4D97-AF65-F5344CB8AC3E}">
        <p14:creationId xmlns:p14="http://schemas.microsoft.com/office/powerpoint/2010/main" val="118936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0EAA90-F86C-EA1B-79B2-702376AAF9B7}"/>
              </a:ext>
            </a:extLst>
          </p:cNvPr>
          <p:cNvSpPr>
            <a:spLocks noGrp="1"/>
          </p:cNvSpPr>
          <p:nvPr>
            <p:ph type="body" idx="1"/>
          </p:nvPr>
        </p:nvSpPr>
        <p:spPr>
          <a:xfrm>
            <a:off x="998895" y="1428050"/>
            <a:ext cx="10698523" cy="2264056"/>
          </a:xfrm>
        </p:spPr>
        <p:txBody>
          <a:bodyPr/>
          <a:lstStyle/>
          <a:p>
            <a:pPr marL="0" indent="0">
              <a:buNone/>
            </a:pPr>
            <a:r>
              <a:rPr lang="en-NL" sz="2400" dirty="0"/>
              <a:t>- Identify which systems and processess are necessary for running an e-health service</a:t>
            </a:r>
          </a:p>
          <a:p>
            <a:pPr marL="0" indent="0">
              <a:buNone/>
            </a:pPr>
            <a:r>
              <a:rPr lang="en-NL" sz="2400" dirty="0"/>
              <a:t>- Consult with system administrators or developers (the techies) or contractors</a:t>
            </a:r>
          </a:p>
          <a:p>
            <a:pPr marL="0" indent="0">
              <a:buNone/>
            </a:pPr>
            <a:r>
              <a:rPr lang="en-NL" sz="2400" dirty="0"/>
              <a:t>- Find dependancies between sub-systems</a:t>
            </a:r>
          </a:p>
          <a:p>
            <a:pPr marL="0" indent="0">
              <a:buNone/>
            </a:pPr>
            <a:r>
              <a:rPr lang="en-NL" sz="2400" dirty="0"/>
              <a:t>- </a:t>
            </a:r>
            <a:r>
              <a:rPr lang="en-GB" sz="2400" dirty="0"/>
              <a:t>I</a:t>
            </a:r>
            <a:r>
              <a:rPr lang="en-NL" sz="2400" dirty="0"/>
              <a:t>dentify where potential private data is stored or processed</a:t>
            </a:r>
          </a:p>
        </p:txBody>
      </p:sp>
      <p:sp>
        <p:nvSpPr>
          <p:cNvPr id="3" name="Title 2">
            <a:extLst>
              <a:ext uri="{FF2B5EF4-FFF2-40B4-BE49-F238E27FC236}">
                <a16:creationId xmlns:a16="http://schemas.microsoft.com/office/drawing/2014/main" id="{9D644457-0AA2-39B3-A253-55309A2EFE2C}"/>
              </a:ext>
            </a:extLst>
          </p:cNvPr>
          <p:cNvSpPr>
            <a:spLocks noGrp="1"/>
          </p:cNvSpPr>
          <p:nvPr>
            <p:ph type="title"/>
          </p:nvPr>
        </p:nvSpPr>
        <p:spPr/>
        <p:txBody>
          <a:bodyPr/>
          <a:lstStyle/>
          <a:p>
            <a:r>
              <a:rPr lang="en-NL" dirty="0"/>
              <a:t>Which resources do we protect?</a:t>
            </a:r>
          </a:p>
        </p:txBody>
      </p:sp>
      <p:pic>
        <p:nvPicPr>
          <p:cNvPr id="4" name="Picture 3">
            <a:extLst>
              <a:ext uri="{FF2B5EF4-FFF2-40B4-BE49-F238E27FC236}">
                <a16:creationId xmlns:a16="http://schemas.microsoft.com/office/drawing/2014/main" id="{3AB40895-E3EB-73E3-6ED3-1CBB6E5BABF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021179" y="3608657"/>
            <a:ext cx="4357073" cy="3249343"/>
          </a:xfrm>
          <a:prstGeom prst="rect">
            <a:avLst/>
          </a:prstGeom>
        </p:spPr>
      </p:pic>
      <p:sp>
        <p:nvSpPr>
          <p:cNvPr id="6" name="Oval 5">
            <a:extLst>
              <a:ext uri="{FF2B5EF4-FFF2-40B4-BE49-F238E27FC236}">
                <a16:creationId xmlns:a16="http://schemas.microsoft.com/office/drawing/2014/main" id="{9CB8E725-C638-3857-374A-A10CA1E772AB}"/>
              </a:ext>
            </a:extLst>
          </p:cNvPr>
          <p:cNvSpPr/>
          <p:nvPr/>
        </p:nvSpPr>
        <p:spPr>
          <a:xfrm>
            <a:off x="6209910" y="6200309"/>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7" name="Oval 6">
            <a:extLst>
              <a:ext uri="{FF2B5EF4-FFF2-40B4-BE49-F238E27FC236}">
                <a16:creationId xmlns:a16="http://schemas.microsoft.com/office/drawing/2014/main" id="{18B3E90E-B6D6-F0C8-C683-D0A56CB24700}"/>
              </a:ext>
            </a:extLst>
          </p:cNvPr>
          <p:cNvSpPr/>
          <p:nvPr/>
        </p:nvSpPr>
        <p:spPr>
          <a:xfrm>
            <a:off x="7491313" y="6215063"/>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8" name="Oval 7">
            <a:extLst>
              <a:ext uri="{FF2B5EF4-FFF2-40B4-BE49-F238E27FC236}">
                <a16:creationId xmlns:a16="http://schemas.microsoft.com/office/drawing/2014/main" id="{7888BEDD-B3B5-53ED-2627-707B54237EDD}"/>
              </a:ext>
            </a:extLst>
          </p:cNvPr>
          <p:cNvSpPr/>
          <p:nvPr/>
        </p:nvSpPr>
        <p:spPr>
          <a:xfrm>
            <a:off x="6209910" y="5338061"/>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9" name="Oval 8">
            <a:extLst>
              <a:ext uri="{FF2B5EF4-FFF2-40B4-BE49-F238E27FC236}">
                <a16:creationId xmlns:a16="http://schemas.microsoft.com/office/drawing/2014/main" id="{F730A72E-A7BA-B712-F512-E64A99FAC602}"/>
              </a:ext>
            </a:extLst>
          </p:cNvPr>
          <p:cNvSpPr/>
          <p:nvPr/>
        </p:nvSpPr>
        <p:spPr>
          <a:xfrm>
            <a:off x="7439275" y="5338061"/>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0" name="Oval 9">
            <a:extLst>
              <a:ext uri="{FF2B5EF4-FFF2-40B4-BE49-F238E27FC236}">
                <a16:creationId xmlns:a16="http://schemas.microsoft.com/office/drawing/2014/main" id="{A688D53F-D576-A36C-16CD-401731E3F407}"/>
              </a:ext>
            </a:extLst>
          </p:cNvPr>
          <p:cNvSpPr/>
          <p:nvPr/>
        </p:nvSpPr>
        <p:spPr>
          <a:xfrm>
            <a:off x="8076342" y="4317408"/>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1" name="Oval 10">
            <a:extLst>
              <a:ext uri="{FF2B5EF4-FFF2-40B4-BE49-F238E27FC236}">
                <a16:creationId xmlns:a16="http://schemas.microsoft.com/office/drawing/2014/main" id="{A718988F-0A70-521D-DB84-74E2395316CD}"/>
              </a:ext>
            </a:extLst>
          </p:cNvPr>
          <p:cNvSpPr/>
          <p:nvPr/>
        </p:nvSpPr>
        <p:spPr>
          <a:xfrm>
            <a:off x="5839149" y="4282074"/>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2" name="Oval 11">
            <a:extLst>
              <a:ext uri="{FF2B5EF4-FFF2-40B4-BE49-F238E27FC236}">
                <a16:creationId xmlns:a16="http://schemas.microsoft.com/office/drawing/2014/main" id="{E3C9E9E1-CFA9-0A98-A4AC-959D89EAD4D6}"/>
              </a:ext>
            </a:extLst>
          </p:cNvPr>
          <p:cNvSpPr/>
          <p:nvPr/>
        </p:nvSpPr>
        <p:spPr>
          <a:xfrm>
            <a:off x="6854716" y="4282071"/>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3" name="Oval 12">
            <a:extLst>
              <a:ext uri="{FF2B5EF4-FFF2-40B4-BE49-F238E27FC236}">
                <a16:creationId xmlns:a16="http://schemas.microsoft.com/office/drawing/2014/main" id="{8BDDA606-B066-D471-7C3C-76169793638B}"/>
              </a:ext>
            </a:extLst>
          </p:cNvPr>
          <p:cNvSpPr/>
          <p:nvPr/>
        </p:nvSpPr>
        <p:spPr>
          <a:xfrm>
            <a:off x="8148887" y="3644406"/>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Tree>
    <p:extLst>
      <p:ext uri="{BB962C8B-B14F-4D97-AF65-F5344CB8AC3E}">
        <p14:creationId xmlns:p14="http://schemas.microsoft.com/office/powerpoint/2010/main" val="137029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0"/>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3"/>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12"/>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1"/>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8"/>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6"/>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7"/>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2" end="2"/>
                                            </p:txEl>
                                          </p:spTgt>
                                        </p:tgtEl>
                                        <p:attrNameLst>
                                          <p:attrName>style.visibility</p:attrName>
                                        </p:attrNameLst>
                                      </p:cBhvr>
                                      <p:to>
                                        <p:strVal val="visible"/>
                                      </p:to>
                                    </p:set>
                                  </p:childTnLst>
                                </p:cTn>
                              </p:par>
                              <p:par>
                                <p:cTn id="47" presetID="1" presetClass="entr" presetSubtype="0" fill="hold" grpId="2"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par>
                                <p:cTn id="51" presetID="1" presetClass="entr" presetSubtype="0" fill="hold" grpId="2" nodeType="withEffect">
                                  <p:stCondLst>
                                    <p:cond delay="0"/>
                                  </p:stCondLst>
                                  <p:childTnLst>
                                    <p:set>
                                      <p:cBhvr>
                                        <p:cTn id="52" dur="1" fill="hold">
                                          <p:stCondLst>
                                            <p:cond delay="0"/>
                                          </p:stCondLst>
                                        </p:cTn>
                                        <p:tgtEl>
                                          <p:spTgt spid="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xEl>
                                              <p:pRg st="3" end="3"/>
                                            </p:txEl>
                                          </p:spTgt>
                                        </p:tgtEl>
                                        <p:attrNameLst>
                                          <p:attrName>style.visibility</p:attrName>
                                        </p:attrNameLst>
                                      </p:cBhvr>
                                      <p:to>
                                        <p:strVal val="visible"/>
                                      </p:to>
                                    </p:set>
                                  </p:childTnLst>
                                </p:cTn>
                              </p:par>
                              <p:par>
                                <p:cTn id="57" presetID="1" presetClass="entr" presetSubtype="0" fill="hold" grpId="2" nodeType="withEffect">
                                  <p:stCondLst>
                                    <p:cond delay="0"/>
                                  </p:stCondLst>
                                  <p:childTnLst>
                                    <p:set>
                                      <p:cBhvr>
                                        <p:cTn id="58" dur="1" fill="hold">
                                          <p:stCondLst>
                                            <p:cond delay="0"/>
                                          </p:stCondLst>
                                        </p:cTn>
                                        <p:tgtEl>
                                          <p:spTgt spid="7"/>
                                        </p:tgtEl>
                                        <p:attrNameLst>
                                          <p:attrName>style.visibility</p:attrName>
                                        </p:attrNameLst>
                                      </p:cBhvr>
                                      <p:to>
                                        <p:strVal val="visible"/>
                                      </p:to>
                                    </p:set>
                                  </p:childTnLst>
                                </p:cTn>
                              </p:par>
                              <p:par>
                                <p:cTn id="59" presetID="1" presetClass="entr" presetSubtype="0" fill="hold" grpId="2" nodeType="withEffect">
                                  <p:stCondLst>
                                    <p:cond delay="0"/>
                                  </p:stCondLst>
                                  <p:childTnLst>
                                    <p:set>
                                      <p:cBhvr>
                                        <p:cTn id="60" dur="1" fill="hold">
                                          <p:stCondLst>
                                            <p:cond delay="0"/>
                                          </p:stCondLst>
                                        </p:cTn>
                                        <p:tgtEl>
                                          <p:spTgt spid="9"/>
                                        </p:tgtEl>
                                        <p:attrNameLst>
                                          <p:attrName>style.visibility</p:attrName>
                                        </p:attrNameLst>
                                      </p:cBhvr>
                                      <p:to>
                                        <p:strVal val="visible"/>
                                      </p:to>
                                    </p:set>
                                  </p:childTnLst>
                                </p:cTn>
                              </p:par>
                              <p:par>
                                <p:cTn id="61" presetID="1" presetClass="entr" presetSubtype="0" fill="hold" grpId="2" nodeType="withEffect">
                                  <p:stCondLst>
                                    <p:cond delay="0"/>
                                  </p:stCondLst>
                                  <p:childTnLst>
                                    <p:set>
                                      <p:cBhvr>
                                        <p:cTn id="62" dur="1" fill="hold">
                                          <p:stCondLst>
                                            <p:cond delay="0"/>
                                          </p:stCondLst>
                                        </p:cTn>
                                        <p:tgtEl>
                                          <p:spTgt spid="6"/>
                                        </p:tgtEl>
                                        <p:attrNameLst>
                                          <p:attrName>style.visibility</p:attrName>
                                        </p:attrNameLst>
                                      </p:cBhvr>
                                      <p:to>
                                        <p:strVal val="visible"/>
                                      </p:to>
                                    </p:set>
                                  </p:childTnLst>
                                </p:cTn>
                              </p:par>
                              <p:par>
                                <p:cTn id="63" presetID="1" presetClass="entr" presetSubtype="0" fill="hold" grpId="2" nodeType="withEffect">
                                  <p:stCondLst>
                                    <p:cond delay="0"/>
                                  </p:stCondLst>
                                  <p:childTnLst>
                                    <p:set>
                                      <p:cBhvr>
                                        <p:cTn id="64" dur="1" fill="hold">
                                          <p:stCondLst>
                                            <p:cond delay="0"/>
                                          </p:stCondLst>
                                        </p:cTn>
                                        <p:tgtEl>
                                          <p:spTgt spid="12"/>
                                        </p:tgtEl>
                                        <p:attrNameLst>
                                          <p:attrName>style.visibility</p:attrName>
                                        </p:attrNameLst>
                                      </p:cBhvr>
                                      <p:to>
                                        <p:strVal val="visible"/>
                                      </p:to>
                                    </p:set>
                                  </p:childTnLst>
                                </p:cTn>
                              </p:par>
                              <p:par>
                                <p:cTn id="65" presetID="1" presetClass="entr" presetSubtype="0" fill="hold" grpId="2" nodeType="withEffect">
                                  <p:stCondLst>
                                    <p:cond delay="0"/>
                                  </p:stCondLst>
                                  <p:childTnLst>
                                    <p:set>
                                      <p:cBhvr>
                                        <p:cTn id="6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DB9E31-BBFF-3423-BE7E-FE4B0EC6996E}"/>
              </a:ext>
            </a:extLst>
          </p:cNvPr>
          <p:cNvSpPr>
            <a:spLocks noGrp="1"/>
          </p:cNvSpPr>
          <p:nvPr>
            <p:ph type="body" idx="1"/>
          </p:nvPr>
        </p:nvSpPr>
        <p:spPr/>
        <p:txBody>
          <a:bodyPr/>
          <a:lstStyle/>
          <a:p>
            <a:pPr>
              <a:buFontTx/>
              <a:buChar char="-"/>
            </a:pPr>
            <a:r>
              <a:rPr lang="en-NL" sz="2400" dirty="0"/>
              <a:t>Try to be generic: not every detail can be conceived </a:t>
            </a:r>
          </a:p>
          <a:p>
            <a:pPr lvl="1">
              <a:buFontTx/>
              <a:buChar char="-"/>
            </a:pPr>
            <a:r>
              <a:rPr lang="en-NL" sz="2000" dirty="0"/>
              <a:t>E.g: Users can not authenticate. (Availablility)  Device is infected with malware (Integrity, Confidentiality)</a:t>
            </a:r>
          </a:p>
          <a:p>
            <a:pPr lvl="1">
              <a:buFontTx/>
              <a:buChar char="-"/>
            </a:pPr>
            <a:r>
              <a:rPr lang="en-NL" sz="2000" dirty="0"/>
              <a:t>The details (how that came to effect) must be known by the techies.</a:t>
            </a:r>
          </a:p>
          <a:p>
            <a:pPr>
              <a:buFontTx/>
              <a:buChar char="-"/>
            </a:pPr>
            <a:r>
              <a:rPr lang="en-NL" sz="2400" dirty="0"/>
              <a:t>Be specific about what this means for the service</a:t>
            </a:r>
          </a:p>
          <a:p>
            <a:pPr>
              <a:buFontTx/>
              <a:buChar char="-"/>
            </a:pPr>
            <a:r>
              <a:rPr lang="en-NL" sz="2400" dirty="0"/>
              <a:t>Classify how this impacts </a:t>
            </a:r>
            <a:br>
              <a:rPr lang="en-NL" sz="2400" dirty="0"/>
            </a:br>
            <a:r>
              <a:rPr lang="en-NL" sz="2400" dirty="0"/>
              <a:t>the service: </a:t>
            </a:r>
            <a:br>
              <a:rPr lang="en-NL" sz="2400" dirty="0"/>
            </a:br>
            <a:r>
              <a:rPr lang="en-NL" sz="2400" dirty="0"/>
              <a:t>Terrible vs not at all?</a:t>
            </a:r>
          </a:p>
          <a:p>
            <a:endParaRPr lang="en-NL" dirty="0"/>
          </a:p>
        </p:txBody>
      </p:sp>
      <p:sp>
        <p:nvSpPr>
          <p:cNvPr id="3" name="Title 2">
            <a:extLst>
              <a:ext uri="{FF2B5EF4-FFF2-40B4-BE49-F238E27FC236}">
                <a16:creationId xmlns:a16="http://schemas.microsoft.com/office/drawing/2014/main" id="{B18E5A29-AEE3-4293-F2EC-2FCEEBC7EF0C}"/>
              </a:ext>
            </a:extLst>
          </p:cNvPr>
          <p:cNvSpPr>
            <a:spLocks noGrp="1"/>
          </p:cNvSpPr>
          <p:nvPr>
            <p:ph type="title"/>
          </p:nvPr>
        </p:nvSpPr>
        <p:spPr/>
        <p:txBody>
          <a:bodyPr/>
          <a:lstStyle/>
          <a:p>
            <a:r>
              <a:rPr lang="en-NL" dirty="0"/>
              <a:t>What can go wrong? (Risk)</a:t>
            </a:r>
          </a:p>
        </p:txBody>
      </p:sp>
      <p:pic>
        <p:nvPicPr>
          <p:cNvPr id="4" name="Picture 3">
            <a:extLst>
              <a:ext uri="{FF2B5EF4-FFF2-40B4-BE49-F238E27FC236}">
                <a16:creationId xmlns:a16="http://schemas.microsoft.com/office/drawing/2014/main" id="{95C8700E-8F05-CECC-D61A-352D98EE0F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364083" y="3619534"/>
            <a:ext cx="4880171" cy="3249343"/>
          </a:xfrm>
          <a:prstGeom prst="rect">
            <a:avLst/>
          </a:prstGeom>
        </p:spPr>
      </p:pic>
      <p:sp>
        <p:nvSpPr>
          <p:cNvPr id="7" name="TextBox 6">
            <a:extLst>
              <a:ext uri="{FF2B5EF4-FFF2-40B4-BE49-F238E27FC236}">
                <a16:creationId xmlns:a16="http://schemas.microsoft.com/office/drawing/2014/main" id="{FEB46657-8598-5399-316F-7E8C866AF9E6}"/>
              </a:ext>
            </a:extLst>
          </p:cNvPr>
          <p:cNvSpPr txBox="1"/>
          <p:nvPr/>
        </p:nvSpPr>
        <p:spPr>
          <a:xfrm>
            <a:off x="6535775" y="4238532"/>
            <a:ext cx="492443" cy="646331"/>
          </a:xfrm>
          <a:prstGeom prst="rect">
            <a:avLst/>
          </a:prstGeom>
          <a:noFill/>
        </p:spPr>
        <p:txBody>
          <a:bodyPr wrap="none" rtlCol="0">
            <a:spAutoFit/>
          </a:bodyPr>
          <a:lstStyle/>
          <a:p>
            <a:r>
              <a:rPr lang="en-NL" sz="3600" b="1" dirty="0">
                <a:solidFill>
                  <a:srgbClr val="FF0000"/>
                </a:solidFill>
              </a:rPr>
              <a:t>X</a:t>
            </a:r>
            <a:endParaRPr lang="en-NL" sz="2000" b="1" dirty="0">
              <a:solidFill>
                <a:srgbClr val="FF0000"/>
              </a:solidFill>
            </a:endParaRPr>
          </a:p>
        </p:txBody>
      </p:sp>
      <p:sp>
        <p:nvSpPr>
          <p:cNvPr id="8" name="TextBox 7">
            <a:extLst>
              <a:ext uri="{FF2B5EF4-FFF2-40B4-BE49-F238E27FC236}">
                <a16:creationId xmlns:a16="http://schemas.microsoft.com/office/drawing/2014/main" id="{C9F9B92F-7AC5-3659-D6C8-3A94D3E964E6}"/>
              </a:ext>
            </a:extLst>
          </p:cNvPr>
          <p:cNvSpPr txBox="1"/>
          <p:nvPr/>
        </p:nvSpPr>
        <p:spPr>
          <a:xfrm>
            <a:off x="6842420" y="5405755"/>
            <a:ext cx="492443" cy="646331"/>
          </a:xfrm>
          <a:prstGeom prst="rect">
            <a:avLst/>
          </a:prstGeom>
          <a:noFill/>
        </p:spPr>
        <p:txBody>
          <a:bodyPr wrap="none" rtlCol="0">
            <a:spAutoFit/>
          </a:bodyPr>
          <a:lstStyle/>
          <a:p>
            <a:r>
              <a:rPr lang="en-NL" sz="3600" b="1" dirty="0">
                <a:solidFill>
                  <a:srgbClr val="FF0000"/>
                </a:solidFill>
              </a:rPr>
              <a:t>X</a:t>
            </a:r>
            <a:endParaRPr lang="en-NL" sz="2000" b="1" dirty="0">
              <a:solidFill>
                <a:srgbClr val="FF0000"/>
              </a:solidFill>
            </a:endParaRPr>
          </a:p>
        </p:txBody>
      </p:sp>
    </p:spTree>
    <p:extLst>
      <p:ext uri="{BB962C8B-B14F-4D97-AF65-F5344CB8AC3E}">
        <p14:creationId xmlns:p14="http://schemas.microsoft.com/office/powerpoint/2010/main" val="289682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7D4FDA9-6B34-E481-A25D-45010B36BEB3}"/>
              </a:ext>
            </a:extLst>
          </p:cNvPr>
          <p:cNvSpPr>
            <a:spLocks noGrp="1"/>
          </p:cNvSpPr>
          <p:nvPr>
            <p:ph type="body" idx="1"/>
          </p:nvPr>
        </p:nvSpPr>
        <p:spPr>
          <a:xfrm>
            <a:off x="998896" y="1428050"/>
            <a:ext cx="3730268" cy="2143825"/>
          </a:xfrm>
        </p:spPr>
        <p:txBody>
          <a:bodyPr/>
          <a:lstStyle/>
          <a:p>
            <a:pPr marL="50800" indent="0">
              <a:buNone/>
            </a:pPr>
            <a:r>
              <a:rPr lang="en-NL" dirty="0"/>
              <a:t>For the H&amp;S Healthplatform, which other risks can you think of?</a:t>
            </a:r>
          </a:p>
          <a:p>
            <a:pPr marL="50800" indent="0">
              <a:buNone/>
            </a:pPr>
            <a:endParaRPr lang="en-NL" dirty="0"/>
          </a:p>
          <a:p>
            <a:pPr marL="50800" indent="0">
              <a:buNone/>
            </a:pPr>
            <a:endParaRPr lang="en-NL" dirty="0"/>
          </a:p>
        </p:txBody>
      </p:sp>
      <p:sp>
        <p:nvSpPr>
          <p:cNvPr id="3" name="Title 2">
            <a:extLst>
              <a:ext uri="{FF2B5EF4-FFF2-40B4-BE49-F238E27FC236}">
                <a16:creationId xmlns:a16="http://schemas.microsoft.com/office/drawing/2014/main" id="{5ECA04EB-1248-5199-C399-1B511AFC1B8C}"/>
              </a:ext>
            </a:extLst>
          </p:cNvPr>
          <p:cNvSpPr>
            <a:spLocks noGrp="1"/>
          </p:cNvSpPr>
          <p:nvPr>
            <p:ph type="title"/>
          </p:nvPr>
        </p:nvSpPr>
        <p:spPr/>
        <p:txBody>
          <a:bodyPr/>
          <a:lstStyle/>
          <a:p>
            <a:r>
              <a:rPr lang="en-NL" dirty="0"/>
              <a:t>Exercise: risks</a:t>
            </a:r>
          </a:p>
        </p:txBody>
      </p:sp>
      <p:pic>
        <p:nvPicPr>
          <p:cNvPr id="5" name="Picture 4">
            <a:extLst>
              <a:ext uri="{FF2B5EF4-FFF2-40B4-BE49-F238E27FC236}">
                <a16:creationId xmlns:a16="http://schemas.microsoft.com/office/drawing/2014/main" id="{6B248A4E-70AB-87ED-73F6-331057A888A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088746" y="840060"/>
            <a:ext cx="5713069" cy="3837334"/>
          </a:xfrm>
          <a:prstGeom prst="rect">
            <a:avLst/>
          </a:prstGeom>
        </p:spPr>
      </p:pic>
      <p:sp>
        <p:nvSpPr>
          <p:cNvPr id="7" name="TextBox 6">
            <a:extLst>
              <a:ext uri="{FF2B5EF4-FFF2-40B4-BE49-F238E27FC236}">
                <a16:creationId xmlns:a16="http://schemas.microsoft.com/office/drawing/2014/main" id="{B001FE9B-9A1F-9C6F-F6C7-C7CE141E9648}"/>
              </a:ext>
            </a:extLst>
          </p:cNvPr>
          <p:cNvSpPr txBox="1"/>
          <p:nvPr/>
        </p:nvSpPr>
        <p:spPr>
          <a:xfrm>
            <a:off x="998894" y="4994606"/>
            <a:ext cx="8730893" cy="1815882"/>
          </a:xfrm>
          <a:prstGeom prst="rect">
            <a:avLst/>
          </a:prstGeom>
          <a:noFill/>
        </p:spPr>
        <p:txBody>
          <a:bodyPr wrap="square">
            <a:spAutoFit/>
          </a:bodyPr>
          <a:lstStyle/>
          <a:p>
            <a:pPr marL="0" indent="0">
              <a:buNone/>
            </a:pPr>
            <a:r>
              <a:rPr lang="en-NL" sz="2800" dirty="0">
                <a:solidFill>
                  <a:srgbClr val="1E4E79"/>
                </a:solidFill>
                <a:latin typeface="Calibri"/>
                <a:cs typeface="Calibri"/>
              </a:rPr>
              <a:t>Go to </a:t>
            </a:r>
            <a:r>
              <a:rPr lang="en-NL" sz="2800" dirty="0">
                <a:solidFill>
                  <a:srgbClr val="FF0000"/>
                </a:solidFill>
                <a:latin typeface="Calibri"/>
                <a:cs typeface="Calibri"/>
                <a:hlinkClick r:id="rId5"/>
              </a:rPr>
              <a:t>https://menti.com</a:t>
            </a:r>
            <a:r>
              <a:rPr lang="en-NL" sz="2800" dirty="0">
                <a:solidFill>
                  <a:srgbClr val="FF0000"/>
                </a:solidFill>
                <a:latin typeface="Calibri"/>
                <a:cs typeface="Calibri"/>
              </a:rPr>
              <a:t> </a:t>
            </a:r>
            <a:r>
              <a:rPr lang="en-NL" sz="2800" dirty="0">
                <a:solidFill>
                  <a:srgbClr val="1E4E79"/>
                </a:solidFill>
                <a:latin typeface="Calibri"/>
                <a:cs typeface="Calibri"/>
              </a:rPr>
              <a:t>(CODE: </a:t>
            </a:r>
            <a:r>
              <a:rPr lang="en-NL" sz="2800" dirty="0">
                <a:solidFill>
                  <a:srgbClr val="FF0000"/>
                </a:solidFill>
                <a:latin typeface="Calibri"/>
                <a:cs typeface="Calibri"/>
              </a:rPr>
              <a:t>2826 3397</a:t>
            </a:r>
            <a:r>
              <a:rPr lang="en-NL" sz="2800" dirty="0">
                <a:solidFill>
                  <a:srgbClr val="1E4E79"/>
                </a:solidFill>
                <a:latin typeface="Calibri"/>
                <a:cs typeface="Calibri"/>
              </a:rPr>
              <a:t>) on your mobile phone / webbrowser and enter the risks you perceive.  In 2 minutes we will discuss some of your answers</a:t>
            </a:r>
          </a:p>
        </p:txBody>
      </p:sp>
      <p:pic>
        <p:nvPicPr>
          <p:cNvPr id="4" name="Picture 3">
            <a:extLst>
              <a:ext uri="{FF2B5EF4-FFF2-40B4-BE49-F238E27FC236}">
                <a16:creationId xmlns:a16="http://schemas.microsoft.com/office/drawing/2014/main" id="{5FBF2F45-E05E-648F-34A9-1E97ED80F778}"/>
              </a:ext>
            </a:extLst>
          </p:cNvPr>
          <p:cNvPicPr>
            <a:picLocks noChangeAspect="1"/>
          </p:cNvPicPr>
          <p:nvPr/>
        </p:nvPicPr>
        <p:blipFill>
          <a:blip r:embed="rId6"/>
          <a:stretch>
            <a:fillRect/>
          </a:stretch>
        </p:blipFill>
        <p:spPr>
          <a:xfrm>
            <a:off x="9563151" y="4272603"/>
            <a:ext cx="2660934" cy="2660934"/>
          </a:xfrm>
          <a:prstGeom prst="rect">
            <a:avLst/>
          </a:prstGeom>
        </p:spPr>
      </p:pic>
    </p:spTree>
    <p:extLst>
      <p:ext uri="{BB962C8B-B14F-4D97-AF65-F5344CB8AC3E}">
        <p14:creationId xmlns:p14="http://schemas.microsoft.com/office/powerpoint/2010/main" val="17316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7020C9-ACC4-8B8D-328B-6E21479923CE}"/>
              </a:ext>
            </a:extLst>
          </p:cNvPr>
          <p:cNvSpPr>
            <a:spLocks noGrp="1"/>
          </p:cNvSpPr>
          <p:nvPr>
            <p:ph type="body" idx="1"/>
          </p:nvPr>
        </p:nvSpPr>
        <p:spPr/>
        <p:txBody>
          <a:bodyPr/>
          <a:lstStyle/>
          <a:p>
            <a:pPr marL="0" indent="0">
              <a:buNone/>
            </a:pPr>
            <a:r>
              <a:rPr lang="en-NL" sz="2000" dirty="0"/>
              <a:t>To what extent do we secure our systems?</a:t>
            </a:r>
          </a:p>
          <a:p>
            <a:r>
              <a:rPr lang="en-NL" sz="2000" dirty="0"/>
              <a:t>Determine what risks you would like to minimize</a:t>
            </a:r>
          </a:p>
          <a:p>
            <a:pPr lvl="1"/>
            <a:r>
              <a:rPr lang="en-NL" sz="1800" dirty="0"/>
              <a:t>E.g: only the ‘terrible’ </a:t>
            </a:r>
          </a:p>
          <a:p>
            <a:pPr lvl="1"/>
            <a:r>
              <a:rPr lang="en-NL" sz="1800" dirty="0"/>
              <a:t>Consult with your (Chief) Information Security Officer and other stakeholders</a:t>
            </a:r>
          </a:p>
          <a:p>
            <a:r>
              <a:rPr lang="en-NL" sz="2000" dirty="0"/>
              <a:t>Go back to the techies and tell them which risks you want to minimize (Controls). Let them tell what it will cost (or which costs already are covered). </a:t>
            </a:r>
          </a:p>
          <a:p>
            <a:pPr marL="50800" indent="0">
              <a:buNone/>
            </a:pPr>
            <a:endParaRPr lang="en-NL" dirty="0"/>
          </a:p>
        </p:txBody>
      </p:sp>
      <p:sp>
        <p:nvSpPr>
          <p:cNvPr id="3" name="Title 2">
            <a:extLst>
              <a:ext uri="{FF2B5EF4-FFF2-40B4-BE49-F238E27FC236}">
                <a16:creationId xmlns:a16="http://schemas.microsoft.com/office/drawing/2014/main" id="{3663073C-9325-B376-22D0-4C8C213C3064}"/>
              </a:ext>
            </a:extLst>
          </p:cNvPr>
          <p:cNvSpPr>
            <a:spLocks noGrp="1"/>
          </p:cNvSpPr>
          <p:nvPr>
            <p:ph type="title"/>
          </p:nvPr>
        </p:nvSpPr>
        <p:spPr/>
        <p:txBody>
          <a:bodyPr/>
          <a:lstStyle/>
          <a:p>
            <a:r>
              <a:rPr lang="en-NL" dirty="0"/>
              <a:t>Risk &amp; Controls</a:t>
            </a:r>
          </a:p>
        </p:txBody>
      </p:sp>
      <p:pic>
        <p:nvPicPr>
          <p:cNvPr id="5" name="Picture 4">
            <a:extLst>
              <a:ext uri="{FF2B5EF4-FFF2-40B4-BE49-F238E27FC236}">
                <a16:creationId xmlns:a16="http://schemas.microsoft.com/office/drawing/2014/main" id="{611B8C3F-3786-092D-E982-E5ED0E5F7A1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364084" y="3619534"/>
            <a:ext cx="4969380" cy="3249343"/>
          </a:xfrm>
          <a:prstGeom prst="rect">
            <a:avLst/>
          </a:prstGeom>
        </p:spPr>
      </p:pic>
      <p:sp>
        <p:nvSpPr>
          <p:cNvPr id="8" name="Oval 7">
            <a:extLst>
              <a:ext uri="{FF2B5EF4-FFF2-40B4-BE49-F238E27FC236}">
                <a16:creationId xmlns:a16="http://schemas.microsoft.com/office/drawing/2014/main" id="{4D6F421C-0DA2-2D26-DB69-8444C353C2C6}"/>
              </a:ext>
            </a:extLst>
          </p:cNvPr>
          <p:cNvSpPr/>
          <p:nvPr/>
        </p:nvSpPr>
        <p:spPr>
          <a:xfrm>
            <a:off x="6418803" y="4286251"/>
            <a:ext cx="640282" cy="557212"/>
          </a:xfrm>
          <a:prstGeom prst="ellipse">
            <a:avLst/>
          </a:prstGeom>
          <a:noFill/>
          <a:ln>
            <a:solidFill>
              <a:schemeClr val="accent6">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 name="Oval 8">
            <a:extLst>
              <a:ext uri="{FF2B5EF4-FFF2-40B4-BE49-F238E27FC236}">
                <a16:creationId xmlns:a16="http://schemas.microsoft.com/office/drawing/2014/main" id="{DE49302D-0166-9161-CF9E-D3D287D79A14}"/>
              </a:ext>
            </a:extLst>
          </p:cNvPr>
          <p:cNvSpPr/>
          <p:nvPr/>
        </p:nvSpPr>
        <p:spPr>
          <a:xfrm>
            <a:off x="8889944" y="4286251"/>
            <a:ext cx="640282" cy="557212"/>
          </a:xfrm>
          <a:prstGeom prst="ellipse">
            <a:avLst/>
          </a:prstGeom>
          <a:noFill/>
          <a:ln>
            <a:solidFill>
              <a:schemeClr val="accent6">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 name="Oval 9">
            <a:extLst>
              <a:ext uri="{FF2B5EF4-FFF2-40B4-BE49-F238E27FC236}">
                <a16:creationId xmlns:a16="http://schemas.microsoft.com/office/drawing/2014/main" id="{BAD62154-2220-9F3F-A84F-58FC4BC0ABCC}"/>
              </a:ext>
            </a:extLst>
          </p:cNvPr>
          <p:cNvSpPr/>
          <p:nvPr/>
        </p:nvSpPr>
        <p:spPr>
          <a:xfrm>
            <a:off x="6797945" y="5354380"/>
            <a:ext cx="640282" cy="557212"/>
          </a:xfrm>
          <a:prstGeom prst="ellipse">
            <a:avLst/>
          </a:prstGeom>
          <a:noFill/>
          <a:ln>
            <a:solidFill>
              <a:schemeClr val="accent6">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129649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737D4D4-81DB-0A83-2DE7-F244AEEE43C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417121" y="3608657"/>
            <a:ext cx="4908908" cy="3249343"/>
          </a:xfrm>
          <a:prstGeom prst="rect">
            <a:avLst/>
          </a:prstGeom>
        </p:spPr>
      </p:pic>
      <p:sp>
        <p:nvSpPr>
          <p:cNvPr id="2" name="Text Placeholder 1">
            <a:extLst>
              <a:ext uri="{FF2B5EF4-FFF2-40B4-BE49-F238E27FC236}">
                <a16:creationId xmlns:a16="http://schemas.microsoft.com/office/drawing/2014/main" id="{CB778813-26FB-6192-1E90-C1012850F35D}"/>
              </a:ext>
            </a:extLst>
          </p:cNvPr>
          <p:cNvSpPr>
            <a:spLocks noGrp="1"/>
          </p:cNvSpPr>
          <p:nvPr>
            <p:ph type="body" idx="1"/>
          </p:nvPr>
        </p:nvSpPr>
        <p:spPr/>
        <p:txBody>
          <a:bodyPr/>
          <a:lstStyle/>
          <a:p>
            <a:pPr marL="0" indent="0">
              <a:buNone/>
            </a:pPr>
            <a:r>
              <a:rPr lang="en-NL" sz="2400" dirty="0"/>
              <a:t>How do we deal with (insecure) systems of patients/workers? (WiFi, PC’s)</a:t>
            </a:r>
          </a:p>
          <a:p>
            <a:pPr>
              <a:buFontTx/>
              <a:buChar char="-"/>
            </a:pPr>
            <a:r>
              <a:rPr lang="en-NL" sz="2400" dirty="0"/>
              <a:t>Formaly speaking, these systems are out of our control (and thus scope). </a:t>
            </a:r>
          </a:p>
          <a:p>
            <a:pPr>
              <a:buFontTx/>
              <a:buChar char="-"/>
            </a:pPr>
            <a:r>
              <a:rPr lang="en-NL" sz="2400" dirty="0"/>
              <a:t>Take due care: do your best!</a:t>
            </a:r>
          </a:p>
          <a:p>
            <a:pPr lvl="1">
              <a:buFontTx/>
              <a:buChar char="-"/>
            </a:pPr>
            <a:r>
              <a:rPr lang="en-NL" sz="2000" dirty="0"/>
              <a:t>Security-by-default: prevail security above usability </a:t>
            </a:r>
          </a:p>
          <a:p>
            <a:pPr lvl="1">
              <a:buFontTx/>
              <a:buChar char="-"/>
            </a:pPr>
            <a:r>
              <a:rPr lang="en-NL" sz="2000" dirty="0"/>
              <a:t>Detecting malicious activity from the server side</a:t>
            </a:r>
          </a:p>
          <a:p>
            <a:pPr lvl="1">
              <a:buFontTx/>
              <a:buChar char="-"/>
            </a:pPr>
            <a:r>
              <a:rPr lang="en-NL" sz="2000" dirty="0"/>
              <a:t>Providing (security) guidelines on </a:t>
            </a:r>
            <a:br>
              <a:rPr lang="en-NL" sz="2000" dirty="0"/>
            </a:br>
            <a:r>
              <a:rPr lang="en-NL" sz="2000" dirty="0"/>
              <a:t>how to secure private environment </a:t>
            </a:r>
            <a:br>
              <a:rPr lang="en-NL" sz="2000" dirty="0"/>
            </a:br>
            <a:r>
              <a:rPr lang="en-NL" sz="2000" dirty="0"/>
              <a:t>(WiFi, Anti-virus )</a:t>
            </a:r>
          </a:p>
          <a:p>
            <a:endParaRPr lang="en-NL" dirty="0"/>
          </a:p>
        </p:txBody>
      </p:sp>
      <p:sp>
        <p:nvSpPr>
          <p:cNvPr id="3" name="Title 2">
            <a:extLst>
              <a:ext uri="{FF2B5EF4-FFF2-40B4-BE49-F238E27FC236}">
                <a16:creationId xmlns:a16="http://schemas.microsoft.com/office/drawing/2014/main" id="{A609B4C6-8409-983A-3650-D5E7A20D2370}"/>
              </a:ext>
            </a:extLst>
          </p:cNvPr>
          <p:cNvSpPr>
            <a:spLocks noGrp="1"/>
          </p:cNvSpPr>
          <p:nvPr>
            <p:ph type="title"/>
          </p:nvPr>
        </p:nvSpPr>
        <p:spPr/>
        <p:txBody>
          <a:bodyPr/>
          <a:lstStyle/>
          <a:p>
            <a:r>
              <a:rPr lang="en-NL" dirty="0"/>
              <a:t>Security boundaries</a:t>
            </a:r>
          </a:p>
        </p:txBody>
      </p:sp>
      <p:sp>
        <p:nvSpPr>
          <p:cNvPr id="10" name="Rectangle 9">
            <a:extLst>
              <a:ext uri="{FF2B5EF4-FFF2-40B4-BE49-F238E27FC236}">
                <a16:creationId xmlns:a16="http://schemas.microsoft.com/office/drawing/2014/main" id="{91B0CE83-4E46-063A-0395-7F7177C3EC96}"/>
              </a:ext>
            </a:extLst>
          </p:cNvPr>
          <p:cNvSpPr/>
          <p:nvPr/>
        </p:nvSpPr>
        <p:spPr>
          <a:xfrm>
            <a:off x="8796569" y="4271962"/>
            <a:ext cx="902869" cy="642938"/>
          </a:xfrm>
          <a:prstGeom prst="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1" name="Rectangle 10">
            <a:extLst>
              <a:ext uri="{FF2B5EF4-FFF2-40B4-BE49-F238E27FC236}">
                <a16:creationId xmlns:a16="http://schemas.microsoft.com/office/drawing/2014/main" id="{9DE6FCAC-48C8-E8B0-C271-8BBDCE799F18}"/>
              </a:ext>
            </a:extLst>
          </p:cNvPr>
          <p:cNvSpPr/>
          <p:nvPr/>
        </p:nvSpPr>
        <p:spPr>
          <a:xfrm>
            <a:off x="6769056" y="5620062"/>
            <a:ext cx="2205037" cy="642938"/>
          </a:xfrm>
          <a:prstGeom prst="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2" name="Rectangle 11">
            <a:extLst>
              <a:ext uri="{FF2B5EF4-FFF2-40B4-BE49-F238E27FC236}">
                <a16:creationId xmlns:a16="http://schemas.microsoft.com/office/drawing/2014/main" id="{11ACCB26-1F6B-A2D7-66DC-B41D40990D1B}"/>
              </a:ext>
            </a:extLst>
          </p:cNvPr>
          <p:cNvSpPr/>
          <p:nvPr/>
        </p:nvSpPr>
        <p:spPr>
          <a:xfrm>
            <a:off x="7501054" y="4296084"/>
            <a:ext cx="821955" cy="521244"/>
          </a:xfrm>
          <a:prstGeom prst="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1623833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6B5A6FF-7AB5-E1BB-C555-DA8B80355674}"/>
              </a:ext>
            </a:extLst>
          </p:cNvPr>
          <p:cNvSpPr>
            <a:spLocks noGrp="1"/>
          </p:cNvSpPr>
          <p:nvPr>
            <p:ph type="body" idx="1"/>
          </p:nvPr>
        </p:nvSpPr>
        <p:spPr/>
        <p:txBody>
          <a:bodyPr/>
          <a:lstStyle/>
          <a:p>
            <a:pPr>
              <a:buFontTx/>
              <a:buChar char="-"/>
            </a:pPr>
            <a:r>
              <a:rPr lang="en-GB" dirty="0"/>
              <a:t>A</a:t>
            </a:r>
            <a:r>
              <a:rPr lang="en-NL" dirty="0"/>
              <a:t>sk you (Chief) Information Security Officer for help if you feel not up to it on your own ( He probably is over the moon about you asking anyway)</a:t>
            </a:r>
          </a:p>
          <a:p>
            <a:pPr>
              <a:buFontTx/>
              <a:buChar char="-"/>
            </a:pPr>
            <a:r>
              <a:rPr lang="en-NL" dirty="0"/>
              <a:t>If techies are starting to sound like Marshians (you can’t understand a word they are saying): tell them. And ask them to translate to language you can understand.</a:t>
            </a:r>
          </a:p>
          <a:p>
            <a:endParaRPr lang="en-NL" dirty="0"/>
          </a:p>
        </p:txBody>
      </p:sp>
      <p:sp>
        <p:nvSpPr>
          <p:cNvPr id="3" name="Title 2">
            <a:extLst>
              <a:ext uri="{FF2B5EF4-FFF2-40B4-BE49-F238E27FC236}">
                <a16:creationId xmlns:a16="http://schemas.microsoft.com/office/drawing/2014/main" id="{7A502588-756E-BAEC-E4E0-1A01890E217C}"/>
              </a:ext>
            </a:extLst>
          </p:cNvPr>
          <p:cNvSpPr>
            <a:spLocks noGrp="1"/>
          </p:cNvSpPr>
          <p:nvPr>
            <p:ph type="title"/>
          </p:nvPr>
        </p:nvSpPr>
        <p:spPr/>
        <p:txBody>
          <a:bodyPr/>
          <a:lstStyle/>
          <a:p>
            <a:r>
              <a:rPr lang="en-NL" dirty="0"/>
              <a:t>Some last notes</a:t>
            </a:r>
          </a:p>
        </p:txBody>
      </p:sp>
    </p:spTree>
    <p:extLst>
      <p:ext uri="{BB962C8B-B14F-4D97-AF65-F5344CB8AC3E}">
        <p14:creationId xmlns:p14="http://schemas.microsoft.com/office/powerpoint/2010/main" val="3046821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30D6E23-EB54-0A6A-D72F-77887D26DA22}"/>
              </a:ext>
            </a:extLst>
          </p:cNvPr>
          <p:cNvSpPr>
            <a:spLocks noGrp="1"/>
          </p:cNvSpPr>
          <p:nvPr>
            <p:ph type="body" idx="1"/>
          </p:nvPr>
        </p:nvSpPr>
        <p:spPr/>
        <p:txBody>
          <a:bodyPr/>
          <a:lstStyle/>
          <a:p>
            <a:r>
              <a:rPr lang="en-NL" dirty="0"/>
              <a:t>Assess risk for your service on risk of individual components</a:t>
            </a:r>
          </a:p>
          <a:p>
            <a:r>
              <a:rPr lang="en-NL" dirty="0"/>
              <a:t>Consult IT and stakeholders on what risks are conceivable, acceptable or unacceptable</a:t>
            </a:r>
          </a:p>
          <a:p>
            <a:r>
              <a:rPr lang="en-NL" dirty="0"/>
              <a:t>Budget for risks that are unacceptable</a:t>
            </a:r>
          </a:p>
          <a:p>
            <a:r>
              <a:rPr lang="en-NL" dirty="0"/>
              <a:t>Take due care for situations out of your control</a:t>
            </a:r>
          </a:p>
          <a:p>
            <a:endParaRPr lang="en-NL" dirty="0"/>
          </a:p>
        </p:txBody>
      </p:sp>
      <p:sp>
        <p:nvSpPr>
          <p:cNvPr id="3" name="Title 2">
            <a:extLst>
              <a:ext uri="{FF2B5EF4-FFF2-40B4-BE49-F238E27FC236}">
                <a16:creationId xmlns:a16="http://schemas.microsoft.com/office/drawing/2014/main" id="{434F5D3C-6815-5E21-3DAC-945653D8557C}"/>
              </a:ext>
            </a:extLst>
          </p:cNvPr>
          <p:cNvSpPr>
            <a:spLocks noGrp="1"/>
          </p:cNvSpPr>
          <p:nvPr>
            <p:ph type="title"/>
          </p:nvPr>
        </p:nvSpPr>
        <p:spPr/>
        <p:txBody>
          <a:bodyPr/>
          <a:lstStyle/>
          <a:p>
            <a:r>
              <a:rPr lang="en-NL" dirty="0"/>
              <a:t>Summary part I</a:t>
            </a:r>
          </a:p>
        </p:txBody>
      </p:sp>
    </p:spTree>
    <p:extLst>
      <p:ext uri="{BB962C8B-B14F-4D97-AF65-F5344CB8AC3E}">
        <p14:creationId xmlns:p14="http://schemas.microsoft.com/office/powerpoint/2010/main" val="379399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50FA30-23F3-D8A0-97F5-4943ED59BC7D}"/>
              </a:ext>
            </a:extLst>
          </p:cNvPr>
          <p:cNvSpPr>
            <a:spLocks noGrp="1"/>
          </p:cNvSpPr>
          <p:nvPr>
            <p:ph type="body" idx="1"/>
          </p:nvPr>
        </p:nvSpPr>
        <p:spPr/>
        <p:txBody>
          <a:bodyPr/>
          <a:lstStyle/>
          <a:p>
            <a:pPr marL="50800" indent="0">
              <a:buNone/>
            </a:pPr>
            <a:endParaRPr lang="en-NL" sz="3200" b="1" u="sng" dirty="0"/>
          </a:p>
          <a:p>
            <a:pPr marL="50800" indent="0">
              <a:buNone/>
            </a:pPr>
            <a:endParaRPr lang="en-NL" sz="3200" b="1" u="sng" dirty="0"/>
          </a:p>
          <a:p>
            <a:pPr marL="50800" indent="0">
              <a:buNone/>
            </a:pPr>
            <a:r>
              <a:rPr lang="en-NL" sz="3200" dirty="0"/>
              <a:t>		   	</a:t>
            </a:r>
            <a:r>
              <a:rPr lang="en-NL" sz="3200" b="1" u="sng" dirty="0"/>
              <a:t>Security in action</a:t>
            </a:r>
          </a:p>
        </p:txBody>
      </p:sp>
    </p:spTree>
    <p:extLst>
      <p:ext uri="{BB962C8B-B14F-4D97-AF65-F5344CB8AC3E}">
        <p14:creationId xmlns:p14="http://schemas.microsoft.com/office/powerpoint/2010/main" val="1919266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92B649-41C9-78B0-2F44-E699121F5030}"/>
              </a:ext>
            </a:extLst>
          </p:cNvPr>
          <p:cNvSpPr>
            <a:spLocks noGrp="1"/>
          </p:cNvSpPr>
          <p:nvPr>
            <p:ph type="body" idx="1"/>
          </p:nvPr>
        </p:nvSpPr>
        <p:spPr/>
        <p:txBody>
          <a:bodyPr/>
          <a:lstStyle/>
          <a:p>
            <a:pPr marL="50800" indent="0">
              <a:buNone/>
            </a:pPr>
            <a:r>
              <a:rPr lang="en-NL" dirty="0"/>
              <a:t>More detailed into these questions:</a:t>
            </a:r>
          </a:p>
          <a:p>
            <a:pPr>
              <a:buFontTx/>
              <a:buChar char="-"/>
            </a:pPr>
            <a:r>
              <a:rPr lang="en-NL" dirty="0"/>
              <a:t>Which resources do we protect?</a:t>
            </a:r>
          </a:p>
          <a:p>
            <a:pPr>
              <a:buFontTx/>
              <a:buChar char="-"/>
            </a:pPr>
            <a:r>
              <a:rPr lang="en-NL" dirty="0"/>
              <a:t>What can go wrong?</a:t>
            </a:r>
          </a:p>
          <a:p>
            <a:pPr lvl="1">
              <a:buFontTx/>
              <a:buChar char="-"/>
            </a:pPr>
            <a:r>
              <a:rPr lang="en-NL" dirty="0"/>
              <a:t>CIA,Risk</a:t>
            </a:r>
          </a:p>
          <a:p>
            <a:pPr>
              <a:buFontTx/>
              <a:buChar char="-"/>
            </a:pPr>
            <a:r>
              <a:rPr lang="en-NL" dirty="0"/>
              <a:t>To what extent do we secure our systems</a:t>
            </a:r>
          </a:p>
          <a:p>
            <a:pPr lvl="1">
              <a:buFontTx/>
              <a:buChar char="-"/>
            </a:pPr>
            <a:r>
              <a:rPr lang="en-NL" dirty="0"/>
              <a:t>Risk, heatmap, controls</a:t>
            </a:r>
          </a:p>
          <a:p>
            <a:pPr>
              <a:buFontTx/>
              <a:buChar char="-"/>
            </a:pPr>
            <a:r>
              <a:rPr lang="en-NL" dirty="0"/>
              <a:t>How do we deal with (insecure) systems of patients/workers?</a:t>
            </a:r>
          </a:p>
        </p:txBody>
      </p:sp>
      <p:sp>
        <p:nvSpPr>
          <p:cNvPr id="3" name="Title 2">
            <a:extLst>
              <a:ext uri="{FF2B5EF4-FFF2-40B4-BE49-F238E27FC236}">
                <a16:creationId xmlns:a16="http://schemas.microsoft.com/office/drawing/2014/main" id="{7735DE0A-3964-2D76-FCB9-1BCE01C033D1}"/>
              </a:ext>
            </a:extLst>
          </p:cNvPr>
          <p:cNvSpPr>
            <a:spLocks noGrp="1"/>
          </p:cNvSpPr>
          <p:nvPr>
            <p:ph type="title"/>
          </p:nvPr>
        </p:nvSpPr>
        <p:spPr/>
        <p:txBody>
          <a:bodyPr/>
          <a:lstStyle/>
          <a:p>
            <a:r>
              <a:rPr lang="en-NL" dirty="0"/>
              <a:t>Questions we should ask our selves</a:t>
            </a:r>
          </a:p>
        </p:txBody>
      </p:sp>
    </p:spTree>
    <p:extLst>
      <p:ext uri="{BB962C8B-B14F-4D97-AF65-F5344CB8AC3E}">
        <p14:creationId xmlns:p14="http://schemas.microsoft.com/office/powerpoint/2010/main" val="3414551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Logo, company name&#10;&#10;Description automatically generated">
            <a:extLst>
              <a:ext uri="{FF2B5EF4-FFF2-40B4-BE49-F238E27FC236}">
                <a16:creationId xmlns:a16="http://schemas.microsoft.com/office/drawing/2014/main" id="{29E0C21A-704D-A740-B675-49B178ABEB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1714" y="474887"/>
            <a:ext cx="4071904" cy="2577860"/>
          </a:xfrm>
          <a:prstGeom prst="rect">
            <a:avLst/>
          </a:prstGeom>
        </p:spPr>
      </p:pic>
      <p:sp>
        <p:nvSpPr>
          <p:cNvPr id="2" name="Title 1">
            <a:extLst>
              <a:ext uri="{FF2B5EF4-FFF2-40B4-BE49-F238E27FC236}">
                <a16:creationId xmlns:a16="http://schemas.microsoft.com/office/drawing/2014/main" id="{170F1C7F-B42C-634D-9EFE-B4D8EBE5E314}"/>
              </a:ext>
            </a:extLst>
          </p:cNvPr>
          <p:cNvSpPr>
            <a:spLocks noGrp="1"/>
          </p:cNvSpPr>
          <p:nvPr>
            <p:ph type="title"/>
          </p:nvPr>
        </p:nvSpPr>
        <p:spPr/>
        <p:txBody>
          <a:bodyPr>
            <a:normAutofit fontScale="90000"/>
          </a:bodyPr>
          <a:lstStyle/>
          <a:p>
            <a:r>
              <a:rPr lang="en-NL"/>
              <a:t>Who Am I?</a:t>
            </a:r>
            <a:endParaRPr lang="en-NL" dirty="0"/>
          </a:p>
        </p:txBody>
      </p:sp>
      <p:sp>
        <p:nvSpPr>
          <p:cNvPr id="4" name="Slide Number Placeholder 3">
            <a:extLst>
              <a:ext uri="{FF2B5EF4-FFF2-40B4-BE49-F238E27FC236}">
                <a16:creationId xmlns:a16="http://schemas.microsoft.com/office/drawing/2014/main" id="{D2E065EA-36E2-5146-967B-8E5C317B6309}"/>
              </a:ext>
            </a:extLst>
          </p:cNvPr>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pPr/>
              <a:t>3</a:t>
            </a:fld>
            <a:r>
              <a:rPr lang="en-GB"/>
              <a:t>     |</a:t>
            </a:r>
            <a:endParaRPr lang="en-GB" dirty="0"/>
          </a:p>
        </p:txBody>
      </p:sp>
      <p:pic>
        <p:nvPicPr>
          <p:cNvPr id="15" name="Picture 14" descr="A picture containing drawing&#10;&#10;Description automatically generated">
            <a:extLst>
              <a:ext uri="{FF2B5EF4-FFF2-40B4-BE49-F238E27FC236}">
                <a16:creationId xmlns:a16="http://schemas.microsoft.com/office/drawing/2014/main" id="{5E0B2EE9-C6FC-084C-A559-307A34966B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2870" y="4678372"/>
            <a:ext cx="2981840" cy="1474464"/>
          </a:xfrm>
          <a:prstGeom prst="rect">
            <a:avLst/>
          </a:prstGeom>
        </p:spPr>
      </p:pic>
      <p:pic>
        <p:nvPicPr>
          <p:cNvPr id="17" name="Picture 16" descr="A picture containing icon&#10;&#10;Description automatically generated">
            <a:extLst>
              <a:ext uri="{FF2B5EF4-FFF2-40B4-BE49-F238E27FC236}">
                <a16:creationId xmlns:a16="http://schemas.microsoft.com/office/drawing/2014/main" id="{A5C0B058-448E-3240-AC93-BCD13A9A98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42870" y="2787651"/>
            <a:ext cx="2885837" cy="1890721"/>
          </a:xfrm>
          <a:prstGeom prst="rect">
            <a:avLst/>
          </a:prstGeom>
        </p:spPr>
      </p:pic>
      <p:sp>
        <p:nvSpPr>
          <p:cNvPr id="34" name="TextBox 33">
            <a:extLst>
              <a:ext uri="{FF2B5EF4-FFF2-40B4-BE49-F238E27FC236}">
                <a16:creationId xmlns:a16="http://schemas.microsoft.com/office/drawing/2014/main" id="{5F6629EA-D679-B84D-B2DD-4F2A5DFF7DAB}"/>
              </a:ext>
            </a:extLst>
          </p:cNvPr>
          <p:cNvSpPr txBox="1"/>
          <p:nvPr/>
        </p:nvSpPr>
        <p:spPr>
          <a:xfrm>
            <a:off x="1231851" y="5991906"/>
            <a:ext cx="914400" cy="914400"/>
          </a:xfrm>
          <a:prstGeom prst="rect">
            <a:avLst/>
          </a:prstGeom>
        </p:spPr>
        <p:txBody>
          <a:bodyPr vert="horz" wrap="none" lIns="91440" tIns="45720" rIns="91440" bIns="45720" rtlCol="0">
            <a:normAutofit/>
          </a:bodyPr>
          <a:lstStyle/>
          <a:p>
            <a:pPr algn="l"/>
            <a:r>
              <a:rPr lang="en-NL" dirty="0"/>
              <a:t>Alf Moens, infected with collaboration virus</a:t>
            </a:r>
          </a:p>
        </p:txBody>
      </p:sp>
      <p:pic>
        <p:nvPicPr>
          <p:cNvPr id="5" name="Picture 4" descr="A picture containing person, person, window&#10;&#10;Description automatically generated">
            <a:extLst>
              <a:ext uri="{FF2B5EF4-FFF2-40B4-BE49-F238E27FC236}">
                <a16:creationId xmlns:a16="http://schemas.microsoft.com/office/drawing/2014/main" id="{380F8A15-BDD1-0543-AC3A-079BE9B8DE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89051" y="1697836"/>
            <a:ext cx="2916572" cy="4070349"/>
          </a:xfrm>
          <a:prstGeom prst="rect">
            <a:avLst/>
          </a:prstGeom>
        </p:spPr>
      </p:pic>
    </p:spTree>
    <p:extLst>
      <p:ext uri="{BB962C8B-B14F-4D97-AF65-F5344CB8AC3E}">
        <p14:creationId xmlns:p14="http://schemas.microsoft.com/office/powerpoint/2010/main" val="1913860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80EAA90-F86C-EA1B-79B2-702376AAF9B7}"/>
              </a:ext>
            </a:extLst>
          </p:cNvPr>
          <p:cNvSpPr>
            <a:spLocks noGrp="1"/>
          </p:cNvSpPr>
          <p:nvPr>
            <p:ph type="body" idx="1"/>
          </p:nvPr>
        </p:nvSpPr>
        <p:spPr>
          <a:xfrm>
            <a:off x="998895" y="1428050"/>
            <a:ext cx="10698523" cy="2264056"/>
          </a:xfrm>
        </p:spPr>
        <p:txBody>
          <a:bodyPr/>
          <a:lstStyle/>
          <a:p>
            <a:r>
              <a:rPr lang="en-NL" dirty="0"/>
              <a:t>For each resource:</a:t>
            </a:r>
          </a:p>
          <a:p>
            <a:pPr lvl="1"/>
            <a:r>
              <a:rPr lang="en-NL" dirty="0"/>
              <a:t>Personally Identifiable Information (PII) -&gt; GDPR</a:t>
            </a:r>
          </a:p>
          <a:p>
            <a:pPr lvl="1"/>
            <a:r>
              <a:rPr lang="en-NL" dirty="0"/>
              <a:t>Intellectual property</a:t>
            </a:r>
          </a:p>
          <a:p>
            <a:pPr lvl="1"/>
            <a:r>
              <a:rPr lang="en-NL" dirty="0"/>
              <a:t>Security necessities ( usernames, passwords, tokens )</a:t>
            </a:r>
          </a:p>
          <a:p>
            <a:pPr lvl="1"/>
            <a:r>
              <a:rPr lang="en-NL" dirty="0"/>
              <a:t>Anything important really…</a:t>
            </a:r>
          </a:p>
        </p:txBody>
      </p:sp>
      <p:sp>
        <p:nvSpPr>
          <p:cNvPr id="3" name="Title 2">
            <a:extLst>
              <a:ext uri="{FF2B5EF4-FFF2-40B4-BE49-F238E27FC236}">
                <a16:creationId xmlns:a16="http://schemas.microsoft.com/office/drawing/2014/main" id="{9D644457-0AA2-39B3-A253-55309A2EFE2C}"/>
              </a:ext>
            </a:extLst>
          </p:cNvPr>
          <p:cNvSpPr>
            <a:spLocks noGrp="1"/>
          </p:cNvSpPr>
          <p:nvPr>
            <p:ph type="title"/>
          </p:nvPr>
        </p:nvSpPr>
        <p:spPr/>
        <p:txBody>
          <a:bodyPr/>
          <a:lstStyle/>
          <a:p>
            <a:r>
              <a:rPr lang="en-NL" dirty="0"/>
              <a:t>Which resources do we protect?</a:t>
            </a:r>
          </a:p>
        </p:txBody>
      </p:sp>
      <p:pic>
        <p:nvPicPr>
          <p:cNvPr id="4" name="Picture 3">
            <a:extLst>
              <a:ext uri="{FF2B5EF4-FFF2-40B4-BE49-F238E27FC236}">
                <a16:creationId xmlns:a16="http://schemas.microsoft.com/office/drawing/2014/main" id="{3AB40895-E3EB-73E3-6ED3-1CBB6E5BABF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021179" y="3608657"/>
            <a:ext cx="5304850" cy="3249343"/>
          </a:xfrm>
          <a:prstGeom prst="rect">
            <a:avLst/>
          </a:prstGeom>
        </p:spPr>
      </p:pic>
      <p:sp>
        <p:nvSpPr>
          <p:cNvPr id="6" name="Oval 5">
            <a:extLst>
              <a:ext uri="{FF2B5EF4-FFF2-40B4-BE49-F238E27FC236}">
                <a16:creationId xmlns:a16="http://schemas.microsoft.com/office/drawing/2014/main" id="{9CB8E725-C638-3857-374A-A10CA1E772AB}"/>
              </a:ext>
            </a:extLst>
          </p:cNvPr>
          <p:cNvSpPr/>
          <p:nvPr/>
        </p:nvSpPr>
        <p:spPr>
          <a:xfrm>
            <a:off x="6553017" y="6215061"/>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7" name="Oval 6">
            <a:extLst>
              <a:ext uri="{FF2B5EF4-FFF2-40B4-BE49-F238E27FC236}">
                <a16:creationId xmlns:a16="http://schemas.microsoft.com/office/drawing/2014/main" id="{18B3E90E-B6D6-F0C8-C683-D0A56CB24700}"/>
              </a:ext>
            </a:extLst>
          </p:cNvPr>
          <p:cNvSpPr/>
          <p:nvPr/>
        </p:nvSpPr>
        <p:spPr>
          <a:xfrm>
            <a:off x="8084717" y="6215061"/>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8" name="Oval 7">
            <a:extLst>
              <a:ext uri="{FF2B5EF4-FFF2-40B4-BE49-F238E27FC236}">
                <a16:creationId xmlns:a16="http://schemas.microsoft.com/office/drawing/2014/main" id="{7888BEDD-B3B5-53ED-2627-707B54237EDD}"/>
              </a:ext>
            </a:extLst>
          </p:cNvPr>
          <p:cNvSpPr/>
          <p:nvPr/>
        </p:nvSpPr>
        <p:spPr>
          <a:xfrm>
            <a:off x="6553017" y="5345323"/>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9" name="Oval 8">
            <a:extLst>
              <a:ext uri="{FF2B5EF4-FFF2-40B4-BE49-F238E27FC236}">
                <a16:creationId xmlns:a16="http://schemas.microsoft.com/office/drawing/2014/main" id="{F730A72E-A7BA-B712-F512-E64A99FAC602}"/>
              </a:ext>
            </a:extLst>
          </p:cNvPr>
          <p:cNvSpPr/>
          <p:nvPr/>
        </p:nvSpPr>
        <p:spPr>
          <a:xfrm>
            <a:off x="8084717" y="5345324"/>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0" name="Oval 9">
            <a:extLst>
              <a:ext uri="{FF2B5EF4-FFF2-40B4-BE49-F238E27FC236}">
                <a16:creationId xmlns:a16="http://schemas.microsoft.com/office/drawing/2014/main" id="{A688D53F-D576-A36C-16CD-401731E3F407}"/>
              </a:ext>
            </a:extLst>
          </p:cNvPr>
          <p:cNvSpPr/>
          <p:nvPr/>
        </p:nvSpPr>
        <p:spPr>
          <a:xfrm>
            <a:off x="8720797" y="4300206"/>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1" name="Oval 10">
            <a:extLst>
              <a:ext uri="{FF2B5EF4-FFF2-40B4-BE49-F238E27FC236}">
                <a16:creationId xmlns:a16="http://schemas.microsoft.com/office/drawing/2014/main" id="{A718988F-0A70-521D-DB84-74E2395316CD}"/>
              </a:ext>
            </a:extLst>
          </p:cNvPr>
          <p:cNvSpPr/>
          <p:nvPr/>
        </p:nvSpPr>
        <p:spPr>
          <a:xfrm>
            <a:off x="6230200" y="4273064"/>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2" name="Oval 11">
            <a:extLst>
              <a:ext uri="{FF2B5EF4-FFF2-40B4-BE49-F238E27FC236}">
                <a16:creationId xmlns:a16="http://schemas.microsoft.com/office/drawing/2014/main" id="{E3C9E9E1-CFA9-0A98-A4AC-959D89EAD4D6}"/>
              </a:ext>
            </a:extLst>
          </p:cNvPr>
          <p:cNvSpPr/>
          <p:nvPr/>
        </p:nvSpPr>
        <p:spPr>
          <a:xfrm>
            <a:off x="7375105" y="4282071"/>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13" name="Oval 12">
            <a:extLst>
              <a:ext uri="{FF2B5EF4-FFF2-40B4-BE49-F238E27FC236}">
                <a16:creationId xmlns:a16="http://schemas.microsoft.com/office/drawing/2014/main" id="{8BDDA606-B066-D471-7C3C-76169793638B}"/>
              </a:ext>
            </a:extLst>
          </p:cNvPr>
          <p:cNvSpPr/>
          <p:nvPr/>
        </p:nvSpPr>
        <p:spPr>
          <a:xfrm>
            <a:off x="8898404" y="3636386"/>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Tree>
    <p:extLst>
      <p:ext uri="{BB962C8B-B14F-4D97-AF65-F5344CB8AC3E}">
        <p14:creationId xmlns:p14="http://schemas.microsoft.com/office/powerpoint/2010/main" val="398537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0"/>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2"/>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11"/>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8"/>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9"/>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7"/>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2" nodeType="clickEffect">
                                  <p:stCondLst>
                                    <p:cond delay="0"/>
                                  </p:stCondLst>
                                  <p:childTnLst>
                                    <p:set>
                                      <p:cBhvr>
                                        <p:cTn id="64" dur="1" fill="hold">
                                          <p:stCondLst>
                                            <p:cond delay="0"/>
                                          </p:stCondLst>
                                        </p:cTn>
                                        <p:tgtEl>
                                          <p:spTgt spid="1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1" nodeType="clickEffect">
                                  <p:stCondLst>
                                    <p:cond delay="0"/>
                                  </p:stCondLst>
                                  <p:childTnLst>
                                    <p:set>
                                      <p:cBhvr>
                                        <p:cTn id="68" dur="1" fill="hold">
                                          <p:stCondLst>
                                            <p:cond delay="0"/>
                                          </p:stCondLst>
                                        </p:cTn>
                                        <p:tgtEl>
                                          <p:spTgt spid="1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2" nodeType="click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1" grpId="2" animBg="1"/>
      <p:bldP spid="12" grpId="0" animBg="1"/>
      <p:bldP spid="12" grpId="1" animBg="1"/>
      <p:bldP spid="12" grpId="2" animBg="1"/>
      <p:bldP spid="13" grpId="0" animBg="1"/>
      <p:bldP spid="13"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6281FE1-F4AF-AA02-02A7-BA6DF7E4A250}"/>
              </a:ext>
            </a:extLst>
          </p:cNvPr>
          <p:cNvPicPr>
            <a:picLocks noChangeAspect="1" noChangeArrowheads="1"/>
          </p:cNvPicPr>
          <p:nvPr/>
        </p:nvPicPr>
        <p:blipFill>
          <a:blip r:embed="rId3"/>
          <a:srcRect/>
          <a:stretch/>
        </p:blipFill>
        <p:spPr bwMode="auto">
          <a:xfrm>
            <a:off x="-154626" y="2711136"/>
            <a:ext cx="9004300" cy="344170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a16="http://schemas.microsoft.com/office/drawing/2014/main" id="{EE46A077-8547-1A0A-8809-C361157AF3D3}"/>
              </a:ext>
            </a:extLst>
          </p:cNvPr>
          <p:cNvSpPr>
            <a:spLocks noGrp="1"/>
          </p:cNvSpPr>
          <p:nvPr>
            <p:ph type="body" idx="1"/>
          </p:nvPr>
        </p:nvSpPr>
        <p:spPr>
          <a:xfrm>
            <a:off x="998895" y="1428050"/>
            <a:ext cx="6491117" cy="4300397"/>
          </a:xfrm>
        </p:spPr>
        <p:txBody>
          <a:bodyPr/>
          <a:lstStyle/>
          <a:p>
            <a:pPr marL="50800" indent="0">
              <a:buNone/>
            </a:pPr>
            <a:r>
              <a:rPr lang="en-NL" dirty="0"/>
              <a:t>Example: </a:t>
            </a:r>
          </a:p>
          <a:p>
            <a:pPr marL="50800" indent="0">
              <a:buNone/>
            </a:pPr>
            <a:r>
              <a:rPr lang="en-NL" dirty="0"/>
              <a:t>Patient data is stolen</a:t>
            </a:r>
          </a:p>
        </p:txBody>
      </p:sp>
      <p:sp>
        <p:nvSpPr>
          <p:cNvPr id="3" name="Title 2">
            <a:extLst>
              <a:ext uri="{FF2B5EF4-FFF2-40B4-BE49-F238E27FC236}">
                <a16:creationId xmlns:a16="http://schemas.microsoft.com/office/drawing/2014/main" id="{AEBC3C6C-6E91-359F-599E-1A610B144067}"/>
              </a:ext>
            </a:extLst>
          </p:cNvPr>
          <p:cNvSpPr>
            <a:spLocks noGrp="1"/>
          </p:cNvSpPr>
          <p:nvPr>
            <p:ph type="title"/>
          </p:nvPr>
        </p:nvSpPr>
        <p:spPr/>
        <p:txBody>
          <a:bodyPr/>
          <a:lstStyle/>
          <a:p>
            <a:r>
              <a:rPr lang="en-NL" dirty="0"/>
              <a:t>What can go wrong?</a:t>
            </a:r>
          </a:p>
        </p:txBody>
      </p:sp>
      <p:pic>
        <p:nvPicPr>
          <p:cNvPr id="7" name="Picture 6">
            <a:extLst>
              <a:ext uri="{FF2B5EF4-FFF2-40B4-BE49-F238E27FC236}">
                <a16:creationId xmlns:a16="http://schemas.microsoft.com/office/drawing/2014/main" id="{66DA3CF0-D744-0C3C-B272-FEA10A02B953}"/>
              </a:ext>
            </a:extLst>
          </p:cNvPr>
          <p:cNvPicPr>
            <a:picLocks noChangeAspect="1"/>
          </p:cNvPicPr>
          <p:nvPr/>
        </p:nvPicPr>
        <p:blipFill>
          <a:blip r:embed="rId4"/>
          <a:stretch>
            <a:fillRect/>
          </a:stretch>
        </p:blipFill>
        <p:spPr>
          <a:xfrm>
            <a:off x="5189295" y="0"/>
            <a:ext cx="6318234" cy="3307976"/>
          </a:xfrm>
          <a:prstGeom prst="rect">
            <a:avLst/>
          </a:prstGeom>
        </p:spPr>
      </p:pic>
      <p:pic>
        <p:nvPicPr>
          <p:cNvPr id="8" name="Picture 7">
            <a:extLst>
              <a:ext uri="{FF2B5EF4-FFF2-40B4-BE49-F238E27FC236}">
                <a16:creationId xmlns:a16="http://schemas.microsoft.com/office/drawing/2014/main" id="{63945FE5-B33B-2820-E542-757AC75EE29D}"/>
              </a:ext>
            </a:extLst>
          </p:cNvPr>
          <p:cNvPicPr>
            <a:picLocks noChangeAspect="1"/>
          </p:cNvPicPr>
          <p:nvPr/>
        </p:nvPicPr>
        <p:blipFill>
          <a:blip r:embed="rId5"/>
          <a:stretch>
            <a:fillRect/>
          </a:stretch>
        </p:blipFill>
        <p:spPr>
          <a:xfrm>
            <a:off x="8360442" y="3388"/>
            <a:ext cx="2698967" cy="3425612"/>
          </a:xfrm>
          <a:prstGeom prst="rect">
            <a:avLst/>
          </a:prstGeom>
        </p:spPr>
      </p:pic>
      <p:pic>
        <p:nvPicPr>
          <p:cNvPr id="9" name="Picture 8">
            <a:extLst>
              <a:ext uri="{FF2B5EF4-FFF2-40B4-BE49-F238E27FC236}">
                <a16:creationId xmlns:a16="http://schemas.microsoft.com/office/drawing/2014/main" id="{D9626EEE-29C1-37CE-85D2-3199B037C14B}"/>
              </a:ext>
            </a:extLst>
          </p:cNvPr>
          <p:cNvPicPr>
            <a:picLocks noChangeAspect="1"/>
          </p:cNvPicPr>
          <p:nvPr/>
        </p:nvPicPr>
        <p:blipFill>
          <a:blip r:embed="rId6"/>
          <a:stretch>
            <a:fillRect/>
          </a:stretch>
        </p:blipFill>
        <p:spPr>
          <a:xfrm>
            <a:off x="5153865" y="2105825"/>
            <a:ext cx="5361548" cy="4066375"/>
          </a:xfrm>
          <a:prstGeom prst="rect">
            <a:avLst/>
          </a:prstGeom>
        </p:spPr>
      </p:pic>
      <p:pic>
        <p:nvPicPr>
          <p:cNvPr id="11" name="Picture 10">
            <a:extLst>
              <a:ext uri="{FF2B5EF4-FFF2-40B4-BE49-F238E27FC236}">
                <a16:creationId xmlns:a16="http://schemas.microsoft.com/office/drawing/2014/main" id="{CEC8245C-F8D2-9FBA-D418-DA86610DF836}"/>
              </a:ext>
            </a:extLst>
          </p:cNvPr>
          <p:cNvPicPr>
            <a:picLocks noChangeAspect="1"/>
          </p:cNvPicPr>
          <p:nvPr/>
        </p:nvPicPr>
        <p:blipFill>
          <a:blip r:embed="rId7"/>
          <a:stretch>
            <a:fillRect/>
          </a:stretch>
        </p:blipFill>
        <p:spPr>
          <a:xfrm>
            <a:off x="-20050" y="2666736"/>
            <a:ext cx="5156200" cy="3784600"/>
          </a:xfrm>
          <a:prstGeom prst="rect">
            <a:avLst/>
          </a:prstGeom>
        </p:spPr>
      </p:pic>
      <p:sp>
        <p:nvSpPr>
          <p:cNvPr id="10" name="Oval 9">
            <a:extLst>
              <a:ext uri="{FF2B5EF4-FFF2-40B4-BE49-F238E27FC236}">
                <a16:creationId xmlns:a16="http://schemas.microsoft.com/office/drawing/2014/main" id="{806B30A7-57FB-070D-F041-7F8224A4CACD}"/>
              </a:ext>
            </a:extLst>
          </p:cNvPr>
          <p:cNvSpPr/>
          <p:nvPr/>
        </p:nvSpPr>
        <p:spPr>
          <a:xfrm>
            <a:off x="5891" y="5987913"/>
            <a:ext cx="1183341" cy="5647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223186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BD2949-DEF3-111E-2B6F-A435D6CC4F88}"/>
              </a:ext>
            </a:extLst>
          </p:cNvPr>
          <p:cNvSpPr>
            <a:spLocks noGrp="1"/>
          </p:cNvSpPr>
          <p:nvPr>
            <p:ph type="body" idx="1"/>
          </p:nvPr>
        </p:nvSpPr>
        <p:spPr/>
        <p:txBody>
          <a:bodyPr/>
          <a:lstStyle/>
          <a:p>
            <a:pPr marL="0" indent="0">
              <a:buNone/>
            </a:pPr>
            <a:r>
              <a:rPr lang="en-NL" dirty="0"/>
              <a:t>Further more (depending on the service):</a:t>
            </a:r>
          </a:p>
          <a:p>
            <a:pPr>
              <a:buFontTx/>
              <a:buChar char="-"/>
            </a:pPr>
            <a:r>
              <a:rPr lang="en-NL" sz="2400" dirty="0"/>
              <a:t>Downtime of the service due to Denial of Service attacks</a:t>
            </a:r>
          </a:p>
          <a:p>
            <a:pPr>
              <a:buFontTx/>
              <a:buChar char="-"/>
            </a:pPr>
            <a:r>
              <a:rPr lang="en-GB" sz="2400" dirty="0"/>
              <a:t>L</a:t>
            </a:r>
            <a:r>
              <a:rPr lang="en-NL" sz="2400" dirty="0"/>
              <a:t>egal disputes due to data manipulation</a:t>
            </a:r>
          </a:p>
          <a:p>
            <a:pPr lvl="1">
              <a:buFontTx/>
              <a:buChar char="-"/>
            </a:pPr>
            <a:r>
              <a:rPr lang="en-GB" sz="2000" dirty="0"/>
              <a:t>N</a:t>
            </a:r>
            <a:r>
              <a:rPr lang="en-NL" sz="2000" dirty="0"/>
              <a:t>on-repudiation in transactions</a:t>
            </a:r>
          </a:p>
          <a:p>
            <a:pPr lvl="1">
              <a:buFontTx/>
              <a:buChar char="-"/>
            </a:pPr>
            <a:r>
              <a:rPr lang="en-NL" sz="2000" dirty="0"/>
              <a:t>Non-repudiation involving medical advise / treatment</a:t>
            </a:r>
          </a:p>
          <a:p>
            <a:pPr>
              <a:buFontTx/>
              <a:buChar char="-"/>
            </a:pPr>
            <a:r>
              <a:rPr lang="en-NL" sz="2400" dirty="0"/>
              <a:t>Loss of health / life when</a:t>
            </a:r>
            <a:br>
              <a:rPr lang="en-NL" sz="2400" dirty="0"/>
            </a:br>
            <a:r>
              <a:rPr lang="en-NL" sz="2400" dirty="0"/>
              <a:t> monitoring systems </a:t>
            </a:r>
            <a:br>
              <a:rPr lang="en-NL" sz="2400" dirty="0"/>
            </a:br>
            <a:r>
              <a:rPr lang="en-NL" sz="2400" dirty="0"/>
              <a:t>fail</a:t>
            </a:r>
          </a:p>
          <a:p>
            <a:endParaRPr lang="en-NL" dirty="0"/>
          </a:p>
        </p:txBody>
      </p:sp>
      <p:sp>
        <p:nvSpPr>
          <p:cNvPr id="3" name="Title 2">
            <a:extLst>
              <a:ext uri="{FF2B5EF4-FFF2-40B4-BE49-F238E27FC236}">
                <a16:creationId xmlns:a16="http://schemas.microsoft.com/office/drawing/2014/main" id="{9490EF9B-ECE9-35D5-DA53-C74D1884D431}"/>
              </a:ext>
            </a:extLst>
          </p:cNvPr>
          <p:cNvSpPr>
            <a:spLocks noGrp="1"/>
          </p:cNvSpPr>
          <p:nvPr>
            <p:ph type="title"/>
          </p:nvPr>
        </p:nvSpPr>
        <p:spPr/>
        <p:txBody>
          <a:bodyPr/>
          <a:lstStyle/>
          <a:p>
            <a:r>
              <a:rPr lang="en-NL" dirty="0"/>
              <a:t>What can go wrong?</a:t>
            </a:r>
          </a:p>
        </p:txBody>
      </p:sp>
      <p:pic>
        <p:nvPicPr>
          <p:cNvPr id="4" name="Picture 3">
            <a:extLst>
              <a:ext uri="{FF2B5EF4-FFF2-40B4-BE49-F238E27FC236}">
                <a16:creationId xmlns:a16="http://schemas.microsoft.com/office/drawing/2014/main" id="{520C735A-C282-9EB1-750E-D3F0E6E05CC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417121" y="3608657"/>
            <a:ext cx="4923777" cy="3249343"/>
          </a:xfrm>
          <a:prstGeom prst="rect">
            <a:avLst/>
          </a:prstGeom>
        </p:spPr>
      </p:pic>
      <p:sp>
        <p:nvSpPr>
          <p:cNvPr id="5" name="TextBox 4">
            <a:extLst>
              <a:ext uri="{FF2B5EF4-FFF2-40B4-BE49-F238E27FC236}">
                <a16:creationId xmlns:a16="http://schemas.microsoft.com/office/drawing/2014/main" id="{A7E5BC1F-052D-BF30-ACCF-FD460A3BFC4F}"/>
              </a:ext>
            </a:extLst>
          </p:cNvPr>
          <p:cNvSpPr txBox="1"/>
          <p:nvPr/>
        </p:nvSpPr>
        <p:spPr>
          <a:xfrm>
            <a:off x="7436839" y="4035008"/>
            <a:ext cx="1005403" cy="1569660"/>
          </a:xfrm>
          <a:prstGeom prst="rect">
            <a:avLst/>
          </a:prstGeom>
          <a:noFill/>
        </p:spPr>
        <p:txBody>
          <a:bodyPr wrap="none" rtlCol="0">
            <a:spAutoFit/>
          </a:bodyPr>
          <a:lstStyle/>
          <a:p>
            <a:r>
              <a:rPr lang="en-NL" sz="9600" dirty="0">
                <a:solidFill>
                  <a:srgbClr val="FF0000"/>
                </a:solidFill>
              </a:rPr>
              <a:t>X</a:t>
            </a:r>
          </a:p>
        </p:txBody>
      </p:sp>
      <p:sp>
        <p:nvSpPr>
          <p:cNvPr id="6" name="Oval 5">
            <a:extLst>
              <a:ext uri="{FF2B5EF4-FFF2-40B4-BE49-F238E27FC236}">
                <a16:creationId xmlns:a16="http://schemas.microsoft.com/office/drawing/2014/main" id="{0A13F536-638B-6E77-5E09-FC0558984125}"/>
              </a:ext>
            </a:extLst>
          </p:cNvPr>
          <p:cNvSpPr/>
          <p:nvPr/>
        </p:nvSpPr>
        <p:spPr>
          <a:xfrm>
            <a:off x="6784130" y="5283200"/>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7" name="Oval 6">
            <a:extLst>
              <a:ext uri="{FF2B5EF4-FFF2-40B4-BE49-F238E27FC236}">
                <a16:creationId xmlns:a16="http://schemas.microsoft.com/office/drawing/2014/main" id="{C7EC8763-FE65-2142-F9D8-C65B51980701}"/>
              </a:ext>
            </a:extLst>
          </p:cNvPr>
          <p:cNvSpPr/>
          <p:nvPr/>
        </p:nvSpPr>
        <p:spPr>
          <a:xfrm>
            <a:off x="8310063" y="5283200"/>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8" name="Oval 7">
            <a:extLst>
              <a:ext uri="{FF2B5EF4-FFF2-40B4-BE49-F238E27FC236}">
                <a16:creationId xmlns:a16="http://schemas.microsoft.com/office/drawing/2014/main" id="{450E9380-4CDC-4763-48CF-F4CF3DBD60D3}"/>
              </a:ext>
            </a:extLst>
          </p:cNvPr>
          <p:cNvSpPr/>
          <p:nvPr/>
        </p:nvSpPr>
        <p:spPr>
          <a:xfrm>
            <a:off x="8850403" y="4222912"/>
            <a:ext cx="709612" cy="64293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Tree>
    <p:extLst>
      <p:ext uri="{BB962C8B-B14F-4D97-AF65-F5344CB8AC3E}">
        <p14:creationId xmlns:p14="http://schemas.microsoft.com/office/powerpoint/2010/main" val="95536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animBg="1"/>
      <p:bldP spid="7"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2DB9E31-BBFF-3423-BE7E-FE4B0EC6996E}"/>
              </a:ext>
            </a:extLst>
          </p:cNvPr>
          <p:cNvSpPr>
            <a:spLocks noGrp="1"/>
          </p:cNvSpPr>
          <p:nvPr>
            <p:ph type="body" idx="1"/>
          </p:nvPr>
        </p:nvSpPr>
        <p:spPr/>
        <p:txBody>
          <a:bodyPr/>
          <a:lstStyle/>
          <a:p>
            <a:pPr marL="50800" indent="0">
              <a:buNone/>
            </a:pPr>
            <a:r>
              <a:rPr lang="en-NL" b="1" dirty="0"/>
              <a:t>High risk: </a:t>
            </a:r>
            <a:r>
              <a:rPr lang="en-NL" dirty="0"/>
              <a:t>People can not log in</a:t>
            </a:r>
          </a:p>
          <a:p>
            <a:pPr marL="50800" indent="0">
              <a:buNone/>
            </a:pPr>
            <a:r>
              <a:rPr lang="en-NL" dirty="0"/>
              <a:t>Cost:  extra internet line: 3.600 Euro p/y</a:t>
            </a:r>
          </a:p>
          <a:p>
            <a:pPr marL="50800" indent="0">
              <a:buNone/>
            </a:pPr>
            <a:r>
              <a:rPr lang="en-NL" b="1" dirty="0"/>
              <a:t>Low risk: </a:t>
            </a:r>
            <a:r>
              <a:rPr lang="en-NL" dirty="0"/>
              <a:t>Device can not communicate with Platform</a:t>
            </a:r>
          </a:p>
          <a:p>
            <a:pPr marL="50800" indent="0">
              <a:buNone/>
            </a:pPr>
            <a:r>
              <a:rPr lang="en-NL" dirty="0"/>
              <a:t>Cost: development: 13.440 Euro once</a:t>
            </a:r>
          </a:p>
        </p:txBody>
      </p:sp>
      <p:sp>
        <p:nvSpPr>
          <p:cNvPr id="3" name="Title 2">
            <a:extLst>
              <a:ext uri="{FF2B5EF4-FFF2-40B4-BE49-F238E27FC236}">
                <a16:creationId xmlns:a16="http://schemas.microsoft.com/office/drawing/2014/main" id="{B18E5A29-AEE3-4293-F2EC-2FCEEBC7EF0C}"/>
              </a:ext>
            </a:extLst>
          </p:cNvPr>
          <p:cNvSpPr>
            <a:spLocks noGrp="1"/>
          </p:cNvSpPr>
          <p:nvPr>
            <p:ph type="title"/>
          </p:nvPr>
        </p:nvSpPr>
        <p:spPr/>
        <p:txBody>
          <a:bodyPr/>
          <a:lstStyle/>
          <a:p>
            <a:r>
              <a:rPr lang="en-NL" dirty="0"/>
              <a:t>Controls: To what extent do we secure systems?</a:t>
            </a:r>
          </a:p>
        </p:txBody>
      </p:sp>
      <p:pic>
        <p:nvPicPr>
          <p:cNvPr id="4" name="Picture 3">
            <a:extLst>
              <a:ext uri="{FF2B5EF4-FFF2-40B4-BE49-F238E27FC236}">
                <a16:creationId xmlns:a16="http://schemas.microsoft.com/office/drawing/2014/main" id="{95C8700E-8F05-CECC-D61A-352D98EE0F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364083" y="3619534"/>
            <a:ext cx="4895039" cy="3249343"/>
          </a:xfrm>
          <a:prstGeom prst="rect">
            <a:avLst/>
          </a:prstGeom>
        </p:spPr>
      </p:pic>
      <p:sp>
        <p:nvSpPr>
          <p:cNvPr id="7" name="TextBox 6">
            <a:extLst>
              <a:ext uri="{FF2B5EF4-FFF2-40B4-BE49-F238E27FC236}">
                <a16:creationId xmlns:a16="http://schemas.microsoft.com/office/drawing/2014/main" id="{FEB46657-8598-5399-316F-7E8C866AF9E6}"/>
              </a:ext>
            </a:extLst>
          </p:cNvPr>
          <p:cNvSpPr txBox="1"/>
          <p:nvPr/>
        </p:nvSpPr>
        <p:spPr>
          <a:xfrm>
            <a:off x="6513473" y="4268717"/>
            <a:ext cx="492443" cy="646331"/>
          </a:xfrm>
          <a:prstGeom prst="rect">
            <a:avLst/>
          </a:prstGeom>
          <a:noFill/>
        </p:spPr>
        <p:txBody>
          <a:bodyPr wrap="none" rtlCol="0">
            <a:spAutoFit/>
          </a:bodyPr>
          <a:lstStyle/>
          <a:p>
            <a:r>
              <a:rPr lang="en-NL" sz="3600" b="1" dirty="0">
                <a:solidFill>
                  <a:srgbClr val="FF0000"/>
                </a:solidFill>
              </a:rPr>
              <a:t>X</a:t>
            </a:r>
            <a:endParaRPr lang="en-NL" sz="2000" b="1" dirty="0">
              <a:solidFill>
                <a:srgbClr val="FF0000"/>
              </a:solidFill>
            </a:endParaRPr>
          </a:p>
        </p:txBody>
      </p:sp>
      <p:sp>
        <p:nvSpPr>
          <p:cNvPr id="8" name="TextBox 7">
            <a:extLst>
              <a:ext uri="{FF2B5EF4-FFF2-40B4-BE49-F238E27FC236}">
                <a16:creationId xmlns:a16="http://schemas.microsoft.com/office/drawing/2014/main" id="{C9F9B92F-7AC5-3659-D6C8-3A94D3E964E6}"/>
              </a:ext>
            </a:extLst>
          </p:cNvPr>
          <p:cNvSpPr txBox="1"/>
          <p:nvPr/>
        </p:nvSpPr>
        <p:spPr>
          <a:xfrm>
            <a:off x="6857289" y="5335357"/>
            <a:ext cx="492443" cy="646331"/>
          </a:xfrm>
          <a:prstGeom prst="rect">
            <a:avLst/>
          </a:prstGeom>
          <a:noFill/>
        </p:spPr>
        <p:txBody>
          <a:bodyPr wrap="none" rtlCol="0">
            <a:spAutoFit/>
          </a:bodyPr>
          <a:lstStyle/>
          <a:p>
            <a:r>
              <a:rPr lang="en-NL" sz="3600" b="1" dirty="0">
                <a:solidFill>
                  <a:srgbClr val="FF0000"/>
                </a:solidFill>
              </a:rPr>
              <a:t>X</a:t>
            </a:r>
            <a:endParaRPr lang="en-NL" sz="2000" b="1" dirty="0">
              <a:solidFill>
                <a:srgbClr val="FF0000"/>
              </a:solidFill>
            </a:endParaRPr>
          </a:p>
        </p:txBody>
      </p:sp>
    </p:spTree>
    <p:extLst>
      <p:ext uri="{BB962C8B-B14F-4D97-AF65-F5344CB8AC3E}">
        <p14:creationId xmlns:p14="http://schemas.microsoft.com/office/powerpoint/2010/main" val="389544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A8B84D-1A3F-87B0-B14C-16E84C9B3F88}"/>
              </a:ext>
            </a:extLst>
          </p:cNvPr>
          <p:cNvSpPr>
            <a:spLocks noGrp="1"/>
          </p:cNvSpPr>
          <p:nvPr>
            <p:ph type="body" idx="1"/>
          </p:nvPr>
        </p:nvSpPr>
        <p:spPr/>
        <p:txBody>
          <a:bodyPr/>
          <a:lstStyle/>
          <a:p>
            <a:pPr marL="0" indent="0">
              <a:buNone/>
            </a:pPr>
            <a:r>
              <a:rPr lang="en-NL" dirty="0"/>
              <a:t>Do not reinvent the wheel. Use:</a:t>
            </a:r>
          </a:p>
          <a:p>
            <a:pPr indent="-457200">
              <a:buFontTx/>
              <a:buChar char="-"/>
            </a:pPr>
            <a:r>
              <a:rPr lang="en-NL" dirty="0"/>
              <a:t>Common standards &amp; guid</a:t>
            </a:r>
            <a:r>
              <a:rPr lang="en-GB" dirty="0"/>
              <a:t>e</a:t>
            </a:r>
            <a:r>
              <a:rPr lang="en-NL" dirty="0"/>
              <a:t>lines</a:t>
            </a:r>
          </a:p>
          <a:p>
            <a:pPr lvl="1" indent="-457200">
              <a:buFontTx/>
              <a:buChar char="-"/>
            </a:pPr>
            <a:r>
              <a:rPr lang="en-NL" dirty="0"/>
              <a:t>EC health data electronic exchange guid</a:t>
            </a:r>
            <a:r>
              <a:rPr lang="en-GB" dirty="0"/>
              <a:t>e</a:t>
            </a:r>
            <a:r>
              <a:rPr lang="en-NL" dirty="0"/>
              <a:t>lines</a:t>
            </a:r>
          </a:p>
          <a:p>
            <a:pPr lvl="1" indent="-457200">
              <a:buFontTx/>
              <a:buChar char="-"/>
            </a:pPr>
            <a:r>
              <a:rPr lang="en-NL" dirty="0"/>
              <a:t>Let your (sub)systems be MDR certified</a:t>
            </a:r>
          </a:p>
          <a:p>
            <a:pPr lvl="1" indent="-457200">
              <a:buFontTx/>
              <a:buChar char="-"/>
            </a:pPr>
            <a:r>
              <a:rPr lang="en-NL" dirty="0"/>
              <a:t>GDPR guidelines</a:t>
            </a:r>
          </a:p>
          <a:p>
            <a:pPr lvl="1" indent="-457200">
              <a:buFontTx/>
              <a:buChar char="-"/>
            </a:pPr>
            <a:r>
              <a:rPr lang="en-NL" dirty="0"/>
              <a:t>Local health security iniatitives ( AGID in Italy, NEN-7510 in Netherlands )</a:t>
            </a:r>
          </a:p>
          <a:p>
            <a:pPr lvl="1" indent="-457200">
              <a:buFontTx/>
              <a:buChar char="-"/>
            </a:pPr>
            <a:r>
              <a:rPr lang="en-NL" dirty="0"/>
              <a:t>International guidelines (NIST, ISO27001/ISO27002)</a:t>
            </a:r>
          </a:p>
          <a:p>
            <a:pPr indent="-457200">
              <a:buFontTx/>
              <a:buChar char="-"/>
            </a:pPr>
            <a:r>
              <a:rPr lang="en-NL" dirty="0"/>
              <a:t>Technical standards &amp; guidelines</a:t>
            </a:r>
          </a:p>
          <a:p>
            <a:pPr lvl="1" indent="-457200">
              <a:buFontTx/>
              <a:buChar char="-"/>
            </a:pPr>
            <a:r>
              <a:rPr lang="en-NL" dirty="0"/>
              <a:t>CIS benchmarks for secure systems</a:t>
            </a:r>
          </a:p>
          <a:p>
            <a:pPr lvl="1" indent="-457200">
              <a:buFontTx/>
              <a:buChar char="-"/>
            </a:pPr>
            <a:r>
              <a:rPr lang="en-NL" dirty="0"/>
              <a:t>OWASP secure coding guidelines</a:t>
            </a:r>
          </a:p>
        </p:txBody>
      </p:sp>
      <p:sp>
        <p:nvSpPr>
          <p:cNvPr id="3" name="Title 2">
            <a:extLst>
              <a:ext uri="{FF2B5EF4-FFF2-40B4-BE49-F238E27FC236}">
                <a16:creationId xmlns:a16="http://schemas.microsoft.com/office/drawing/2014/main" id="{1B34F1FD-B0CB-0E01-173D-DAE55EEBB669}"/>
              </a:ext>
            </a:extLst>
          </p:cNvPr>
          <p:cNvSpPr>
            <a:spLocks noGrp="1"/>
          </p:cNvSpPr>
          <p:nvPr>
            <p:ph type="title"/>
          </p:nvPr>
        </p:nvSpPr>
        <p:spPr/>
        <p:txBody>
          <a:bodyPr/>
          <a:lstStyle/>
          <a:p>
            <a:r>
              <a:rPr lang="en-NL" dirty="0"/>
              <a:t>Controls: To what extent do we secure systems?</a:t>
            </a:r>
          </a:p>
        </p:txBody>
      </p:sp>
    </p:spTree>
    <p:extLst>
      <p:ext uri="{BB962C8B-B14F-4D97-AF65-F5344CB8AC3E}">
        <p14:creationId xmlns:p14="http://schemas.microsoft.com/office/powerpoint/2010/main" val="40594908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A8B84D-1A3F-87B0-B14C-16E84C9B3F88}"/>
              </a:ext>
            </a:extLst>
          </p:cNvPr>
          <p:cNvSpPr>
            <a:spLocks noGrp="1"/>
          </p:cNvSpPr>
          <p:nvPr>
            <p:ph type="body" idx="1"/>
          </p:nvPr>
        </p:nvSpPr>
        <p:spPr/>
        <p:txBody>
          <a:bodyPr/>
          <a:lstStyle/>
          <a:p>
            <a:pPr marL="0" indent="0">
              <a:buNone/>
            </a:pPr>
            <a:r>
              <a:rPr lang="en-US" sz="2400" dirty="0"/>
              <a:t>Broadly speaking two options:</a:t>
            </a:r>
          </a:p>
          <a:p>
            <a:pPr marL="514350" indent="-514350">
              <a:buFont typeface="+mj-lt"/>
              <a:buAutoNum type="arabicPeriod"/>
            </a:pPr>
            <a:r>
              <a:rPr lang="en-US" sz="2400" dirty="0"/>
              <a:t>Set perimeters and put liability with customers/contractors/workers.</a:t>
            </a:r>
          </a:p>
          <a:p>
            <a:pPr marL="514350" indent="-514350">
              <a:buFont typeface="+mj-lt"/>
              <a:buAutoNum type="arabicPeriod"/>
            </a:pPr>
            <a:endParaRPr lang="en-US" sz="2400" dirty="0"/>
          </a:p>
          <a:p>
            <a:pPr marL="514350" indent="-514350">
              <a:buFont typeface="+mj-lt"/>
              <a:buAutoNum type="arabicPeriod"/>
            </a:pPr>
            <a:r>
              <a:rPr lang="en-US" sz="2400" dirty="0"/>
              <a:t>Control as much as possible within the e-health service’s context</a:t>
            </a:r>
          </a:p>
        </p:txBody>
      </p:sp>
      <p:sp>
        <p:nvSpPr>
          <p:cNvPr id="3" name="Title 2">
            <a:extLst>
              <a:ext uri="{FF2B5EF4-FFF2-40B4-BE49-F238E27FC236}">
                <a16:creationId xmlns:a16="http://schemas.microsoft.com/office/drawing/2014/main" id="{1B34F1FD-B0CB-0E01-173D-DAE55EEBB669}"/>
              </a:ext>
            </a:extLst>
          </p:cNvPr>
          <p:cNvSpPr>
            <a:spLocks noGrp="1"/>
          </p:cNvSpPr>
          <p:nvPr>
            <p:ph type="title"/>
          </p:nvPr>
        </p:nvSpPr>
        <p:spPr/>
        <p:txBody>
          <a:bodyPr/>
          <a:lstStyle/>
          <a:p>
            <a:r>
              <a:rPr lang="en-NL" dirty="0"/>
              <a:t>Security boundaries</a:t>
            </a:r>
          </a:p>
        </p:txBody>
      </p:sp>
    </p:spTree>
    <p:extLst>
      <p:ext uri="{BB962C8B-B14F-4D97-AF65-F5344CB8AC3E}">
        <p14:creationId xmlns:p14="http://schemas.microsoft.com/office/powerpoint/2010/main" val="380908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11B481-F14B-D9EF-328D-9B8770C3D0F5}"/>
              </a:ext>
            </a:extLst>
          </p:cNvPr>
          <p:cNvSpPr>
            <a:spLocks noGrp="1"/>
          </p:cNvSpPr>
          <p:nvPr>
            <p:ph type="body" idx="1"/>
          </p:nvPr>
        </p:nvSpPr>
        <p:spPr/>
        <p:txBody>
          <a:bodyPr/>
          <a:lstStyle/>
          <a:p>
            <a:endParaRPr lang="en-NL" dirty="0"/>
          </a:p>
          <a:p>
            <a:r>
              <a:rPr lang="en-NL" dirty="0"/>
              <a:t>Identify privacy data and/or key resources for your service</a:t>
            </a:r>
          </a:p>
          <a:p>
            <a:r>
              <a:rPr lang="en-NL" dirty="0"/>
              <a:t>When working with eHealth systems things can turn ugly fast</a:t>
            </a:r>
          </a:p>
          <a:p>
            <a:r>
              <a:rPr lang="en-NL" dirty="0"/>
              <a:t>Use benchmarks and guidelines to standardize on best practices</a:t>
            </a:r>
          </a:p>
        </p:txBody>
      </p:sp>
      <p:sp>
        <p:nvSpPr>
          <p:cNvPr id="3" name="Title 2">
            <a:extLst>
              <a:ext uri="{FF2B5EF4-FFF2-40B4-BE49-F238E27FC236}">
                <a16:creationId xmlns:a16="http://schemas.microsoft.com/office/drawing/2014/main" id="{869BFA4A-AE2B-FE2D-61C1-F37743B1FA89}"/>
              </a:ext>
            </a:extLst>
          </p:cNvPr>
          <p:cNvSpPr>
            <a:spLocks noGrp="1"/>
          </p:cNvSpPr>
          <p:nvPr>
            <p:ph type="title"/>
          </p:nvPr>
        </p:nvSpPr>
        <p:spPr/>
        <p:txBody>
          <a:bodyPr/>
          <a:lstStyle/>
          <a:p>
            <a:r>
              <a:rPr lang="en-NL" dirty="0"/>
              <a:t>Summary part II</a:t>
            </a:r>
          </a:p>
        </p:txBody>
      </p:sp>
    </p:spTree>
    <p:extLst>
      <p:ext uri="{BB962C8B-B14F-4D97-AF65-F5344CB8AC3E}">
        <p14:creationId xmlns:p14="http://schemas.microsoft.com/office/powerpoint/2010/main" val="268287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019DC42-6DA9-840F-9D96-91D6F5BB7585}"/>
              </a:ext>
            </a:extLst>
          </p:cNvPr>
          <p:cNvSpPr>
            <a:spLocks noGrp="1"/>
          </p:cNvSpPr>
          <p:nvPr>
            <p:ph type="body" idx="1"/>
          </p:nvPr>
        </p:nvSpPr>
        <p:spPr>
          <a:xfrm>
            <a:off x="998895" y="1428050"/>
            <a:ext cx="8991266" cy="3730804"/>
          </a:xfrm>
        </p:spPr>
        <p:txBody>
          <a:bodyPr/>
          <a:lstStyle/>
          <a:p>
            <a:pPr marL="0" indent="0">
              <a:buNone/>
            </a:pPr>
            <a:r>
              <a:rPr lang="en-NL" dirty="0"/>
              <a:t>What to do if a security breach happens to you? (humor us)</a:t>
            </a:r>
          </a:p>
          <a:p>
            <a:pPr marL="0" indent="0">
              <a:buNone/>
            </a:pPr>
            <a:r>
              <a:rPr lang="en-NL" dirty="0"/>
              <a:t>Would you:</a:t>
            </a:r>
          </a:p>
          <a:p>
            <a:pPr marL="0" indent="0">
              <a:buNone/>
            </a:pPr>
            <a:r>
              <a:rPr lang="en-US" dirty="0"/>
              <a:t>1.   Do nothing</a:t>
            </a:r>
          </a:p>
          <a:p>
            <a:pPr marL="514350" indent="-514350">
              <a:buAutoNum type="arabicPeriod" startAt="2"/>
            </a:pPr>
            <a:r>
              <a:rPr lang="en-US" dirty="0"/>
              <a:t>Panic</a:t>
            </a:r>
          </a:p>
          <a:p>
            <a:pPr marL="514350" indent="-514350">
              <a:buAutoNum type="arabicPeriod" startAt="2"/>
            </a:pPr>
            <a:r>
              <a:rPr lang="en-US" dirty="0"/>
              <a:t>Yell and be yelled up on</a:t>
            </a:r>
          </a:p>
          <a:p>
            <a:pPr marL="514350" indent="-514350">
              <a:buAutoNum type="arabicPeriod" startAt="2"/>
            </a:pPr>
            <a:r>
              <a:rPr lang="en-NL" dirty="0"/>
              <a:t>Call IT</a:t>
            </a:r>
          </a:p>
          <a:p>
            <a:pPr marL="514350" indent="-514350">
              <a:buAutoNum type="arabicPeriod" startAt="2"/>
            </a:pPr>
            <a:r>
              <a:rPr lang="en-NL" dirty="0"/>
              <a:t>Start apologising</a:t>
            </a:r>
          </a:p>
        </p:txBody>
      </p:sp>
      <p:sp>
        <p:nvSpPr>
          <p:cNvPr id="3" name="Title 2">
            <a:extLst>
              <a:ext uri="{FF2B5EF4-FFF2-40B4-BE49-F238E27FC236}">
                <a16:creationId xmlns:a16="http://schemas.microsoft.com/office/drawing/2014/main" id="{AAFE98A6-5550-D539-A583-B18A09AE85C1}"/>
              </a:ext>
            </a:extLst>
          </p:cNvPr>
          <p:cNvSpPr>
            <a:spLocks noGrp="1"/>
          </p:cNvSpPr>
          <p:nvPr>
            <p:ph type="title"/>
          </p:nvPr>
        </p:nvSpPr>
        <p:spPr/>
        <p:txBody>
          <a:bodyPr/>
          <a:lstStyle/>
          <a:p>
            <a:r>
              <a:rPr lang="en-NL" dirty="0"/>
              <a:t>Exercise 2: Response</a:t>
            </a:r>
          </a:p>
        </p:txBody>
      </p:sp>
      <p:sp>
        <p:nvSpPr>
          <p:cNvPr id="4" name="TextBox 3">
            <a:extLst>
              <a:ext uri="{FF2B5EF4-FFF2-40B4-BE49-F238E27FC236}">
                <a16:creationId xmlns:a16="http://schemas.microsoft.com/office/drawing/2014/main" id="{2011E758-1EC6-FE32-C6E2-2F1C73E4F086}"/>
              </a:ext>
            </a:extLst>
          </p:cNvPr>
          <p:cNvSpPr txBox="1"/>
          <p:nvPr/>
        </p:nvSpPr>
        <p:spPr>
          <a:xfrm>
            <a:off x="1243726" y="5429950"/>
            <a:ext cx="8683787" cy="461665"/>
          </a:xfrm>
          <a:prstGeom prst="rect">
            <a:avLst/>
          </a:prstGeom>
          <a:noFill/>
        </p:spPr>
        <p:txBody>
          <a:bodyPr wrap="none" rtlCol="0">
            <a:spAutoFit/>
          </a:bodyPr>
          <a:lstStyle/>
          <a:p>
            <a:r>
              <a:rPr lang="en-NL" sz="2400" b="1" dirty="0"/>
              <a:t>Enter your answer via https://menti.com (code: </a:t>
            </a:r>
            <a:r>
              <a:rPr lang="en-NL" sz="2400" b="1" dirty="0">
                <a:solidFill>
                  <a:srgbClr val="FF0000"/>
                </a:solidFill>
              </a:rPr>
              <a:t>7966 7096</a:t>
            </a:r>
            <a:r>
              <a:rPr lang="en-NL" sz="2400" b="1" dirty="0"/>
              <a:t>)</a:t>
            </a:r>
          </a:p>
        </p:txBody>
      </p:sp>
      <p:pic>
        <p:nvPicPr>
          <p:cNvPr id="5" name="Picture 4">
            <a:extLst>
              <a:ext uri="{FF2B5EF4-FFF2-40B4-BE49-F238E27FC236}">
                <a16:creationId xmlns:a16="http://schemas.microsoft.com/office/drawing/2014/main" id="{61B3E374-3B88-ABAD-B304-0A6063D85B2F}"/>
              </a:ext>
            </a:extLst>
          </p:cNvPr>
          <p:cNvPicPr>
            <a:picLocks noChangeAspect="1"/>
          </p:cNvPicPr>
          <p:nvPr/>
        </p:nvPicPr>
        <p:blipFill>
          <a:blip r:embed="rId2"/>
          <a:stretch>
            <a:fillRect/>
          </a:stretch>
        </p:blipFill>
        <p:spPr>
          <a:xfrm>
            <a:off x="8069802" y="2728133"/>
            <a:ext cx="2247904" cy="2247904"/>
          </a:xfrm>
          <a:prstGeom prst="rect">
            <a:avLst/>
          </a:prstGeom>
        </p:spPr>
      </p:pic>
    </p:spTree>
    <p:extLst>
      <p:ext uri="{BB962C8B-B14F-4D97-AF65-F5344CB8AC3E}">
        <p14:creationId xmlns:p14="http://schemas.microsoft.com/office/powerpoint/2010/main" val="351346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D2A1A1-63CB-569F-CADB-543102CE3EA6}"/>
              </a:ext>
            </a:extLst>
          </p:cNvPr>
          <p:cNvSpPr>
            <a:spLocks noGrp="1"/>
          </p:cNvSpPr>
          <p:nvPr>
            <p:ph type="body" idx="1"/>
          </p:nvPr>
        </p:nvSpPr>
        <p:spPr/>
        <p:txBody>
          <a:bodyPr/>
          <a:lstStyle/>
          <a:p>
            <a:pPr marL="0" indent="0">
              <a:buNone/>
            </a:pPr>
            <a:r>
              <a:rPr lang="en-NL" dirty="0"/>
              <a:t>What to do if a security breach happens to you?</a:t>
            </a:r>
          </a:p>
          <a:p>
            <a:pPr marL="0" indent="0">
              <a:buNone/>
            </a:pPr>
            <a:r>
              <a:rPr lang="en-NL" dirty="0"/>
              <a:t>Answer: Do all! (in this order)</a:t>
            </a:r>
          </a:p>
          <a:p>
            <a:pPr marL="514350" indent="-514350">
              <a:buAutoNum type="arabicPeriod"/>
            </a:pPr>
            <a:r>
              <a:rPr lang="en-US" dirty="0"/>
              <a:t>Panic (first reaction)</a:t>
            </a:r>
          </a:p>
          <a:p>
            <a:pPr marL="514350" indent="-514350">
              <a:buFont typeface="Arial" panose="020B0604020202020204" pitchFamily="34" charset="0"/>
              <a:buAutoNum type="arabicPeriod"/>
            </a:pPr>
            <a:r>
              <a:rPr lang="en-NL" dirty="0"/>
              <a:t>Call IT (or incident response team)</a:t>
            </a:r>
          </a:p>
          <a:p>
            <a:pPr marL="514350" indent="-514350">
              <a:buFont typeface="Arial" panose="020B0604020202020204" pitchFamily="34" charset="0"/>
              <a:buAutoNum type="arabicPeriod"/>
            </a:pPr>
            <a:r>
              <a:rPr lang="en-US" dirty="0"/>
              <a:t>Yell and be yelled up on ( communicate with stakeholders )</a:t>
            </a:r>
          </a:p>
          <a:p>
            <a:pPr marL="514350" indent="-514350">
              <a:buAutoNum type="arabicPeriod"/>
            </a:pPr>
            <a:r>
              <a:rPr lang="en-US" dirty="0"/>
              <a:t>Nothing (wait until incident has been dealt with)</a:t>
            </a:r>
          </a:p>
          <a:p>
            <a:pPr marL="514350" indent="-514350">
              <a:buAutoNum type="arabicPeriod"/>
            </a:pPr>
            <a:r>
              <a:rPr lang="en-NL" dirty="0"/>
              <a:t>Start apologizing ( clean up the mess )</a:t>
            </a:r>
          </a:p>
          <a:p>
            <a:endParaRPr lang="en-NL" dirty="0"/>
          </a:p>
        </p:txBody>
      </p:sp>
      <p:sp>
        <p:nvSpPr>
          <p:cNvPr id="3" name="Title 2">
            <a:extLst>
              <a:ext uri="{FF2B5EF4-FFF2-40B4-BE49-F238E27FC236}">
                <a16:creationId xmlns:a16="http://schemas.microsoft.com/office/drawing/2014/main" id="{2CD84C5E-4CC1-C166-E408-493F7992219F}"/>
              </a:ext>
            </a:extLst>
          </p:cNvPr>
          <p:cNvSpPr>
            <a:spLocks noGrp="1"/>
          </p:cNvSpPr>
          <p:nvPr>
            <p:ph type="title"/>
          </p:nvPr>
        </p:nvSpPr>
        <p:spPr/>
        <p:txBody>
          <a:bodyPr/>
          <a:lstStyle/>
          <a:p>
            <a:r>
              <a:rPr lang="en-NL" dirty="0"/>
              <a:t>Exercise 2: Response</a:t>
            </a:r>
          </a:p>
        </p:txBody>
      </p:sp>
    </p:spTree>
    <p:extLst>
      <p:ext uri="{BB962C8B-B14F-4D97-AF65-F5344CB8AC3E}">
        <p14:creationId xmlns:p14="http://schemas.microsoft.com/office/powerpoint/2010/main" val="3874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50FA30-23F3-D8A0-97F5-4943ED59BC7D}"/>
              </a:ext>
            </a:extLst>
          </p:cNvPr>
          <p:cNvSpPr>
            <a:spLocks noGrp="1"/>
          </p:cNvSpPr>
          <p:nvPr>
            <p:ph type="body" idx="1"/>
          </p:nvPr>
        </p:nvSpPr>
        <p:spPr/>
        <p:txBody>
          <a:bodyPr/>
          <a:lstStyle/>
          <a:p>
            <a:pPr marL="50800" indent="0">
              <a:buNone/>
            </a:pPr>
            <a:endParaRPr lang="en-NL" sz="3200" b="1" u="sng" dirty="0"/>
          </a:p>
          <a:p>
            <a:pPr marL="50800" indent="0">
              <a:buNone/>
            </a:pPr>
            <a:endParaRPr lang="en-NL" sz="3200" b="1" u="sng" dirty="0"/>
          </a:p>
          <a:p>
            <a:pPr marL="50800" indent="0">
              <a:buNone/>
            </a:pPr>
            <a:r>
              <a:rPr lang="en-NL" sz="3200" dirty="0"/>
              <a:t>		</a:t>
            </a:r>
            <a:r>
              <a:rPr lang="en-NL" sz="3200" b="1" u="sng" dirty="0"/>
              <a:t>Securing privacy data</a:t>
            </a:r>
          </a:p>
        </p:txBody>
      </p:sp>
    </p:spTree>
    <p:extLst>
      <p:ext uri="{BB962C8B-B14F-4D97-AF65-F5344CB8AC3E}">
        <p14:creationId xmlns:p14="http://schemas.microsoft.com/office/powerpoint/2010/main" val="1210878841"/>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07318F-F611-3407-D27C-AF35DA7BFF9F}"/>
              </a:ext>
            </a:extLst>
          </p:cNvPr>
          <p:cNvSpPr>
            <a:spLocks noGrp="1"/>
          </p:cNvSpPr>
          <p:nvPr>
            <p:ph type="body" idx="1"/>
          </p:nvPr>
        </p:nvSpPr>
        <p:spPr/>
        <p:txBody>
          <a:bodyPr/>
          <a:lstStyle/>
          <a:p>
            <a:pPr marL="50800" indent="0">
              <a:buNone/>
            </a:pPr>
            <a:r>
              <a:rPr lang="en-NL" dirty="0"/>
              <a:t>Tim Waters</a:t>
            </a:r>
          </a:p>
          <a:p>
            <a:pPr>
              <a:buFontTx/>
              <a:buChar char="-"/>
            </a:pPr>
            <a:r>
              <a:rPr lang="en-GB" dirty="0"/>
              <a:t>Bachelor in ICT</a:t>
            </a:r>
            <a:endParaRPr lang="en-NL" dirty="0"/>
          </a:p>
          <a:p>
            <a:pPr>
              <a:buFontTx/>
              <a:buChar char="-"/>
            </a:pPr>
            <a:r>
              <a:rPr lang="en-NL" dirty="0"/>
              <a:t>Master of Science in Business Administration</a:t>
            </a:r>
          </a:p>
          <a:p>
            <a:pPr>
              <a:buFontTx/>
              <a:buChar char="-"/>
            </a:pPr>
            <a:r>
              <a:rPr lang="en-GB" dirty="0"/>
              <a:t>Experience</a:t>
            </a:r>
            <a:endParaRPr lang="en-NL" dirty="0"/>
          </a:p>
          <a:p>
            <a:pPr lvl="1">
              <a:buFontTx/>
              <a:buChar char="-"/>
            </a:pPr>
            <a:r>
              <a:rPr lang="en-NL" dirty="0"/>
              <a:t>Computer networking en systems administration</a:t>
            </a:r>
          </a:p>
          <a:p>
            <a:pPr lvl="1">
              <a:buFontTx/>
              <a:buChar char="-"/>
            </a:pPr>
            <a:r>
              <a:rPr lang="en-NL" dirty="0"/>
              <a:t>Ethical hacking / Cyber security</a:t>
            </a:r>
          </a:p>
          <a:p>
            <a:pPr lvl="1">
              <a:buFontTx/>
              <a:buChar char="-"/>
            </a:pPr>
            <a:r>
              <a:rPr lang="en-NL" dirty="0"/>
              <a:t>Teacher in CyberSecurity and awareness training</a:t>
            </a:r>
          </a:p>
          <a:p>
            <a:pPr>
              <a:buFontTx/>
              <a:buChar char="-"/>
            </a:pPr>
            <a:r>
              <a:rPr lang="en-NL" dirty="0"/>
              <a:t>Joint GÉANT in 2022 </a:t>
            </a:r>
          </a:p>
          <a:p>
            <a:pPr lvl="1">
              <a:buFontTx/>
              <a:buChar char="-"/>
            </a:pPr>
            <a:endParaRPr lang="en-NL" dirty="0"/>
          </a:p>
          <a:p>
            <a:pPr lvl="1">
              <a:buFontTx/>
              <a:buChar char="-"/>
            </a:pPr>
            <a:endParaRPr lang="en-NL" dirty="0"/>
          </a:p>
          <a:p>
            <a:pPr lvl="1">
              <a:buFontTx/>
              <a:buChar char="-"/>
            </a:pPr>
            <a:endParaRPr lang="en-NL" dirty="0"/>
          </a:p>
        </p:txBody>
      </p:sp>
      <p:sp>
        <p:nvSpPr>
          <p:cNvPr id="3" name="Title 2">
            <a:extLst>
              <a:ext uri="{FF2B5EF4-FFF2-40B4-BE49-F238E27FC236}">
                <a16:creationId xmlns:a16="http://schemas.microsoft.com/office/drawing/2014/main" id="{56178602-6F81-6263-B04F-8D25B62A54A8}"/>
              </a:ext>
            </a:extLst>
          </p:cNvPr>
          <p:cNvSpPr>
            <a:spLocks noGrp="1"/>
          </p:cNvSpPr>
          <p:nvPr>
            <p:ph type="title"/>
          </p:nvPr>
        </p:nvSpPr>
        <p:spPr/>
        <p:txBody>
          <a:bodyPr/>
          <a:lstStyle/>
          <a:p>
            <a:r>
              <a:rPr lang="en-NL" dirty="0"/>
              <a:t>Introduction </a:t>
            </a:r>
          </a:p>
        </p:txBody>
      </p:sp>
      <p:pic>
        <p:nvPicPr>
          <p:cNvPr id="5" name="Picture 4">
            <a:extLst>
              <a:ext uri="{FF2B5EF4-FFF2-40B4-BE49-F238E27FC236}">
                <a16:creationId xmlns:a16="http://schemas.microsoft.com/office/drawing/2014/main" id="{622D89A0-232E-6C1E-D92A-5DDF52ED05A2}"/>
              </a:ext>
            </a:extLst>
          </p:cNvPr>
          <p:cNvPicPr>
            <a:picLocks noChangeAspect="1"/>
          </p:cNvPicPr>
          <p:nvPr/>
        </p:nvPicPr>
        <p:blipFill>
          <a:blip r:embed="rId2"/>
          <a:stretch>
            <a:fillRect/>
          </a:stretch>
        </p:blipFill>
        <p:spPr>
          <a:xfrm>
            <a:off x="9054249" y="1304507"/>
            <a:ext cx="1839369" cy="2299212"/>
          </a:xfrm>
          <a:prstGeom prst="rect">
            <a:avLst/>
          </a:prstGeom>
        </p:spPr>
      </p:pic>
    </p:spTree>
    <p:extLst>
      <p:ext uri="{BB962C8B-B14F-4D97-AF65-F5344CB8AC3E}">
        <p14:creationId xmlns:p14="http://schemas.microsoft.com/office/powerpoint/2010/main" val="3808185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98EB3D-0FA6-2784-B412-0255D578BE8A}"/>
              </a:ext>
            </a:extLst>
          </p:cNvPr>
          <p:cNvSpPr>
            <a:spLocks noGrp="1"/>
          </p:cNvSpPr>
          <p:nvPr>
            <p:ph type="body" idx="1"/>
          </p:nvPr>
        </p:nvSpPr>
        <p:spPr/>
        <p:txBody>
          <a:bodyPr/>
          <a:lstStyle/>
          <a:p>
            <a:pPr marL="0" indent="0">
              <a:buNone/>
            </a:pPr>
            <a:r>
              <a:rPr lang="en-NL" dirty="0"/>
              <a:t>So we need to protect e-health data. Where to start?</a:t>
            </a:r>
          </a:p>
          <a:p>
            <a:pPr>
              <a:buFontTx/>
              <a:buChar char="-"/>
            </a:pPr>
            <a:r>
              <a:rPr lang="en-NL" dirty="0"/>
              <a:t>Which services are involved?</a:t>
            </a:r>
          </a:p>
          <a:p>
            <a:pPr>
              <a:buFontTx/>
              <a:buChar char="-"/>
            </a:pPr>
            <a:r>
              <a:rPr lang="en-NL" dirty="0"/>
              <a:t>Which data is being processed and in what form?</a:t>
            </a:r>
          </a:p>
          <a:p>
            <a:pPr lvl="1">
              <a:buFontTx/>
              <a:buChar char="-"/>
            </a:pPr>
            <a:r>
              <a:rPr lang="en-GB" dirty="0"/>
              <a:t>S</a:t>
            </a:r>
            <a:r>
              <a:rPr lang="en-NL" dirty="0"/>
              <a:t>tandardize on Electronic Health Records (</a:t>
            </a:r>
            <a:r>
              <a:rPr lang="en-GB" dirty="0"/>
              <a:t>EHR)</a:t>
            </a:r>
            <a:endParaRPr lang="en-NL" dirty="0"/>
          </a:p>
          <a:p>
            <a:pPr>
              <a:buFontTx/>
              <a:buChar char="-"/>
            </a:pPr>
            <a:r>
              <a:rPr lang="en-NL" dirty="0"/>
              <a:t>With whom is data shared with?</a:t>
            </a:r>
          </a:p>
          <a:p>
            <a:pPr lvl="1">
              <a:buFontTx/>
              <a:buChar char="-"/>
            </a:pPr>
            <a:r>
              <a:rPr lang="en-NL" dirty="0"/>
              <a:t>Are Health Information Exchanges being used and who are connected to these exchanges (cloud/(inter)national)</a:t>
            </a:r>
          </a:p>
          <a:p>
            <a:pPr>
              <a:buFontTx/>
              <a:buChar char="-"/>
            </a:pPr>
            <a:r>
              <a:rPr lang="en-NL" dirty="0"/>
              <a:t>How can you notice abuse of your data?</a:t>
            </a:r>
          </a:p>
          <a:p>
            <a:pPr marL="0" indent="0">
              <a:buNone/>
            </a:pPr>
            <a:endParaRPr lang="en-NL" dirty="0"/>
          </a:p>
        </p:txBody>
      </p:sp>
      <p:sp>
        <p:nvSpPr>
          <p:cNvPr id="2" name="Title 1">
            <a:extLst>
              <a:ext uri="{FF2B5EF4-FFF2-40B4-BE49-F238E27FC236}">
                <a16:creationId xmlns:a16="http://schemas.microsoft.com/office/drawing/2014/main" id="{72DB5E60-BB60-5023-C657-EFF1E246597F}"/>
              </a:ext>
            </a:extLst>
          </p:cNvPr>
          <p:cNvSpPr>
            <a:spLocks noGrp="1"/>
          </p:cNvSpPr>
          <p:nvPr>
            <p:ph type="title"/>
          </p:nvPr>
        </p:nvSpPr>
        <p:spPr/>
        <p:txBody>
          <a:bodyPr/>
          <a:lstStyle/>
          <a:p>
            <a:r>
              <a:rPr lang="en-NL" dirty="0"/>
              <a:t>Securing privacy data</a:t>
            </a:r>
          </a:p>
        </p:txBody>
      </p:sp>
      <p:pic>
        <p:nvPicPr>
          <p:cNvPr id="1026" name="Picture 2">
            <a:extLst>
              <a:ext uri="{FF2B5EF4-FFF2-40B4-BE49-F238E27FC236}">
                <a16:creationId xmlns:a16="http://schemas.microsoft.com/office/drawing/2014/main" id="{AA3589AD-B9D3-0F67-1EF9-D53D02941B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3728" y="751137"/>
            <a:ext cx="3458272" cy="2830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74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E1C25A-CCEC-E50D-F244-5938B478453E}"/>
              </a:ext>
            </a:extLst>
          </p:cNvPr>
          <p:cNvSpPr>
            <a:spLocks noGrp="1"/>
          </p:cNvSpPr>
          <p:nvPr>
            <p:ph type="body" idx="1"/>
          </p:nvPr>
        </p:nvSpPr>
        <p:spPr/>
        <p:txBody>
          <a:bodyPr/>
          <a:lstStyle/>
          <a:p>
            <a:pPr marL="0" indent="0">
              <a:buNone/>
            </a:pPr>
            <a:r>
              <a:rPr lang="en-NL" b="1" dirty="0"/>
              <a:t>Can be used for good…</a:t>
            </a:r>
          </a:p>
          <a:p>
            <a:r>
              <a:rPr lang="en-NL" dirty="0"/>
              <a:t>Predicting cancer based on other similar cases</a:t>
            </a:r>
          </a:p>
          <a:p>
            <a:r>
              <a:rPr lang="en-NL" dirty="0"/>
              <a:t>Detecting fraud</a:t>
            </a:r>
          </a:p>
          <a:p>
            <a:pPr marL="0" indent="0">
              <a:buNone/>
            </a:pPr>
            <a:endParaRPr lang="en-US" dirty="0"/>
          </a:p>
          <a:p>
            <a:pPr marL="0" indent="0">
              <a:buNone/>
            </a:pPr>
            <a:r>
              <a:rPr lang="en-US" b="1" dirty="0"/>
              <a:t>But has limitations</a:t>
            </a:r>
          </a:p>
          <a:p>
            <a:r>
              <a:rPr lang="en-GB" dirty="0"/>
              <a:t>M</a:t>
            </a:r>
            <a:r>
              <a:rPr lang="en-NL" dirty="0"/>
              <a:t>ay be inaccurate or plain wrong</a:t>
            </a:r>
          </a:p>
          <a:p>
            <a:r>
              <a:rPr lang="en-GB" dirty="0"/>
              <a:t>M</a:t>
            </a:r>
            <a:r>
              <a:rPr lang="en-NL" dirty="0"/>
              <a:t>ight be used to infer privacy data (are you a smoker? Etnic background?)</a:t>
            </a:r>
          </a:p>
        </p:txBody>
      </p:sp>
      <p:sp>
        <p:nvSpPr>
          <p:cNvPr id="2" name="Title 1">
            <a:extLst>
              <a:ext uri="{FF2B5EF4-FFF2-40B4-BE49-F238E27FC236}">
                <a16:creationId xmlns:a16="http://schemas.microsoft.com/office/drawing/2014/main" id="{8AAD3B34-CF61-0A1A-220F-4307764B9BA5}"/>
              </a:ext>
            </a:extLst>
          </p:cNvPr>
          <p:cNvSpPr>
            <a:spLocks noGrp="1"/>
          </p:cNvSpPr>
          <p:nvPr>
            <p:ph type="title"/>
          </p:nvPr>
        </p:nvSpPr>
        <p:spPr/>
        <p:txBody>
          <a:bodyPr/>
          <a:lstStyle/>
          <a:p>
            <a:r>
              <a:rPr lang="en-NL" dirty="0"/>
              <a:t>Data can be used for datamining</a:t>
            </a:r>
          </a:p>
        </p:txBody>
      </p:sp>
    </p:spTree>
    <p:extLst>
      <p:ext uri="{BB962C8B-B14F-4D97-AF65-F5344CB8AC3E}">
        <p14:creationId xmlns:p14="http://schemas.microsoft.com/office/powerpoint/2010/main" val="350862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50"/>
            <a:ext cx="8633637" cy="5255138"/>
          </a:xfrm>
        </p:spPr>
        <p:txBody>
          <a:bodyPr/>
          <a:lstStyle/>
          <a:p>
            <a:pPr marL="0" indent="0">
              <a:buNone/>
            </a:pPr>
            <a:r>
              <a:rPr lang="en-NL" b="1" dirty="0"/>
              <a:t>Keeping data secure within your perimeter</a:t>
            </a:r>
          </a:p>
          <a:p>
            <a:pPr>
              <a:buFontTx/>
              <a:buChar char="-"/>
            </a:pPr>
            <a:r>
              <a:rPr lang="en-GB" dirty="0"/>
              <a:t>E</a:t>
            </a:r>
            <a:r>
              <a:rPr lang="en-NL" dirty="0"/>
              <a:t>ncryption</a:t>
            </a:r>
          </a:p>
          <a:p>
            <a:pPr lvl="1">
              <a:buFontTx/>
              <a:buChar char="-"/>
            </a:pPr>
            <a:r>
              <a:rPr lang="en-NL" dirty="0"/>
              <a:t>Data is locked with a secret key</a:t>
            </a:r>
          </a:p>
          <a:p>
            <a:pPr lvl="1">
              <a:buFontTx/>
              <a:buChar char="-"/>
            </a:pPr>
            <a:r>
              <a:rPr lang="en-NL" dirty="0"/>
              <a:t>Can be unlocked by whoever has the key</a:t>
            </a:r>
          </a:p>
          <a:p>
            <a:pPr>
              <a:buFontTx/>
              <a:buChar char="-"/>
            </a:pPr>
            <a:r>
              <a:rPr lang="en-NL" dirty="0"/>
              <a:t>Strict access controls</a:t>
            </a:r>
          </a:p>
          <a:p>
            <a:pPr lvl="1">
              <a:buFontTx/>
              <a:buChar char="-"/>
            </a:pPr>
            <a:r>
              <a:rPr lang="en-NL" dirty="0"/>
              <a:t>Data not necessarily encrypted</a:t>
            </a:r>
          </a:p>
          <a:p>
            <a:pPr lvl="1">
              <a:buFontTx/>
              <a:buChar char="-"/>
            </a:pPr>
            <a:r>
              <a:rPr lang="en-NL" dirty="0"/>
              <a:t>Access is granted granularly (e.g: some groups do, others don’t)</a:t>
            </a:r>
          </a:p>
          <a:p>
            <a:pPr>
              <a:buFontTx/>
              <a:buChar char="-"/>
            </a:pPr>
            <a:r>
              <a:rPr lang="en-NL" dirty="0"/>
              <a:t>Log who had acccess to what and audit regularly </a:t>
            </a:r>
          </a:p>
          <a:p>
            <a:pPr marL="0" indent="0">
              <a:buNone/>
            </a:pPr>
            <a:br>
              <a:rPr lang="en-NL" sz="2400" dirty="0">
                <a:solidFill>
                  <a:srgbClr val="FF0000"/>
                </a:solidFill>
              </a:rPr>
            </a:br>
            <a:r>
              <a:rPr lang="en-NL" sz="2400" dirty="0">
                <a:solidFill>
                  <a:srgbClr val="FF0000"/>
                </a:solidFill>
              </a:rPr>
              <a:t>Caveat: </a:t>
            </a:r>
            <a:r>
              <a:rPr lang="en-GB" sz="2400" dirty="0">
                <a:solidFill>
                  <a:srgbClr val="FF0000"/>
                </a:solidFill>
              </a:rPr>
              <a:t>What if data is copied by that user and saved insecurely?</a:t>
            </a:r>
            <a:endParaRPr lang="en-NL" sz="2400" dirty="0">
              <a:solidFill>
                <a:srgbClr val="FF0000"/>
              </a:solidFill>
            </a:endParaRPr>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pic>
        <p:nvPicPr>
          <p:cNvPr id="4" name="Picture 3">
            <a:extLst>
              <a:ext uri="{FF2B5EF4-FFF2-40B4-BE49-F238E27FC236}">
                <a16:creationId xmlns:a16="http://schemas.microsoft.com/office/drawing/2014/main" id="{EEB92DCF-A099-73F7-61A1-06A77BC8340B}"/>
              </a:ext>
            </a:extLst>
          </p:cNvPr>
          <p:cNvPicPr>
            <a:picLocks noChangeAspect="1"/>
          </p:cNvPicPr>
          <p:nvPr/>
        </p:nvPicPr>
        <p:blipFill>
          <a:blip r:embed="rId4"/>
          <a:stretch>
            <a:fillRect/>
          </a:stretch>
        </p:blipFill>
        <p:spPr>
          <a:xfrm>
            <a:off x="7813964" y="1045336"/>
            <a:ext cx="4475018" cy="3010283"/>
          </a:xfrm>
          <a:prstGeom prst="rect">
            <a:avLst/>
          </a:prstGeom>
        </p:spPr>
      </p:pic>
    </p:spTree>
    <p:extLst>
      <p:ext uri="{BB962C8B-B14F-4D97-AF65-F5344CB8AC3E}">
        <p14:creationId xmlns:p14="http://schemas.microsoft.com/office/powerpoint/2010/main" val="3644881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p:txBody>
          <a:bodyPr/>
          <a:lstStyle/>
          <a:p>
            <a:pPr marL="0" indent="0">
              <a:buNone/>
            </a:pPr>
            <a:r>
              <a:rPr lang="en-NL" b="1" dirty="0"/>
              <a:t>Keeping data secure within your perimeter</a:t>
            </a:r>
          </a:p>
          <a:p>
            <a:pPr>
              <a:buFontTx/>
              <a:buChar char="-"/>
            </a:pPr>
            <a:r>
              <a:rPr lang="en-GB" dirty="0"/>
              <a:t>E</a:t>
            </a:r>
            <a:r>
              <a:rPr lang="en-NL" dirty="0"/>
              <a:t>ncryption</a:t>
            </a:r>
          </a:p>
          <a:p>
            <a:pPr>
              <a:buFontTx/>
              <a:buChar char="-"/>
            </a:pPr>
            <a:r>
              <a:rPr lang="en-NL" dirty="0"/>
              <a:t>Strict access controls</a:t>
            </a:r>
          </a:p>
          <a:p>
            <a:pPr indent="-457200">
              <a:buFontTx/>
              <a:buChar char="-"/>
            </a:pPr>
            <a:r>
              <a:rPr lang="en-NL" dirty="0"/>
              <a:t>Data masking: (pseudo) anonymisation</a:t>
            </a:r>
          </a:p>
          <a:p>
            <a:pPr indent="-457200">
              <a:buFontTx/>
              <a:buChar char="-"/>
            </a:pPr>
            <a:r>
              <a:rPr lang="en-NL" dirty="0"/>
              <a:t>Use synthetic data</a:t>
            </a:r>
          </a:p>
          <a:p>
            <a:pPr marL="0" indent="0">
              <a:buNone/>
            </a:pPr>
            <a:endParaRPr lang="en-NL" dirty="0"/>
          </a:p>
          <a:p>
            <a:pPr marL="0" indent="0">
              <a:buNone/>
            </a:pPr>
            <a:r>
              <a:rPr lang="en-NL" b="1" dirty="0"/>
              <a:t>Keeping data secure outside of your perimeter</a:t>
            </a:r>
          </a:p>
          <a:p>
            <a:pPr indent="-457200">
              <a:buFontTx/>
              <a:buChar char="-"/>
            </a:pPr>
            <a:r>
              <a:rPr lang="en-NL" dirty="0"/>
              <a:t>Data masking: (pseudo) anonymisation</a:t>
            </a:r>
          </a:p>
          <a:p>
            <a:pPr indent="-457200">
              <a:buFontTx/>
              <a:buChar char="-"/>
            </a:pPr>
            <a:r>
              <a:rPr lang="en-NL" dirty="0"/>
              <a:t>Use synthetic data</a:t>
            </a:r>
          </a:p>
          <a:p>
            <a:pPr indent="-457200">
              <a:buFontTx/>
              <a:buChar char="-"/>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spTree>
    <p:extLst>
      <p:ext uri="{BB962C8B-B14F-4D97-AF65-F5344CB8AC3E}">
        <p14:creationId xmlns:p14="http://schemas.microsoft.com/office/powerpoint/2010/main" val="2394309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52D170E-C5B2-6F8A-E89B-003031ACD43A}"/>
              </a:ext>
            </a:extLst>
          </p:cNvPr>
          <p:cNvSpPr>
            <a:spLocks noGrp="1"/>
          </p:cNvSpPr>
          <p:nvPr>
            <p:ph type="body" idx="1"/>
          </p:nvPr>
        </p:nvSpPr>
        <p:spPr/>
        <p:txBody>
          <a:bodyPr/>
          <a:lstStyle/>
          <a:p>
            <a:r>
              <a:rPr lang="en-NL" dirty="0"/>
              <a:t>Protect your data</a:t>
            </a:r>
          </a:p>
          <a:p>
            <a:r>
              <a:rPr lang="en-NL" dirty="0"/>
              <a:t>Encryption</a:t>
            </a:r>
          </a:p>
          <a:p>
            <a:pPr lvl="1"/>
            <a:r>
              <a:rPr lang="en-NL" dirty="0"/>
              <a:t>Data at rest</a:t>
            </a:r>
          </a:p>
          <a:p>
            <a:pPr lvl="2"/>
            <a:r>
              <a:rPr lang="en-NL" dirty="0"/>
              <a:t>Also on a USB stick!</a:t>
            </a:r>
          </a:p>
          <a:p>
            <a:pPr lvl="1"/>
            <a:r>
              <a:rPr lang="en-NL" dirty="0"/>
              <a:t>Data in motion (https/TLS, secure filetransfer)</a:t>
            </a:r>
          </a:p>
          <a:p>
            <a:r>
              <a:rPr lang="en-NL" dirty="0"/>
              <a:t>Backup</a:t>
            </a:r>
          </a:p>
          <a:p>
            <a:pPr lvl="1"/>
            <a:r>
              <a:rPr lang="en-GB" dirty="0"/>
              <a:t>T</a:t>
            </a:r>
            <a:r>
              <a:rPr lang="en-NL" dirty="0"/>
              <a:t>est if your backup is complete</a:t>
            </a:r>
          </a:p>
          <a:p>
            <a:pPr lvl="1"/>
            <a:r>
              <a:rPr lang="en-NL" dirty="0"/>
              <a:t>Also backup your “intelligence”</a:t>
            </a:r>
          </a:p>
        </p:txBody>
      </p:sp>
      <p:sp>
        <p:nvSpPr>
          <p:cNvPr id="3" name="Title 2">
            <a:extLst>
              <a:ext uri="{FF2B5EF4-FFF2-40B4-BE49-F238E27FC236}">
                <a16:creationId xmlns:a16="http://schemas.microsoft.com/office/drawing/2014/main" id="{24658CD9-8461-F93C-3C7B-B009EF42F1E7}"/>
              </a:ext>
            </a:extLst>
          </p:cNvPr>
          <p:cNvSpPr>
            <a:spLocks noGrp="1"/>
          </p:cNvSpPr>
          <p:nvPr>
            <p:ph type="title"/>
          </p:nvPr>
        </p:nvSpPr>
        <p:spPr/>
        <p:txBody>
          <a:bodyPr/>
          <a:lstStyle/>
          <a:p>
            <a:r>
              <a:rPr lang="en-NL" dirty="0"/>
              <a:t>The basics</a:t>
            </a:r>
          </a:p>
        </p:txBody>
      </p:sp>
      <p:pic>
        <p:nvPicPr>
          <p:cNvPr id="5" name="Picture 4">
            <a:extLst>
              <a:ext uri="{FF2B5EF4-FFF2-40B4-BE49-F238E27FC236}">
                <a16:creationId xmlns:a16="http://schemas.microsoft.com/office/drawing/2014/main" id="{59DE9112-5C13-B8F9-2E63-0B8E0F58D167}"/>
              </a:ext>
            </a:extLst>
          </p:cNvPr>
          <p:cNvPicPr>
            <a:picLocks noChangeAspect="1"/>
          </p:cNvPicPr>
          <p:nvPr/>
        </p:nvPicPr>
        <p:blipFill>
          <a:blip r:embed="rId2"/>
          <a:stretch>
            <a:fillRect/>
          </a:stretch>
        </p:blipFill>
        <p:spPr>
          <a:xfrm>
            <a:off x="7467600" y="0"/>
            <a:ext cx="4724400" cy="3178039"/>
          </a:xfrm>
          <a:prstGeom prst="rect">
            <a:avLst/>
          </a:prstGeom>
        </p:spPr>
      </p:pic>
      <p:pic>
        <p:nvPicPr>
          <p:cNvPr id="7" name="Picture 6">
            <a:extLst>
              <a:ext uri="{FF2B5EF4-FFF2-40B4-BE49-F238E27FC236}">
                <a16:creationId xmlns:a16="http://schemas.microsoft.com/office/drawing/2014/main" id="{9814D51F-0902-AC31-921F-2A098C51D70F}"/>
              </a:ext>
            </a:extLst>
          </p:cNvPr>
          <p:cNvPicPr>
            <a:picLocks noChangeAspect="1"/>
          </p:cNvPicPr>
          <p:nvPr/>
        </p:nvPicPr>
        <p:blipFill>
          <a:blip r:embed="rId3"/>
          <a:stretch>
            <a:fillRect/>
          </a:stretch>
        </p:blipFill>
        <p:spPr>
          <a:xfrm>
            <a:off x="6901295" y="3016250"/>
            <a:ext cx="4762500" cy="3568700"/>
          </a:xfrm>
          <a:prstGeom prst="rect">
            <a:avLst/>
          </a:prstGeom>
        </p:spPr>
      </p:pic>
      <p:pic>
        <p:nvPicPr>
          <p:cNvPr id="9" name="Picture 8">
            <a:extLst>
              <a:ext uri="{FF2B5EF4-FFF2-40B4-BE49-F238E27FC236}">
                <a16:creationId xmlns:a16="http://schemas.microsoft.com/office/drawing/2014/main" id="{FC6B0B53-0C78-74D5-4036-3A2E03C73BFD}"/>
              </a:ext>
            </a:extLst>
          </p:cNvPr>
          <p:cNvPicPr>
            <a:picLocks noChangeAspect="1"/>
          </p:cNvPicPr>
          <p:nvPr/>
        </p:nvPicPr>
        <p:blipFill>
          <a:blip r:embed="rId4"/>
          <a:stretch>
            <a:fillRect/>
          </a:stretch>
        </p:blipFill>
        <p:spPr>
          <a:xfrm>
            <a:off x="2559468" y="5662357"/>
            <a:ext cx="2438400" cy="266700"/>
          </a:xfrm>
          <a:prstGeom prst="rect">
            <a:avLst/>
          </a:prstGeom>
        </p:spPr>
      </p:pic>
    </p:spTree>
    <p:extLst>
      <p:ext uri="{BB962C8B-B14F-4D97-AF65-F5344CB8AC3E}">
        <p14:creationId xmlns:p14="http://schemas.microsoft.com/office/powerpoint/2010/main" val="14518570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49"/>
            <a:ext cx="8633637" cy="1637879"/>
          </a:xfrm>
        </p:spPr>
        <p:txBody>
          <a:bodyPr/>
          <a:lstStyle/>
          <a:p>
            <a:pPr marL="0" indent="0">
              <a:buNone/>
            </a:pPr>
            <a:r>
              <a:rPr lang="en-NL" b="1" dirty="0"/>
              <a:t>Keeping data secure outside of your perimeter</a:t>
            </a:r>
          </a:p>
          <a:p>
            <a:pPr marL="0" indent="0">
              <a:buNone/>
            </a:pPr>
            <a:r>
              <a:rPr lang="en-NL" dirty="0"/>
              <a:t>Data masking – Substitution</a:t>
            </a:r>
            <a:br>
              <a:rPr lang="en-NL" dirty="0"/>
            </a:br>
            <a:r>
              <a:rPr lang="en-GB" sz="2000" dirty="0"/>
              <a:t>replacing values with look-a-like values. </a:t>
            </a:r>
          </a:p>
          <a:p>
            <a:pPr marL="0" indent="0">
              <a:buNone/>
            </a:pPr>
            <a:endParaRPr lang="en-NL" dirty="0"/>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graphicFrame>
        <p:nvGraphicFramePr>
          <p:cNvPr id="5" name="Table 4">
            <a:extLst>
              <a:ext uri="{FF2B5EF4-FFF2-40B4-BE49-F238E27FC236}">
                <a16:creationId xmlns:a16="http://schemas.microsoft.com/office/drawing/2014/main" id="{CF66D454-EF0B-AA81-497E-DB7BFE13EF89}"/>
              </a:ext>
            </a:extLst>
          </p:cNvPr>
          <p:cNvGraphicFramePr>
            <a:graphicFrameLocks noGrp="1"/>
          </p:cNvGraphicFramePr>
          <p:nvPr>
            <p:extLst>
              <p:ext uri="{D42A27DB-BD31-4B8C-83A1-F6EECF244321}">
                <p14:modId xmlns:p14="http://schemas.microsoft.com/office/powerpoint/2010/main" val="2500425394"/>
              </p:ext>
            </p:extLst>
          </p:nvPr>
        </p:nvGraphicFramePr>
        <p:xfrm>
          <a:off x="540196" y="2985294"/>
          <a:ext cx="9894724" cy="2444656"/>
        </p:xfrm>
        <a:graphic>
          <a:graphicData uri="http://schemas.openxmlformats.org/drawingml/2006/table">
            <a:tbl>
              <a:tblPr>
                <a:tableStyleId>{5C22544A-7EE6-4342-B048-85BDC9FD1C3A}</a:tableStyleId>
              </a:tblPr>
              <a:tblGrid>
                <a:gridCol w="898639">
                  <a:extLst>
                    <a:ext uri="{9D8B030D-6E8A-4147-A177-3AD203B41FA5}">
                      <a16:colId xmlns:a16="http://schemas.microsoft.com/office/drawing/2014/main" val="780271490"/>
                    </a:ext>
                  </a:extLst>
                </a:gridCol>
                <a:gridCol w="1277471">
                  <a:extLst>
                    <a:ext uri="{9D8B030D-6E8A-4147-A177-3AD203B41FA5}">
                      <a16:colId xmlns:a16="http://schemas.microsoft.com/office/drawing/2014/main" val="4099672165"/>
                    </a:ext>
                  </a:extLst>
                </a:gridCol>
                <a:gridCol w="1273426">
                  <a:extLst>
                    <a:ext uri="{9D8B030D-6E8A-4147-A177-3AD203B41FA5}">
                      <a16:colId xmlns:a16="http://schemas.microsoft.com/office/drawing/2014/main" val="2993006682"/>
                    </a:ext>
                  </a:extLst>
                </a:gridCol>
                <a:gridCol w="972615">
                  <a:extLst>
                    <a:ext uri="{9D8B030D-6E8A-4147-A177-3AD203B41FA5}">
                      <a16:colId xmlns:a16="http://schemas.microsoft.com/office/drawing/2014/main" val="1218662476"/>
                    </a:ext>
                  </a:extLst>
                </a:gridCol>
                <a:gridCol w="1763673">
                  <a:extLst>
                    <a:ext uri="{9D8B030D-6E8A-4147-A177-3AD203B41FA5}">
                      <a16:colId xmlns:a16="http://schemas.microsoft.com/office/drawing/2014/main" val="2843207989"/>
                    </a:ext>
                  </a:extLst>
                </a:gridCol>
                <a:gridCol w="1646959">
                  <a:extLst>
                    <a:ext uri="{9D8B030D-6E8A-4147-A177-3AD203B41FA5}">
                      <a16:colId xmlns:a16="http://schemas.microsoft.com/office/drawing/2014/main" val="1714092262"/>
                    </a:ext>
                  </a:extLst>
                </a:gridCol>
                <a:gridCol w="2061941">
                  <a:extLst>
                    <a:ext uri="{9D8B030D-6E8A-4147-A177-3AD203B41FA5}">
                      <a16:colId xmlns:a16="http://schemas.microsoft.com/office/drawing/2014/main" val="4276579244"/>
                    </a:ext>
                  </a:extLst>
                </a:gridCol>
              </a:tblGrid>
              <a:tr h="617735">
                <a:tc>
                  <a:txBody>
                    <a:bodyPr/>
                    <a:lstStyle/>
                    <a:p>
                      <a:pPr algn="l" fontAlgn="b"/>
                      <a:r>
                        <a:rPr lang="en-GB" sz="1800" b="1" u="none" strike="noStrike" dirty="0">
                          <a:effectLst/>
                        </a:rPr>
                        <a:t>ID</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a:effectLst/>
                        </a:rPr>
                        <a:t>First name</a:t>
                      </a:r>
                      <a:endParaRPr lang="en-GB" sz="18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Last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a:effectLst/>
                        </a:rPr>
                        <a:t>Gender</a:t>
                      </a:r>
                      <a:endParaRPr lang="en-GB" sz="18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Date of birth</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Conditions</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Treatment</a:t>
                      </a:r>
                      <a:endParaRPr lang="en-GB"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0708101"/>
                  </a:ext>
                </a:extLst>
              </a:tr>
              <a:tr h="403062">
                <a:tc>
                  <a:txBody>
                    <a:bodyPr/>
                    <a:lstStyle/>
                    <a:p>
                      <a:pPr algn="l" fontAlgn="t"/>
                      <a:r>
                        <a:rPr lang="en-NL" sz="1800" u="none" strike="noStrike" dirty="0">
                          <a:effectLst/>
                        </a:rPr>
                        <a:t>832315</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Susan</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Shy</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V</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a:effectLst/>
                        </a:rPr>
                        <a:t>03/05/1978</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Cavities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Use mouth wash</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55032779"/>
                  </a:ext>
                </a:extLst>
              </a:tr>
              <a:tr h="403062">
                <a:tc>
                  <a:txBody>
                    <a:bodyPr/>
                    <a:lstStyle/>
                    <a:p>
                      <a:pPr algn="l" fontAlgn="t"/>
                      <a:r>
                        <a:rPr lang="en-NL" sz="1800" u="none" strike="noStrike" dirty="0">
                          <a:effectLst/>
                        </a:rPr>
                        <a:t>639842</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Pete</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Policy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09/12/1965</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Chicken pocks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Eggplant diet</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38156713"/>
                  </a:ext>
                </a:extLst>
              </a:tr>
              <a:tr h="617735">
                <a:tc>
                  <a:txBody>
                    <a:bodyPr/>
                    <a:lstStyle/>
                    <a:p>
                      <a:pPr algn="l" fontAlgn="t"/>
                      <a:r>
                        <a:rPr lang="en-NL" sz="1800" u="none" strike="noStrike" dirty="0">
                          <a:effectLst/>
                        </a:rPr>
                        <a:t>278412</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Joan</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Jackett</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01/03/1986</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Allergic to leather</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leather milk prescription</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9409632"/>
                  </a:ext>
                </a:extLst>
              </a:tr>
              <a:tr h="403062">
                <a:tc>
                  <a:txBody>
                    <a:bodyPr/>
                    <a:lstStyle/>
                    <a:p>
                      <a:pPr algn="l" fontAlgn="t"/>
                      <a:r>
                        <a:rPr lang="en-NL" sz="1800" u="none" strike="noStrike">
                          <a:effectLst/>
                        </a:rPr>
                        <a:t>359862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Randy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Ransom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05/08/1990</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Phobia for guns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Paintball therapy</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2515447"/>
                  </a:ext>
                </a:extLst>
              </a:tr>
            </a:tbl>
          </a:graphicData>
        </a:graphic>
      </p:graphicFrame>
    </p:spTree>
    <p:extLst>
      <p:ext uri="{BB962C8B-B14F-4D97-AF65-F5344CB8AC3E}">
        <p14:creationId xmlns:p14="http://schemas.microsoft.com/office/powerpoint/2010/main" val="14673282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49"/>
            <a:ext cx="8633637" cy="1637879"/>
          </a:xfrm>
        </p:spPr>
        <p:txBody>
          <a:bodyPr/>
          <a:lstStyle/>
          <a:p>
            <a:pPr marL="0" indent="0">
              <a:buNone/>
            </a:pPr>
            <a:r>
              <a:rPr lang="en-NL" b="1" dirty="0"/>
              <a:t>Keeping data secure outside of your perimeter</a:t>
            </a:r>
          </a:p>
          <a:p>
            <a:pPr marL="0" indent="0">
              <a:buNone/>
            </a:pPr>
            <a:r>
              <a:rPr lang="en-NL" dirty="0"/>
              <a:t>Data masking – Substitution </a:t>
            </a:r>
            <a:r>
              <a:rPr lang="en-NL" dirty="0">
                <a:sym typeface="Wingdings" pitchFamily="2" charset="2"/>
              </a:rPr>
              <a:t> Anonymisation</a:t>
            </a:r>
            <a:br>
              <a:rPr lang="en-NL" dirty="0"/>
            </a:br>
            <a:r>
              <a:rPr lang="en-GB" sz="2000" dirty="0"/>
              <a:t>replacing values with random look-a-like values. </a:t>
            </a:r>
          </a:p>
          <a:p>
            <a:pPr marL="0" indent="0">
              <a:buNone/>
            </a:pPr>
            <a:endParaRPr lang="en-NL" dirty="0"/>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graphicFrame>
        <p:nvGraphicFramePr>
          <p:cNvPr id="5" name="Table 4">
            <a:extLst>
              <a:ext uri="{FF2B5EF4-FFF2-40B4-BE49-F238E27FC236}">
                <a16:creationId xmlns:a16="http://schemas.microsoft.com/office/drawing/2014/main" id="{CF66D454-EF0B-AA81-497E-DB7BFE13EF89}"/>
              </a:ext>
            </a:extLst>
          </p:cNvPr>
          <p:cNvGraphicFramePr>
            <a:graphicFrameLocks noGrp="1"/>
          </p:cNvGraphicFramePr>
          <p:nvPr>
            <p:extLst>
              <p:ext uri="{D42A27DB-BD31-4B8C-83A1-F6EECF244321}">
                <p14:modId xmlns:p14="http://schemas.microsoft.com/office/powerpoint/2010/main" val="4195966044"/>
              </p:ext>
            </p:extLst>
          </p:nvPr>
        </p:nvGraphicFramePr>
        <p:xfrm>
          <a:off x="540196" y="2985294"/>
          <a:ext cx="9894724" cy="2444656"/>
        </p:xfrm>
        <a:graphic>
          <a:graphicData uri="http://schemas.openxmlformats.org/drawingml/2006/table">
            <a:tbl>
              <a:tblPr>
                <a:tableStyleId>{5C22544A-7EE6-4342-B048-85BDC9FD1C3A}</a:tableStyleId>
              </a:tblPr>
              <a:tblGrid>
                <a:gridCol w="898639">
                  <a:extLst>
                    <a:ext uri="{9D8B030D-6E8A-4147-A177-3AD203B41FA5}">
                      <a16:colId xmlns:a16="http://schemas.microsoft.com/office/drawing/2014/main" val="780271490"/>
                    </a:ext>
                  </a:extLst>
                </a:gridCol>
                <a:gridCol w="1277471">
                  <a:extLst>
                    <a:ext uri="{9D8B030D-6E8A-4147-A177-3AD203B41FA5}">
                      <a16:colId xmlns:a16="http://schemas.microsoft.com/office/drawing/2014/main" val="4099672165"/>
                    </a:ext>
                  </a:extLst>
                </a:gridCol>
                <a:gridCol w="1273426">
                  <a:extLst>
                    <a:ext uri="{9D8B030D-6E8A-4147-A177-3AD203B41FA5}">
                      <a16:colId xmlns:a16="http://schemas.microsoft.com/office/drawing/2014/main" val="2993006682"/>
                    </a:ext>
                  </a:extLst>
                </a:gridCol>
                <a:gridCol w="972615">
                  <a:extLst>
                    <a:ext uri="{9D8B030D-6E8A-4147-A177-3AD203B41FA5}">
                      <a16:colId xmlns:a16="http://schemas.microsoft.com/office/drawing/2014/main" val="1218662476"/>
                    </a:ext>
                  </a:extLst>
                </a:gridCol>
                <a:gridCol w="1763673">
                  <a:extLst>
                    <a:ext uri="{9D8B030D-6E8A-4147-A177-3AD203B41FA5}">
                      <a16:colId xmlns:a16="http://schemas.microsoft.com/office/drawing/2014/main" val="2843207989"/>
                    </a:ext>
                  </a:extLst>
                </a:gridCol>
                <a:gridCol w="1646959">
                  <a:extLst>
                    <a:ext uri="{9D8B030D-6E8A-4147-A177-3AD203B41FA5}">
                      <a16:colId xmlns:a16="http://schemas.microsoft.com/office/drawing/2014/main" val="1714092262"/>
                    </a:ext>
                  </a:extLst>
                </a:gridCol>
                <a:gridCol w="2061941">
                  <a:extLst>
                    <a:ext uri="{9D8B030D-6E8A-4147-A177-3AD203B41FA5}">
                      <a16:colId xmlns:a16="http://schemas.microsoft.com/office/drawing/2014/main" val="4276579244"/>
                    </a:ext>
                  </a:extLst>
                </a:gridCol>
              </a:tblGrid>
              <a:tr h="617735">
                <a:tc>
                  <a:txBody>
                    <a:bodyPr/>
                    <a:lstStyle/>
                    <a:p>
                      <a:pPr algn="l" fontAlgn="b"/>
                      <a:r>
                        <a:rPr lang="en-GB" sz="1800" b="1" u="none" strike="noStrike" dirty="0">
                          <a:effectLst/>
                        </a:rPr>
                        <a:t>ID</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First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Last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Gender</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Date of birth</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Conditions</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Treatment</a:t>
                      </a:r>
                      <a:endParaRPr lang="en-GB"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0708101"/>
                  </a:ext>
                </a:extLst>
              </a:tr>
              <a:tr h="403062">
                <a:tc>
                  <a:txBody>
                    <a:bodyPr/>
                    <a:lstStyle/>
                    <a:p>
                      <a:pPr algn="l" fontAlgn="t"/>
                      <a:r>
                        <a:rPr lang="en-NL" sz="1800" u="none" strike="noStrike">
                          <a:effectLst/>
                        </a:rPr>
                        <a:t>832315</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Sandra</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Sloth</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a:effectLst/>
                        </a:rPr>
                        <a:t>01/04/1998</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Cavities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Use mouth wash</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55032779"/>
                  </a:ext>
                </a:extLst>
              </a:tr>
              <a:tr h="403062">
                <a:tc>
                  <a:txBody>
                    <a:bodyPr/>
                    <a:lstStyle/>
                    <a:p>
                      <a:pPr algn="l" fontAlgn="t"/>
                      <a:r>
                        <a:rPr lang="en-NL" sz="1800" u="none" strike="noStrike">
                          <a:effectLst/>
                        </a:rPr>
                        <a:t>639842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Patrick</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Parrot</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01/04/1925</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Chicken pocks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Eggplant diet</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38156713"/>
                  </a:ext>
                </a:extLst>
              </a:tr>
              <a:tr h="617735">
                <a:tc>
                  <a:txBody>
                    <a:bodyPr/>
                    <a:lstStyle/>
                    <a:p>
                      <a:pPr algn="l" fontAlgn="t"/>
                      <a:r>
                        <a:rPr lang="en-NL" sz="1800" u="none" strike="noStrike">
                          <a:effectLst/>
                        </a:rPr>
                        <a:t>278412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Jeannette</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Jansen</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02/08/1992</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Allergic to leather</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Leather milk prescription</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9409632"/>
                  </a:ext>
                </a:extLst>
              </a:tr>
              <a:tr h="403062">
                <a:tc>
                  <a:txBody>
                    <a:bodyPr/>
                    <a:lstStyle/>
                    <a:p>
                      <a:pPr algn="l" fontAlgn="t"/>
                      <a:r>
                        <a:rPr lang="en-NL" sz="1800" u="none" strike="noStrike">
                          <a:effectLst/>
                        </a:rPr>
                        <a:t>359862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Rudolph</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Rain</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a:effectLst/>
                        </a:rPr>
                        <a:t>01/04/1967</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Phobia for guns</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Paintball therapy</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2515447"/>
                  </a:ext>
                </a:extLst>
              </a:tr>
            </a:tbl>
          </a:graphicData>
        </a:graphic>
      </p:graphicFrame>
    </p:spTree>
    <p:extLst>
      <p:ext uri="{BB962C8B-B14F-4D97-AF65-F5344CB8AC3E}">
        <p14:creationId xmlns:p14="http://schemas.microsoft.com/office/powerpoint/2010/main" val="21169795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49"/>
            <a:ext cx="8633637" cy="1637879"/>
          </a:xfrm>
        </p:spPr>
        <p:txBody>
          <a:bodyPr/>
          <a:lstStyle/>
          <a:p>
            <a:pPr marL="0" indent="0">
              <a:buNone/>
            </a:pPr>
            <a:r>
              <a:rPr lang="en-NL" b="1" dirty="0"/>
              <a:t>Keeping data secure outside of your perimeter</a:t>
            </a:r>
          </a:p>
          <a:p>
            <a:pPr marL="0" indent="0">
              <a:buNone/>
            </a:pPr>
            <a:r>
              <a:rPr lang="en-NL" dirty="0"/>
              <a:t>Data masking – Shuffling </a:t>
            </a:r>
            <a:r>
              <a:rPr lang="en-NL" dirty="0">
                <a:sym typeface="Wingdings" pitchFamily="2" charset="2"/>
              </a:rPr>
              <a:t> Pseudonymisation</a:t>
            </a:r>
            <a:br>
              <a:rPr lang="en-NL" dirty="0"/>
            </a:br>
            <a:r>
              <a:rPr lang="en-GB" sz="2000" dirty="0"/>
              <a:t>Shuffle data along the same column. </a:t>
            </a:r>
          </a:p>
          <a:p>
            <a:pPr marL="0" indent="0">
              <a:buNone/>
            </a:pPr>
            <a:endParaRPr lang="en-NL" dirty="0"/>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graphicFrame>
        <p:nvGraphicFramePr>
          <p:cNvPr id="5" name="Table 4">
            <a:extLst>
              <a:ext uri="{FF2B5EF4-FFF2-40B4-BE49-F238E27FC236}">
                <a16:creationId xmlns:a16="http://schemas.microsoft.com/office/drawing/2014/main" id="{CF66D454-EF0B-AA81-497E-DB7BFE13EF89}"/>
              </a:ext>
            </a:extLst>
          </p:cNvPr>
          <p:cNvGraphicFramePr>
            <a:graphicFrameLocks noGrp="1"/>
          </p:cNvGraphicFramePr>
          <p:nvPr>
            <p:extLst>
              <p:ext uri="{D42A27DB-BD31-4B8C-83A1-F6EECF244321}">
                <p14:modId xmlns:p14="http://schemas.microsoft.com/office/powerpoint/2010/main" val="1804244300"/>
              </p:ext>
            </p:extLst>
          </p:nvPr>
        </p:nvGraphicFramePr>
        <p:xfrm>
          <a:off x="540196" y="2985294"/>
          <a:ext cx="9894724" cy="2444656"/>
        </p:xfrm>
        <a:graphic>
          <a:graphicData uri="http://schemas.openxmlformats.org/drawingml/2006/table">
            <a:tbl>
              <a:tblPr>
                <a:tableStyleId>{5C22544A-7EE6-4342-B048-85BDC9FD1C3A}</a:tableStyleId>
              </a:tblPr>
              <a:tblGrid>
                <a:gridCol w="898639">
                  <a:extLst>
                    <a:ext uri="{9D8B030D-6E8A-4147-A177-3AD203B41FA5}">
                      <a16:colId xmlns:a16="http://schemas.microsoft.com/office/drawing/2014/main" val="780271490"/>
                    </a:ext>
                  </a:extLst>
                </a:gridCol>
                <a:gridCol w="1277471">
                  <a:extLst>
                    <a:ext uri="{9D8B030D-6E8A-4147-A177-3AD203B41FA5}">
                      <a16:colId xmlns:a16="http://schemas.microsoft.com/office/drawing/2014/main" val="4099672165"/>
                    </a:ext>
                  </a:extLst>
                </a:gridCol>
                <a:gridCol w="1273426">
                  <a:extLst>
                    <a:ext uri="{9D8B030D-6E8A-4147-A177-3AD203B41FA5}">
                      <a16:colId xmlns:a16="http://schemas.microsoft.com/office/drawing/2014/main" val="2993006682"/>
                    </a:ext>
                  </a:extLst>
                </a:gridCol>
                <a:gridCol w="972615">
                  <a:extLst>
                    <a:ext uri="{9D8B030D-6E8A-4147-A177-3AD203B41FA5}">
                      <a16:colId xmlns:a16="http://schemas.microsoft.com/office/drawing/2014/main" val="1218662476"/>
                    </a:ext>
                  </a:extLst>
                </a:gridCol>
                <a:gridCol w="1763673">
                  <a:extLst>
                    <a:ext uri="{9D8B030D-6E8A-4147-A177-3AD203B41FA5}">
                      <a16:colId xmlns:a16="http://schemas.microsoft.com/office/drawing/2014/main" val="2843207989"/>
                    </a:ext>
                  </a:extLst>
                </a:gridCol>
                <a:gridCol w="1646959">
                  <a:extLst>
                    <a:ext uri="{9D8B030D-6E8A-4147-A177-3AD203B41FA5}">
                      <a16:colId xmlns:a16="http://schemas.microsoft.com/office/drawing/2014/main" val="1714092262"/>
                    </a:ext>
                  </a:extLst>
                </a:gridCol>
                <a:gridCol w="2061941">
                  <a:extLst>
                    <a:ext uri="{9D8B030D-6E8A-4147-A177-3AD203B41FA5}">
                      <a16:colId xmlns:a16="http://schemas.microsoft.com/office/drawing/2014/main" val="4276579244"/>
                    </a:ext>
                  </a:extLst>
                </a:gridCol>
              </a:tblGrid>
              <a:tr h="617735">
                <a:tc>
                  <a:txBody>
                    <a:bodyPr/>
                    <a:lstStyle/>
                    <a:p>
                      <a:pPr algn="l" fontAlgn="b"/>
                      <a:r>
                        <a:rPr lang="en-GB" sz="1800" b="1" u="none" strike="noStrike" dirty="0">
                          <a:effectLst/>
                        </a:rPr>
                        <a:t>ID</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First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Last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Gender</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Date of birth</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Conditions</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Treatment</a:t>
                      </a:r>
                      <a:endParaRPr lang="en-GB"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0708101"/>
                  </a:ext>
                </a:extLst>
              </a:tr>
              <a:tr h="403062">
                <a:tc>
                  <a:txBody>
                    <a:bodyPr/>
                    <a:lstStyle/>
                    <a:p>
                      <a:pPr algn="l" fontAlgn="t"/>
                      <a:r>
                        <a:rPr lang="en-NL" sz="1800" u="none" strike="noStrike" dirty="0">
                          <a:effectLst/>
                        </a:rPr>
                        <a:t>832315</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Randy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Jackett</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a:effectLst/>
                        </a:rPr>
                        <a:t>05/08/1990</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Cavities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Use mouth wash</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55032779"/>
                  </a:ext>
                </a:extLst>
              </a:tr>
              <a:tr h="403062">
                <a:tc>
                  <a:txBody>
                    <a:bodyPr/>
                    <a:lstStyle/>
                    <a:p>
                      <a:pPr algn="l" fontAlgn="t"/>
                      <a:r>
                        <a:rPr lang="en-NL" sz="1800" u="none" strike="noStrike">
                          <a:effectLst/>
                        </a:rPr>
                        <a:t>639842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Susan</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Ransom</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M</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03/05/1978</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Chicken pocks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eggplant diet</a:t>
                      </a:r>
                      <a:endParaRPr lang="en-GB"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38156713"/>
                  </a:ext>
                </a:extLst>
              </a:tr>
              <a:tr h="617735">
                <a:tc>
                  <a:txBody>
                    <a:bodyPr/>
                    <a:lstStyle/>
                    <a:p>
                      <a:pPr algn="l" fontAlgn="t"/>
                      <a:r>
                        <a:rPr lang="en-NL" sz="1800" u="none" strike="noStrike">
                          <a:effectLst/>
                        </a:rPr>
                        <a:t>278412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Joan</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Policy</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V</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09/12/1965</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Allergic to leather</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Leather milk prescription</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9409632"/>
                  </a:ext>
                </a:extLst>
              </a:tr>
              <a:tr h="403062">
                <a:tc>
                  <a:txBody>
                    <a:bodyPr/>
                    <a:lstStyle/>
                    <a:p>
                      <a:pPr algn="l" fontAlgn="t"/>
                      <a:r>
                        <a:rPr lang="en-NL" sz="1800" u="none" strike="noStrike" dirty="0">
                          <a:effectLst/>
                        </a:rPr>
                        <a:t>359862</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Pete</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Shy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01/03/1986</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Phobia for guns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Paintball therapy</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2515447"/>
                  </a:ext>
                </a:extLst>
              </a:tr>
            </a:tbl>
          </a:graphicData>
        </a:graphic>
      </p:graphicFrame>
      <p:sp>
        <p:nvSpPr>
          <p:cNvPr id="4" name="TextBox 3">
            <a:extLst>
              <a:ext uri="{FF2B5EF4-FFF2-40B4-BE49-F238E27FC236}">
                <a16:creationId xmlns:a16="http://schemas.microsoft.com/office/drawing/2014/main" id="{5D2B3CF6-5690-3AB1-1BBA-78BE3A371E9D}"/>
              </a:ext>
            </a:extLst>
          </p:cNvPr>
          <p:cNvSpPr txBox="1"/>
          <p:nvPr/>
        </p:nvSpPr>
        <p:spPr>
          <a:xfrm>
            <a:off x="833718" y="5580529"/>
            <a:ext cx="4616970" cy="738664"/>
          </a:xfrm>
          <a:prstGeom prst="rect">
            <a:avLst/>
          </a:prstGeom>
          <a:noFill/>
        </p:spPr>
        <p:txBody>
          <a:bodyPr wrap="none" rtlCol="0">
            <a:spAutoFit/>
          </a:bodyPr>
          <a:lstStyle/>
          <a:p>
            <a:r>
              <a:rPr lang="en-NL" dirty="0">
                <a:solidFill>
                  <a:srgbClr val="FF0000"/>
                </a:solidFill>
                <a:latin typeface="Calibri"/>
                <a:cs typeface="Calibri"/>
                <a:sym typeface="Calibri"/>
              </a:rPr>
              <a:t>Caveats: </a:t>
            </a:r>
            <a:br>
              <a:rPr lang="en-NL" dirty="0">
                <a:solidFill>
                  <a:srgbClr val="FF0000"/>
                </a:solidFill>
                <a:latin typeface="Calibri"/>
                <a:cs typeface="Calibri"/>
                <a:sym typeface="Calibri"/>
              </a:rPr>
            </a:br>
            <a:r>
              <a:rPr lang="en-NL" dirty="0">
                <a:solidFill>
                  <a:srgbClr val="FF0000"/>
                </a:solidFill>
                <a:latin typeface="Calibri"/>
                <a:cs typeface="Calibri"/>
                <a:sym typeface="Calibri"/>
              </a:rPr>
              <a:t>1. If algorithm is known, can be reversed.</a:t>
            </a:r>
            <a:br>
              <a:rPr lang="en-NL" dirty="0">
                <a:solidFill>
                  <a:srgbClr val="FF0000"/>
                </a:solidFill>
                <a:latin typeface="Calibri"/>
                <a:cs typeface="Calibri"/>
                <a:sym typeface="Calibri"/>
              </a:rPr>
            </a:br>
            <a:r>
              <a:rPr lang="en-NL" dirty="0">
                <a:solidFill>
                  <a:srgbClr val="FF0000"/>
                </a:solidFill>
                <a:latin typeface="Calibri"/>
                <a:cs typeface="Calibri"/>
                <a:sym typeface="Calibri"/>
              </a:rPr>
              <a:t>2. Make sure that fields can not be inferred from other fields</a:t>
            </a:r>
          </a:p>
        </p:txBody>
      </p:sp>
    </p:spTree>
    <p:extLst>
      <p:ext uri="{BB962C8B-B14F-4D97-AF65-F5344CB8AC3E}">
        <p14:creationId xmlns:p14="http://schemas.microsoft.com/office/powerpoint/2010/main" val="163615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49"/>
            <a:ext cx="9436025" cy="1637879"/>
          </a:xfrm>
        </p:spPr>
        <p:txBody>
          <a:bodyPr/>
          <a:lstStyle/>
          <a:p>
            <a:pPr marL="0" indent="0">
              <a:buNone/>
            </a:pPr>
            <a:r>
              <a:rPr lang="en-NL" b="1" dirty="0"/>
              <a:t>Keeping data secure outside of your perimeter</a:t>
            </a:r>
          </a:p>
          <a:p>
            <a:pPr marL="0" indent="0">
              <a:buNone/>
            </a:pPr>
            <a:r>
              <a:rPr lang="en-NL" dirty="0"/>
              <a:t>Data masking – Number &amp; Date variance </a:t>
            </a:r>
            <a:r>
              <a:rPr lang="en-NL" dirty="0">
                <a:sym typeface="Wingdings" pitchFamily="2" charset="2"/>
              </a:rPr>
              <a:t> pseudonymisation</a:t>
            </a:r>
            <a:br>
              <a:rPr lang="en-NL" dirty="0"/>
            </a:br>
            <a:r>
              <a:rPr lang="en-GB" sz="2000" dirty="0"/>
              <a:t>Randomly add numbers within bandwidth to keep mean and most other stats. </a:t>
            </a:r>
          </a:p>
          <a:p>
            <a:pPr marL="0" indent="0">
              <a:buNone/>
            </a:pPr>
            <a:endParaRPr lang="en-NL" dirty="0"/>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graphicFrame>
        <p:nvGraphicFramePr>
          <p:cNvPr id="5" name="Table 4">
            <a:extLst>
              <a:ext uri="{FF2B5EF4-FFF2-40B4-BE49-F238E27FC236}">
                <a16:creationId xmlns:a16="http://schemas.microsoft.com/office/drawing/2014/main" id="{CF66D454-EF0B-AA81-497E-DB7BFE13EF89}"/>
              </a:ext>
            </a:extLst>
          </p:cNvPr>
          <p:cNvGraphicFramePr>
            <a:graphicFrameLocks noGrp="1"/>
          </p:cNvGraphicFramePr>
          <p:nvPr>
            <p:extLst>
              <p:ext uri="{D42A27DB-BD31-4B8C-83A1-F6EECF244321}">
                <p14:modId xmlns:p14="http://schemas.microsoft.com/office/powerpoint/2010/main" val="3576264871"/>
              </p:ext>
            </p:extLst>
          </p:nvPr>
        </p:nvGraphicFramePr>
        <p:xfrm>
          <a:off x="540196" y="2985294"/>
          <a:ext cx="9894724" cy="2444656"/>
        </p:xfrm>
        <a:graphic>
          <a:graphicData uri="http://schemas.openxmlformats.org/drawingml/2006/table">
            <a:tbl>
              <a:tblPr>
                <a:tableStyleId>{5C22544A-7EE6-4342-B048-85BDC9FD1C3A}</a:tableStyleId>
              </a:tblPr>
              <a:tblGrid>
                <a:gridCol w="898639">
                  <a:extLst>
                    <a:ext uri="{9D8B030D-6E8A-4147-A177-3AD203B41FA5}">
                      <a16:colId xmlns:a16="http://schemas.microsoft.com/office/drawing/2014/main" val="780271490"/>
                    </a:ext>
                  </a:extLst>
                </a:gridCol>
                <a:gridCol w="1277471">
                  <a:extLst>
                    <a:ext uri="{9D8B030D-6E8A-4147-A177-3AD203B41FA5}">
                      <a16:colId xmlns:a16="http://schemas.microsoft.com/office/drawing/2014/main" val="4099672165"/>
                    </a:ext>
                  </a:extLst>
                </a:gridCol>
                <a:gridCol w="1273426">
                  <a:extLst>
                    <a:ext uri="{9D8B030D-6E8A-4147-A177-3AD203B41FA5}">
                      <a16:colId xmlns:a16="http://schemas.microsoft.com/office/drawing/2014/main" val="2993006682"/>
                    </a:ext>
                  </a:extLst>
                </a:gridCol>
                <a:gridCol w="972615">
                  <a:extLst>
                    <a:ext uri="{9D8B030D-6E8A-4147-A177-3AD203B41FA5}">
                      <a16:colId xmlns:a16="http://schemas.microsoft.com/office/drawing/2014/main" val="1218662476"/>
                    </a:ext>
                  </a:extLst>
                </a:gridCol>
                <a:gridCol w="1763673">
                  <a:extLst>
                    <a:ext uri="{9D8B030D-6E8A-4147-A177-3AD203B41FA5}">
                      <a16:colId xmlns:a16="http://schemas.microsoft.com/office/drawing/2014/main" val="2843207989"/>
                    </a:ext>
                  </a:extLst>
                </a:gridCol>
                <a:gridCol w="1646959">
                  <a:extLst>
                    <a:ext uri="{9D8B030D-6E8A-4147-A177-3AD203B41FA5}">
                      <a16:colId xmlns:a16="http://schemas.microsoft.com/office/drawing/2014/main" val="1714092262"/>
                    </a:ext>
                  </a:extLst>
                </a:gridCol>
                <a:gridCol w="2061941">
                  <a:extLst>
                    <a:ext uri="{9D8B030D-6E8A-4147-A177-3AD203B41FA5}">
                      <a16:colId xmlns:a16="http://schemas.microsoft.com/office/drawing/2014/main" val="4276579244"/>
                    </a:ext>
                  </a:extLst>
                </a:gridCol>
              </a:tblGrid>
              <a:tr h="617735">
                <a:tc>
                  <a:txBody>
                    <a:bodyPr/>
                    <a:lstStyle/>
                    <a:p>
                      <a:pPr algn="l" fontAlgn="b"/>
                      <a:r>
                        <a:rPr lang="en-GB" sz="1800" b="1" u="none" strike="noStrike" dirty="0">
                          <a:effectLst/>
                        </a:rPr>
                        <a:t>ID</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First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Last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Gender</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Date of birth</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Conditions</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Treatment</a:t>
                      </a:r>
                      <a:endParaRPr lang="en-GB"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0708101"/>
                  </a:ext>
                </a:extLst>
              </a:tr>
              <a:tr h="403062">
                <a:tc>
                  <a:txBody>
                    <a:bodyPr/>
                    <a:lstStyle/>
                    <a:p>
                      <a:pPr algn="l" fontAlgn="t"/>
                      <a:r>
                        <a:rPr lang="en-NL" sz="1800" u="none" strike="noStrike" dirty="0">
                          <a:effectLst/>
                        </a:rPr>
                        <a:t>832315</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Randy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Jackett</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05/08/1991 </a:t>
                      </a:r>
                      <a:r>
                        <a:rPr lang="en-NL" sz="1800" u="none" strike="noStrike" dirty="0">
                          <a:solidFill>
                            <a:srgbClr val="FF0000"/>
                          </a:solidFill>
                          <a:effectLst/>
                        </a:rPr>
                        <a:t>+1</a:t>
                      </a:r>
                      <a:endParaRPr lang="en-NL"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Cavities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Use mouth wash</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55032779"/>
                  </a:ext>
                </a:extLst>
              </a:tr>
              <a:tr h="403062">
                <a:tc>
                  <a:txBody>
                    <a:bodyPr/>
                    <a:lstStyle/>
                    <a:p>
                      <a:pPr algn="l" fontAlgn="t"/>
                      <a:r>
                        <a:rPr lang="en-NL" sz="1800" u="none" strike="noStrike">
                          <a:effectLst/>
                        </a:rPr>
                        <a:t>639842</a:t>
                      </a:r>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Susan</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Ransom</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M</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03/05/1977 </a:t>
                      </a:r>
                      <a:r>
                        <a:rPr lang="en-NL" sz="1800" u="none" strike="noStrike" dirty="0">
                          <a:solidFill>
                            <a:srgbClr val="FF0000"/>
                          </a:solidFill>
                          <a:effectLst/>
                        </a:rPr>
                        <a:t>-1</a:t>
                      </a:r>
                      <a:endParaRPr lang="en-NL"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Chicken pocks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eggplant diet</a:t>
                      </a:r>
                      <a:endParaRPr lang="en-GB"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38156713"/>
                  </a:ext>
                </a:extLst>
              </a:tr>
              <a:tr h="617735">
                <a:tc>
                  <a:txBody>
                    <a:bodyPr/>
                    <a:lstStyle/>
                    <a:p>
                      <a:pPr algn="l" fontAlgn="t"/>
                      <a:r>
                        <a:rPr lang="en-NL" sz="1800" u="none" strike="noStrike" dirty="0">
                          <a:effectLst/>
                        </a:rPr>
                        <a:t>278412</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Joan</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Policy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09/12/1970 </a:t>
                      </a:r>
                      <a:r>
                        <a:rPr lang="en-NL" sz="1800" u="none" strike="noStrike" dirty="0">
                          <a:solidFill>
                            <a:srgbClr val="FF0000"/>
                          </a:solidFill>
                          <a:effectLst/>
                        </a:rPr>
                        <a:t>+5</a:t>
                      </a:r>
                      <a:endParaRPr lang="en-NL"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Allergic to leather</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Leather milk prescription</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9409632"/>
                  </a:ext>
                </a:extLst>
              </a:tr>
              <a:tr h="403062">
                <a:tc>
                  <a:txBody>
                    <a:bodyPr/>
                    <a:lstStyle/>
                    <a:p>
                      <a:pPr algn="l" fontAlgn="t"/>
                      <a:r>
                        <a:rPr lang="en-NL" sz="1800" u="none" strike="noStrike" dirty="0">
                          <a:effectLst/>
                        </a:rPr>
                        <a:t>359862</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Pete</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Shy</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01/03/1981 </a:t>
                      </a:r>
                      <a:r>
                        <a:rPr lang="en-NL" sz="1800" u="none" strike="noStrike" dirty="0">
                          <a:solidFill>
                            <a:srgbClr val="FF0000"/>
                          </a:solidFill>
                          <a:effectLst/>
                        </a:rPr>
                        <a:t>-5</a:t>
                      </a:r>
                      <a:endParaRPr lang="en-NL" sz="18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Phobia for guns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Paintball therapy</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2515447"/>
                  </a:ext>
                </a:extLst>
              </a:tr>
            </a:tbl>
          </a:graphicData>
        </a:graphic>
      </p:graphicFrame>
      <p:sp>
        <p:nvSpPr>
          <p:cNvPr id="6" name="TextBox 5">
            <a:extLst>
              <a:ext uri="{FF2B5EF4-FFF2-40B4-BE49-F238E27FC236}">
                <a16:creationId xmlns:a16="http://schemas.microsoft.com/office/drawing/2014/main" id="{E68029BB-899E-553E-19E8-D91FAF7269F1}"/>
              </a:ext>
            </a:extLst>
          </p:cNvPr>
          <p:cNvSpPr txBox="1"/>
          <p:nvPr/>
        </p:nvSpPr>
        <p:spPr>
          <a:xfrm>
            <a:off x="540196" y="5728447"/>
            <a:ext cx="3849131" cy="307777"/>
          </a:xfrm>
          <a:prstGeom prst="rect">
            <a:avLst/>
          </a:prstGeom>
          <a:noFill/>
        </p:spPr>
        <p:txBody>
          <a:bodyPr wrap="none" rtlCol="0">
            <a:spAutoFit/>
          </a:bodyPr>
          <a:lstStyle/>
          <a:p>
            <a:r>
              <a:rPr lang="en-NL" dirty="0">
                <a:solidFill>
                  <a:srgbClr val="FF0000"/>
                </a:solidFill>
                <a:latin typeface="Calibri"/>
                <a:cs typeface="Calibri"/>
                <a:sym typeface="Calibri"/>
              </a:rPr>
              <a:t>Caveats:  If algorithm is known, can be reversed.</a:t>
            </a:r>
          </a:p>
        </p:txBody>
      </p:sp>
    </p:spTree>
    <p:extLst>
      <p:ext uri="{BB962C8B-B14F-4D97-AF65-F5344CB8AC3E}">
        <p14:creationId xmlns:p14="http://schemas.microsoft.com/office/powerpoint/2010/main" val="290292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49"/>
            <a:ext cx="8633637" cy="1637879"/>
          </a:xfrm>
        </p:spPr>
        <p:txBody>
          <a:bodyPr/>
          <a:lstStyle/>
          <a:p>
            <a:pPr marL="0" indent="0">
              <a:buNone/>
            </a:pPr>
            <a:r>
              <a:rPr lang="en-NL" b="1" dirty="0"/>
              <a:t>Keeping data secure outside of your perimeter</a:t>
            </a:r>
          </a:p>
          <a:p>
            <a:pPr marL="0" indent="0">
              <a:buNone/>
            </a:pPr>
            <a:r>
              <a:rPr lang="en-NL" dirty="0"/>
              <a:t>Data masking – Nulling out or deletion </a:t>
            </a:r>
            <a:r>
              <a:rPr lang="en-NL" dirty="0">
                <a:sym typeface="Wingdings" pitchFamily="2" charset="2"/>
              </a:rPr>
              <a:t> Anonymisation</a:t>
            </a:r>
            <a:br>
              <a:rPr lang="en-NL" dirty="0"/>
            </a:br>
            <a:r>
              <a:rPr lang="en-GB" sz="2000" dirty="0"/>
              <a:t>Delete unnecessary data. </a:t>
            </a:r>
          </a:p>
          <a:p>
            <a:pPr marL="0" indent="0">
              <a:buNone/>
            </a:pPr>
            <a:endParaRPr lang="en-NL" dirty="0"/>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graphicFrame>
        <p:nvGraphicFramePr>
          <p:cNvPr id="5" name="Table 4">
            <a:extLst>
              <a:ext uri="{FF2B5EF4-FFF2-40B4-BE49-F238E27FC236}">
                <a16:creationId xmlns:a16="http://schemas.microsoft.com/office/drawing/2014/main" id="{CF66D454-EF0B-AA81-497E-DB7BFE13EF89}"/>
              </a:ext>
            </a:extLst>
          </p:cNvPr>
          <p:cNvGraphicFramePr>
            <a:graphicFrameLocks noGrp="1"/>
          </p:cNvGraphicFramePr>
          <p:nvPr>
            <p:extLst>
              <p:ext uri="{D42A27DB-BD31-4B8C-83A1-F6EECF244321}">
                <p14:modId xmlns:p14="http://schemas.microsoft.com/office/powerpoint/2010/main" val="2118245356"/>
              </p:ext>
            </p:extLst>
          </p:nvPr>
        </p:nvGraphicFramePr>
        <p:xfrm>
          <a:off x="540196" y="2985294"/>
          <a:ext cx="9894724" cy="2444656"/>
        </p:xfrm>
        <a:graphic>
          <a:graphicData uri="http://schemas.openxmlformats.org/drawingml/2006/table">
            <a:tbl>
              <a:tblPr>
                <a:tableStyleId>{5C22544A-7EE6-4342-B048-85BDC9FD1C3A}</a:tableStyleId>
              </a:tblPr>
              <a:tblGrid>
                <a:gridCol w="898639">
                  <a:extLst>
                    <a:ext uri="{9D8B030D-6E8A-4147-A177-3AD203B41FA5}">
                      <a16:colId xmlns:a16="http://schemas.microsoft.com/office/drawing/2014/main" val="780271490"/>
                    </a:ext>
                  </a:extLst>
                </a:gridCol>
                <a:gridCol w="1277471">
                  <a:extLst>
                    <a:ext uri="{9D8B030D-6E8A-4147-A177-3AD203B41FA5}">
                      <a16:colId xmlns:a16="http://schemas.microsoft.com/office/drawing/2014/main" val="4099672165"/>
                    </a:ext>
                  </a:extLst>
                </a:gridCol>
                <a:gridCol w="1273426">
                  <a:extLst>
                    <a:ext uri="{9D8B030D-6E8A-4147-A177-3AD203B41FA5}">
                      <a16:colId xmlns:a16="http://schemas.microsoft.com/office/drawing/2014/main" val="2993006682"/>
                    </a:ext>
                  </a:extLst>
                </a:gridCol>
                <a:gridCol w="972615">
                  <a:extLst>
                    <a:ext uri="{9D8B030D-6E8A-4147-A177-3AD203B41FA5}">
                      <a16:colId xmlns:a16="http://schemas.microsoft.com/office/drawing/2014/main" val="1218662476"/>
                    </a:ext>
                  </a:extLst>
                </a:gridCol>
                <a:gridCol w="1763673">
                  <a:extLst>
                    <a:ext uri="{9D8B030D-6E8A-4147-A177-3AD203B41FA5}">
                      <a16:colId xmlns:a16="http://schemas.microsoft.com/office/drawing/2014/main" val="2843207989"/>
                    </a:ext>
                  </a:extLst>
                </a:gridCol>
                <a:gridCol w="1646959">
                  <a:extLst>
                    <a:ext uri="{9D8B030D-6E8A-4147-A177-3AD203B41FA5}">
                      <a16:colId xmlns:a16="http://schemas.microsoft.com/office/drawing/2014/main" val="1714092262"/>
                    </a:ext>
                  </a:extLst>
                </a:gridCol>
                <a:gridCol w="2061941">
                  <a:extLst>
                    <a:ext uri="{9D8B030D-6E8A-4147-A177-3AD203B41FA5}">
                      <a16:colId xmlns:a16="http://schemas.microsoft.com/office/drawing/2014/main" val="4276579244"/>
                    </a:ext>
                  </a:extLst>
                </a:gridCol>
              </a:tblGrid>
              <a:tr h="617735">
                <a:tc>
                  <a:txBody>
                    <a:bodyPr/>
                    <a:lstStyle/>
                    <a:p>
                      <a:pPr algn="l" fontAlgn="b"/>
                      <a:r>
                        <a:rPr lang="en-GB" sz="1800" b="1" u="none" strike="noStrike" dirty="0">
                          <a:effectLst/>
                        </a:rPr>
                        <a:t>ID</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First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Last name</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Gender</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i="0" u="none" strike="noStrike" dirty="0">
                          <a:solidFill>
                            <a:srgbClr val="000000"/>
                          </a:solidFill>
                          <a:effectLst/>
                          <a:latin typeface="Calibri" panose="020F0502020204030204" pitchFamily="34" charset="0"/>
                        </a:rPr>
                        <a:t>Age</a:t>
                      </a:r>
                    </a:p>
                  </a:txBody>
                  <a:tcPr marL="9525" marR="9525" marT="9525" marB="0" anchor="b"/>
                </a:tc>
                <a:tc>
                  <a:txBody>
                    <a:bodyPr/>
                    <a:lstStyle/>
                    <a:p>
                      <a:pPr algn="l" fontAlgn="b"/>
                      <a:r>
                        <a:rPr lang="en-GB" sz="1800" b="1" u="none" strike="noStrike" dirty="0">
                          <a:effectLst/>
                        </a:rPr>
                        <a:t>Conditions</a:t>
                      </a:r>
                      <a:endParaRPr lang="en-GB"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800" b="1" u="none" strike="noStrike" dirty="0">
                          <a:effectLst/>
                        </a:rPr>
                        <a:t>Treatment</a:t>
                      </a:r>
                      <a:endParaRPr lang="en-GB"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0708101"/>
                  </a:ext>
                </a:extLst>
              </a:tr>
              <a:tr h="403062">
                <a:tc>
                  <a:txBody>
                    <a:bodyPr/>
                    <a:lstStyle/>
                    <a:p>
                      <a:pPr algn="l" fontAlgn="t"/>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M</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u="none" strike="noStrike" dirty="0">
                          <a:effectLst/>
                        </a:rPr>
                        <a:t>30-40</a:t>
                      </a:r>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Cavities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Use mouth wash</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55032779"/>
                  </a:ext>
                </a:extLst>
              </a:tr>
              <a:tr h="403062">
                <a:tc>
                  <a:txBody>
                    <a:bodyPr/>
                    <a:lstStyle/>
                    <a:p>
                      <a:pPr algn="l" fontAlgn="t"/>
                      <a:endParaRPr lang="en-NL"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M</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b="0" i="0" u="none" strike="noStrike" dirty="0">
                          <a:solidFill>
                            <a:srgbClr val="000000"/>
                          </a:solidFill>
                          <a:effectLst/>
                          <a:latin typeface="Calibri" panose="020F0502020204030204" pitchFamily="34" charset="0"/>
                        </a:rPr>
                        <a:t>40-50</a:t>
                      </a:r>
                    </a:p>
                  </a:txBody>
                  <a:tcPr marL="9525" marR="9525" marT="9525" marB="0" anchor="ctr"/>
                </a:tc>
                <a:tc>
                  <a:txBody>
                    <a:bodyPr/>
                    <a:lstStyle/>
                    <a:p>
                      <a:pPr algn="l" fontAlgn="b"/>
                      <a:r>
                        <a:rPr lang="en-GB" sz="1800" u="none" strike="noStrike" dirty="0">
                          <a:effectLst/>
                        </a:rPr>
                        <a:t>Chicken pocks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eggplant diet</a:t>
                      </a:r>
                      <a:endParaRPr lang="en-GB" sz="18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38156713"/>
                  </a:ext>
                </a:extLst>
              </a:tr>
              <a:tr h="617735">
                <a:tc>
                  <a:txBody>
                    <a:bodyPr/>
                    <a:lstStyle/>
                    <a:p>
                      <a:pPr algn="l" fontAlgn="t"/>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a:effectLst/>
                        </a:rPr>
                        <a:t>V</a:t>
                      </a:r>
                      <a:endParaRPr lang="en-GB" sz="18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b="0" i="0" u="none" strike="noStrike" dirty="0">
                          <a:solidFill>
                            <a:srgbClr val="000000"/>
                          </a:solidFill>
                          <a:effectLst/>
                          <a:latin typeface="Calibri" panose="020F0502020204030204" pitchFamily="34" charset="0"/>
                        </a:rPr>
                        <a:t>50-60</a:t>
                      </a:r>
                    </a:p>
                  </a:txBody>
                  <a:tcPr marL="9525" marR="9525" marT="9525" marB="0" anchor="ctr"/>
                </a:tc>
                <a:tc>
                  <a:txBody>
                    <a:bodyPr/>
                    <a:lstStyle/>
                    <a:p>
                      <a:pPr algn="l" fontAlgn="b"/>
                      <a:r>
                        <a:rPr lang="en-GB" sz="1800" u="none" strike="noStrike" dirty="0">
                          <a:effectLst/>
                        </a:rPr>
                        <a:t>Allergic to leather</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Leather milk prescription</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9409632"/>
                  </a:ext>
                </a:extLst>
              </a:tr>
              <a:tr h="403062">
                <a:tc>
                  <a:txBody>
                    <a:bodyPr/>
                    <a:lstStyle/>
                    <a:p>
                      <a:pPr algn="l" fontAlgn="t"/>
                      <a:endParaRPr lang="en-NL"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V</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NL" sz="1800" b="0" i="0" u="none" strike="noStrike" dirty="0">
                          <a:solidFill>
                            <a:srgbClr val="000000"/>
                          </a:solidFill>
                          <a:effectLst/>
                          <a:latin typeface="Calibri" panose="020F0502020204030204" pitchFamily="34" charset="0"/>
                        </a:rPr>
                        <a:t>30-40</a:t>
                      </a:r>
                    </a:p>
                  </a:txBody>
                  <a:tcPr marL="9525" marR="9525" marT="9525" marB="0" anchor="ctr"/>
                </a:tc>
                <a:tc>
                  <a:txBody>
                    <a:bodyPr/>
                    <a:lstStyle/>
                    <a:p>
                      <a:pPr algn="l" fontAlgn="b"/>
                      <a:r>
                        <a:rPr lang="en-GB" sz="1800" u="none" strike="noStrike" dirty="0">
                          <a:effectLst/>
                        </a:rPr>
                        <a:t>Phobia for guns</a:t>
                      </a:r>
                      <a:endParaRPr lang="en-GB"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GB" sz="1800" u="none" strike="noStrike" dirty="0">
                          <a:effectLst/>
                        </a:rPr>
                        <a:t>Paintball therapy</a:t>
                      </a:r>
                      <a:endParaRPr lang="en-GB" sz="1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12515447"/>
                  </a:ext>
                </a:extLst>
              </a:tr>
            </a:tbl>
          </a:graphicData>
        </a:graphic>
      </p:graphicFrame>
      <p:sp>
        <p:nvSpPr>
          <p:cNvPr id="6" name="TextBox 5">
            <a:extLst>
              <a:ext uri="{FF2B5EF4-FFF2-40B4-BE49-F238E27FC236}">
                <a16:creationId xmlns:a16="http://schemas.microsoft.com/office/drawing/2014/main" id="{9884B406-C15A-6F51-E448-2A0080383FFE}"/>
              </a:ext>
            </a:extLst>
          </p:cNvPr>
          <p:cNvSpPr txBox="1"/>
          <p:nvPr/>
        </p:nvSpPr>
        <p:spPr>
          <a:xfrm>
            <a:off x="833718" y="5580529"/>
            <a:ext cx="3344185" cy="307777"/>
          </a:xfrm>
          <a:prstGeom prst="rect">
            <a:avLst/>
          </a:prstGeom>
          <a:noFill/>
        </p:spPr>
        <p:txBody>
          <a:bodyPr wrap="none" rtlCol="0">
            <a:spAutoFit/>
          </a:bodyPr>
          <a:lstStyle/>
          <a:p>
            <a:r>
              <a:rPr lang="en-NL" dirty="0">
                <a:solidFill>
                  <a:srgbClr val="FF0000"/>
                </a:solidFill>
                <a:latin typeface="Calibri"/>
                <a:cs typeface="Calibri"/>
                <a:sym typeface="Calibri"/>
              </a:rPr>
              <a:t>Caveat: Why was that data stored anyway?</a:t>
            </a:r>
          </a:p>
        </p:txBody>
      </p:sp>
    </p:spTree>
    <p:extLst>
      <p:ext uri="{BB962C8B-B14F-4D97-AF65-F5344CB8AC3E}">
        <p14:creationId xmlns:p14="http://schemas.microsoft.com/office/powerpoint/2010/main" val="44302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48378C4A-2D66-C0B1-269F-7982DA5D2E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4308" y="-368312"/>
            <a:ext cx="4071904" cy="2577860"/>
          </a:xfrm>
          <a:prstGeom prst="rect">
            <a:avLst/>
          </a:prstGeom>
        </p:spPr>
      </p:pic>
      <p:sp>
        <p:nvSpPr>
          <p:cNvPr id="9" name="Text Placeholder 10"/>
          <p:cNvSpPr txBox="1">
            <a:spLocks/>
          </p:cNvSpPr>
          <p:nvPr/>
        </p:nvSpPr>
        <p:spPr>
          <a:xfrm>
            <a:off x="998895" y="2002877"/>
            <a:ext cx="3393454" cy="372191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solidFill>
                  <a:schemeClr val="accent1">
                    <a:lumMod val="50000"/>
                  </a:schemeClr>
                </a:solidFill>
              </a:rPr>
              <a:t>GÉANT Association supports and represents 38 NRENs and NORDUnet across Europe. </a:t>
            </a:r>
          </a:p>
          <a:p>
            <a:r>
              <a:rPr lang="en-GB" sz="1800" b="0" dirty="0">
                <a:solidFill>
                  <a:schemeClr val="accent1">
                    <a:lumMod val="50000"/>
                  </a:schemeClr>
                </a:solidFill>
              </a:rPr>
              <a:t>Together they support over 10,000 institutions and 50 million academic users. </a:t>
            </a:r>
          </a:p>
        </p:txBody>
      </p:sp>
      <p:sp>
        <p:nvSpPr>
          <p:cNvPr id="4" name="Text Placeholder 3">
            <a:extLst>
              <a:ext uri="{FF2B5EF4-FFF2-40B4-BE49-F238E27FC236}">
                <a16:creationId xmlns:a16="http://schemas.microsoft.com/office/drawing/2014/main" id="{FEE4499A-81A4-D4A9-8324-487ECD35255F}"/>
              </a:ext>
            </a:extLst>
          </p:cNvPr>
          <p:cNvSpPr>
            <a:spLocks noGrp="1"/>
          </p:cNvSpPr>
          <p:nvPr>
            <p:ph type="body" idx="1"/>
          </p:nvPr>
        </p:nvSpPr>
        <p:spPr/>
        <p:txBody>
          <a:bodyPr/>
          <a:lstStyle/>
          <a:p>
            <a:endParaRPr lang="en-NL" dirty="0"/>
          </a:p>
        </p:txBody>
      </p:sp>
      <p:sp>
        <p:nvSpPr>
          <p:cNvPr id="2" name="Title 1">
            <a:extLst>
              <a:ext uri="{FF2B5EF4-FFF2-40B4-BE49-F238E27FC236}">
                <a16:creationId xmlns:a16="http://schemas.microsoft.com/office/drawing/2014/main" id="{048D2CB7-1442-4DD9-A4BA-186948CC8F6A}"/>
              </a:ext>
            </a:extLst>
          </p:cNvPr>
          <p:cNvSpPr>
            <a:spLocks noGrp="1"/>
          </p:cNvSpPr>
          <p:nvPr>
            <p:ph type="title"/>
          </p:nvPr>
        </p:nvSpPr>
        <p:spPr/>
        <p:txBody>
          <a:bodyPr/>
          <a:lstStyle/>
          <a:p>
            <a:r>
              <a:rPr lang="en-GB" dirty="0"/>
              <a:t>Membership Association</a:t>
            </a:r>
          </a:p>
        </p:txBody>
      </p:sp>
      <p:pic>
        <p:nvPicPr>
          <p:cNvPr id="3" name="Picture 3" descr="Map&#10;&#10;Description automatically generated">
            <a:extLst>
              <a:ext uri="{FF2B5EF4-FFF2-40B4-BE49-F238E27FC236}">
                <a16:creationId xmlns:a16="http://schemas.microsoft.com/office/drawing/2014/main" id="{59037B89-3345-4FEA-89E5-2F1E9E41E3E3}"/>
              </a:ext>
            </a:extLst>
          </p:cNvPr>
          <p:cNvPicPr>
            <a:picLocks noChangeAspect="1"/>
          </p:cNvPicPr>
          <p:nvPr/>
        </p:nvPicPr>
        <p:blipFill>
          <a:blip r:embed="rId4"/>
          <a:stretch>
            <a:fillRect/>
          </a:stretch>
        </p:blipFill>
        <p:spPr>
          <a:xfrm>
            <a:off x="5009443" y="1813520"/>
            <a:ext cx="6851678" cy="4883244"/>
          </a:xfrm>
          <a:prstGeom prst="rect">
            <a:avLst/>
          </a:prstGeom>
        </p:spPr>
      </p:pic>
    </p:spTree>
    <p:extLst>
      <p:ext uri="{BB962C8B-B14F-4D97-AF65-F5344CB8AC3E}">
        <p14:creationId xmlns:p14="http://schemas.microsoft.com/office/powerpoint/2010/main" val="24043179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08FFA2-6260-455A-212C-B02A16A8B0F2}"/>
              </a:ext>
            </a:extLst>
          </p:cNvPr>
          <p:cNvSpPr>
            <a:spLocks noGrp="1"/>
          </p:cNvSpPr>
          <p:nvPr>
            <p:ph type="body" idx="1"/>
          </p:nvPr>
        </p:nvSpPr>
        <p:spPr>
          <a:xfrm>
            <a:off x="998895" y="1428049"/>
            <a:ext cx="8633637" cy="1113445"/>
          </a:xfrm>
        </p:spPr>
        <p:txBody>
          <a:bodyPr/>
          <a:lstStyle/>
          <a:p>
            <a:pPr marL="0" indent="0">
              <a:buNone/>
            </a:pPr>
            <a:r>
              <a:rPr lang="en-NL" b="1" dirty="0"/>
              <a:t>Keeping data secure outside of your perimeter</a:t>
            </a:r>
          </a:p>
          <a:p>
            <a:pPr marL="0" indent="0">
              <a:buNone/>
            </a:pPr>
            <a:r>
              <a:rPr lang="en-NL" sz="2400" dirty="0"/>
              <a:t>Use synthetic data</a:t>
            </a:r>
            <a:br>
              <a:rPr lang="en-NL" sz="2400" dirty="0"/>
            </a:br>
            <a:endParaRPr lang="en-GB" sz="1800" dirty="0"/>
          </a:p>
          <a:p>
            <a:pPr marL="0" indent="0">
              <a:buNone/>
            </a:pPr>
            <a:endParaRPr lang="en-NL" dirty="0"/>
          </a:p>
        </p:txBody>
      </p:sp>
      <p:sp>
        <p:nvSpPr>
          <p:cNvPr id="2" name="Title 1">
            <a:extLst>
              <a:ext uri="{FF2B5EF4-FFF2-40B4-BE49-F238E27FC236}">
                <a16:creationId xmlns:a16="http://schemas.microsoft.com/office/drawing/2014/main" id="{B46A2692-DF28-073A-EE98-E7C8E546D880}"/>
              </a:ext>
            </a:extLst>
          </p:cNvPr>
          <p:cNvSpPr>
            <a:spLocks noGrp="1"/>
          </p:cNvSpPr>
          <p:nvPr>
            <p:ph type="title"/>
          </p:nvPr>
        </p:nvSpPr>
        <p:spPr/>
        <p:txBody>
          <a:bodyPr/>
          <a:lstStyle/>
          <a:p>
            <a:r>
              <a:rPr lang="en-NL" dirty="0"/>
              <a:t>Controlling data</a:t>
            </a:r>
          </a:p>
        </p:txBody>
      </p:sp>
      <p:sp>
        <p:nvSpPr>
          <p:cNvPr id="6" name="TextBox 5">
            <a:extLst>
              <a:ext uri="{FF2B5EF4-FFF2-40B4-BE49-F238E27FC236}">
                <a16:creationId xmlns:a16="http://schemas.microsoft.com/office/drawing/2014/main" id="{B5421CDD-BD38-48A1-AC5B-9C6E14E24DB4}"/>
              </a:ext>
            </a:extLst>
          </p:cNvPr>
          <p:cNvSpPr txBox="1"/>
          <p:nvPr/>
        </p:nvSpPr>
        <p:spPr>
          <a:xfrm>
            <a:off x="998895" y="3153179"/>
            <a:ext cx="8750223" cy="1938992"/>
          </a:xfrm>
          <a:prstGeom prst="rect">
            <a:avLst/>
          </a:prstGeom>
          <a:noFill/>
        </p:spPr>
        <p:txBody>
          <a:bodyPr wrap="square">
            <a:spAutoFit/>
          </a:bodyPr>
          <a:lstStyle/>
          <a:p>
            <a:pPr marL="0" indent="0">
              <a:buNone/>
            </a:pPr>
            <a:r>
              <a:rPr lang="en-GB" sz="2000" dirty="0">
                <a:solidFill>
                  <a:srgbClr val="1E4E79"/>
                </a:solidFill>
                <a:latin typeface="Calibri"/>
                <a:cs typeface="Calibri"/>
                <a:sym typeface="Calibri"/>
              </a:rPr>
              <a:t>Synthetic data is information that's artificially manufactured rather than generated by real-world events</a:t>
            </a:r>
          </a:p>
          <a:p>
            <a:pPr marL="285750" indent="-285750">
              <a:buFontTx/>
              <a:buChar char="-"/>
            </a:pPr>
            <a:r>
              <a:rPr lang="en-GB" sz="2000" dirty="0">
                <a:solidFill>
                  <a:srgbClr val="1E4E79"/>
                </a:solidFill>
                <a:latin typeface="Calibri"/>
                <a:cs typeface="Calibri"/>
                <a:sym typeface="Calibri"/>
              </a:rPr>
              <a:t>Closely mimics real data</a:t>
            </a:r>
          </a:p>
          <a:p>
            <a:pPr marL="285750" indent="-285750">
              <a:buFontTx/>
              <a:buChar char="-"/>
            </a:pPr>
            <a:r>
              <a:rPr lang="en-GB" sz="2000" dirty="0">
                <a:solidFill>
                  <a:srgbClr val="1E4E79"/>
                </a:solidFill>
                <a:latin typeface="Calibri"/>
                <a:cs typeface="Calibri"/>
                <a:sym typeface="Calibri"/>
              </a:rPr>
              <a:t>Can be used for testing / developing systems</a:t>
            </a:r>
          </a:p>
          <a:p>
            <a:pPr marL="285750" indent="-285750">
              <a:buFontTx/>
              <a:buChar char="-"/>
            </a:pPr>
            <a:r>
              <a:rPr lang="en-GB" sz="2000" dirty="0">
                <a:solidFill>
                  <a:srgbClr val="1E4E79"/>
                </a:solidFill>
                <a:latin typeface="Calibri"/>
                <a:cs typeface="Calibri"/>
                <a:sym typeface="Calibri"/>
              </a:rPr>
              <a:t>Can be used for research purposes</a:t>
            </a:r>
          </a:p>
          <a:p>
            <a:pPr marL="285750" indent="-285750">
              <a:buFontTx/>
              <a:buChar char="-"/>
            </a:pPr>
            <a:r>
              <a:rPr lang="en-GB" sz="2000" dirty="0">
                <a:solidFill>
                  <a:srgbClr val="1E4E79"/>
                </a:solidFill>
                <a:latin typeface="Calibri"/>
                <a:cs typeface="Calibri"/>
                <a:sym typeface="Calibri"/>
              </a:rPr>
              <a:t>Can be used for training machine learning algorithms</a:t>
            </a:r>
            <a:endParaRPr lang="en-NL" sz="2000" dirty="0">
              <a:solidFill>
                <a:srgbClr val="1E4E79"/>
              </a:solidFill>
              <a:latin typeface="Calibri"/>
              <a:cs typeface="Calibri"/>
              <a:sym typeface="Calibri"/>
            </a:endParaRPr>
          </a:p>
        </p:txBody>
      </p:sp>
    </p:spTree>
    <p:extLst>
      <p:ext uri="{BB962C8B-B14F-4D97-AF65-F5344CB8AC3E}">
        <p14:creationId xmlns:p14="http://schemas.microsoft.com/office/powerpoint/2010/main" val="283413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505" y="2477533"/>
            <a:ext cx="602010" cy="602010"/>
          </a:xfrm>
          <a:prstGeom prst="rect">
            <a:avLst/>
          </a:prstGeom>
        </p:spPr>
      </p:pic>
      <p:sp>
        <p:nvSpPr>
          <p:cNvPr id="2" name="Text Placeholder 10"/>
          <p:cNvSpPr txBox="1">
            <a:spLocks/>
          </p:cNvSpPr>
          <p:nvPr/>
        </p:nvSpPr>
        <p:spPr>
          <a:xfrm>
            <a:off x="6968336" y="2399828"/>
            <a:ext cx="4017164" cy="438832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57150">
              <a:lnSpc>
                <a:spcPct val="100000"/>
              </a:lnSpc>
              <a:spcBef>
                <a:spcPts val="0"/>
              </a:spcBef>
            </a:pPr>
            <a:r>
              <a:rPr lang="en-GB" sz="1700" dirty="0">
                <a:solidFill>
                  <a:srgbClr val="065081"/>
                </a:solidFill>
              </a:rPr>
              <a:t>Operates a pan-European e-infrastructure</a:t>
            </a:r>
            <a:br>
              <a:rPr lang="en-GB" sz="1700" dirty="0">
                <a:solidFill>
                  <a:srgbClr val="065081"/>
                </a:solidFill>
              </a:rPr>
            </a:br>
            <a:r>
              <a:rPr lang="en-GB" sz="1700" b="0" dirty="0">
                <a:solidFill>
                  <a:srgbClr val="065081"/>
                </a:solidFill>
              </a:rPr>
              <a:t>GÉANT network</a:t>
            </a:r>
          </a:p>
          <a:p>
            <a:pPr>
              <a:lnSpc>
                <a:spcPct val="100000"/>
              </a:lnSpc>
            </a:pPr>
            <a:endParaRPr lang="en-GB" sz="1700" b="0" dirty="0">
              <a:solidFill>
                <a:srgbClr val="065081"/>
              </a:solidFill>
            </a:endParaRPr>
          </a:p>
          <a:p>
            <a:pPr>
              <a:lnSpc>
                <a:spcPct val="100000"/>
              </a:lnSpc>
            </a:pPr>
            <a:r>
              <a:rPr lang="en-GB" sz="1700" dirty="0">
                <a:solidFill>
                  <a:srgbClr val="065081"/>
                </a:solidFill>
              </a:rPr>
              <a:t>Manages a portfolio of services for research &amp; education</a:t>
            </a:r>
            <a:br>
              <a:rPr lang="en-GB" sz="1700" dirty="0">
                <a:solidFill>
                  <a:srgbClr val="065081"/>
                </a:solidFill>
              </a:rPr>
            </a:br>
            <a:r>
              <a:rPr lang="en-GB" sz="1700" b="0" dirty="0" err="1">
                <a:solidFill>
                  <a:srgbClr val="065081"/>
                </a:solidFill>
              </a:rPr>
              <a:t>eduX</a:t>
            </a:r>
            <a:endParaRPr lang="en-GB" sz="1700" b="0" dirty="0">
              <a:solidFill>
                <a:srgbClr val="065081"/>
              </a:solidFill>
            </a:endParaRPr>
          </a:p>
          <a:p>
            <a:pPr>
              <a:lnSpc>
                <a:spcPct val="100000"/>
              </a:lnSpc>
            </a:pPr>
            <a:endParaRPr lang="en-GB" sz="1700" b="0" dirty="0">
              <a:solidFill>
                <a:srgbClr val="065081"/>
              </a:solidFill>
            </a:endParaRPr>
          </a:p>
          <a:p>
            <a:pPr>
              <a:lnSpc>
                <a:spcPct val="100000"/>
              </a:lnSpc>
            </a:pPr>
            <a:r>
              <a:rPr lang="en-GB" sz="1700" dirty="0">
                <a:solidFill>
                  <a:srgbClr val="065081"/>
                </a:solidFill>
              </a:rPr>
              <a:t>Organises and runs community events &amp; working groups</a:t>
            </a:r>
            <a:br>
              <a:rPr lang="en-GB" sz="1700" dirty="0">
                <a:solidFill>
                  <a:srgbClr val="065081"/>
                </a:solidFill>
              </a:rPr>
            </a:br>
            <a:r>
              <a:rPr lang="en-GB" sz="1700" b="0" dirty="0">
                <a:solidFill>
                  <a:srgbClr val="065081"/>
                </a:solidFill>
              </a:rPr>
              <a:t>TNC, task forces &amp; special interest groups</a:t>
            </a:r>
          </a:p>
        </p:txBody>
      </p:sp>
      <p:pic>
        <p:nvPicPr>
          <p:cNvPr id="11" name="Picture 10"/>
          <p:cNvPicPr>
            <a:picLocks noChangeAspect="1"/>
          </p:cNvPicPr>
          <p:nvPr/>
        </p:nvPicPr>
        <p:blipFill>
          <a:blip r:embed="rId4"/>
          <a:stretch>
            <a:fillRect/>
          </a:stretch>
        </p:blipFill>
        <p:spPr>
          <a:xfrm>
            <a:off x="690874" y="3794777"/>
            <a:ext cx="606826" cy="602010"/>
          </a:xfrm>
          <a:prstGeom prst="rect">
            <a:avLst/>
          </a:prstGeom>
        </p:spPr>
      </p:pic>
      <p:pic>
        <p:nvPicPr>
          <p:cNvPr id="3" name="Picture 2"/>
          <p:cNvPicPr>
            <a:picLocks noChangeAspect="1"/>
          </p:cNvPicPr>
          <p:nvPr/>
        </p:nvPicPr>
        <p:blipFill>
          <a:blip r:embed="rId5"/>
          <a:stretch>
            <a:fillRect/>
          </a:stretch>
        </p:blipFill>
        <p:spPr>
          <a:xfrm>
            <a:off x="6129426" y="2477533"/>
            <a:ext cx="607843" cy="607843"/>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29554" y="3534700"/>
            <a:ext cx="612113" cy="612113"/>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29554" y="4824195"/>
            <a:ext cx="612113" cy="612113"/>
          </a:xfrm>
          <a:prstGeom prst="rect">
            <a:avLst/>
          </a:prstGeom>
        </p:spPr>
      </p:pic>
      <p:sp>
        <p:nvSpPr>
          <p:cNvPr id="4" name="Title 3">
            <a:extLst>
              <a:ext uri="{FF2B5EF4-FFF2-40B4-BE49-F238E27FC236}">
                <a16:creationId xmlns:a16="http://schemas.microsoft.com/office/drawing/2014/main" id="{572C825B-9851-4EC0-88C6-B1F1DD501718}"/>
              </a:ext>
            </a:extLst>
          </p:cNvPr>
          <p:cNvSpPr>
            <a:spLocks noGrp="1"/>
          </p:cNvSpPr>
          <p:nvPr>
            <p:ph type="title"/>
          </p:nvPr>
        </p:nvSpPr>
        <p:spPr/>
        <p:txBody>
          <a:bodyPr/>
          <a:lstStyle/>
          <a:p>
            <a:br>
              <a:rPr lang="en-GB" b="1" dirty="0">
                <a:solidFill>
                  <a:srgbClr val="065081"/>
                </a:solidFill>
                <a:latin typeface="Calibri" panose="020F0502020204030204" pitchFamily="34" charset="0"/>
                <a:ea typeface="Calibri" panose="020F0502020204030204" pitchFamily="34" charset="0"/>
                <a:cs typeface="Times New Roman" panose="02020603050405020304" pitchFamily="18" charset="0"/>
              </a:rPr>
            </a:br>
            <a:r>
              <a:rPr lang="en-GB" b="1" dirty="0">
                <a:solidFill>
                  <a:srgbClr val="065081"/>
                </a:solidFill>
                <a:latin typeface="Calibri" panose="020F0502020204030204" pitchFamily="34" charset="0"/>
                <a:ea typeface="Calibri" panose="020F0502020204030204" pitchFamily="34" charset="0"/>
                <a:cs typeface="Times New Roman" panose="02020603050405020304" pitchFamily="18" charset="0"/>
              </a:rPr>
              <a:t>Supporting collaboration and development amongst researchers, the dissemination of information &amp; knowledge, and providing access to a portfolio of services and infrastructure resources: </a:t>
            </a:r>
            <a:endParaRPr lang="en-GB" dirty="0"/>
          </a:p>
        </p:txBody>
      </p:sp>
      <p:sp>
        <p:nvSpPr>
          <p:cNvPr id="13" name="Text Placeholder 10">
            <a:extLst>
              <a:ext uri="{FF2B5EF4-FFF2-40B4-BE49-F238E27FC236}">
                <a16:creationId xmlns:a16="http://schemas.microsoft.com/office/drawing/2014/main" id="{A697328F-0D0F-4911-98D5-FFA732F62180}"/>
              </a:ext>
            </a:extLst>
          </p:cNvPr>
          <p:cNvSpPr txBox="1">
            <a:spLocks/>
          </p:cNvSpPr>
          <p:nvPr/>
        </p:nvSpPr>
        <p:spPr>
          <a:xfrm>
            <a:off x="1532736" y="2399828"/>
            <a:ext cx="4017164" cy="438832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700" dirty="0">
                <a:solidFill>
                  <a:srgbClr val="065081"/>
                </a:solidFill>
              </a:rPr>
              <a:t>Runs a membership association for Europe’s National Research &amp; Education Networks (NRENs)</a:t>
            </a:r>
            <a:br>
              <a:rPr lang="en-GB" sz="1700" dirty="0">
                <a:solidFill>
                  <a:srgbClr val="065081"/>
                </a:solidFill>
              </a:rPr>
            </a:br>
            <a:r>
              <a:rPr lang="en-GB" sz="1700" b="0" dirty="0">
                <a:solidFill>
                  <a:srgbClr val="065081"/>
                </a:solidFill>
              </a:rPr>
              <a:t>GÉANT Association</a:t>
            </a:r>
            <a:br>
              <a:rPr lang="en-GB" sz="1700" b="0" dirty="0">
                <a:solidFill>
                  <a:srgbClr val="065081"/>
                </a:solidFill>
              </a:rPr>
            </a:br>
            <a:endParaRPr lang="en-GB" sz="1700" b="0" dirty="0">
              <a:solidFill>
                <a:srgbClr val="065081"/>
              </a:solidFill>
            </a:endParaRPr>
          </a:p>
          <a:p>
            <a:pPr defTabSz="57150">
              <a:lnSpc>
                <a:spcPct val="100000"/>
              </a:lnSpc>
              <a:spcBef>
                <a:spcPts val="0"/>
              </a:spcBef>
            </a:pPr>
            <a:r>
              <a:rPr lang="en-GB" sz="1700" dirty="0">
                <a:solidFill>
                  <a:srgbClr val="065081"/>
                </a:solidFill>
              </a:rPr>
              <a:t>Coordinates and participates in EC-funded projects</a:t>
            </a:r>
            <a:br>
              <a:rPr lang="en-GB" sz="1700" dirty="0">
                <a:solidFill>
                  <a:srgbClr val="065081"/>
                </a:solidFill>
              </a:rPr>
            </a:br>
            <a:r>
              <a:rPr lang="en-GB" sz="1700" b="0" dirty="0">
                <a:solidFill>
                  <a:srgbClr val="065081"/>
                </a:solidFill>
              </a:rPr>
              <a:t>Under Horizon 2020, the Horizon Europe programme, and other EC funding programmes, aimed at securing Europe’s global competitiveness</a:t>
            </a:r>
            <a:r>
              <a:rPr lang="en-GB" sz="1800" b="0" dirty="0">
                <a:solidFill>
                  <a:srgbClr val="065081"/>
                </a:solidFill>
              </a:rPr>
              <a:t>.</a:t>
            </a:r>
          </a:p>
          <a:p>
            <a:pPr defTabSz="57150">
              <a:lnSpc>
                <a:spcPct val="100000"/>
              </a:lnSpc>
              <a:spcBef>
                <a:spcPts val="0"/>
              </a:spcBef>
            </a:pPr>
            <a:endParaRPr lang="en-GB" sz="1800" b="0" dirty="0">
              <a:solidFill>
                <a:srgbClr val="065081"/>
              </a:solidFill>
            </a:endParaRPr>
          </a:p>
        </p:txBody>
      </p:sp>
    </p:spTree>
    <p:extLst>
      <p:ext uri="{BB962C8B-B14F-4D97-AF65-F5344CB8AC3E}">
        <p14:creationId xmlns:p14="http://schemas.microsoft.com/office/powerpoint/2010/main" val="1660819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0"/>
          <p:cNvSpPr txBox="1">
            <a:spLocks/>
          </p:cNvSpPr>
          <p:nvPr/>
        </p:nvSpPr>
        <p:spPr>
          <a:xfrm>
            <a:off x="998895" y="1401797"/>
            <a:ext cx="9503472" cy="211613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1800" dirty="0">
                <a:solidFill>
                  <a:schemeClr val="accent1">
                    <a:lumMod val="50000"/>
                  </a:schemeClr>
                </a:solidFill>
              </a:rPr>
              <a:t>The GÉANT network interconnects research, education and innovation communities worldwide, with secure, high-capacity networks. </a:t>
            </a:r>
          </a:p>
        </p:txBody>
      </p:sp>
      <p:sp>
        <p:nvSpPr>
          <p:cNvPr id="13" name="Rectangle 12">
            <a:extLst>
              <a:ext uri="{FF2B5EF4-FFF2-40B4-BE49-F238E27FC236}">
                <a16:creationId xmlns:a16="http://schemas.microsoft.com/office/drawing/2014/main" id="{0454ADE8-4415-4682-8F59-FA4EB48E4C86}"/>
              </a:ext>
            </a:extLst>
          </p:cNvPr>
          <p:cNvSpPr/>
          <p:nvPr/>
        </p:nvSpPr>
        <p:spPr>
          <a:xfrm>
            <a:off x="6456363" y="5781675"/>
            <a:ext cx="914400" cy="4171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FD7A6E4F-E7AA-4EA6-B753-E727771112E8}"/>
              </a:ext>
            </a:extLst>
          </p:cNvPr>
          <p:cNvSpPr/>
          <p:nvPr/>
        </p:nvSpPr>
        <p:spPr>
          <a:xfrm>
            <a:off x="9541457" y="5876925"/>
            <a:ext cx="914400" cy="4171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A4D4C5A2-2F04-4EB2-A731-1BBF8F6F737B}"/>
              </a:ext>
            </a:extLst>
          </p:cNvPr>
          <p:cNvSpPr>
            <a:spLocks noGrp="1"/>
          </p:cNvSpPr>
          <p:nvPr>
            <p:ph type="title"/>
          </p:nvPr>
        </p:nvSpPr>
        <p:spPr/>
        <p:txBody>
          <a:bodyPr/>
          <a:lstStyle/>
          <a:p>
            <a:r>
              <a:rPr lang="en-GB" dirty="0"/>
              <a:t>Network</a:t>
            </a:r>
          </a:p>
        </p:txBody>
      </p:sp>
      <p:pic>
        <p:nvPicPr>
          <p:cNvPr id="14" name="Picture 13">
            <a:extLst>
              <a:ext uri="{FF2B5EF4-FFF2-40B4-BE49-F238E27FC236}">
                <a16:creationId xmlns:a16="http://schemas.microsoft.com/office/drawing/2014/main" id="{E988523A-24A7-0846-AF45-7DFD7EA83CDA}"/>
              </a:ext>
            </a:extLst>
          </p:cNvPr>
          <p:cNvPicPr>
            <a:picLocks noChangeAspect="1"/>
          </p:cNvPicPr>
          <p:nvPr/>
        </p:nvPicPr>
        <p:blipFill rotWithShape="1">
          <a:blip r:embed="rId2"/>
          <a:srcRect t="12739" r="-44" b="9393"/>
          <a:stretch/>
        </p:blipFill>
        <p:spPr>
          <a:xfrm>
            <a:off x="3762488" y="2036072"/>
            <a:ext cx="8328302" cy="4578862"/>
          </a:xfrm>
          <a:prstGeom prst="rect">
            <a:avLst/>
          </a:prstGeom>
        </p:spPr>
      </p:pic>
      <p:sp>
        <p:nvSpPr>
          <p:cNvPr id="6" name="TextBox 5">
            <a:extLst>
              <a:ext uri="{FF2B5EF4-FFF2-40B4-BE49-F238E27FC236}">
                <a16:creationId xmlns:a16="http://schemas.microsoft.com/office/drawing/2014/main" id="{33051DEB-FC46-4470-B929-3C7E4FFEFFB8}"/>
              </a:ext>
            </a:extLst>
          </p:cNvPr>
          <p:cNvSpPr txBox="1"/>
          <p:nvPr/>
        </p:nvSpPr>
        <p:spPr>
          <a:xfrm>
            <a:off x="998896" y="2204109"/>
            <a:ext cx="2862636" cy="3970318"/>
          </a:xfrm>
          <a:prstGeom prst="rect">
            <a:avLst/>
          </a:prstGeom>
          <a:noFill/>
        </p:spPr>
        <p:txBody>
          <a:bodyPr wrap="square" rtlCol="0">
            <a:spAutoFit/>
          </a:bodyPr>
          <a:lstStyle/>
          <a:p>
            <a:r>
              <a:rPr lang="en-GB" sz="1800" b="0" dirty="0">
                <a:solidFill>
                  <a:schemeClr val="accent1">
                    <a:lumMod val="50000"/>
                  </a:schemeClr>
                </a:solidFill>
              </a:rPr>
              <a:t>We design, plan, build and operate the large-scale, high-performance GÉANT network that connects European NRENs to each other and the rest of the world for sharing, accessing and processing the high data volumes generated by research and education communities and for testing innovative technologies and concepts. </a:t>
            </a:r>
          </a:p>
          <a:p>
            <a:endParaRPr lang="en-GB" dirty="0"/>
          </a:p>
        </p:txBody>
      </p:sp>
    </p:spTree>
    <p:extLst>
      <p:ext uri="{BB962C8B-B14F-4D97-AF65-F5344CB8AC3E}">
        <p14:creationId xmlns:p14="http://schemas.microsoft.com/office/powerpoint/2010/main" val="1240566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sunburst chart&#10;&#10;Description automatically generated">
            <a:extLst>
              <a:ext uri="{FF2B5EF4-FFF2-40B4-BE49-F238E27FC236}">
                <a16:creationId xmlns:a16="http://schemas.microsoft.com/office/drawing/2014/main" id="{2827B34F-F83B-4B5D-AAFC-0A9C4A1FD76A}"/>
              </a:ext>
            </a:extLst>
          </p:cNvPr>
          <p:cNvPicPr>
            <a:picLocks noChangeAspect="1"/>
          </p:cNvPicPr>
          <p:nvPr/>
        </p:nvPicPr>
        <p:blipFill>
          <a:blip r:embed="rId3"/>
          <a:stretch>
            <a:fillRect/>
          </a:stretch>
        </p:blipFill>
        <p:spPr>
          <a:xfrm>
            <a:off x="2927690" y="1245907"/>
            <a:ext cx="4927837" cy="4886376"/>
          </a:xfrm>
          <a:prstGeom prst="rect">
            <a:avLst/>
          </a:prstGeom>
        </p:spPr>
      </p:pic>
      <p:sp>
        <p:nvSpPr>
          <p:cNvPr id="9" name="Title 1">
            <a:extLst>
              <a:ext uri="{FF2B5EF4-FFF2-40B4-BE49-F238E27FC236}">
                <a16:creationId xmlns:a16="http://schemas.microsoft.com/office/drawing/2014/main" id="{F3B5A86F-1946-4EC8-99BE-C785593895C1}"/>
              </a:ext>
            </a:extLst>
          </p:cNvPr>
          <p:cNvSpPr>
            <a:spLocks noGrp="1"/>
          </p:cNvSpPr>
          <p:nvPr>
            <p:ph type="title"/>
          </p:nvPr>
        </p:nvSpPr>
        <p:spPr/>
        <p:txBody>
          <a:bodyPr/>
          <a:lstStyle/>
          <a:p>
            <a:r>
              <a:rPr lang="en-GB" dirty="0"/>
              <a:t>Special Interest Groups &amp; Task Forces</a:t>
            </a:r>
          </a:p>
        </p:txBody>
      </p:sp>
      <p:sp>
        <p:nvSpPr>
          <p:cNvPr id="10" name="Rectangle 9">
            <a:extLst>
              <a:ext uri="{FF2B5EF4-FFF2-40B4-BE49-F238E27FC236}">
                <a16:creationId xmlns:a16="http://schemas.microsoft.com/office/drawing/2014/main" id="{80F8E77C-522E-490E-9421-980145161F76}"/>
              </a:ext>
            </a:extLst>
          </p:cNvPr>
          <p:cNvSpPr/>
          <p:nvPr/>
        </p:nvSpPr>
        <p:spPr>
          <a:xfrm>
            <a:off x="3896969" y="6108023"/>
            <a:ext cx="4398063" cy="646331"/>
          </a:xfrm>
          <a:prstGeom prst="rect">
            <a:avLst/>
          </a:prstGeom>
        </p:spPr>
        <p:txBody>
          <a:bodyPr wrap="none">
            <a:spAutoFit/>
          </a:bodyPr>
          <a:lstStyle/>
          <a:p>
            <a:r>
              <a:rPr lang="en-GB" sz="3600" b="1" dirty="0">
                <a:solidFill>
                  <a:srgbClr val="1D286B"/>
                </a:solidFill>
              </a:rPr>
              <a:t>community.geant.org </a:t>
            </a:r>
          </a:p>
        </p:txBody>
      </p:sp>
    </p:spTree>
    <p:extLst>
      <p:ext uri="{BB962C8B-B14F-4D97-AF65-F5344CB8AC3E}">
        <p14:creationId xmlns:p14="http://schemas.microsoft.com/office/powerpoint/2010/main" val="1501581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50FA30-23F3-D8A0-97F5-4943ED59BC7D}"/>
              </a:ext>
            </a:extLst>
          </p:cNvPr>
          <p:cNvSpPr>
            <a:spLocks noGrp="1"/>
          </p:cNvSpPr>
          <p:nvPr>
            <p:ph type="body" idx="1"/>
          </p:nvPr>
        </p:nvSpPr>
        <p:spPr/>
        <p:txBody>
          <a:bodyPr/>
          <a:lstStyle/>
          <a:p>
            <a:pPr marL="50800" indent="0">
              <a:buNone/>
            </a:pPr>
            <a:endParaRPr lang="en-NL" sz="3200" b="1" u="sng" dirty="0"/>
          </a:p>
          <a:p>
            <a:pPr marL="50800" indent="0">
              <a:buNone/>
            </a:pPr>
            <a:endParaRPr lang="en-NL" sz="3200" b="1" u="sng" dirty="0"/>
          </a:p>
          <a:p>
            <a:pPr marL="50800" indent="0">
              <a:buNone/>
            </a:pPr>
            <a:r>
              <a:rPr lang="en-NL" sz="3200" dirty="0"/>
              <a:t>		</a:t>
            </a:r>
            <a:r>
              <a:rPr lang="en-NL" sz="3200" b="1" u="sng" dirty="0"/>
              <a:t>Introduction security track </a:t>
            </a:r>
          </a:p>
        </p:txBody>
      </p:sp>
    </p:spTree>
    <p:extLst>
      <p:ext uri="{BB962C8B-B14F-4D97-AF65-F5344CB8AC3E}">
        <p14:creationId xmlns:p14="http://schemas.microsoft.com/office/powerpoint/2010/main" val="1804288682"/>
      </p:ext>
    </p:extLst>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11924</TotalTime>
  <Words>4381</Words>
  <Application>Microsoft Macintosh PowerPoint</Application>
  <PresentationFormat>Widescreen</PresentationFormat>
  <Paragraphs>627</Paragraphs>
  <Slides>51</Slides>
  <Notes>38</Notes>
  <HiddenSlides>1</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51</vt:i4>
      </vt:variant>
    </vt:vector>
  </HeadingPairs>
  <TitlesOfParts>
    <vt:vector size="56" baseType="lpstr">
      <vt:lpstr>Arial</vt:lpstr>
      <vt:lpstr>Calibri</vt:lpstr>
      <vt:lpstr>Custom Design</vt:lpstr>
      <vt:lpstr>Office Theme</vt:lpstr>
      <vt:lpstr>1_Custom Design</vt:lpstr>
      <vt:lpstr>PowerPoint Presentation</vt:lpstr>
      <vt:lpstr>Agenda</vt:lpstr>
      <vt:lpstr>Who Am I?</vt:lpstr>
      <vt:lpstr>Introduction </vt:lpstr>
      <vt:lpstr>Membership Association</vt:lpstr>
      <vt:lpstr> Supporting collaboration and development amongst researchers, the dissemination of information &amp; knowledge, and providing access to a portfolio of services and infrastructure resources: </vt:lpstr>
      <vt:lpstr>Network</vt:lpstr>
      <vt:lpstr>Special Interest Groups &amp; Task Forces</vt:lpstr>
      <vt:lpstr>PowerPoint Presentation</vt:lpstr>
      <vt:lpstr>Introduction</vt:lpstr>
      <vt:lpstr>PowerPoint Presentation</vt:lpstr>
      <vt:lpstr>Security vocabulary</vt:lpstr>
      <vt:lpstr>Security vocabulary</vt:lpstr>
      <vt:lpstr>Security vocabulary</vt:lpstr>
      <vt:lpstr>Security vocabulary</vt:lpstr>
      <vt:lpstr>Questions we should ask our selves</vt:lpstr>
      <vt:lpstr>Usecase: H&amp;S HealthPlatform    1/3</vt:lpstr>
      <vt:lpstr>Usecase: H&amp;S HealthPlatform    2/3</vt:lpstr>
      <vt:lpstr>Usecase: H&amp;S HealthPlatform    3/3</vt:lpstr>
      <vt:lpstr>Usecase: H&amp;S HealthPlatform    3/3</vt:lpstr>
      <vt:lpstr>Which resources do we protect?</vt:lpstr>
      <vt:lpstr>What can go wrong? (Risk)</vt:lpstr>
      <vt:lpstr>Exercise: risks</vt:lpstr>
      <vt:lpstr>Risk &amp; Controls</vt:lpstr>
      <vt:lpstr>Security boundaries</vt:lpstr>
      <vt:lpstr>Some last notes</vt:lpstr>
      <vt:lpstr>Summary part I</vt:lpstr>
      <vt:lpstr>PowerPoint Presentation</vt:lpstr>
      <vt:lpstr>Questions we should ask our selves</vt:lpstr>
      <vt:lpstr>Which resources do we protect?</vt:lpstr>
      <vt:lpstr>What can go wrong?</vt:lpstr>
      <vt:lpstr>What can go wrong?</vt:lpstr>
      <vt:lpstr>Controls: To what extent do we secure systems?</vt:lpstr>
      <vt:lpstr>Controls: To what extent do we secure systems?</vt:lpstr>
      <vt:lpstr>Security boundaries</vt:lpstr>
      <vt:lpstr>Summary part II</vt:lpstr>
      <vt:lpstr>Exercise 2: Response</vt:lpstr>
      <vt:lpstr>Exercise 2: Response</vt:lpstr>
      <vt:lpstr>PowerPoint Presentation</vt:lpstr>
      <vt:lpstr>Securing privacy data</vt:lpstr>
      <vt:lpstr>Data can be used for datamining</vt:lpstr>
      <vt:lpstr>Controlling data</vt:lpstr>
      <vt:lpstr>Controlling data</vt:lpstr>
      <vt:lpstr>The basics</vt:lpstr>
      <vt:lpstr>Controlling data</vt:lpstr>
      <vt:lpstr>Controlling data</vt:lpstr>
      <vt:lpstr>Controlling data</vt:lpstr>
      <vt:lpstr>Controlling data</vt:lpstr>
      <vt:lpstr>Controlling data</vt:lpstr>
      <vt:lpstr>Controlling data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Tim Waters</cp:lastModifiedBy>
  <cp:revision>103</cp:revision>
  <dcterms:modified xsi:type="dcterms:W3CDTF">2022-07-08T14:28:22Z</dcterms:modified>
</cp:coreProperties>
</file>