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  <p:sldMasterId id="2147483660" r:id="rId2"/>
    <p:sldMasterId id="2147483785" r:id="rId3"/>
  </p:sldMasterIdLst>
  <p:notesMasterIdLst>
    <p:notesMasterId r:id="rId19"/>
  </p:notesMasterIdLst>
  <p:sldIdLst>
    <p:sldId id="256" r:id="rId4"/>
    <p:sldId id="258" r:id="rId5"/>
    <p:sldId id="259" r:id="rId6"/>
    <p:sldId id="260" r:id="rId7"/>
    <p:sldId id="269" r:id="rId8"/>
    <p:sldId id="270" r:id="rId9"/>
    <p:sldId id="271" r:id="rId10"/>
    <p:sldId id="272" r:id="rId11"/>
    <p:sldId id="280" r:id="rId12"/>
    <p:sldId id="281" r:id="rId13"/>
    <p:sldId id="274" r:id="rId14"/>
    <p:sldId id="277" r:id="rId15"/>
    <p:sldId id="279" r:id="rId16"/>
    <p:sldId id="266" r:id="rId17"/>
    <p:sldId id="267" r:id="rId1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823"/>
    <a:srgbClr val="7D3B14"/>
    <a:srgbClr val="E26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2" autoAdjust="0"/>
    <p:restoredTop sz="95037" autoAdjust="0"/>
  </p:normalViewPr>
  <p:slideViewPr>
    <p:cSldViewPr snapToGrid="0">
      <p:cViewPr>
        <p:scale>
          <a:sx n="100" d="100"/>
          <a:sy n="100" d="100"/>
        </p:scale>
        <p:origin x="784" y="1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E0BAF-8F1B-C94E-BE16-426E288E899E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CE64E-6F45-F848-A120-4373DB04C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77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Community</a:t>
            </a:r>
            <a:r>
              <a:rPr lang="nb-NO" b="1" dirty="0" smtClean="0"/>
              <a:t> </a:t>
            </a:r>
            <a:r>
              <a:rPr lang="nb-NO" b="1" dirty="0" err="1" smtClean="0"/>
              <a:t>cloud</a:t>
            </a:r>
            <a:endParaRPr lang="nb-NO" b="1" dirty="0" smtClean="0"/>
          </a:p>
          <a:p>
            <a:pPr marL="171450" indent="-171450">
              <a:buFont typeface="Arial"/>
              <a:buChar char="•"/>
            </a:pPr>
            <a:r>
              <a:rPr lang="nb-NO" b="1" dirty="0" err="1" smtClean="0"/>
              <a:t>Utilize</a:t>
            </a:r>
            <a:r>
              <a:rPr lang="nb-NO" b="1" dirty="0" smtClean="0"/>
              <a:t> NREN </a:t>
            </a:r>
            <a:r>
              <a:rPr lang="nb-NO" b="1" dirty="0" err="1" smtClean="0"/>
              <a:t>infrastructure</a:t>
            </a:r>
            <a:r>
              <a:rPr lang="nb-NO" b="1" dirty="0" smtClean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b-NO" b="1" dirty="0" smtClean="0"/>
              <a:t>Identity &amp; </a:t>
            </a:r>
            <a:r>
              <a:rPr lang="nb-NO" b="1" dirty="0" err="1" smtClean="0"/>
              <a:t>Federation</a:t>
            </a:r>
            <a:r>
              <a:rPr lang="nb-NO" b="1" dirty="0" smtClean="0"/>
              <a:t> </a:t>
            </a:r>
            <a:r>
              <a:rPr lang="nb-NO" b="1" dirty="0" err="1" smtClean="0"/>
              <a:t>tools</a:t>
            </a:r>
            <a:endParaRPr lang="nb-NO" b="1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Backup</a:t>
            </a:r>
            <a:r>
              <a:rPr lang="nb-NO" dirty="0" smtClean="0"/>
              <a:t> as a service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hanging</a:t>
            </a:r>
            <a:r>
              <a:rPr lang="nb-NO" dirty="0" smtClean="0"/>
              <a:t> </a:t>
            </a:r>
            <a:r>
              <a:rPr lang="nb-NO" dirty="0" err="1" smtClean="0"/>
              <a:t>fruit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Secure</a:t>
            </a:r>
            <a:r>
              <a:rPr lang="nb-NO" dirty="0" smtClean="0"/>
              <a:t> and reliable (Trust)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PQQ, ITSOP, ITFB 5-&gt;2 </a:t>
            </a:r>
            <a:r>
              <a:rPr lang="nb-NO" dirty="0" err="1" smtClean="0"/>
              <a:t>anbudsgivare</a:t>
            </a:r>
            <a:endParaRPr lang="nb-NO" dirty="0" smtClean="0"/>
          </a:p>
          <a:p>
            <a:pPr marL="628650" lvl="1" indent="-171450">
              <a:buFont typeface="Arial"/>
              <a:buChar char="•"/>
            </a:pPr>
            <a:r>
              <a:rPr lang="nb-NO" dirty="0" smtClean="0"/>
              <a:t>PM/legal from </a:t>
            </a:r>
            <a:r>
              <a:rPr lang="nb-NO" dirty="0" err="1" smtClean="0"/>
              <a:t>Nordunet</a:t>
            </a:r>
            <a:r>
              <a:rPr lang="nb-NO" dirty="0" smtClean="0"/>
              <a:t>, Technical </a:t>
            </a:r>
            <a:r>
              <a:rPr lang="nb-NO" dirty="0" err="1" smtClean="0"/>
              <a:t>requirements</a:t>
            </a:r>
            <a:r>
              <a:rPr lang="nb-NO" dirty="0" smtClean="0"/>
              <a:t> from </a:t>
            </a:r>
            <a:r>
              <a:rPr lang="nb-NO" dirty="0" err="1" smtClean="0"/>
              <a:t>Sunet</a:t>
            </a:r>
            <a:r>
              <a:rPr lang="nb-NO" dirty="0" smtClean="0"/>
              <a:t>, </a:t>
            </a:r>
            <a:r>
              <a:rPr lang="nb-NO" dirty="0" err="1" smtClean="0"/>
              <a:t>Uninett</a:t>
            </a:r>
            <a:r>
              <a:rPr lang="nb-NO" dirty="0" smtClean="0"/>
              <a:t>, (KTH/CTH)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00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net_logo_colo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292" y="779210"/>
            <a:ext cx="3291417" cy="4114271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5144972" y="6122992"/>
            <a:ext cx="1902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v-SE" dirty="0" err="1" smtClean="0">
                <a:solidFill>
                  <a:srgbClr val="E26A23"/>
                </a:solidFill>
                <a:latin typeface="Akkurat-Mono"/>
                <a:cs typeface="Akkurat-Mono"/>
              </a:rPr>
              <a:t>www.sunet.se</a:t>
            </a:r>
            <a:endParaRPr lang="en-US" dirty="0">
              <a:solidFill>
                <a:srgbClr val="E26A23"/>
              </a:solidFill>
              <a:latin typeface="Akkurat-Mono"/>
              <a:cs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221461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9" name="Platshållare för bild 2"/>
          <p:cNvSpPr>
            <a:spLocks noGrp="1"/>
          </p:cNvSpPr>
          <p:nvPr>
            <p:ph type="pic" idx="1"/>
          </p:nvPr>
        </p:nvSpPr>
        <p:spPr>
          <a:xfrm>
            <a:off x="675217" y="1628775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E26A23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dirty="0" smtClean="0"/>
              <a:t>Drag </a:t>
            </a:r>
            <a:r>
              <a:rPr lang="sv-SE" noProof="0" dirty="0" err="1" smtClean="0"/>
              <a:t>picture</a:t>
            </a:r>
            <a:r>
              <a:rPr lang="sv-SE" noProof="0" dirty="0" smtClean="0"/>
              <a:t> </a:t>
            </a:r>
            <a:r>
              <a:rPr lang="sv-SE" noProof="0" dirty="0" err="1" smtClean="0"/>
              <a:t>to</a:t>
            </a:r>
            <a:r>
              <a:rPr lang="sv-SE" noProof="0" dirty="0" smtClean="0"/>
              <a:t> </a:t>
            </a:r>
            <a:r>
              <a:rPr lang="sv-SE" noProof="0" dirty="0" err="1" smtClean="0"/>
              <a:t>placeholder</a:t>
            </a:r>
            <a:r>
              <a:rPr lang="sv-SE" noProof="0" dirty="0" smtClean="0"/>
              <a:t> or </a:t>
            </a:r>
            <a:r>
              <a:rPr lang="sv-SE" noProof="0" dirty="0" err="1" smtClean="0"/>
              <a:t>click</a:t>
            </a:r>
            <a:r>
              <a:rPr lang="sv-SE" noProof="0" dirty="0" smtClean="0"/>
              <a:t> </a:t>
            </a:r>
            <a:r>
              <a:rPr lang="sv-SE" noProof="0" dirty="0" err="1" smtClean="0"/>
              <a:t>icon</a:t>
            </a:r>
            <a:r>
              <a:rPr lang="sv-SE" noProof="0" dirty="0" smtClean="0"/>
              <a:t> </a:t>
            </a:r>
            <a:r>
              <a:rPr lang="sv-SE" noProof="0" dirty="0" err="1" smtClean="0"/>
              <a:t>to</a:t>
            </a:r>
            <a:r>
              <a:rPr lang="sv-SE" noProof="0" dirty="0" smtClean="0"/>
              <a:t> </a:t>
            </a:r>
            <a:r>
              <a:rPr lang="sv-SE" noProof="0" dirty="0" err="1" smtClean="0"/>
              <a:t>add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140139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77333" y="1625599"/>
            <a:ext cx="8923867" cy="4385727"/>
          </a:xfrm>
          <a:prstGeom prst="rect">
            <a:avLst/>
          </a:prstGeom>
          <a:ln w="63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97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8856133" cy="4525963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2015-10-28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 rot="5400000">
            <a:off x="7679272" y="3481656"/>
            <a:ext cx="4555067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00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>
          <a:xfrm>
            <a:off x="4478162" y="2657652"/>
            <a:ext cx="7393516" cy="647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508005" y="1866351"/>
            <a:ext cx="10972800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79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8990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04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44017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E26A23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dirty="0" smtClean="0"/>
              <a:t>Drag </a:t>
            </a:r>
            <a:r>
              <a:rPr lang="sv-SE" noProof="0" dirty="0" err="1" smtClean="0"/>
              <a:t>picture</a:t>
            </a:r>
            <a:r>
              <a:rPr lang="sv-SE" noProof="0" dirty="0" smtClean="0"/>
              <a:t> </a:t>
            </a:r>
            <a:r>
              <a:rPr lang="sv-SE" noProof="0" dirty="0" err="1" smtClean="0"/>
              <a:t>to</a:t>
            </a:r>
            <a:r>
              <a:rPr lang="sv-SE" noProof="0" dirty="0" smtClean="0"/>
              <a:t> </a:t>
            </a:r>
            <a:r>
              <a:rPr lang="sv-SE" noProof="0" dirty="0" err="1" smtClean="0"/>
              <a:t>placeholder</a:t>
            </a:r>
            <a:r>
              <a:rPr lang="sv-SE" noProof="0" dirty="0" smtClean="0"/>
              <a:t> or </a:t>
            </a:r>
            <a:r>
              <a:rPr lang="sv-SE" noProof="0" dirty="0" err="1" smtClean="0"/>
              <a:t>click</a:t>
            </a:r>
            <a:r>
              <a:rPr lang="sv-SE" noProof="0" dirty="0" smtClean="0"/>
              <a:t> </a:t>
            </a:r>
            <a:r>
              <a:rPr lang="sv-SE" noProof="0" dirty="0" err="1" smtClean="0"/>
              <a:t>icon</a:t>
            </a:r>
            <a:r>
              <a:rPr lang="sv-SE" noProof="0" dirty="0" smtClean="0"/>
              <a:t> </a:t>
            </a:r>
            <a:r>
              <a:rPr lang="sv-SE" noProof="0" dirty="0" err="1" smtClean="0"/>
              <a:t>to</a:t>
            </a:r>
            <a:r>
              <a:rPr lang="sv-SE" noProof="0" dirty="0" smtClean="0"/>
              <a:t> </a:t>
            </a:r>
            <a:r>
              <a:rPr lang="sv-SE" noProof="0" dirty="0" err="1" smtClean="0"/>
              <a:t>add</a:t>
            </a:r>
            <a:endParaRPr lang="sv-SE" noProof="0" dirty="0"/>
          </a:p>
        </p:txBody>
      </p:sp>
      <p:sp>
        <p:nvSpPr>
          <p:cNvPr id="8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9" name="Rubrik 1"/>
          <p:cNvSpPr>
            <a:spLocks noGrp="1"/>
          </p:cNvSpPr>
          <p:nvPr>
            <p:ph type="title"/>
          </p:nvPr>
        </p:nvSpPr>
        <p:spPr>
          <a:xfrm>
            <a:off x="2385483" y="4792134"/>
            <a:ext cx="7334250" cy="524934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344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endParaRPr lang="sv-SE" dirty="0"/>
          </a:p>
        </p:txBody>
      </p:sp>
      <p:sp>
        <p:nvSpPr>
          <p:cNvPr id="7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Drag picture to placeholder or click icon to add</a:t>
            </a:r>
            <a:endParaRPr lang="sv-SE" noProof="0" dirty="0"/>
          </a:p>
        </p:txBody>
      </p:sp>
      <p:sp>
        <p:nvSpPr>
          <p:cNvPr id="8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83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3"/>
            <a:r>
              <a:rPr lang="sv-SE" dirty="0" err="1" smtClean="0"/>
              <a:t>Fourth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4"/>
            <a:r>
              <a:rPr lang="sv-SE" dirty="0" err="1" smtClean="0"/>
              <a:t>Fifth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/>
          </a:p>
        </p:txBody>
      </p:sp>
      <p:sp>
        <p:nvSpPr>
          <p:cNvPr id="10" name="Rubrik 1"/>
          <p:cNvSpPr>
            <a:spLocks noGrp="1"/>
          </p:cNvSpPr>
          <p:nvPr>
            <p:ph type="title"/>
          </p:nvPr>
        </p:nvSpPr>
        <p:spPr>
          <a:xfrm rot="5400000">
            <a:off x="6816461" y="2767806"/>
            <a:ext cx="5875866" cy="88212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912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net_logo_colo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292" y="779210"/>
            <a:ext cx="3291417" cy="411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4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endParaRPr lang="sv-SE" dirty="0"/>
          </a:p>
        </p:txBody>
      </p:sp>
      <p:sp>
        <p:nvSpPr>
          <p:cNvPr id="7" name="Platshållare för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95982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69893" y="2980442"/>
            <a:ext cx="1140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 TILLHANDAHÅLLER SÄKER OCH STABIL NATIONELL INFRASTRUKTUR FÖR DATAKOMMUNIKATION.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VI TAR I NÄRA SAMVERKAN MED KUNDEN FRAM BEHOVSANPASSADE TJÄNSTER FÖR SVENSK FORSKNING, HÖGRE UTBILDNING OCH KULTUR.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SUNETS ARBETE ÄR EN DEL AV INTERNETS GLOBALA UTVECKLING.</a:t>
            </a:r>
            <a:endParaRPr lang="en-US" sz="1000" dirty="0">
              <a:solidFill>
                <a:srgbClr val="000000"/>
              </a:solidFill>
              <a:latin typeface="Akkurat-Mono"/>
              <a:cs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3952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69893" y="2980442"/>
            <a:ext cx="1140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 PROVIDES SECURE AND STABLE NATIONAL INFRASTRUCTURE FOR DATA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COMMUNICATIONS.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IN CLOSE COLLABORATION WITH OUR CLIENTS, WE DEVELOP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NEEDS-BASED SERVICES FOR SWEDISH RESEARCH, HIGHER EDUCATION AND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CULTURE.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SUNET’S WORK IS PART OF THE INTERNET’S GLOBAL DEVELOPMENT.</a:t>
            </a:r>
            <a:endParaRPr lang="en-US" sz="1000" dirty="0">
              <a:solidFill>
                <a:srgbClr val="000000"/>
              </a:solidFill>
              <a:latin typeface="Akkurat-Mono"/>
              <a:cs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146813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44493" y="5533142"/>
            <a:ext cx="1140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 PROVIDES SECURE AND STABLE NATIONAL INFRASTRUCTURE FOR DATA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COMMUNICATIONS.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IN CLOSE COLLABORATION WITH OUR CLIENTS, WE DEVELOP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NEEDS-BASED SERVICES FOR SWEDISH RESEARCH, HIGHER EDUCATION AND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CULTURE.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SUNET’S WORK IS PART OF THE INTERNET’S GLOBAL DEVELOPMENT.</a:t>
            </a:r>
            <a:endParaRPr lang="en-US" sz="1000" dirty="0">
              <a:solidFill>
                <a:srgbClr val="000000"/>
              </a:solidFill>
              <a:latin typeface="Akkurat-Mono"/>
              <a:cs typeface="Akkurat-Mono"/>
            </a:endParaRPr>
          </a:p>
        </p:txBody>
      </p:sp>
      <p:pic>
        <p:nvPicPr>
          <p:cNvPr id="3" name="Picture 2" descr="Sunet_logo_colo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92" y="842711"/>
            <a:ext cx="3372907" cy="421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8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44493" y="5533142"/>
            <a:ext cx="1140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 PROVIDES SECURE AND STABLE NATIONAL INFRASTRUCTURE FOR DATA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COMMUNICATIONS.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IN CLOSE COLLABORATION WITH OUR CLIENTS, WE DEVELOP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NEEDS-BASED SERVICES FOR SWEDISH RESEARCH, HIGHER EDUCATION AND</a:t>
            </a:r>
            <a:r>
              <a:rPr lang="sv-SE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CULTURE.</a:t>
            </a:r>
          </a:p>
          <a:p>
            <a:pPr marL="171450" indent="-171450">
              <a:buFont typeface="Arial"/>
              <a:buChar char="•"/>
            </a:pPr>
            <a:endParaRPr lang="sv-SE" sz="100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171450" indent="-171450">
              <a:buFont typeface="Arial"/>
              <a:buChar char="•"/>
            </a:pPr>
            <a:r>
              <a:rPr lang="sv-SE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SUNET’S WORK IS PART OF THE INTERNET’S GLOBAL DEVELOPMENT.</a:t>
            </a:r>
            <a:endParaRPr lang="en-US" sz="1000" dirty="0">
              <a:solidFill>
                <a:srgbClr val="000000"/>
              </a:solidFill>
              <a:latin typeface="Akkurat-Mono"/>
              <a:cs typeface="Akkurat-Mono"/>
            </a:endParaRPr>
          </a:p>
        </p:txBody>
      </p:sp>
      <p:pic>
        <p:nvPicPr>
          <p:cNvPr id="4" name="Picture 3" descr="Sunet_logo_colo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92" y="842711"/>
            <a:ext cx="3372907" cy="421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4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2015-10-28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3"/>
            <a:r>
              <a:rPr lang="sv-SE" dirty="0" err="1" smtClean="0"/>
              <a:t>Fourth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4"/>
            <a:r>
              <a:rPr lang="sv-SE" dirty="0" err="1" smtClean="0"/>
              <a:t>Fifth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2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2015-10-28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09600" y="1600201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269454" y="1600201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2015-10-28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09600" y="1600201"/>
            <a:ext cx="4455499" cy="4525963"/>
          </a:xfrm>
          <a:prstGeom prst="rect">
            <a:avLst/>
          </a:prstGeom>
          <a:solidFill>
            <a:srgbClr val="FFFFFF"/>
          </a:solidFill>
          <a:ln w="635">
            <a:solidFill>
              <a:schemeClr val="tx2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269454" y="1600201"/>
            <a:ext cx="4510420" cy="4525963"/>
          </a:xfrm>
          <a:prstGeom prst="rect">
            <a:avLst/>
          </a:prstGeom>
          <a:solidFill>
            <a:srgbClr val="FFFFFF"/>
          </a:solidFill>
          <a:ln w="635">
            <a:solidFill>
              <a:schemeClr val="tx2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25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2015-10-28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6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 smtClean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77333" y="1625599"/>
            <a:ext cx="10822517" cy="4385727"/>
          </a:xfrm>
          <a:prstGeom prst="rect">
            <a:avLst/>
          </a:prstGeom>
          <a:ln w="63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90500" y="1625599"/>
            <a:ext cx="11823700" cy="4762501"/>
          </a:xfrm>
          <a:prstGeom prst="rect">
            <a:avLst/>
          </a:prstGeom>
          <a:ln w="63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22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theme" Target="../theme/theme3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3184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20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E26A23"/>
          </a:solidFill>
          <a:latin typeface="Akkurat-Mono"/>
          <a:ea typeface="+mj-ea"/>
          <a:cs typeface="Akkurat-Mono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Akkurat-Mono"/>
          <a:ea typeface="+mn-ea"/>
          <a:cs typeface="Akkurat-Mon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Akkurat-Mono"/>
          <a:ea typeface="+mn-ea"/>
          <a:cs typeface="Akkurat-Mon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800" kern="1200">
          <a:solidFill>
            <a:schemeClr val="bg1"/>
          </a:solidFill>
          <a:latin typeface="Akkurat-Mono"/>
          <a:ea typeface="+mn-ea"/>
          <a:cs typeface="Akkurat-Mon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Akkurat-Mono"/>
          <a:ea typeface="+mn-ea"/>
          <a:cs typeface="Akkurat-Mono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bg1"/>
          </a:solidFill>
          <a:latin typeface="Akkurat-Mono"/>
          <a:ea typeface="+mn-ea"/>
          <a:cs typeface="Akkurat-Mono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44833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E26A23"/>
                </a:solidFill>
                <a:latin typeface="+mn-lt"/>
                <a:cs typeface="+mn-cs"/>
              </a:defRPr>
            </a:lvl1pPr>
          </a:lstStyle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603251" y="6361113"/>
            <a:ext cx="3860800" cy="373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E26A23"/>
                </a:solidFill>
                <a:latin typeface="Consolas"/>
                <a:cs typeface="Consolas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10703984" y="6356351"/>
            <a:ext cx="878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E26A23"/>
                </a:solidFill>
                <a:latin typeface="Consolas"/>
                <a:cs typeface="Consolas"/>
              </a:defRPr>
            </a:lvl1pPr>
          </a:lstStyle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9" name="Picture 8" descr="Sunet_logo_color.pd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334" y="374647"/>
            <a:ext cx="668868" cy="836085"/>
          </a:xfrm>
          <a:prstGeom prst="rect">
            <a:avLst/>
          </a:prstGeom>
        </p:spPr>
      </p:pic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08005" y="799572"/>
            <a:ext cx="104647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783" r:id="rId3"/>
    <p:sldLayoutId id="2147483666" r:id="rId4"/>
    <p:sldLayoutId id="2147483782" r:id="rId5"/>
    <p:sldLayoutId id="2147483821" r:id="rId6"/>
    <p:sldLayoutId id="2147483818" r:id="rId7"/>
    <p:sldLayoutId id="2147483817" r:id="rId8"/>
    <p:sldLayoutId id="2147483670" r:id="rId9"/>
    <p:sldLayoutId id="2147483672" r:id="rId10"/>
    <p:sldLayoutId id="2147483761" r:id="rId11"/>
    <p:sldLayoutId id="2147483762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Akkurat-Mono"/>
          <a:ea typeface="+mj-ea"/>
          <a:cs typeface="Akkurat-Mono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Akkurat-Mono"/>
          <a:ea typeface="+mn-ea"/>
          <a:cs typeface="Akkurat-Mon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Akkurat-Mono"/>
          <a:ea typeface="+mn-ea"/>
          <a:cs typeface="Akkurat-Mon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800" kern="1200">
          <a:solidFill>
            <a:schemeClr val="bg1"/>
          </a:solidFill>
          <a:latin typeface="Akkurat-Mono"/>
          <a:ea typeface="+mn-ea"/>
          <a:cs typeface="Akkurat-Mon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Akkurat-Mono"/>
          <a:ea typeface="+mn-ea"/>
          <a:cs typeface="Akkurat-Mono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bg1"/>
          </a:solidFill>
          <a:latin typeface="Akkurat-Mono"/>
          <a:ea typeface="+mn-ea"/>
          <a:cs typeface="Akkurat-Mono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44833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E26A23"/>
                </a:solidFill>
                <a:latin typeface="+mn-lt"/>
                <a:cs typeface="+mn-cs"/>
              </a:defRPr>
            </a:lvl1pPr>
          </a:lstStyle>
          <a:p>
            <a:fld id="{76616526-822C-47F6-97F0-ECE387B01BE6}" type="datetimeFigureOut">
              <a:rPr lang="sv-SE" smtClean="0"/>
              <a:pPr/>
              <a:t>2015-10-28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603251" y="6361113"/>
            <a:ext cx="3860800" cy="373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E26A23"/>
                </a:solidFill>
                <a:latin typeface="Consolas"/>
                <a:cs typeface="Consolas"/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10703984" y="6356351"/>
            <a:ext cx="878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E26A23"/>
                </a:solidFill>
                <a:latin typeface="Consolas"/>
                <a:cs typeface="Consolas"/>
              </a:defRPr>
            </a:lvl1pPr>
          </a:lstStyle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9" name="Picture 8" descr="Sunet_logo_color.pdf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334" y="374647"/>
            <a:ext cx="668868" cy="83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6133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806" r:id="rId2"/>
    <p:sldLayoutId id="2147483805" r:id="rId3"/>
    <p:sldLayoutId id="2147483807" r:id="rId4"/>
    <p:sldLayoutId id="2147483808" r:id="rId5"/>
    <p:sldLayoutId id="2147483804" r:id="rId6"/>
    <p:sldLayoutId id="2147483816" r:id="rId7"/>
    <p:sldLayoutId id="2147483819" r:id="rId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E26A23"/>
          </a:solidFill>
          <a:latin typeface="Akkurat-Mono"/>
          <a:ea typeface="+mj-ea"/>
          <a:cs typeface="Akkurat-Mono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Akkurat-Mono"/>
          <a:ea typeface="+mn-ea"/>
          <a:cs typeface="Akkurat-Mon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Akkurat-Mono"/>
          <a:ea typeface="+mn-ea"/>
          <a:cs typeface="Akkurat-Mon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800" kern="1200">
          <a:solidFill>
            <a:schemeClr val="bg1"/>
          </a:solidFill>
          <a:latin typeface="Akkurat-Mono"/>
          <a:ea typeface="+mn-ea"/>
          <a:cs typeface="Akkurat-Mon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Akkurat-Mono"/>
          <a:ea typeface="+mn-ea"/>
          <a:cs typeface="Akkurat-Mono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bg1"/>
          </a:solidFill>
          <a:latin typeface="Akkurat-Mono"/>
          <a:ea typeface="+mn-ea"/>
          <a:cs typeface="Akkurat-Mono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44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̊lgrupper_SUNET_v2 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366107"/>
            <a:ext cx="3131256" cy="2167792"/>
          </a:xfrm>
          <a:prstGeom prst="rect">
            <a:avLst/>
          </a:prstGeom>
        </p:spPr>
      </p:pic>
      <p:pic>
        <p:nvPicPr>
          <p:cNvPr id="5" name="Picture 4" descr="Målgrupper_SUNET_v2 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0" y="2366107"/>
            <a:ext cx="3131256" cy="2167792"/>
          </a:xfrm>
          <a:prstGeom prst="rect">
            <a:avLst/>
          </a:prstGeom>
        </p:spPr>
      </p:pic>
      <p:pic>
        <p:nvPicPr>
          <p:cNvPr id="6" name="Picture 5" descr="Målgrupper_SUNET_v2 4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614008"/>
            <a:ext cx="3131256" cy="2167792"/>
          </a:xfrm>
          <a:prstGeom prst="rect">
            <a:avLst/>
          </a:prstGeom>
        </p:spPr>
      </p:pic>
      <p:pic>
        <p:nvPicPr>
          <p:cNvPr id="9" name="Picture 8" descr="Målgrupper_SUNET_v2 5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300" y="2366107"/>
            <a:ext cx="3131256" cy="2167792"/>
          </a:xfrm>
          <a:prstGeom prst="rect">
            <a:avLst/>
          </a:prstGeom>
        </p:spPr>
      </p:pic>
      <p:pic>
        <p:nvPicPr>
          <p:cNvPr id="10" name="Picture 9" descr="Målgrupper_SUNET_v2 6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0" y="118207"/>
            <a:ext cx="3131256" cy="2167792"/>
          </a:xfrm>
          <a:prstGeom prst="rect">
            <a:avLst/>
          </a:prstGeom>
        </p:spPr>
      </p:pic>
      <p:pic>
        <p:nvPicPr>
          <p:cNvPr id="11" name="Picture 10" descr="Målgrupper_SUNET_v2 7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300" y="118207"/>
            <a:ext cx="3131256" cy="2167792"/>
          </a:xfrm>
          <a:prstGeom prst="rect">
            <a:avLst/>
          </a:prstGeom>
        </p:spPr>
      </p:pic>
      <p:pic>
        <p:nvPicPr>
          <p:cNvPr id="12" name="Picture 11" descr="Målgrupper_SUNET_v2 8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18207"/>
            <a:ext cx="3131256" cy="2167792"/>
          </a:xfrm>
          <a:prstGeom prst="rect">
            <a:avLst/>
          </a:prstGeom>
        </p:spPr>
      </p:pic>
      <p:sp>
        <p:nvSpPr>
          <p:cNvPr id="14" name="Content Placeholder 5"/>
          <p:cNvSpPr txBox="1">
            <a:spLocks/>
          </p:cNvSpPr>
          <p:nvPr/>
        </p:nvSpPr>
        <p:spPr>
          <a:xfrm>
            <a:off x="4000500" y="4635507"/>
            <a:ext cx="7137400" cy="198119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itchFamily="2" charset="2"/>
              <a:buChar char="§"/>
              <a:defRPr sz="2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Arial" charset="0"/>
              <a:buChar char="̶"/>
              <a:defRPr sz="20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□"/>
              <a:defRPr sz="1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0400" dirty="0" smtClean="0">
                <a:solidFill>
                  <a:srgbClr val="E26A23"/>
                </a:solidFill>
              </a:rPr>
              <a:t>PERSONAS</a:t>
            </a:r>
            <a:endParaRPr lang="en-US" sz="10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2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5"/>
          <p:cNvSpPr txBox="1">
            <a:spLocks/>
          </p:cNvSpPr>
          <p:nvPr/>
        </p:nvSpPr>
        <p:spPr>
          <a:xfrm>
            <a:off x="381000" y="1803406"/>
            <a:ext cx="899420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itchFamily="2" charset="2"/>
              <a:buChar char="§"/>
              <a:defRPr sz="2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Arial" charset="0"/>
              <a:buChar char="̶"/>
              <a:defRPr sz="20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□"/>
              <a:defRPr sz="1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700" dirty="0" smtClean="0"/>
              <a:t> </a:t>
            </a:r>
            <a:r>
              <a:rPr lang="en-US" sz="2500" b="1" dirty="0" smtClean="0"/>
              <a:t>USER</a:t>
            </a:r>
            <a:endParaRPr lang="en-US" sz="2500" dirty="0" smtClean="0"/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ICT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teacher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l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ecturer, administrator</a:t>
            </a:r>
          </a:p>
          <a:p>
            <a:r>
              <a:rPr lang="en-US" sz="1800" dirty="0"/>
              <a:t>Research </a:t>
            </a:r>
            <a:r>
              <a:rPr lang="en-US" sz="1800" dirty="0" smtClean="0"/>
              <a:t>leader, researcher</a:t>
            </a: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End user (student, teacher, researcher, admin)</a:t>
            </a:r>
          </a:p>
          <a:p>
            <a:endParaRPr lang="en-US" sz="17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500" b="1" dirty="0">
                <a:solidFill>
                  <a:schemeClr val="tx2">
                    <a:lumMod val="75000"/>
                  </a:schemeClr>
                </a:solidFill>
              </a:rPr>
              <a:t>DELIVERY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CIO,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manager, operations manager, manager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systems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Technician,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architect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Procurer, lawyer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500" b="1" dirty="0" smtClean="0">
                <a:solidFill>
                  <a:schemeClr val="tx2">
                    <a:lumMod val="75000"/>
                  </a:schemeClr>
                </a:solidFill>
              </a:rPr>
              <a:t>STAKEHOLDER</a:t>
            </a:r>
            <a:endParaRPr lang="en-US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Politician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, vice-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chancellor,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government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offices,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journalist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7" descr="Målgrupper_SUNET_v2 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257">
            <a:off x="4806207" y="1743356"/>
            <a:ext cx="6729288" cy="4658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443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5"/>
          <p:cNvSpPr txBox="1">
            <a:spLocks/>
          </p:cNvSpPr>
          <p:nvPr/>
        </p:nvSpPr>
        <p:spPr>
          <a:xfrm>
            <a:off x="381000" y="1803406"/>
            <a:ext cx="899420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itchFamily="2" charset="2"/>
              <a:buChar char="§"/>
              <a:defRPr sz="2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Arial" charset="0"/>
              <a:buChar char="̶"/>
              <a:defRPr sz="20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□"/>
              <a:defRPr sz="1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700" dirty="0" smtClean="0">
                <a:solidFill>
                  <a:srgbClr val="BABABA"/>
                </a:solidFill>
              </a:rPr>
              <a:t> </a:t>
            </a:r>
            <a:r>
              <a:rPr lang="en-US" sz="2500" b="1" dirty="0" smtClean="0">
                <a:solidFill>
                  <a:srgbClr val="BABABA"/>
                </a:solidFill>
              </a:rPr>
              <a:t>USER</a:t>
            </a:r>
            <a:endParaRPr lang="en-US" sz="2500" dirty="0" smtClean="0">
              <a:solidFill>
                <a:srgbClr val="BABABA"/>
              </a:solidFill>
            </a:endParaRP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ICT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teacher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l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ecturer, administrator</a:t>
            </a:r>
          </a:p>
          <a:p>
            <a:r>
              <a:rPr lang="en-US" sz="1800" dirty="0">
                <a:solidFill>
                  <a:srgbClr val="BABABA"/>
                </a:solidFill>
              </a:rPr>
              <a:t>Research </a:t>
            </a:r>
            <a:r>
              <a:rPr lang="en-US" sz="1800" dirty="0" smtClean="0">
                <a:solidFill>
                  <a:srgbClr val="BABABA"/>
                </a:solidFill>
              </a:rPr>
              <a:t>leader, researcher</a:t>
            </a: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End user (student, teacher, researcher, admin)</a:t>
            </a:r>
          </a:p>
          <a:p>
            <a:endParaRPr lang="en-US" sz="17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500" b="1" dirty="0"/>
              <a:t>DELIVERY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CIO,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manager, operations manager, manager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systems</a:t>
            </a:r>
          </a:p>
          <a:p>
            <a:r>
              <a:rPr lang="en-US" sz="1800" dirty="0" smtClean="0"/>
              <a:t>Technician, </a:t>
            </a:r>
            <a:r>
              <a:rPr lang="en-US" sz="1800" dirty="0"/>
              <a:t>IT </a:t>
            </a:r>
            <a:r>
              <a:rPr lang="en-US" sz="1800" dirty="0" smtClean="0"/>
              <a:t>architect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Procurer, lawyer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500" b="1" dirty="0" smtClean="0">
                <a:solidFill>
                  <a:schemeClr val="tx2">
                    <a:lumMod val="75000"/>
                  </a:schemeClr>
                </a:solidFill>
              </a:rPr>
              <a:t>STAKEHOLDER</a:t>
            </a:r>
            <a:endParaRPr lang="en-US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Politician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, vice-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chancellor,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government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offices,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journalist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 descr="Målgrupper_SUNET_v2 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700">
            <a:off x="4470399" y="1832708"/>
            <a:ext cx="6561667" cy="4542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895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5"/>
          <p:cNvSpPr txBox="1">
            <a:spLocks/>
          </p:cNvSpPr>
          <p:nvPr/>
        </p:nvSpPr>
        <p:spPr>
          <a:xfrm>
            <a:off x="381000" y="1803406"/>
            <a:ext cx="899420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itchFamily="2" charset="2"/>
              <a:buChar char="§"/>
              <a:defRPr sz="2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Arial" charset="0"/>
              <a:buChar char="̶"/>
              <a:defRPr sz="20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□"/>
              <a:defRPr sz="1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700" dirty="0" smtClean="0">
                <a:solidFill>
                  <a:srgbClr val="BABABA"/>
                </a:solidFill>
              </a:rPr>
              <a:t> </a:t>
            </a:r>
            <a:r>
              <a:rPr lang="en-US" sz="2500" b="1" dirty="0" smtClean="0">
                <a:solidFill>
                  <a:srgbClr val="BABABA"/>
                </a:solidFill>
              </a:rPr>
              <a:t>USER</a:t>
            </a:r>
            <a:endParaRPr lang="en-US" sz="2500" dirty="0" smtClean="0">
              <a:solidFill>
                <a:srgbClr val="BABABA"/>
              </a:solidFill>
            </a:endParaRP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ICT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teacher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l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ecturer, administrator</a:t>
            </a:r>
          </a:p>
          <a:p>
            <a:r>
              <a:rPr lang="en-US" sz="1800" dirty="0">
                <a:solidFill>
                  <a:srgbClr val="BABABA"/>
                </a:solidFill>
              </a:rPr>
              <a:t>Research </a:t>
            </a:r>
            <a:r>
              <a:rPr lang="en-US" sz="1800" dirty="0" smtClean="0">
                <a:solidFill>
                  <a:srgbClr val="BABABA"/>
                </a:solidFill>
              </a:rPr>
              <a:t>leader, researcher</a:t>
            </a: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End user (student, teacher, researcher, admin)</a:t>
            </a:r>
          </a:p>
          <a:p>
            <a:endParaRPr lang="en-US" sz="17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500" b="1" dirty="0">
                <a:solidFill>
                  <a:schemeClr val="tx2">
                    <a:lumMod val="75000"/>
                  </a:schemeClr>
                </a:solidFill>
              </a:rPr>
              <a:t>DELIVERY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CIO,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manager, operations manager, manager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systems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Technician,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architect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Procurer, lawyer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500" b="1" dirty="0" smtClean="0"/>
              <a:t>STAKEHOLDER</a:t>
            </a:r>
            <a:endParaRPr lang="en-US" sz="2500" dirty="0" smtClean="0"/>
          </a:p>
          <a:p>
            <a:r>
              <a:rPr lang="en-US" sz="1800" dirty="0" smtClean="0"/>
              <a:t>Politician</a:t>
            </a:r>
            <a:r>
              <a:rPr lang="en-US" sz="1800" dirty="0"/>
              <a:t>, vice-</a:t>
            </a:r>
            <a:r>
              <a:rPr lang="en-US" sz="1800" dirty="0" smtClean="0"/>
              <a:t>chancellor, </a:t>
            </a:r>
            <a:r>
              <a:rPr lang="en-US" sz="1800" dirty="0"/>
              <a:t>government </a:t>
            </a:r>
            <a:r>
              <a:rPr lang="en-US" sz="1800" dirty="0" smtClean="0"/>
              <a:t>offices, </a:t>
            </a:r>
            <a:r>
              <a:rPr lang="en-US" sz="1800" dirty="0"/>
              <a:t>journalist</a:t>
            </a:r>
            <a:endParaRPr lang="en-US" dirty="0"/>
          </a:p>
        </p:txBody>
      </p:sp>
      <p:pic>
        <p:nvPicPr>
          <p:cNvPr id="6" name="Picture 5" descr="Målgrupper_SUNET_v2 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7287">
            <a:off x="4962169" y="1127362"/>
            <a:ext cx="6593833" cy="4564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148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92600" y="1905000"/>
            <a:ext cx="2032000" cy="371652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be in touch!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4700" y="1205951"/>
            <a:ext cx="5689600" cy="775227"/>
          </a:xfrm>
        </p:spPr>
        <p:txBody>
          <a:bodyPr>
            <a:noAutofit/>
          </a:bodyPr>
          <a:lstStyle/>
          <a:p>
            <a:r>
              <a:rPr lang="en-US" sz="4800" dirty="0" smtClean="0"/>
              <a:t>Thank you for listening</a:t>
            </a:r>
            <a:endParaRPr lang="en-US" sz="4800" dirty="0"/>
          </a:p>
        </p:txBody>
      </p:sp>
      <p:grpSp>
        <p:nvGrpSpPr>
          <p:cNvPr id="8" name="Group 7"/>
          <p:cNvGrpSpPr/>
          <p:nvPr/>
        </p:nvGrpSpPr>
        <p:grpSpPr>
          <a:xfrm>
            <a:off x="6779684" y="711200"/>
            <a:ext cx="3458633" cy="5370789"/>
            <a:chOff x="4366684" y="711200"/>
            <a:chExt cx="3458633" cy="5370789"/>
          </a:xfrm>
        </p:grpSpPr>
        <p:sp>
          <p:nvSpPr>
            <p:cNvPr id="9" name="Rectangle 8"/>
            <p:cNvSpPr/>
            <p:nvPr/>
          </p:nvSpPr>
          <p:spPr>
            <a:xfrm>
              <a:off x="4366684" y="711200"/>
              <a:ext cx="3369733" cy="5367867"/>
            </a:xfrm>
            <a:prstGeom prst="rect">
              <a:avLst/>
            </a:prstGeom>
            <a:ln w="63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91559" y="5097104"/>
              <a:ext cx="3333758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indent="0">
                <a:buFont typeface="Arial"/>
                <a:buNone/>
              </a:pPr>
              <a:r>
                <a:rPr lang="en-US" sz="1800" dirty="0" smtClean="0">
                  <a:solidFill>
                    <a:srgbClr val="000000"/>
                  </a:solidFill>
                  <a:latin typeface="Akkurat-Mono"/>
                  <a:cs typeface="Akkurat-Mono"/>
                </a:rPr>
                <a:t>EMMA ALMROTH</a:t>
              </a:r>
              <a:endParaRPr lang="en-US" sz="1800" baseline="0" dirty="0" smtClean="0">
                <a:solidFill>
                  <a:srgbClr val="000000"/>
                </a:solidFill>
                <a:latin typeface="Akkurat-Mono"/>
                <a:cs typeface="Akkurat-Mono"/>
              </a:endParaRPr>
            </a:p>
            <a:p>
              <a:pPr marL="0" indent="0">
                <a:buFont typeface="Arial"/>
                <a:buNone/>
              </a:pPr>
              <a:r>
                <a:rPr lang="en-US" sz="1000" baseline="0" dirty="0" smtClean="0">
                  <a:solidFill>
                    <a:srgbClr val="E26A23"/>
                  </a:solidFill>
                  <a:latin typeface="Akkurat-Mono"/>
                  <a:cs typeface="Akkurat-Mono"/>
                </a:rPr>
                <a:t>SUNET</a:t>
              </a:r>
              <a:r>
                <a:rPr lang="en-US" sz="1000" baseline="0" dirty="0" smtClean="0">
                  <a:solidFill>
                    <a:srgbClr val="000000"/>
                  </a:solidFill>
                  <a:latin typeface="Akkurat-Mono"/>
                  <a:cs typeface="Akkurat-Mono"/>
                </a:rPr>
                <a:t> </a:t>
              </a:r>
              <a:r>
                <a:rPr lang="en-US" sz="1000" dirty="0">
                  <a:solidFill>
                    <a:srgbClr val="000000"/>
                  </a:solidFill>
                  <a:latin typeface="Akkurat-Mono"/>
                  <a:cs typeface="Akkurat-Mono"/>
                </a:rPr>
                <a:t>c</a:t>
              </a:r>
              <a:r>
                <a:rPr lang="en-US" sz="1000" baseline="0" dirty="0" smtClean="0">
                  <a:solidFill>
                    <a:srgbClr val="000000"/>
                  </a:solidFill>
                  <a:latin typeface="Akkurat-Mono"/>
                  <a:cs typeface="Akkurat-Mono"/>
                </a:rPr>
                <a:t>ommunications</a:t>
              </a:r>
              <a:r>
                <a:rPr lang="en-US" sz="1000" dirty="0" smtClean="0">
                  <a:solidFill>
                    <a:srgbClr val="000000"/>
                  </a:solidFill>
                  <a:latin typeface="Akkurat-Mono"/>
                  <a:cs typeface="Akkurat-Mono"/>
                </a:rPr>
                <a:t>/customer relations</a:t>
              </a:r>
              <a:endParaRPr lang="en-US" sz="1000" baseline="0" dirty="0" smtClean="0">
                <a:solidFill>
                  <a:srgbClr val="000000"/>
                </a:solidFill>
                <a:latin typeface="Akkurat-Mono"/>
                <a:cs typeface="Akkurat-Mono"/>
              </a:endParaRPr>
            </a:p>
            <a:p>
              <a:pPr marL="0" indent="0">
                <a:buFont typeface="Arial"/>
                <a:buNone/>
              </a:pPr>
              <a:r>
                <a:rPr lang="en-US" sz="1000" baseline="0" dirty="0" smtClean="0">
                  <a:solidFill>
                    <a:srgbClr val="000000"/>
                  </a:solidFill>
                  <a:latin typeface="Akkurat-Mono"/>
                  <a:cs typeface="Akkurat-Mono"/>
                </a:rPr>
                <a:t>+46(0)733 556 498</a:t>
              </a:r>
            </a:p>
            <a:p>
              <a:pPr marL="0" indent="0">
                <a:buFont typeface="Arial"/>
                <a:buNone/>
              </a:pPr>
              <a:r>
                <a:rPr lang="en-US" sz="1000" baseline="0" dirty="0" err="1" smtClean="0">
                  <a:solidFill>
                    <a:srgbClr val="E26A23"/>
                  </a:solidFill>
                  <a:latin typeface="Akkurat-Mono"/>
                  <a:cs typeface="Akkurat-Mono"/>
                </a:rPr>
                <a:t>emma@sunet.se</a:t>
              </a:r>
              <a:r>
                <a:rPr lang="en-US" sz="1000" baseline="0" dirty="0" smtClean="0">
                  <a:solidFill>
                    <a:srgbClr val="E26A23"/>
                  </a:solidFill>
                  <a:latin typeface="Akkurat-Mono"/>
                  <a:cs typeface="Akkurat-Mono"/>
                </a:rPr>
                <a:t> </a:t>
              </a:r>
            </a:p>
            <a:p>
              <a:pPr marL="0" indent="0">
                <a:buFont typeface="Arial"/>
                <a:buNone/>
              </a:pPr>
              <a:endParaRPr lang="en-US" sz="1000" dirty="0">
                <a:solidFill>
                  <a:srgbClr val="000000"/>
                </a:solidFill>
                <a:latin typeface="Akkurat-Mono"/>
                <a:cs typeface="Akkurat-Mono"/>
              </a:endParaRPr>
            </a:p>
          </p:txBody>
        </p:sp>
        <p:pic>
          <p:nvPicPr>
            <p:cNvPr id="11" name="Picture 10" descr="Emma b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227" y="952502"/>
              <a:ext cx="2914473" cy="3886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492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94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Personas as a tool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TF</a:t>
            </a:r>
            <a:r>
              <a:rPr lang="en-US" dirty="0"/>
              <a:t>-CPR </a:t>
            </a:r>
            <a:r>
              <a:rPr lang="en-US" dirty="0" smtClean="0"/>
              <a:t>meeting, Cambridge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97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0649" y="4152900"/>
            <a:ext cx="670176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800" dirty="0" smtClean="0">
                <a:solidFill>
                  <a:srgbClr val="000000"/>
                </a:solidFill>
                <a:latin typeface="Akkurat-Mono"/>
                <a:cs typeface="Akkurat-Mono"/>
              </a:rPr>
              <a:t>EMMA ALMROTH</a:t>
            </a:r>
            <a:endParaRPr lang="en-US" sz="1800" baseline="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0" indent="0">
              <a:buFont typeface="Arial"/>
              <a:buNone/>
            </a:pPr>
            <a:r>
              <a:rPr lang="en-US" sz="1000" baseline="0" dirty="0" smtClean="0">
                <a:solidFill>
                  <a:srgbClr val="E26A23"/>
                </a:solidFill>
                <a:latin typeface="Akkurat-Mono"/>
                <a:cs typeface="Akkurat-Mono"/>
              </a:rPr>
              <a:t>SUNET</a:t>
            </a:r>
            <a:r>
              <a:rPr lang="en-US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Akkurat-Mono"/>
                <a:cs typeface="Akkurat-Mono"/>
              </a:rPr>
              <a:t>c</a:t>
            </a:r>
            <a:r>
              <a:rPr lang="en-US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ommunications</a:t>
            </a:r>
            <a:r>
              <a:rPr lang="en-US" sz="1000" dirty="0" smtClean="0">
                <a:solidFill>
                  <a:srgbClr val="000000"/>
                </a:solidFill>
                <a:latin typeface="Akkurat-Mono"/>
                <a:cs typeface="Akkurat-Mono"/>
              </a:rPr>
              <a:t>/customer relations</a:t>
            </a:r>
            <a:endParaRPr lang="en-US" sz="1000" baseline="0" dirty="0" smtClean="0">
              <a:solidFill>
                <a:srgbClr val="000000"/>
              </a:solidFill>
              <a:latin typeface="Akkurat-Mono"/>
              <a:cs typeface="Akkurat-Mono"/>
            </a:endParaRPr>
          </a:p>
          <a:p>
            <a:pPr marL="0" indent="0">
              <a:buFont typeface="Arial"/>
              <a:buNone/>
            </a:pPr>
            <a:r>
              <a:rPr lang="en-US" sz="1000" baseline="0" dirty="0" smtClean="0">
                <a:solidFill>
                  <a:srgbClr val="000000"/>
                </a:solidFill>
                <a:latin typeface="Akkurat-Mono"/>
                <a:cs typeface="Akkurat-Mono"/>
              </a:rPr>
              <a:t>+46(0)733 556 498</a:t>
            </a:r>
          </a:p>
          <a:p>
            <a:pPr marL="0" indent="0">
              <a:buFont typeface="Arial"/>
              <a:buNone/>
            </a:pPr>
            <a:r>
              <a:rPr lang="en-US" sz="1000" baseline="0" dirty="0" err="1" smtClean="0">
                <a:solidFill>
                  <a:srgbClr val="E26A23"/>
                </a:solidFill>
                <a:latin typeface="Akkurat-Mono"/>
                <a:cs typeface="Akkurat-Mono"/>
              </a:rPr>
              <a:t>emma@sunet.se</a:t>
            </a:r>
            <a:r>
              <a:rPr lang="en-US" sz="1000" baseline="0" dirty="0" smtClean="0">
                <a:solidFill>
                  <a:srgbClr val="E26A23"/>
                </a:solidFill>
                <a:latin typeface="Akkurat-Mono"/>
                <a:cs typeface="Akkurat-Mono"/>
              </a:rPr>
              <a:t> </a:t>
            </a:r>
          </a:p>
          <a:p>
            <a:pPr marL="0" indent="0">
              <a:buFont typeface="Arial"/>
              <a:buNone/>
            </a:pPr>
            <a:endParaRPr lang="en-US" sz="1000" dirty="0">
              <a:solidFill>
                <a:srgbClr val="000000"/>
              </a:solidFill>
              <a:latin typeface="Akkurat-Mono"/>
              <a:cs typeface="Akkurat-Mono"/>
            </a:endParaRPr>
          </a:p>
        </p:txBody>
      </p:sp>
      <p:pic>
        <p:nvPicPr>
          <p:cNvPr id="9" name="Picture 8" descr="IMG_853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0" y="3763431"/>
            <a:ext cx="1981200" cy="2641601"/>
          </a:xfrm>
          <a:prstGeom prst="rect">
            <a:avLst/>
          </a:prstGeom>
        </p:spPr>
      </p:pic>
      <p:pic>
        <p:nvPicPr>
          <p:cNvPr id="11" name="Picture 10" descr="IMG_861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0" y="1418166"/>
            <a:ext cx="1685925" cy="2247900"/>
          </a:xfrm>
          <a:prstGeom prst="rect">
            <a:avLst/>
          </a:prstGeom>
        </p:spPr>
      </p:pic>
      <p:pic>
        <p:nvPicPr>
          <p:cNvPr id="12" name="Picture 11" descr="IMG_863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200" y="3766607"/>
            <a:ext cx="3517900" cy="2638426"/>
          </a:xfrm>
          <a:prstGeom prst="rect">
            <a:avLst/>
          </a:prstGeom>
        </p:spPr>
      </p:pic>
      <p:pic>
        <p:nvPicPr>
          <p:cNvPr id="13" name="Picture 12" descr="IMG_864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1396999"/>
            <a:ext cx="1701800" cy="2269067"/>
          </a:xfrm>
          <a:prstGeom prst="rect">
            <a:avLst/>
          </a:prstGeom>
        </p:spPr>
      </p:pic>
      <p:pic>
        <p:nvPicPr>
          <p:cNvPr id="14" name="Picture 13" descr="IMG_8556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900" y="1418166"/>
            <a:ext cx="29972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72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SUNET IS CHANGING</a:t>
            </a:r>
            <a:endParaRPr lang="en-US" dirty="0"/>
          </a:p>
        </p:txBody>
      </p:sp>
      <p:pic>
        <p:nvPicPr>
          <p:cNvPr id="4" name="Picture 3" descr="CM-LK0140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9" t="11001" r="8837"/>
          <a:stretch/>
        </p:blipFill>
        <p:spPr>
          <a:xfrm>
            <a:off x="203199" y="1993900"/>
            <a:ext cx="5066873" cy="4384638"/>
          </a:xfrm>
          <a:prstGeom prst="rect">
            <a:avLst/>
          </a:prstGeom>
        </p:spPr>
      </p:pic>
      <p:sp>
        <p:nvSpPr>
          <p:cNvPr id="79" name="Title 1"/>
          <p:cNvSpPr txBox="1">
            <a:spLocks/>
          </p:cNvSpPr>
          <p:nvPr/>
        </p:nvSpPr>
        <p:spPr>
          <a:xfrm flipH="1">
            <a:off x="2362200" y="4152372"/>
            <a:ext cx="1498600" cy="1118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100" dirty="0"/>
              <a:t>New organizational </a:t>
            </a:r>
            <a:r>
              <a:rPr lang="en-US" sz="1100" dirty="0" smtClean="0"/>
              <a:t>structure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8352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loud 21"/>
          <p:cNvSpPr/>
          <p:nvPr/>
        </p:nvSpPr>
        <p:spPr>
          <a:xfrm>
            <a:off x="5740400" y="1816100"/>
            <a:ext cx="4330700" cy="2679700"/>
          </a:xfrm>
          <a:prstGeom prst="cloud">
            <a:avLst/>
          </a:prstGeom>
          <a:noFill/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M-LK0140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9" t="11001" r="8837"/>
          <a:stretch/>
        </p:blipFill>
        <p:spPr>
          <a:xfrm>
            <a:off x="203199" y="1993900"/>
            <a:ext cx="5066873" cy="4384638"/>
          </a:xfrm>
          <a:prstGeom prst="rect">
            <a:avLst/>
          </a:prstGeom>
        </p:spPr>
      </p:pic>
      <p:pic>
        <p:nvPicPr>
          <p:cNvPr id="9" name="Picture 8" descr="908259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712" y="2996248"/>
            <a:ext cx="858787" cy="712129"/>
          </a:xfrm>
          <a:prstGeom prst="rect">
            <a:avLst/>
          </a:prstGeom>
        </p:spPr>
      </p:pic>
      <p:pic>
        <p:nvPicPr>
          <p:cNvPr id="10" name="Picture 9" descr="Projectplace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9" y="2497794"/>
            <a:ext cx="2217631" cy="443526"/>
          </a:xfrm>
          <a:prstGeom prst="rect">
            <a:avLst/>
          </a:prstGeom>
        </p:spPr>
      </p:pic>
      <p:pic>
        <p:nvPicPr>
          <p:cNvPr id="14" name="Picture 13" descr="kaltura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00" y="3039816"/>
            <a:ext cx="1574800" cy="909884"/>
          </a:xfrm>
          <a:prstGeom prst="rect">
            <a:avLst/>
          </a:prstGeom>
        </p:spPr>
      </p:pic>
      <p:sp>
        <p:nvSpPr>
          <p:cNvPr id="71" name="Title 1"/>
          <p:cNvSpPr txBox="1">
            <a:spLocks/>
          </p:cNvSpPr>
          <p:nvPr/>
        </p:nvSpPr>
        <p:spPr>
          <a:xfrm>
            <a:off x="4660904" y="2107672"/>
            <a:ext cx="8508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0" dirty="0"/>
              <a:t>+</a:t>
            </a:r>
            <a:endParaRPr lang="en-US" sz="15000" dirty="0"/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 flipH="1">
            <a:off x="6223000" y="2247373"/>
            <a:ext cx="20447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" dirty="0" smtClean="0"/>
              <a:t>New services</a:t>
            </a:r>
            <a:endParaRPr lang="en-US" sz="1200" dirty="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 flipH="1">
            <a:off x="2362200" y="4152372"/>
            <a:ext cx="1498600" cy="1118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100" dirty="0"/>
              <a:t>New organizational </a:t>
            </a:r>
            <a:r>
              <a:rPr lang="en-US" sz="1100" dirty="0" smtClean="0"/>
              <a:t>structure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6271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loud 21"/>
          <p:cNvSpPr/>
          <p:nvPr/>
        </p:nvSpPr>
        <p:spPr>
          <a:xfrm>
            <a:off x="5740400" y="1816100"/>
            <a:ext cx="4330700" cy="2679700"/>
          </a:xfrm>
          <a:prstGeom prst="cloud">
            <a:avLst/>
          </a:prstGeom>
          <a:noFill/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M-LK0140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9" t="11001" r="8837"/>
          <a:stretch/>
        </p:blipFill>
        <p:spPr>
          <a:xfrm>
            <a:off x="203199" y="1993900"/>
            <a:ext cx="5066873" cy="4384638"/>
          </a:xfrm>
          <a:prstGeom prst="rect">
            <a:avLst/>
          </a:prstGeom>
        </p:spPr>
      </p:pic>
      <p:pic>
        <p:nvPicPr>
          <p:cNvPr id="9" name="Picture 8" descr="908259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712" y="2996248"/>
            <a:ext cx="858787" cy="712129"/>
          </a:xfrm>
          <a:prstGeom prst="rect">
            <a:avLst/>
          </a:prstGeom>
        </p:spPr>
      </p:pic>
      <p:pic>
        <p:nvPicPr>
          <p:cNvPr id="10" name="Picture 9" descr="Projectplace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9" y="2497794"/>
            <a:ext cx="2217631" cy="443526"/>
          </a:xfrm>
          <a:prstGeom prst="rect">
            <a:avLst/>
          </a:prstGeom>
        </p:spPr>
      </p:pic>
      <p:pic>
        <p:nvPicPr>
          <p:cNvPr id="14" name="Picture 13" descr="kaltura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00" y="3039816"/>
            <a:ext cx="1574800" cy="909884"/>
          </a:xfrm>
          <a:prstGeom prst="rect">
            <a:avLst/>
          </a:prstGeom>
        </p:spPr>
      </p:pic>
      <p:sp>
        <p:nvSpPr>
          <p:cNvPr id="71" name="Title 1"/>
          <p:cNvSpPr txBox="1">
            <a:spLocks/>
          </p:cNvSpPr>
          <p:nvPr/>
        </p:nvSpPr>
        <p:spPr>
          <a:xfrm>
            <a:off x="4660904" y="2107672"/>
            <a:ext cx="8508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0" dirty="0"/>
              <a:t>+</a:t>
            </a:r>
            <a:endParaRPr lang="en-US" sz="15000" dirty="0"/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2946404" y="5422372"/>
            <a:ext cx="8508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0" dirty="0" smtClean="0"/>
              <a:t>=</a:t>
            </a:r>
            <a:endParaRPr lang="en-US" sz="12000" dirty="0"/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 flipH="1">
            <a:off x="6223000" y="2247373"/>
            <a:ext cx="20447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" dirty="0" smtClean="0"/>
              <a:t>New services</a:t>
            </a:r>
            <a:endParaRPr lang="en-US" sz="1200" dirty="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 flipH="1">
            <a:off x="2362200" y="4152372"/>
            <a:ext cx="1498600" cy="1118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100" dirty="0"/>
              <a:t>New organizational </a:t>
            </a:r>
            <a:r>
              <a:rPr lang="en-US" sz="1100" dirty="0" smtClean="0"/>
              <a:t>structure</a:t>
            </a:r>
            <a:endParaRPr lang="en-US" sz="1100" dirty="0"/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 flipH="1">
            <a:off x="4013200" y="5765273"/>
            <a:ext cx="50165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800" dirty="0" smtClean="0">
                <a:solidFill>
                  <a:srgbClr val="595959"/>
                </a:solidFill>
              </a:rPr>
              <a:t>Marketing &amp; product development?</a:t>
            </a:r>
            <a:endParaRPr lang="en-US" sz="1800" dirty="0">
              <a:solidFill>
                <a:srgbClr val="595959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02100" y="6159500"/>
            <a:ext cx="7785100" cy="0"/>
          </a:xfrm>
          <a:prstGeom prst="straightConnector1">
            <a:avLst/>
          </a:prstGeom>
          <a:ln w="76200" cmpd="sng">
            <a:solidFill>
              <a:srgbClr val="40404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52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loud 21"/>
          <p:cNvSpPr/>
          <p:nvPr/>
        </p:nvSpPr>
        <p:spPr>
          <a:xfrm>
            <a:off x="5740400" y="1816100"/>
            <a:ext cx="4330700" cy="2679700"/>
          </a:xfrm>
          <a:prstGeom prst="cloud">
            <a:avLst/>
          </a:prstGeom>
          <a:noFill/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258300" y="3668602"/>
            <a:ext cx="2717800" cy="2630598"/>
          </a:xfrm>
          <a:prstGeom prst="ellipse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M-LK0140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9" t="11001" r="8837"/>
          <a:stretch/>
        </p:blipFill>
        <p:spPr>
          <a:xfrm>
            <a:off x="203199" y="1993900"/>
            <a:ext cx="5066873" cy="4384638"/>
          </a:xfrm>
          <a:prstGeom prst="rect">
            <a:avLst/>
          </a:prstGeom>
        </p:spPr>
      </p:pic>
      <p:pic>
        <p:nvPicPr>
          <p:cNvPr id="9" name="Picture 8" descr="908259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712" y="2996248"/>
            <a:ext cx="858787" cy="712129"/>
          </a:xfrm>
          <a:prstGeom prst="rect">
            <a:avLst/>
          </a:prstGeom>
        </p:spPr>
      </p:pic>
      <p:pic>
        <p:nvPicPr>
          <p:cNvPr id="10" name="Picture 9" descr="Projectplace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9" y="2497794"/>
            <a:ext cx="2217631" cy="443526"/>
          </a:xfrm>
          <a:prstGeom prst="rect">
            <a:avLst/>
          </a:prstGeom>
        </p:spPr>
      </p:pic>
      <p:pic>
        <p:nvPicPr>
          <p:cNvPr id="14" name="Picture 13" descr="kaltura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00" y="3039816"/>
            <a:ext cx="1574800" cy="909884"/>
          </a:xfrm>
          <a:prstGeom prst="rect">
            <a:avLst/>
          </a:prstGeom>
        </p:spPr>
      </p:pic>
      <p:sp>
        <p:nvSpPr>
          <p:cNvPr id="71" name="Title 1"/>
          <p:cNvSpPr txBox="1">
            <a:spLocks/>
          </p:cNvSpPr>
          <p:nvPr/>
        </p:nvSpPr>
        <p:spPr>
          <a:xfrm>
            <a:off x="4660904" y="2107672"/>
            <a:ext cx="8508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0" dirty="0"/>
              <a:t>+</a:t>
            </a:r>
            <a:endParaRPr lang="en-US" sz="15000" dirty="0"/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2946404" y="5422372"/>
            <a:ext cx="850896" cy="775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0" dirty="0" smtClean="0"/>
              <a:t>=</a:t>
            </a:r>
            <a:endParaRPr lang="en-US" sz="12000" dirty="0"/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 flipH="1">
            <a:off x="6223000" y="2247373"/>
            <a:ext cx="20447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200" dirty="0" smtClean="0"/>
              <a:t>New services</a:t>
            </a:r>
            <a:endParaRPr lang="en-US" sz="1200" dirty="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 flipH="1">
            <a:off x="2362200" y="4152372"/>
            <a:ext cx="1498600" cy="1118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100" dirty="0"/>
              <a:t>New organizational </a:t>
            </a:r>
            <a:r>
              <a:rPr lang="en-US" sz="1100" dirty="0" smtClean="0"/>
              <a:t>structure</a:t>
            </a:r>
            <a:endParaRPr lang="en-US" sz="1100" dirty="0"/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 flipH="1">
            <a:off x="4013200" y="5765273"/>
            <a:ext cx="50165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1800" dirty="0" smtClean="0">
                <a:solidFill>
                  <a:srgbClr val="595959"/>
                </a:solidFill>
              </a:rPr>
              <a:t>Marketing &amp; product development?</a:t>
            </a:r>
            <a:endParaRPr lang="en-US" sz="1800" dirty="0">
              <a:solidFill>
                <a:srgbClr val="595959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525000" y="4635500"/>
            <a:ext cx="1979661" cy="1267701"/>
            <a:chOff x="9297078" y="4635500"/>
            <a:chExt cx="2207583" cy="1413654"/>
          </a:xfrm>
        </p:grpSpPr>
        <p:grpSp>
          <p:nvGrpSpPr>
            <p:cNvPr id="3" name="Group 2"/>
            <p:cNvGrpSpPr/>
            <p:nvPr/>
          </p:nvGrpSpPr>
          <p:grpSpPr>
            <a:xfrm>
              <a:off x="9297078" y="4635500"/>
              <a:ext cx="1924194" cy="1413654"/>
              <a:chOff x="9157378" y="4660900"/>
              <a:chExt cx="1924194" cy="1413654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0721952" y="4860902"/>
                <a:ext cx="359620" cy="597809"/>
                <a:chOff x="9914468" y="3551767"/>
                <a:chExt cx="715432" cy="1189287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9914468" y="3551767"/>
                  <a:ext cx="715432" cy="715431"/>
                </a:xfrm>
                <a:prstGeom prst="ellipse">
                  <a:avLst/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rapezoid 31"/>
                <p:cNvSpPr/>
                <p:nvPr/>
              </p:nvSpPr>
              <p:spPr>
                <a:xfrm>
                  <a:off x="9919113" y="4016332"/>
                  <a:ext cx="706141" cy="724722"/>
                </a:xfrm>
                <a:prstGeom prst="trapezoid">
                  <a:avLst/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10165333" y="38444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10281475" y="38444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Chord 34"/>
                <p:cNvSpPr/>
                <p:nvPr/>
              </p:nvSpPr>
              <p:spPr>
                <a:xfrm rot="17637495">
                  <a:off x="10156043" y="39094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10580475" y="5335267"/>
                <a:ext cx="359620" cy="597809"/>
                <a:chOff x="10574868" y="4008967"/>
                <a:chExt cx="715432" cy="1189287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10574868" y="4008967"/>
                  <a:ext cx="715432" cy="715431"/>
                </a:xfrm>
                <a:prstGeom prst="ellipse">
                  <a:avLst/>
                </a:prstGeom>
                <a:solidFill>
                  <a:schemeClr val="bg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0579513" y="4473532"/>
                  <a:ext cx="706141" cy="724722"/>
                </a:xfrm>
                <a:prstGeom prst="trapezoid">
                  <a:avLst/>
                </a:prstGeom>
                <a:solidFill>
                  <a:schemeClr val="bg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0825733" y="43016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10941875" y="43016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Chord 40"/>
                <p:cNvSpPr/>
                <p:nvPr/>
              </p:nvSpPr>
              <p:spPr>
                <a:xfrm rot="17637495">
                  <a:off x="10816443" y="43666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9157378" y="4769089"/>
                <a:ext cx="685194" cy="1139021"/>
                <a:chOff x="6472768" y="4212167"/>
                <a:chExt cx="715432" cy="1189287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6472768" y="4212167"/>
                  <a:ext cx="715432" cy="715431"/>
                </a:xfrm>
                <a:prstGeom prst="ellipse">
                  <a:avLst/>
                </a:prstGeom>
                <a:solidFill>
                  <a:srgbClr val="FF88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Trapezoid 48"/>
                <p:cNvSpPr/>
                <p:nvPr/>
              </p:nvSpPr>
              <p:spPr>
                <a:xfrm>
                  <a:off x="6477413" y="4676732"/>
                  <a:ext cx="706141" cy="724722"/>
                </a:xfrm>
                <a:prstGeom prst="trapezoid">
                  <a:avLst/>
                </a:prstGeom>
                <a:solidFill>
                  <a:srgbClr val="FF88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6723633" y="45048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6839775" y="45048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hord 52"/>
                <p:cNvSpPr/>
                <p:nvPr/>
              </p:nvSpPr>
              <p:spPr>
                <a:xfrm rot="17637495">
                  <a:off x="6714343" y="45698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0106109" y="4660900"/>
                <a:ext cx="685194" cy="1139021"/>
                <a:chOff x="7069668" y="4745567"/>
                <a:chExt cx="715432" cy="1189287"/>
              </a:xfrm>
            </p:grpSpPr>
            <p:sp>
              <p:nvSpPr>
                <p:cNvPr id="61" name="Oval 60"/>
                <p:cNvSpPr/>
                <p:nvPr/>
              </p:nvSpPr>
              <p:spPr>
                <a:xfrm>
                  <a:off x="7069668" y="4745567"/>
                  <a:ext cx="715432" cy="715431"/>
                </a:xfrm>
                <a:prstGeom prst="ellipse">
                  <a:avLst/>
                </a:prstGeom>
                <a:solidFill>
                  <a:srgbClr val="7D3B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rapezoid 61"/>
                <p:cNvSpPr/>
                <p:nvPr/>
              </p:nvSpPr>
              <p:spPr>
                <a:xfrm>
                  <a:off x="7074313" y="5210132"/>
                  <a:ext cx="706141" cy="724722"/>
                </a:xfrm>
                <a:prstGeom prst="trapezoid">
                  <a:avLst/>
                </a:prstGeom>
                <a:solidFill>
                  <a:srgbClr val="7D3B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7320533" y="50382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7436675" y="50382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Chord 64"/>
                <p:cNvSpPr/>
                <p:nvPr/>
              </p:nvSpPr>
              <p:spPr>
                <a:xfrm rot="17637495">
                  <a:off x="7311243" y="51032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9598455" y="4935533"/>
                <a:ext cx="685194" cy="1139021"/>
                <a:chOff x="7679268" y="4453467"/>
                <a:chExt cx="715432" cy="1189287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7679268" y="4453467"/>
                  <a:ext cx="715432" cy="715431"/>
                </a:xfrm>
                <a:prstGeom prst="ellipse">
                  <a:avLst/>
                </a:prstGeom>
                <a:solidFill>
                  <a:srgbClr val="E26A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Trapezoid 55"/>
                <p:cNvSpPr/>
                <p:nvPr/>
              </p:nvSpPr>
              <p:spPr>
                <a:xfrm>
                  <a:off x="7683913" y="4918032"/>
                  <a:ext cx="706141" cy="724722"/>
                </a:xfrm>
                <a:prstGeom prst="trapezoid">
                  <a:avLst/>
                </a:prstGeom>
                <a:solidFill>
                  <a:srgbClr val="E26A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7930133" y="47461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8046275" y="47461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Chord 58"/>
                <p:cNvSpPr/>
                <p:nvPr/>
              </p:nvSpPr>
              <p:spPr>
                <a:xfrm rot="17637495">
                  <a:off x="7920843" y="48111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11145041" y="4673956"/>
              <a:ext cx="359620" cy="597809"/>
              <a:chOff x="9647767" y="2396067"/>
              <a:chExt cx="1303867" cy="2167466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9647767" y="2396067"/>
                <a:ext cx="1303867" cy="130386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3"/>
              <p:cNvSpPr/>
              <p:nvPr/>
            </p:nvSpPr>
            <p:spPr>
              <a:xfrm>
                <a:off x="9656233" y="3242733"/>
                <a:ext cx="1286934" cy="1320800"/>
              </a:xfrm>
              <a:prstGeom prst="trapezoi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0104966" y="2929467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0316633" y="2929467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hord 27"/>
              <p:cNvSpPr/>
              <p:nvPr/>
            </p:nvSpPr>
            <p:spPr>
              <a:xfrm rot="17637495">
                <a:off x="10088034" y="3048000"/>
                <a:ext cx="389467" cy="389467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4" name="Title 1"/>
          <p:cNvSpPr txBox="1">
            <a:spLocks/>
          </p:cNvSpPr>
          <p:nvPr/>
        </p:nvSpPr>
        <p:spPr>
          <a:xfrm flipH="1">
            <a:off x="10553700" y="6438372"/>
            <a:ext cx="6223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20000" dirty="0" smtClean="0">
                <a:solidFill>
                  <a:schemeClr val="tx1"/>
                </a:solidFill>
              </a:rPr>
              <a:t>?</a:t>
            </a:r>
            <a:r>
              <a:rPr lang="en-US" sz="20000" dirty="0" smtClean="0"/>
              <a:t> </a:t>
            </a:r>
            <a:endParaRPr lang="en-US" sz="200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02100" y="6159500"/>
            <a:ext cx="7785100" cy="0"/>
          </a:xfrm>
          <a:prstGeom prst="straightConnector1">
            <a:avLst/>
          </a:prstGeom>
          <a:ln w="76200" cmpd="sng">
            <a:solidFill>
              <a:srgbClr val="40404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76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 flipH="1">
            <a:off x="406400" y="1714500"/>
            <a:ext cx="6692900" cy="4610100"/>
          </a:xfrm>
          <a:prstGeom prst="wedgeEllipseCallout">
            <a:avLst>
              <a:gd name="adj1" fmla="val -82059"/>
              <a:gd name="adj2" fmla="val 31862"/>
            </a:avLst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258300" y="3668602"/>
            <a:ext cx="2717800" cy="2630598"/>
          </a:xfrm>
          <a:prstGeom prst="ellipse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GROUPS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9525000" y="4635500"/>
            <a:ext cx="1979661" cy="1267701"/>
            <a:chOff x="9297078" y="4635500"/>
            <a:chExt cx="2207583" cy="1413654"/>
          </a:xfrm>
        </p:grpSpPr>
        <p:grpSp>
          <p:nvGrpSpPr>
            <p:cNvPr id="3" name="Group 2"/>
            <p:cNvGrpSpPr/>
            <p:nvPr/>
          </p:nvGrpSpPr>
          <p:grpSpPr>
            <a:xfrm>
              <a:off x="9297078" y="4635500"/>
              <a:ext cx="1924194" cy="1413654"/>
              <a:chOff x="9157378" y="4660900"/>
              <a:chExt cx="1924194" cy="1413654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0721952" y="4860902"/>
                <a:ext cx="359620" cy="597809"/>
                <a:chOff x="9914468" y="3551767"/>
                <a:chExt cx="715432" cy="1189287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9914468" y="3551767"/>
                  <a:ext cx="715432" cy="715431"/>
                </a:xfrm>
                <a:prstGeom prst="ellipse">
                  <a:avLst/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rapezoid 31"/>
                <p:cNvSpPr/>
                <p:nvPr/>
              </p:nvSpPr>
              <p:spPr>
                <a:xfrm>
                  <a:off x="9919113" y="4016332"/>
                  <a:ext cx="706141" cy="724722"/>
                </a:xfrm>
                <a:prstGeom prst="trapezoid">
                  <a:avLst/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10165333" y="38444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10281475" y="38444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Chord 34"/>
                <p:cNvSpPr/>
                <p:nvPr/>
              </p:nvSpPr>
              <p:spPr>
                <a:xfrm rot="17637495">
                  <a:off x="10156043" y="39094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10580475" y="5335267"/>
                <a:ext cx="359620" cy="597809"/>
                <a:chOff x="10574868" y="4008967"/>
                <a:chExt cx="715432" cy="1189287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10574868" y="4008967"/>
                  <a:ext cx="715432" cy="715431"/>
                </a:xfrm>
                <a:prstGeom prst="ellipse">
                  <a:avLst/>
                </a:prstGeom>
                <a:solidFill>
                  <a:schemeClr val="bg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0579513" y="4473532"/>
                  <a:ext cx="706141" cy="724722"/>
                </a:xfrm>
                <a:prstGeom prst="trapezoid">
                  <a:avLst/>
                </a:prstGeom>
                <a:solidFill>
                  <a:schemeClr val="bg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0825733" y="43016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10941875" y="43016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Chord 40"/>
                <p:cNvSpPr/>
                <p:nvPr/>
              </p:nvSpPr>
              <p:spPr>
                <a:xfrm rot="17637495">
                  <a:off x="10816443" y="43666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9157378" y="4769089"/>
                <a:ext cx="685194" cy="1139021"/>
                <a:chOff x="6472768" y="4212167"/>
                <a:chExt cx="715432" cy="1189287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6472768" y="4212167"/>
                  <a:ext cx="715432" cy="715431"/>
                </a:xfrm>
                <a:prstGeom prst="ellipse">
                  <a:avLst/>
                </a:prstGeom>
                <a:solidFill>
                  <a:srgbClr val="FF88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Trapezoid 48"/>
                <p:cNvSpPr/>
                <p:nvPr/>
              </p:nvSpPr>
              <p:spPr>
                <a:xfrm>
                  <a:off x="6477413" y="4676732"/>
                  <a:ext cx="706141" cy="724722"/>
                </a:xfrm>
                <a:prstGeom prst="trapezoid">
                  <a:avLst/>
                </a:prstGeom>
                <a:solidFill>
                  <a:srgbClr val="FF88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6723633" y="45048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6839775" y="45048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hord 52"/>
                <p:cNvSpPr/>
                <p:nvPr/>
              </p:nvSpPr>
              <p:spPr>
                <a:xfrm rot="17637495">
                  <a:off x="6714343" y="45698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0106109" y="4660900"/>
                <a:ext cx="685194" cy="1139021"/>
                <a:chOff x="7069668" y="4745567"/>
                <a:chExt cx="715432" cy="1189287"/>
              </a:xfrm>
            </p:grpSpPr>
            <p:sp>
              <p:nvSpPr>
                <p:cNvPr id="61" name="Oval 60"/>
                <p:cNvSpPr/>
                <p:nvPr/>
              </p:nvSpPr>
              <p:spPr>
                <a:xfrm>
                  <a:off x="7069668" y="4745567"/>
                  <a:ext cx="715432" cy="715431"/>
                </a:xfrm>
                <a:prstGeom prst="ellipse">
                  <a:avLst/>
                </a:prstGeom>
                <a:solidFill>
                  <a:srgbClr val="7D3B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rapezoid 61"/>
                <p:cNvSpPr/>
                <p:nvPr/>
              </p:nvSpPr>
              <p:spPr>
                <a:xfrm>
                  <a:off x="7074313" y="5210132"/>
                  <a:ext cx="706141" cy="724722"/>
                </a:xfrm>
                <a:prstGeom prst="trapezoid">
                  <a:avLst/>
                </a:prstGeom>
                <a:solidFill>
                  <a:srgbClr val="7D3B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7320533" y="50382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7436675" y="50382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Chord 64"/>
                <p:cNvSpPr/>
                <p:nvPr/>
              </p:nvSpPr>
              <p:spPr>
                <a:xfrm rot="17637495">
                  <a:off x="7311243" y="51032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9598455" y="4935533"/>
                <a:ext cx="685194" cy="1139021"/>
                <a:chOff x="7679268" y="4453467"/>
                <a:chExt cx="715432" cy="1189287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7679268" y="4453467"/>
                  <a:ext cx="715432" cy="715431"/>
                </a:xfrm>
                <a:prstGeom prst="ellipse">
                  <a:avLst/>
                </a:prstGeom>
                <a:solidFill>
                  <a:srgbClr val="E26A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Trapezoid 55"/>
                <p:cNvSpPr/>
                <p:nvPr/>
              </p:nvSpPr>
              <p:spPr>
                <a:xfrm>
                  <a:off x="7683913" y="4918032"/>
                  <a:ext cx="706141" cy="724722"/>
                </a:xfrm>
                <a:prstGeom prst="trapezoid">
                  <a:avLst/>
                </a:prstGeom>
                <a:solidFill>
                  <a:srgbClr val="E26A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7930133" y="47461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8046275" y="47461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Chord 58"/>
                <p:cNvSpPr/>
                <p:nvPr/>
              </p:nvSpPr>
              <p:spPr>
                <a:xfrm rot="17637495">
                  <a:off x="7920843" y="48111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11145041" y="4673956"/>
              <a:ext cx="359620" cy="597809"/>
              <a:chOff x="9647767" y="2396067"/>
              <a:chExt cx="1303867" cy="2167466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9647767" y="2396067"/>
                <a:ext cx="1303867" cy="130386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3"/>
              <p:cNvSpPr/>
              <p:nvPr/>
            </p:nvSpPr>
            <p:spPr>
              <a:xfrm>
                <a:off x="9656233" y="3242733"/>
                <a:ext cx="1286934" cy="1320800"/>
              </a:xfrm>
              <a:prstGeom prst="trapezoi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0104966" y="2929467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0316633" y="2929467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hord 27"/>
              <p:cNvSpPr/>
              <p:nvPr/>
            </p:nvSpPr>
            <p:spPr>
              <a:xfrm rot="17637495">
                <a:off x="10088034" y="3048000"/>
                <a:ext cx="389467" cy="389467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4" name="Title 1"/>
          <p:cNvSpPr txBox="1">
            <a:spLocks/>
          </p:cNvSpPr>
          <p:nvPr/>
        </p:nvSpPr>
        <p:spPr>
          <a:xfrm flipH="1">
            <a:off x="10553700" y="6438372"/>
            <a:ext cx="6223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20000" dirty="0" smtClean="0">
                <a:solidFill>
                  <a:schemeClr val="tx1"/>
                </a:solidFill>
              </a:rPr>
              <a:t>?</a:t>
            </a:r>
            <a:r>
              <a:rPr lang="en-US" sz="20000" dirty="0" smtClean="0"/>
              <a:t> </a:t>
            </a:r>
            <a:endParaRPr lang="en-US" sz="20000" dirty="0"/>
          </a:p>
        </p:txBody>
      </p:sp>
      <p:sp>
        <p:nvSpPr>
          <p:cNvPr id="54" name="Content Placeholder 5"/>
          <p:cNvSpPr txBox="1">
            <a:spLocks/>
          </p:cNvSpPr>
          <p:nvPr/>
        </p:nvSpPr>
        <p:spPr>
          <a:xfrm>
            <a:off x="381000" y="1803406"/>
            <a:ext cx="85725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itchFamily="2" charset="2"/>
              <a:buChar char="§"/>
              <a:defRPr sz="2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Arial" charset="0"/>
              <a:buChar char="̶"/>
              <a:defRPr sz="20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□"/>
              <a:defRPr sz="1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700" dirty="0" smtClean="0"/>
              <a:t> </a:t>
            </a:r>
            <a:r>
              <a:rPr lang="en-US" sz="2500" b="1" dirty="0" smtClean="0"/>
              <a:t>USER</a:t>
            </a:r>
            <a:endParaRPr lang="en-US" sz="2500" dirty="0" smtClean="0"/>
          </a:p>
          <a:p>
            <a:r>
              <a:rPr lang="en-US" sz="1800" dirty="0"/>
              <a:t>ICT </a:t>
            </a:r>
            <a:r>
              <a:rPr lang="en-US" sz="1800" dirty="0" smtClean="0"/>
              <a:t>teacher</a:t>
            </a:r>
            <a:r>
              <a:rPr lang="en-US" sz="1700" dirty="0" smtClean="0"/>
              <a:t>, l</a:t>
            </a:r>
            <a:r>
              <a:rPr lang="en-US" sz="1800" dirty="0" smtClean="0"/>
              <a:t>ecturer, administrator</a:t>
            </a:r>
          </a:p>
          <a:p>
            <a:r>
              <a:rPr lang="en-US" sz="1800" dirty="0"/>
              <a:t>Research </a:t>
            </a:r>
            <a:r>
              <a:rPr lang="en-US" sz="1800" dirty="0" smtClean="0"/>
              <a:t>leader, researcher</a:t>
            </a:r>
          </a:p>
          <a:p>
            <a:r>
              <a:rPr lang="en-US" sz="1800" dirty="0"/>
              <a:t>End </a:t>
            </a:r>
            <a:r>
              <a:rPr lang="en-US" sz="1800" dirty="0" smtClean="0"/>
              <a:t>user (teacher, researcher, student)</a:t>
            </a:r>
          </a:p>
          <a:p>
            <a:endParaRPr lang="en-US" sz="1700" dirty="0"/>
          </a:p>
          <a:p>
            <a:pPr marL="0" indent="0">
              <a:buNone/>
            </a:pPr>
            <a:r>
              <a:rPr lang="en-US" sz="2500" b="1" dirty="0"/>
              <a:t>DELIVERY</a:t>
            </a:r>
          </a:p>
          <a:p>
            <a:r>
              <a:rPr lang="en-US" sz="1800" dirty="0" smtClean="0"/>
              <a:t>CIO, </a:t>
            </a:r>
            <a:r>
              <a:rPr lang="en-US" sz="1800" dirty="0"/>
              <a:t>IT </a:t>
            </a:r>
            <a:r>
              <a:rPr lang="en-US" sz="1800" dirty="0" smtClean="0"/>
              <a:t>manager, operations manager, manager </a:t>
            </a:r>
            <a:r>
              <a:rPr lang="en-US" sz="1800" dirty="0"/>
              <a:t>IT </a:t>
            </a:r>
            <a:r>
              <a:rPr lang="en-US" sz="1800" dirty="0" smtClean="0"/>
              <a:t>systems</a:t>
            </a:r>
          </a:p>
          <a:p>
            <a:r>
              <a:rPr lang="en-US" sz="1800" dirty="0" smtClean="0"/>
              <a:t>Technician, </a:t>
            </a:r>
            <a:r>
              <a:rPr lang="en-US" sz="1800" dirty="0"/>
              <a:t>IT </a:t>
            </a:r>
            <a:r>
              <a:rPr lang="en-US" sz="1800" dirty="0" smtClean="0"/>
              <a:t>architect</a:t>
            </a:r>
          </a:p>
          <a:p>
            <a:r>
              <a:rPr lang="en-US" sz="1800" dirty="0" smtClean="0"/>
              <a:t>Procurer, lawyer</a:t>
            </a:r>
          </a:p>
          <a:p>
            <a:endParaRPr lang="en-US" sz="17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500" b="1" dirty="0" smtClean="0"/>
              <a:t>STAKEHOLDER</a:t>
            </a:r>
            <a:endParaRPr lang="en-US" sz="2500" dirty="0" smtClean="0"/>
          </a:p>
          <a:p>
            <a:r>
              <a:rPr lang="en-US" sz="1800" dirty="0" smtClean="0"/>
              <a:t>Politician</a:t>
            </a:r>
            <a:r>
              <a:rPr lang="en-US" sz="1800" dirty="0"/>
              <a:t>, vice-</a:t>
            </a:r>
            <a:r>
              <a:rPr lang="en-US" sz="1800" dirty="0" smtClean="0"/>
              <a:t>chancellor, </a:t>
            </a:r>
            <a:r>
              <a:rPr lang="en-US" sz="1800" dirty="0"/>
              <a:t>government </a:t>
            </a:r>
            <a:r>
              <a:rPr lang="en-US" sz="1800" dirty="0" smtClean="0"/>
              <a:t>offices, </a:t>
            </a:r>
            <a:r>
              <a:rPr lang="en-US" sz="1800" dirty="0"/>
              <a:t>journalist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6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9258300" y="3668602"/>
            <a:ext cx="2717800" cy="2630598"/>
          </a:xfrm>
          <a:prstGeom prst="ellipse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525000" y="4635500"/>
            <a:ext cx="1979661" cy="1267701"/>
            <a:chOff x="9297078" y="4635500"/>
            <a:chExt cx="2207583" cy="1413654"/>
          </a:xfrm>
        </p:grpSpPr>
        <p:grpSp>
          <p:nvGrpSpPr>
            <p:cNvPr id="3" name="Group 2"/>
            <p:cNvGrpSpPr/>
            <p:nvPr/>
          </p:nvGrpSpPr>
          <p:grpSpPr>
            <a:xfrm>
              <a:off x="9297078" y="4635500"/>
              <a:ext cx="1924194" cy="1413654"/>
              <a:chOff x="9157378" y="4660900"/>
              <a:chExt cx="1924194" cy="1413654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0721952" y="4860902"/>
                <a:ext cx="359620" cy="597809"/>
                <a:chOff x="9914468" y="3551767"/>
                <a:chExt cx="715432" cy="1189287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9914468" y="3551767"/>
                  <a:ext cx="715432" cy="715431"/>
                </a:xfrm>
                <a:prstGeom prst="ellipse">
                  <a:avLst/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rapezoid 31"/>
                <p:cNvSpPr/>
                <p:nvPr/>
              </p:nvSpPr>
              <p:spPr>
                <a:xfrm>
                  <a:off x="9919113" y="4016332"/>
                  <a:ext cx="706141" cy="724722"/>
                </a:xfrm>
                <a:prstGeom prst="trapezoid">
                  <a:avLst/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10165333" y="38444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10281475" y="38444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Chord 34"/>
                <p:cNvSpPr/>
                <p:nvPr/>
              </p:nvSpPr>
              <p:spPr>
                <a:xfrm rot="17637495">
                  <a:off x="10156043" y="39094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10580475" y="5335267"/>
                <a:ext cx="359620" cy="597809"/>
                <a:chOff x="10574868" y="4008967"/>
                <a:chExt cx="715432" cy="1189287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10574868" y="4008967"/>
                  <a:ext cx="715432" cy="715431"/>
                </a:xfrm>
                <a:prstGeom prst="ellipse">
                  <a:avLst/>
                </a:prstGeom>
                <a:solidFill>
                  <a:schemeClr val="bg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0579513" y="4473532"/>
                  <a:ext cx="706141" cy="724722"/>
                </a:xfrm>
                <a:prstGeom prst="trapezoid">
                  <a:avLst/>
                </a:prstGeom>
                <a:solidFill>
                  <a:schemeClr val="bg2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0825733" y="43016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10941875" y="43016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Chord 40"/>
                <p:cNvSpPr/>
                <p:nvPr/>
              </p:nvSpPr>
              <p:spPr>
                <a:xfrm rot="17637495">
                  <a:off x="10816443" y="43666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9157378" y="4769089"/>
                <a:ext cx="685194" cy="1139021"/>
                <a:chOff x="6472768" y="4212167"/>
                <a:chExt cx="715432" cy="1189287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6472768" y="4212167"/>
                  <a:ext cx="715432" cy="715431"/>
                </a:xfrm>
                <a:prstGeom prst="ellipse">
                  <a:avLst/>
                </a:prstGeom>
                <a:solidFill>
                  <a:srgbClr val="FF88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Trapezoid 48"/>
                <p:cNvSpPr/>
                <p:nvPr/>
              </p:nvSpPr>
              <p:spPr>
                <a:xfrm>
                  <a:off x="6477413" y="4676732"/>
                  <a:ext cx="706141" cy="724722"/>
                </a:xfrm>
                <a:prstGeom prst="trapezoid">
                  <a:avLst/>
                </a:prstGeom>
                <a:solidFill>
                  <a:srgbClr val="FF88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6723633" y="45048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6839775" y="45048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Chord 52"/>
                <p:cNvSpPr/>
                <p:nvPr/>
              </p:nvSpPr>
              <p:spPr>
                <a:xfrm rot="17637495">
                  <a:off x="6714343" y="45698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0106109" y="4660900"/>
                <a:ext cx="685194" cy="1139021"/>
                <a:chOff x="7069668" y="4745567"/>
                <a:chExt cx="715432" cy="1189287"/>
              </a:xfrm>
            </p:grpSpPr>
            <p:sp>
              <p:nvSpPr>
                <p:cNvPr id="61" name="Oval 60"/>
                <p:cNvSpPr/>
                <p:nvPr/>
              </p:nvSpPr>
              <p:spPr>
                <a:xfrm>
                  <a:off x="7069668" y="4745567"/>
                  <a:ext cx="715432" cy="715431"/>
                </a:xfrm>
                <a:prstGeom prst="ellipse">
                  <a:avLst/>
                </a:prstGeom>
                <a:solidFill>
                  <a:srgbClr val="7D3B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rapezoid 61"/>
                <p:cNvSpPr/>
                <p:nvPr/>
              </p:nvSpPr>
              <p:spPr>
                <a:xfrm>
                  <a:off x="7074313" y="5210132"/>
                  <a:ext cx="706141" cy="724722"/>
                </a:xfrm>
                <a:prstGeom prst="trapezoid">
                  <a:avLst/>
                </a:prstGeom>
                <a:solidFill>
                  <a:srgbClr val="7D3B1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7320533" y="50382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7436675" y="50382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Chord 64"/>
                <p:cNvSpPr/>
                <p:nvPr/>
              </p:nvSpPr>
              <p:spPr>
                <a:xfrm rot="17637495">
                  <a:off x="7311243" y="51032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9598455" y="4935533"/>
                <a:ext cx="685194" cy="1139021"/>
                <a:chOff x="7679268" y="4453467"/>
                <a:chExt cx="715432" cy="1189287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7679268" y="4453467"/>
                  <a:ext cx="715432" cy="715431"/>
                </a:xfrm>
                <a:prstGeom prst="ellipse">
                  <a:avLst/>
                </a:prstGeom>
                <a:solidFill>
                  <a:srgbClr val="E26A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Trapezoid 55"/>
                <p:cNvSpPr/>
                <p:nvPr/>
              </p:nvSpPr>
              <p:spPr>
                <a:xfrm>
                  <a:off x="7683913" y="4918032"/>
                  <a:ext cx="706141" cy="724722"/>
                </a:xfrm>
                <a:prstGeom prst="trapezoid">
                  <a:avLst/>
                </a:prstGeom>
                <a:solidFill>
                  <a:srgbClr val="E26A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7930133" y="47461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8046275" y="4746143"/>
                  <a:ext cx="83622" cy="836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Chord 58"/>
                <p:cNvSpPr/>
                <p:nvPr/>
              </p:nvSpPr>
              <p:spPr>
                <a:xfrm rot="17637495">
                  <a:off x="7920843" y="4811182"/>
                  <a:ext cx="213700" cy="213701"/>
                </a:xfrm>
                <a:prstGeom prst="chor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11145041" y="4673956"/>
              <a:ext cx="359620" cy="597809"/>
              <a:chOff x="9647767" y="2396067"/>
              <a:chExt cx="1303867" cy="2167466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9647767" y="2396067"/>
                <a:ext cx="1303867" cy="130386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3"/>
              <p:cNvSpPr/>
              <p:nvPr/>
            </p:nvSpPr>
            <p:spPr>
              <a:xfrm>
                <a:off x="9656233" y="3242733"/>
                <a:ext cx="1286934" cy="1320800"/>
              </a:xfrm>
              <a:prstGeom prst="trapezoi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0104966" y="2929467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0316633" y="2929467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hord 27"/>
              <p:cNvSpPr/>
              <p:nvPr/>
            </p:nvSpPr>
            <p:spPr>
              <a:xfrm rot="17637495">
                <a:off x="10088034" y="3048000"/>
                <a:ext cx="389467" cy="389467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4" name="Title 1"/>
          <p:cNvSpPr txBox="1">
            <a:spLocks/>
          </p:cNvSpPr>
          <p:nvPr/>
        </p:nvSpPr>
        <p:spPr>
          <a:xfrm flipH="1">
            <a:off x="10553700" y="6438372"/>
            <a:ext cx="622300" cy="3434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E26A23"/>
                </a:solidFill>
                <a:latin typeface="Akkurat-Mono"/>
                <a:ea typeface="+mj-ea"/>
                <a:cs typeface="Akkurat-Mono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20000" dirty="0" smtClean="0">
                <a:solidFill>
                  <a:schemeClr val="tx1"/>
                </a:solidFill>
              </a:rPr>
              <a:t>?</a:t>
            </a:r>
            <a:r>
              <a:rPr lang="en-US" sz="20000" dirty="0" smtClean="0"/>
              <a:t> </a:t>
            </a:r>
            <a:endParaRPr lang="en-US" sz="20000" dirty="0"/>
          </a:p>
        </p:txBody>
      </p:sp>
      <p:sp>
        <p:nvSpPr>
          <p:cNvPr id="54" name="Content Placeholder 5"/>
          <p:cNvSpPr txBox="1">
            <a:spLocks/>
          </p:cNvSpPr>
          <p:nvPr/>
        </p:nvSpPr>
        <p:spPr>
          <a:xfrm>
            <a:off x="381000" y="2362207"/>
            <a:ext cx="10401300" cy="39115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itchFamily="2" charset="2"/>
              <a:buChar char="§"/>
              <a:defRPr sz="2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Arial" charset="0"/>
              <a:buChar char="̶"/>
              <a:defRPr sz="20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□"/>
              <a:defRPr sz="18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bg1"/>
                </a:solidFill>
                <a:latin typeface="Akkurat-Mono"/>
                <a:ea typeface="+mn-ea"/>
                <a:cs typeface="Akkurat-Mono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4000" dirty="0" smtClean="0">
                <a:solidFill>
                  <a:srgbClr val="E26A23"/>
                </a:solidFill>
              </a:rPr>
              <a:t>HOLD ON! </a:t>
            </a:r>
            <a:r>
              <a:rPr lang="en-US" sz="4000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WHO ARE WE REALLY TALKING TO?</a:t>
            </a:r>
            <a:endParaRPr lang="en-US" sz="40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29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 Sunet 16.9" id="{214532BC-C157-4765-89B4-3B8CD7F2B513}" vid="{0F800F2A-8FD2-4A32-8973-EFC91AAD6DC1}"/>
    </a:ext>
  </a:extLst>
</a:theme>
</file>

<file path=ppt/theme/theme2.xml><?xml version="1.0" encoding="utf-8"?>
<a:theme xmlns:a="http://schemas.openxmlformats.org/drawingml/2006/main" name="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 Sunet 16.9" id="{214532BC-C157-4765-89B4-3B8CD7F2B513}" vid="{0F800F2A-8FD2-4A32-8973-EFC91AAD6DC1}"/>
    </a:ext>
  </a:extLst>
</a:theme>
</file>

<file path=ppt/theme/theme3.xml><?xml version="1.0" encoding="utf-8"?>
<a:theme xmlns:a="http://schemas.openxmlformats.org/drawingml/2006/main" name="2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 Sunet 16.9" id="{214532BC-C157-4765-89B4-3B8CD7F2B513}" vid="{0F800F2A-8FD2-4A32-8973-EFC91AAD6DC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16.9 mall Sunet.potx</Template>
  <TotalTime>10443</TotalTime>
  <Words>569</Words>
  <Application>Microsoft Macintosh PowerPoint</Application>
  <PresentationFormat>Widescreen</PresentationFormat>
  <Paragraphs>171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Akkurat-Mono</vt:lpstr>
      <vt:lpstr>Calibri</vt:lpstr>
      <vt:lpstr>Consolas</vt:lpstr>
      <vt:lpstr>Garamond</vt:lpstr>
      <vt:lpstr>Wingdings</vt:lpstr>
      <vt:lpstr>Arial</vt:lpstr>
      <vt:lpstr>1_16.9 mall Sunet</vt:lpstr>
      <vt:lpstr>16.9 mall Sunet</vt:lpstr>
      <vt:lpstr>2_16.9 mall Sunet</vt:lpstr>
      <vt:lpstr>PowerPoint Presentation</vt:lpstr>
      <vt:lpstr>Personas as a tool</vt:lpstr>
      <vt:lpstr>PowerPoint Presentation</vt:lpstr>
      <vt:lpstr>SUNET IS CHANGING</vt:lpstr>
      <vt:lpstr>PowerPoint Presentation</vt:lpstr>
      <vt:lpstr>PowerPoint Presentation</vt:lpstr>
      <vt:lpstr>PowerPoint Presentation</vt:lpstr>
      <vt:lpstr>TARGETED GROUPS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Upphandlingar</dc:title>
  <dc:creator>leifj</dc:creator>
  <cp:lastModifiedBy>Microsoft Office User</cp:lastModifiedBy>
  <cp:revision>196</cp:revision>
  <dcterms:created xsi:type="dcterms:W3CDTF">2014-03-17T10:49:20Z</dcterms:created>
  <dcterms:modified xsi:type="dcterms:W3CDTF">2015-10-28T12:15:41Z</dcterms:modified>
</cp:coreProperties>
</file>