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9" r:id="rId4"/>
    <p:sldId id="267" r:id="rId5"/>
    <p:sldId id="273" r:id="rId6"/>
    <p:sldId id="265" r:id="rId7"/>
    <p:sldId id="264" r:id="rId8"/>
    <p:sldId id="270" r:id="rId9"/>
    <p:sldId id="272" r:id="rId10"/>
    <p:sldId id="271" r:id="rId11"/>
    <p:sldId id="274" r:id="rId12"/>
    <p:sldId id="25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3" autoAdjust="0"/>
    <p:restoredTop sz="95037"/>
  </p:normalViewPr>
  <p:slideViewPr>
    <p:cSldViewPr snapToGrid="0">
      <p:cViewPr varScale="1">
        <p:scale>
          <a:sx n="88" d="100"/>
          <a:sy n="88" d="100"/>
        </p:scale>
        <p:origin x="116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4FDBE-D67A-45E9-B96E-BFB0D55A0371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BC473-5E03-4942-8552-6844ADC67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5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23" name="Content Placeholder 22"/>
          <p:cNvSpPr>
            <a:spLocks noGrp="1"/>
          </p:cNvSpPr>
          <p:nvPr>
            <p:ph sz="quarter" idx="13" hasCustomPrompt="1"/>
          </p:nvPr>
        </p:nvSpPr>
        <p:spPr>
          <a:xfrm>
            <a:off x="1473199" y="2589212"/>
            <a:ext cx="5688251" cy="906547"/>
          </a:xfrm>
        </p:spPr>
        <p:txBody>
          <a:bodyPr/>
          <a:lstStyle>
            <a:lvl1pPr marL="0" indent="0" defTabSz="179388">
              <a:buNone/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  <a:p>
            <a:pPr lvl="0"/>
            <a:r>
              <a:rPr lang="en-US" dirty="0" smtClean="0"/>
              <a:t>	Subtitle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1473199" y="4838824"/>
            <a:ext cx="5584249" cy="9144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Presenter</a:t>
            </a:r>
          </a:p>
        </p:txBody>
      </p:sp>
    </p:spTree>
    <p:extLst>
      <p:ext uri="{BB962C8B-B14F-4D97-AF65-F5344CB8AC3E}">
        <p14:creationId xmlns:p14="http://schemas.microsoft.com/office/powerpoint/2010/main" val="269266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2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t>29/10/2015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C3A0-EE7E-470B-9EC9-FFD9093F2843}" type="datetime1">
              <a:rPr lang="en-GB" smtClean="0"/>
              <a:t>29/10/2015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09F5-CF62-4D56-AA6B-707D89DE6E09}" type="datetime1">
              <a:rPr lang="en-GB" smtClean="0"/>
              <a:t>29/10/2015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58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4B6-912E-4B1B-AF2E-C371A569FBCB}" type="datetime1">
              <a:rPr lang="en-GB" smtClean="0"/>
              <a:t>29/10/2015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1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561763"/>
            <a:ext cx="6172200" cy="4299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53671"/>
            <a:ext cx="3932237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A1B1-18EA-401D-8918-F8C955BA2D6F}" type="datetime1">
              <a:rPr lang="en-GB" smtClean="0"/>
              <a:t>29/10/2015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5488123" y="2669049"/>
            <a:ext cx="6521002" cy="4188951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799834" y="1908929"/>
            <a:ext cx="6763508" cy="1739309"/>
            <a:chOff x="2115520" y="2583712"/>
            <a:chExt cx="6763508" cy="1739309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sp>
        <p:nvSpPr>
          <p:cNvPr id="14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 smtClean="0">
                <a:solidFill>
                  <a:schemeClr val="bg1"/>
                </a:solidFill>
              </a:rPr>
              <a:t> I can’t believe there won’t be…….</a:t>
            </a:r>
            <a:endParaRPr lang="en-GB" sz="2100" b="0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1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421432"/>
            <a:ext cx="8047567" cy="864096"/>
          </a:xfrm>
        </p:spPr>
        <p:txBody>
          <a:bodyPr>
            <a:normAutofit/>
          </a:bodyPr>
          <a:lstStyle>
            <a:lvl1pPr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FontTx/>
              <a:buBlip>
                <a:blip r:embed="rId2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Tx/>
              <a:buBlip>
                <a:blip r:embed="rId2"/>
              </a:buBlip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Tx/>
              <a:buBlip>
                <a:blip r:embed="rId2"/>
              </a:buBlip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Tx/>
              <a:buBlip>
                <a:blip r:embed="rId2"/>
              </a:buBlip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   Click to edit Master text styles</a:t>
            </a:r>
          </a:p>
          <a:p>
            <a:pPr lvl="1"/>
            <a:r>
              <a:rPr lang="en-US" dirty="0" smtClean="0"/>
              <a:t>   Second level</a:t>
            </a:r>
          </a:p>
          <a:p>
            <a:pPr lvl="2"/>
            <a:r>
              <a:rPr lang="en-US" dirty="0" smtClean="0"/>
              <a:t>   Third level</a:t>
            </a:r>
          </a:p>
          <a:p>
            <a:pPr lvl="3"/>
            <a:r>
              <a:rPr lang="en-US" dirty="0" smtClean="0"/>
              <a:t>   Fourth level</a:t>
            </a:r>
          </a:p>
          <a:p>
            <a:pPr lvl="4"/>
            <a:r>
              <a:rPr lang="en-US" dirty="0" smtClean="0"/>
              <a:t>   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2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EB75CC-A8DB-4016-9D1F-40D36A7A91F1}" type="datetime1">
              <a:rPr lang="en-GB" smtClean="0"/>
              <a:pPr/>
              <a:t>29/10/2015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26956BB-44CB-48D9-B368-9C62D89CA2E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27"/>
          <a:stretch/>
        </p:blipFill>
        <p:spPr>
          <a:xfrm>
            <a:off x="-10274" y="0"/>
            <a:ext cx="12210366" cy="13285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345" y="304800"/>
            <a:ext cx="1615706" cy="795867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822016" y="1223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9" r:id="rId8"/>
    <p:sldLayoutId id="2147483661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21197" y="2899605"/>
            <a:ext cx="5688251" cy="858663"/>
          </a:xfrm>
        </p:spPr>
        <p:txBody>
          <a:bodyPr>
            <a:normAutofit fontScale="77500" lnSpcReduction="20000"/>
          </a:bodyPr>
          <a:lstStyle/>
          <a:p>
            <a:r>
              <a:rPr lang="en-GB" sz="3600" dirty="0" smtClean="0"/>
              <a:t>Towards an </a:t>
            </a:r>
          </a:p>
          <a:p>
            <a:r>
              <a:rPr lang="en-GB" sz="3600" dirty="0" smtClean="0"/>
              <a:t>integrated Service Set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Toby Young </a:t>
            </a:r>
            <a:r>
              <a:rPr lang="en-GB" sz="2000" dirty="0" smtClean="0"/>
              <a:t>– </a:t>
            </a:r>
            <a:r>
              <a:rPr lang="en-GB" sz="2000" dirty="0"/>
              <a:t>GEANT Association</a:t>
            </a:r>
          </a:p>
          <a:p>
            <a:r>
              <a:rPr lang="en-GB" sz="2000" dirty="0" smtClean="0"/>
              <a:t>29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October 2015:  TF-CPR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3176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27139" y="1726469"/>
            <a:ext cx="5181600" cy="3608156"/>
          </a:xfrm>
        </p:spPr>
        <p:txBody>
          <a:bodyPr>
            <a:normAutofit/>
          </a:bodyPr>
          <a:lstStyle/>
          <a:p>
            <a:r>
              <a:rPr lang="en-GB" sz="2400" dirty="0" smtClean="0">
                <a:cs typeface="Arial" panose="020B0604020202020204" pitchFamily="34" charset="0"/>
              </a:rPr>
              <a:t>A way to formally assess the status of products</a:t>
            </a:r>
          </a:p>
          <a:p>
            <a:pPr lvl="1"/>
            <a:r>
              <a:rPr lang="en-GB" sz="2100" dirty="0" smtClean="0">
                <a:cs typeface="Arial" panose="020B0604020202020204" pitchFamily="34" charset="0"/>
              </a:rPr>
              <a:t>Provides </a:t>
            </a:r>
            <a:r>
              <a:rPr lang="en-GB" sz="2100" dirty="0">
                <a:cs typeface="Arial" panose="020B0604020202020204" pitchFamily="34" charset="0"/>
              </a:rPr>
              <a:t>a common understanding of technology </a:t>
            </a:r>
            <a:r>
              <a:rPr lang="en-GB" sz="2100" dirty="0" smtClean="0">
                <a:cs typeface="Arial" panose="020B0604020202020204" pitchFamily="34" charset="0"/>
              </a:rPr>
              <a:t>status</a:t>
            </a:r>
          </a:p>
          <a:p>
            <a:r>
              <a:rPr lang="en-GB" sz="2400" dirty="0" smtClean="0">
                <a:cs typeface="Arial" panose="020B0604020202020204" pitchFamily="34" charset="0"/>
              </a:rPr>
              <a:t>Assists Risk management</a:t>
            </a:r>
          </a:p>
          <a:p>
            <a:r>
              <a:rPr lang="en-GB" sz="2400" dirty="0" smtClean="0">
                <a:cs typeface="Arial" panose="020B0604020202020204" pitchFamily="34" charset="0"/>
              </a:rPr>
              <a:t>Used </a:t>
            </a:r>
            <a:r>
              <a:rPr lang="en-GB" sz="2400" dirty="0">
                <a:cs typeface="Arial" panose="020B0604020202020204" pitchFamily="34" charset="0"/>
              </a:rPr>
              <a:t>to make decisions concerning technology funding</a:t>
            </a:r>
          </a:p>
          <a:p>
            <a:r>
              <a:rPr lang="en-GB" sz="2400" dirty="0">
                <a:cs typeface="Arial" panose="020B0604020202020204" pitchFamily="34" charset="0"/>
              </a:rPr>
              <a:t>Used to make decisions concerning transition of </a:t>
            </a:r>
            <a:r>
              <a:rPr lang="en-GB" sz="2400" dirty="0" smtClean="0">
                <a:cs typeface="Arial" panose="020B0604020202020204" pitchFamily="34" charset="0"/>
              </a:rPr>
              <a:t>technology</a:t>
            </a:r>
            <a:endParaRPr lang="en-GB" dirty="0" smtClean="0"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63810" y="1667934"/>
            <a:ext cx="5907948" cy="505354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b="1" dirty="0" smtClean="0">
                <a:cs typeface="Arial" panose="020B0604020202020204" pitchFamily="34" charset="0"/>
              </a:rPr>
              <a:t>Horizon 2020 TRL definitions</a:t>
            </a:r>
          </a:p>
          <a:p>
            <a:pPr marL="0" indent="0" algn="ctr">
              <a:buNone/>
            </a:pPr>
            <a:endParaRPr lang="en-GB" b="1" dirty="0" smtClean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cs typeface="Arial" panose="020B0604020202020204" pitchFamily="34" charset="0"/>
              </a:rPr>
              <a:t>TRL </a:t>
            </a:r>
            <a:r>
              <a:rPr lang="en-GB" dirty="0">
                <a:cs typeface="Arial" panose="020B0604020202020204" pitchFamily="34" charset="0"/>
              </a:rPr>
              <a:t>1 </a:t>
            </a:r>
            <a:r>
              <a:rPr lang="en-GB" dirty="0" smtClean="0">
                <a:cs typeface="Arial" panose="020B0604020202020204" pitchFamily="34" charset="0"/>
              </a:rPr>
              <a:t>–basic </a:t>
            </a:r>
            <a:r>
              <a:rPr lang="en-GB" dirty="0">
                <a:cs typeface="Arial" panose="020B0604020202020204" pitchFamily="34" charset="0"/>
              </a:rPr>
              <a:t>principles </a:t>
            </a:r>
            <a:r>
              <a:rPr lang="en-GB" dirty="0" smtClean="0">
                <a:cs typeface="Arial" panose="020B0604020202020204" pitchFamily="34" charset="0"/>
              </a:rPr>
              <a:t>observed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TRL 2 </a:t>
            </a:r>
            <a:r>
              <a:rPr lang="en-GB" dirty="0" smtClean="0">
                <a:cs typeface="Arial" panose="020B0604020202020204" pitchFamily="34" charset="0"/>
              </a:rPr>
              <a:t>–technology </a:t>
            </a:r>
            <a:r>
              <a:rPr lang="en-GB" dirty="0">
                <a:cs typeface="Arial" panose="020B0604020202020204" pitchFamily="34" charset="0"/>
              </a:rPr>
              <a:t>concept </a:t>
            </a:r>
            <a:r>
              <a:rPr lang="en-GB" dirty="0" smtClean="0">
                <a:cs typeface="Arial" panose="020B0604020202020204" pitchFamily="34" charset="0"/>
              </a:rPr>
              <a:t>formulated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TRL 3 </a:t>
            </a:r>
            <a:r>
              <a:rPr lang="en-GB" dirty="0" smtClean="0">
                <a:cs typeface="Arial" panose="020B0604020202020204" pitchFamily="34" charset="0"/>
              </a:rPr>
              <a:t>–experimental </a:t>
            </a:r>
            <a:r>
              <a:rPr lang="en-GB" dirty="0">
                <a:cs typeface="Arial" panose="020B0604020202020204" pitchFamily="34" charset="0"/>
              </a:rPr>
              <a:t>proof of </a:t>
            </a:r>
            <a:r>
              <a:rPr lang="en-GB" dirty="0" smtClean="0">
                <a:cs typeface="Arial" panose="020B0604020202020204" pitchFamily="34" charset="0"/>
              </a:rPr>
              <a:t>concept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cs typeface="Arial" panose="020B0604020202020204" pitchFamily="34" charset="0"/>
              </a:rPr>
              <a:t>TRL 4 –technology </a:t>
            </a:r>
            <a:r>
              <a:rPr lang="en-GB" dirty="0">
                <a:cs typeface="Arial" panose="020B0604020202020204" pitchFamily="34" charset="0"/>
              </a:rPr>
              <a:t>validated in </a:t>
            </a:r>
            <a:r>
              <a:rPr lang="en-GB" dirty="0" smtClean="0">
                <a:cs typeface="Arial" panose="020B0604020202020204" pitchFamily="34" charset="0"/>
              </a:rPr>
              <a:t>lab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cs typeface="Arial" panose="020B0604020202020204" pitchFamily="34" charset="0"/>
              </a:rPr>
              <a:t>TRL 5 –technology  </a:t>
            </a:r>
            <a:r>
              <a:rPr lang="en-GB" dirty="0">
                <a:cs typeface="Arial" panose="020B0604020202020204" pitchFamily="34" charset="0"/>
              </a:rPr>
              <a:t>validated  in  relevant  environment  (</a:t>
            </a:r>
            <a:r>
              <a:rPr lang="en-GB" dirty="0" smtClean="0">
                <a:cs typeface="Arial" panose="020B0604020202020204" pitchFamily="34" charset="0"/>
              </a:rPr>
              <a:t>industrially  relevant environment </a:t>
            </a:r>
            <a:r>
              <a:rPr lang="en-GB" dirty="0">
                <a:cs typeface="Arial" panose="020B0604020202020204" pitchFamily="34" charset="0"/>
              </a:rPr>
              <a:t>in the case of key enabling technologies</a:t>
            </a:r>
            <a:r>
              <a:rPr lang="en-GB" dirty="0" smtClean="0">
                <a:cs typeface="Arial" panose="020B0604020202020204" pitchFamily="34" charset="0"/>
              </a:rPr>
              <a:t>)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TRL </a:t>
            </a:r>
            <a:r>
              <a:rPr lang="en-GB" dirty="0" smtClean="0">
                <a:cs typeface="Arial" panose="020B0604020202020204" pitchFamily="34" charset="0"/>
              </a:rPr>
              <a:t>6 –technology  </a:t>
            </a:r>
            <a:r>
              <a:rPr lang="en-GB" dirty="0">
                <a:cs typeface="Arial" panose="020B0604020202020204" pitchFamily="34" charset="0"/>
              </a:rPr>
              <a:t>demonstrated  in  relevant  environment  </a:t>
            </a:r>
            <a:endParaRPr lang="en-GB" dirty="0" smtClean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cs typeface="Arial" panose="020B0604020202020204" pitchFamily="34" charset="0"/>
              </a:rPr>
              <a:t>TRL </a:t>
            </a:r>
            <a:r>
              <a:rPr lang="en-GB" dirty="0">
                <a:cs typeface="Arial" panose="020B0604020202020204" pitchFamily="34" charset="0"/>
              </a:rPr>
              <a:t>7 </a:t>
            </a:r>
            <a:r>
              <a:rPr lang="en-GB" dirty="0" smtClean="0">
                <a:cs typeface="Arial" panose="020B0604020202020204" pitchFamily="34" charset="0"/>
              </a:rPr>
              <a:t>–system </a:t>
            </a:r>
            <a:r>
              <a:rPr lang="en-GB" dirty="0">
                <a:cs typeface="Arial" panose="020B0604020202020204" pitchFamily="34" charset="0"/>
              </a:rPr>
              <a:t>prototype demonstration in operational </a:t>
            </a:r>
            <a:r>
              <a:rPr lang="en-GB" dirty="0" smtClean="0">
                <a:cs typeface="Arial" panose="020B0604020202020204" pitchFamily="34" charset="0"/>
              </a:rPr>
              <a:t>environment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TRL 8 </a:t>
            </a:r>
            <a:r>
              <a:rPr lang="en-GB" dirty="0" smtClean="0">
                <a:cs typeface="Arial" panose="020B0604020202020204" pitchFamily="34" charset="0"/>
              </a:rPr>
              <a:t>–system </a:t>
            </a:r>
            <a:r>
              <a:rPr lang="en-GB" dirty="0">
                <a:cs typeface="Arial" panose="020B0604020202020204" pitchFamily="34" charset="0"/>
              </a:rPr>
              <a:t>complete and </a:t>
            </a:r>
            <a:r>
              <a:rPr lang="en-GB" dirty="0" smtClean="0">
                <a:cs typeface="Arial" panose="020B0604020202020204" pitchFamily="34" charset="0"/>
              </a:rPr>
              <a:t>qualified</a:t>
            </a:r>
            <a:endParaRPr lang="en-GB" dirty="0"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>
                <a:cs typeface="Arial" panose="020B0604020202020204" pitchFamily="34" charset="0"/>
              </a:rPr>
              <a:t>TRL </a:t>
            </a:r>
            <a:r>
              <a:rPr lang="en-GB" dirty="0" smtClean="0">
                <a:cs typeface="Arial" panose="020B0604020202020204" pitchFamily="34" charset="0"/>
              </a:rPr>
              <a:t>9 –actual   </a:t>
            </a:r>
            <a:r>
              <a:rPr lang="en-GB" dirty="0">
                <a:cs typeface="Arial" panose="020B0604020202020204" pitchFamily="34" charset="0"/>
              </a:rPr>
              <a:t>system   proven   in   operational   </a:t>
            </a:r>
            <a:r>
              <a:rPr lang="en-GB" dirty="0" smtClean="0">
                <a:cs typeface="Arial" panose="020B0604020202020204" pitchFamily="34" charset="0"/>
              </a:rPr>
              <a:t>environment</a:t>
            </a: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 Assessment - Technical Readiness Levels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6036" y="5597163"/>
            <a:ext cx="50638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Arial" panose="020B0604020202020204" pitchFamily="34" charset="0"/>
              </a:rPr>
              <a:t>https://en.wikipedia.org/wiki/Technology_readiness_level#Brief_history_of_Technology_Readiness_Levels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085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85195" y="1516447"/>
            <a:ext cx="5872993" cy="4351338"/>
          </a:xfrm>
        </p:spPr>
        <p:txBody>
          <a:bodyPr>
            <a:noAutofit/>
          </a:bodyPr>
          <a:lstStyle/>
          <a:p>
            <a:r>
              <a:rPr lang="en-GB" sz="2000" dirty="0" smtClean="0"/>
              <a:t>A free standard for lightweight ITSM</a:t>
            </a:r>
          </a:p>
          <a:p>
            <a:r>
              <a:rPr lang="en-GB" sz="2000" dirty="0" err="1" smtClean="0"/>
              <a:t>FitSM</a:t>
            </a:r>
            <a:r>
              <a:rPr lang="en-GB" sz="2000" dirty="0" smtClean="0"/>
              <a:t> is a free and lightweight standards family aimed at facilitating service management in IT service provision, including federated scenarios. </a:t>
            </a:r>
          </a:p>
          <a:p>
            <a:pPr marL="0" indent="0">
              <a:buNone/>
            </a:pPr>
            <a:r>
              <a:rPr lang="en-GB" sz="2000" dirty="0" smtClean="0"/>
              <a:t>The main goals of </a:t>
            </a:r>
            <a:r>
              <a:rPr lang="en-GB" sz="2000" dirty="0" err="1" smtClean="0"/>
              <a:t>FitSM</a:t>
            </a:r>
            <a:r>
              <a:rPr lang="en-GB" sz="2000" dirty="0" smtClean="0"/>
              <a:t> are:</a:t>
            </a:r>
          </a:p>
          <a:p>
            <a:r>
              <a:rPr lang="en-GB" sz="2000" dirty="0" smtClean="0"/>
              <a:t>Create a clear, pragmatic, lightweight and achievable standard that allows for effective IT service management (ITSM).</a:t>
            </a:r>
          </a:p>
          <a:p>
            <a:r>
              <a:rPr lang="en-GB" sz="2000" dirty="0" smtClean="0"/>
              <a:t>Offer a version of ITSM that can cope with federated environments, which often lack the hierarchy and level of control seen in other situations.</a:t>
            </a:r>
          </a:p>
          <a:p>
            <a:r>
              <a:rPr lang="en-GB" sz="2000" dirty="0" smtClean="0"/>
              <a:t>Provide a baseline level of ITSM than can act to support ‘management interoperability’ in federated environments where disparate or competing organisations must cooperate to manage services.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pPr/>
              <a:t>29/10/2015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FITSM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6" y="190884"/>
            <a:ext cx="5344224" cy="10300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351" y="2073338"/>
            <a:ext cx="51149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97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876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5625"/>
            <a:ext cx="6628002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Quick recap on PLM in GN4 year 1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Process and gates</a:t>
            </a:r>
          </a:p>
          <a:p>
            <a:pPr marL="457200" lvl="1" indent="0">
              <a:buNone/>
            </a:pPr>
            <a:r>
              <a:rPr lang="en-GB" dirty="0" smtClean="0"/>
              <a:t>	service catalogue integration</a:t>
            </a:r>
          </a:p>
          <a:p>
            <a:pPr marL="914400" lvl="2" indent="0">
              <a:buNone/>
            </a:pPr>
            <a:r>
              <a:rPr lang="en-GB" dirty="0" smtClean="0"/>
              <a:t>	Cambridge, Amsterdam, and GEANT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road ahead….</a:t>
            </a:r>
          </a:p>
          <a:p>
            <a:pPr marL="457200" lvl="1" indent="0">
              <a:buNone/>
            </a:pPr>
            <a:r>
              <a:rPr lang="en-GB" dirty="0" smtClean="0"/>
              <a:t>	External driver – the EC.	</a:t>
            </a:r>
          </a:p>
          <a:p>
            <a:pPr marL="457200" lvl="1" indent="0">
              <a:buNone/>
            </a:pPr>
            <a:r>
              <a:rPr lang="en-GB" dirty="0" smtClean="0"/>
              <a:t>	EC Technical Readiness Levels (TRLs)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FITSM</a:t>
            </a:r>
          </a:p>
          <a:p>
            <a:pPr marL="457200" lvl="1" indent="0">
              <a:buNone/>
            </a:pPr>
            <a:r>
              <a:rPr lang="en-GB" dirty="0" smtClean="0"/>
              <a:t>	</a:t>
            </a:r>
          </a:p>
          <a:p>
            <a:pPr lvl="1"/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40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371600" y="4359289"/>
            <a:ext cx="5688251" cy="906547"/>
          </a:xfrm>
        </p:spPr>
        <p:txBody>
          <a:bodyPr/>
          <a:lstStyle/>
          <a:p>
            <a:r>
              <a:rPr lang="en-GB" dirty="0" smtClean="0"/>
              <a:t>Quick Reminder about PLM in GN4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87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380" y="1535015"/>
            <a:ext cx="4070234" cy="283011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PLM process in GN4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390" y="2202466"/>
            <a:ext cx="4390340" cy="30692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54" y="2706695"/>
            <a:ext cx="3420286" cy="33027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03223" y="4358057"/>
            <a:ext cx="1773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Process Map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306472" y="6019969"/>
            <a:ext cx="1605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RACI charts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92136" y="5409758"/>
            <a:ext cx="2458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Escalation Process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42821" y="6125517"/>
            <a:ext cx="5309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 smtClean="0"/>
              <a:t>Oh yes!!……. We have plenty of processes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157123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25625"/>
            <a:ext cx="5755548" cy="3971168"/>
          </a:xfrm>
        </p:spPr>
        <p:txBody>
          <a:bodyPr/>
          <a:lstStyle/>
          <a:p>
            <a:r>
              <a:rPr lang="en-GB" dirty="0" smtClean="0"/>
              <a:t>We need to address;</a:t>
            </a:r>
          </a:p>
          <a:p>
            <a:pPr lvl="1"/>
            <a:r>
              <a:rPr lang="en-GB" dirty="0" smtClean="0"/>
              <a:t>DANTE &amp; TERENA combined service sets</a:t>
            </a:r>
          </a:p>
          <a:p>
            <a:pPr lvl="1"/>
            <a:r>
              <a:rPr lang="en-GB" dirty="0" smtClean="0"/>
              <a:t>Adding in GEANT service sets</a:t>
            </a:r>
          </a:p>
          <a:p>
            <a:pPr lvl="1"/>
            <a:r>
              <a:rPr lang="en-GB" dirty="0" smtClean="0"/>
              <a:t>Adding in NREN service sets</a:t>
            </a:r>
          </a:p>
          <a:p>
            <a:pPr lvl="1"/>
            <a:r>
              <a:rPr lang="en-GB" dirty="0" smtClean="0"/>
              <a:t>Measuring and Reporting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i="1" dirty="0"/>
              <a:t>a</a:t>
            </a:r>
            <a:r>
              <a:rPr lang="en-GB" i="1" dirty="0" smtClean="0"/>
              <a:t>nd</a:t>
            </a:r>
          </a:p>
          <a:p>
            <a:pPr lvl="1"/>
            <a:r>
              <a:rPr lang="en-GB" dirty="0" smtClean="0"/>
              <a:t>Creating joint services with other e-infrastructures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Clouds on the horizon (2020)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649212" y="5845739"/>
            <a:ext cx="3993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2400" dirty="0"/>
              <a:t>And doing it all </a:t>
            </a:r>
            <a:r>
              <a:rPr lang="en-GB" sz="2400" dirty="0" smtClean="0"/>
              <a:t>“sustainably”</a:t>
            </a:r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824" y="1496872"/>
            <a:ext cx="5728485" cy="378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2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step towards integration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Segment the entire GEANT </a:t>
            </a:r>
            <a:r>
              <a:rPr lang="en-GB" dirty="0" err="1" smtClean="0">
                <a:latin typeface="+mn-lt"/>
              </a:rPr>
              <a:t>Assoc</a:t>
            </a:r>
            <a:r>
              <a:rPr lang="en-GB" dirty="0" smtClean="0">
                <a:latin typeface="+mn-lt"/>
              </a:rPr>
              <a:t> and GEANT project into 3 areas;</a:t>
            </a:r>
            <a:br>
              <a:rPr lang="en-GB" dirty="0" smtClean="0">
                <a:latin typeface="+mn-lt"/>
              </a:rPr>
            </a:br>
            <a:endParaRPr lang="en-GB" dirty="0" smtClean="0">
              <a:latin typeface="+mn-lt"/>
            </a:endParaRPr>
          </a:p>
          <a:p>
            <a:pPr lvl="1"/>
            <a:r>
              <a:rPr lang="en-GB" dirty="0" smtClean="0">
                <a:latin typeface="+mn-lt"/>
              </a:rPr>
              <a:t>Products: </a:t>
            </a:r>
          </a:p>
          <a:p>
            <a:pPr lvl="2"/>
            <a:r>
              <a:rPr lang="en-GB" dirty="0" smtClean="0">
                <a:latin typeface="+mn-lt"/>
              </a:rPr>
              <a:t>things we “make” with PLM control</a:t>
            </a:r>
          </a:p>
          <a:p>
            <a:pPr lvl="1"/>
            <a:endParaRPr lang="en-GB" dirty="0" smtClean="0">
              <a:latin typeface="+mn-lt"/>
            </a:endParaRPr>
          </a:p>
          <a:p>
            <a:pPr lvl="1"/>
            <a:r>
              <a:rPr lang="en-GB" dirty="0" smtClean="0">
                <a:latin typeface="+mn-lt"/>
              </a:rPr>
              <a:t>Utilities: </a:t>
            </a:r>
          </a:p>
          <a:p>
            <a:pPr lvl="2"/>
            <a:r>
              <a:rPr lang="en-GB" dirty="0" smtClean="0">
                <a:latin typeface="+mn-lt"/>
              </a:rPr>
              <a:t>Things we “make” but without PLM control</a:t>
            </a:r>
            <a:br>
              <a:rPr lang="en-GB" dirty="0" smtClean="0">
                <a:latin typeface="+mn-lt"/>
              </a:rPr>
            </a:br>
            <a:endParaRPr lang="en-GB" dirty="0" smtClean="0">
              <a:latin typeface="+mn-lt"/>
            </a:endParaRPr>
          </a:p>
          <a:p>
            <a:pPr lvl="1"/>
            <a:r>
              <a:rPr lang="en-GB" dirty="0" smtClean="0">
                <a:latin typeface="+mn-lt"/>
              </a:rPr>
              <a:t>Professional Services: </a:t>
            </a:r>
          </a:p>
          <a:p>
            <a:pPr lvl="2"/>
            <a:r>
              <a:rPr lang="en-GB" dirty="0" smtClean="0">
                <a:latin typeface="+mn-lt"/>
              </a:rPr>
              <a:t>Things we “do” (manpower driven) to aid our community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99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278557"/>
            <a:ext cx="8047567" cy="864096"/>
          </a:xfrm>
        </p:spPr>
        <p:txBody>
          <a:bodyPr/>
          <a:lstStyle/>
          <a:p>
            <a:r>
              <a:rPr lang="en-GB" dirty="0"/>
              <a:t>A categorisation for </a:t>
            </a:r>
            <a:r>
              <a:rPr lang="en-GB" dirty="0" smtClean="0"/>
              <a:t>GÉANT </a:t>
            </a:r>
            <a:r>
              <a:rPr lang="en-GB" dirty="0"/>
              <a:t>Project and Association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181338"/>
              </p:ext>
            </p:extLst>
          </p:nvPr>
        </p:nvGraphicFramePr>
        <p:xfrm>
          <a:off x="436229" y="1446486"/>
          <a:ext cx="11029162" cy="4931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8424"/>
                <a:gridCol w="2350539"/>
                <a:gridCol w="2959228"/>
                <a:gridCol w="2690971"/>
              </a:tblGrid>
              <a:tr h="567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2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Tools and Utilities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Professional Services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1569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Summary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Defined features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Defined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pricing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Software elements used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help manage/control other services or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products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Utilities</a:t>
                      </a:r>
                      <a:r>
                        <a:rPr lang="en-GB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with no defined support environment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Intangible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activities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 be separately charged, may be free to members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857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GEANT IP 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GEANT world Service,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eduPKI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CNIS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Autobahn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Filesender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Firewall</a:t>
                      </a:r>
                      <a:r>
                        <a:rPr lang="en-GB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on demand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eduPERT, 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Campus 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Best 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Practice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Procurement Services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Product</a:t>
                      </a:r>
                      <a:r>
                        <a:rPr lang="en-GB" sz="16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Service Targets / Levels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</a:t>
                      </a: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Business Case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 – usually “Yes”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RoadMap</a:t>
                      </a:r>
                      <a:endParaRPr lang="en-GB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 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KPIs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Optional – usually “Yes”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951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PLM controlled</a:t>
                      </a:r>
                      <a:endParaRPr lang="en-GB" sz="1600" b="1" u="sng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u="sng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  <a:endParaRPr lang="en-GB" sz="1400" b="1" u="sng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u="sng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endParaRPr lang="en-GB" sz="1400" b="1" u="sng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u="sng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1400" b="1" u="sng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Cloud Callout 4"/>
          <p:cNvSpPr/>
          <p:nvPr/>
        </p:nvSpPr>
        <p:spPr>
          <a:xfrm>
            <a:off x="134223" y="87715"/>
            <a:ext cx="1820411" cy="46978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proposed</a:t>
            </a:r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528506" y="484102"/>
            <a:ext cx="151002" cy="453005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9" y="3270156"/>
            <a:ext cx="5186406" cy="345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3</a:t>
            </a:r>
            <a:r>
              <a:rPr lang="en-GB" dirty="0" smtClean="0"/>
              <a:t>		The Road Ahead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4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3701" y="1787172"/>
            <a:ext cx="10515600" cy="372737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Combined e-infrastructures</a:t>
            </a:r>
          </a:p>
          <a:p>
            <a:pPr lvl="1"/>
            <a:r>
              <a:rPr lang="en-GB" dirty="0" smtClean="0"/>
              <a:t>GEANT, EGI , PRACE, EUDAT, </a:t>
            </a:r>
            <a:r>
              <a:rPr lang="en-GB" dirty="0" err="1" smtClean="0"/>
              <a:t>OpenAIRE</a:t>
            </a:r>
            <a:endParaRPr lang="en-GB" dirty="0" smtClean="0"/>
          </a:p>
          <a:p>
            <a:pPr lvl="1"/>
            <a:r>
              <a:rPr lang="en-GB" dirty="0" smtClean="0"/>
              <a:t>Integration of service catalogues and </a:t>
            </a:r>
            <a:r>
              <a:rPr lang="en-GB" smtClean="0"/>
              <a:t>new service sets </a:t>
            </a:r>
            <a:r>
              <a:rPr lang="en-GB" dirty="0"/>
              <a:t>and </a:t>
            </a:r>
            <a:endParaRPr lang="en-GB" dirty="0" smtClean="0"/>
          </a:p>
          <a:p>
            <a:pPr lvl="1"/>
            <a:r>
              <a:rPr lang="en-GB" dirty="0" smtClean="0"/>
              <a:t>Delivering </a:t>
            </a:r>
            <a:r>
              <a:rPr lang="en-GB" dirty="0"/>
              <a:t>support for SMEs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Operational Services</a:t>
            </a:r>
          </a:p>
          <a:p>
            <a:pPr lvl="1"/>
            <a:r>
              <a:rPr lang="en-GB" dirty="0"/>
              <a:t>EC have split Innovation and production services</a:t>
            </a:r>
          </a:p>
          <a:p>
            <a:pPr lvl="1"/>
            <a:r>
              <a:rPr lang="en-GB" dirty="0"/>
              <a:t>GEANT has a focus on Operational services &gt;=TRL 6</a:t>
            </a:r>
          </a:p>
          <a:p>
            <a:pPr lvl="1"/>
            <a:r>
              <a:rPr lang="en-GB" dirty="0"/>
              <a:t>Blue sky research and JRA style research is funded elsewhere</a:t>
            </a:r>
          </a:p>
          <a:p>
            <a:pPr lvl="1"/>
            <a:r>
              <a:rPr lang="en-GB" dirty="0" smtClean="0"/>
              <a:t>Innovation belongs in other parts of the work programme</a:t>
            </a:r>
          </a:p>
          <a:p>
            <a:pPr lvl="1"/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29/10/2015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 Work Programme 16/17 – A new landscape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115508" y="5603944"/>
            <a:ext cx="8707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 smtClean="0"/>
              <a:t>“decisions </a:t>
            </a:r>
            <a:r>
              <a:rPr lang="en-GB" i="1" dirty="0"/>
              <a:t>for investing in new networking services should be based on a clear business case and commitment by National Research and Education </a:t>
            </a:r>
            <a:r>
              <a:rPr lang="en-GB" i="1" dirty="0" smtClean="0"/>
              <a:t>Networks”   	H2020 WP16/17 pg62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037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slide GN3plus Symposium Athe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ymposium Athens" id="{B91D9852-3707-4790-8716-2B7A403DDA0B}" vid="{76680A4C-941D-4E5E-89FB-1F78944170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slide GN3plus Symposium Athens</Template>
  <TotalTime>1512</TotalTime>
  <Words>569</Words>
  <Application>Microsoft Macintosh PowerPoint</Application>
  <PresentationFormat>Widescreen</PresentationFormat>
  <Paragraphs>142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Verdana</vt:lpstr>
      <vt:lpstr>template slide GN3plus Symposium Athens</vt:lpstr>
      <vt:lpstr>PowerPoint Presentation</vt:lpstr>
      <vt:lpstr>Agenda</vt:lpstr>
      <vt:lpstr>PowerPoint Presentation</vt:lpstr>
      <vt:lpstr>PLM process in GN4</vt:lpstr>
      <vt:lpstr>Clouds on the horizon (2020)</vt:lpstr>
      <vt:lpstr>1st step towards integration</vt:lpstr>
      <vt:lpstr>A categorisation for GÉANT Project and Association</vt:lpstr>
      <vt:lpstr>PowerPoint Presentation</vt:lpstr>
      <vt:lpstr>EC Work Programme 16/17 – A new landscape</vt:lpstr>
      <vt:lpstr>EC Assessment - Technical Readiness Levels</vt:lpstr>
      <vt:lpstr>FITSM</vt:lpstr>
      <vt:lpstr>PowerPoint Presentation</vt:lpstr>
    </vt:vector>
  </TitlesOfParts>
  <Company>TERENA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Microsoft Office User</cp:lastModifiedBy>
  <cp:revision>42</cp:revision>
  <dcterms:created xsi:type="dcterms:W3CDTF">2015-02-12T12:24:51Z</dcterms:created>
  <dcterms:modified xsi:type="dcterms:W3CDTF">2015-10-29T10:04:22Z</dcterms:modified>
</cp:coreProperties>
</file>