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7"/>
  </p:notesMasterIdLst>
  <p:sldIdLst>
    <p:sldId id="278" r:id="rId6"/>
    <p:sldId id="284" r:id="rId7"/>
    <p:sldId id="289" r:id="rId8"/>
    <p:sldId id="285" r:id="rId9"/>
    <p:sldId id="288" r:id="rId10"/>
    <p:sldId id="290" r:id="rId11"/>
    <p:sldId id="292" r:id="rId12"/>
    <p:sldId id="293" r:id="rId13"/>
    <p:sldId id="294" r:id="rId14"/>
    <p:sldId id="281" r:id="rId15"/>
    <p:sldId id="283" r:id="rId16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69" autoAdjust="0"/>
    <p:restoredTop sz="95037"/>
  </p:normalViewPr>
  <p:slideViewPr>
    <p:cSldViewPr snapToGrid="0">
      <p:cViewPr varScale="1">
        <p:scale>
          <a:sx n="88" d="100"/>
          <a:sy n="88" d="100"/>
        </p:scale>
        <p:origin x="2120" y="1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pPr/>
              <a:t>27/10/2015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applied</a:t>
              </a:r>
              <a:r>
                <a:rPr lang="en-GB" sz="8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for </a:t>
              </a:r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ervices.geant.net/cbp/Knowledge_Base/Reports/Documents/geant-campus-best-practices.pdf" TargetMode="External"/><Relationship Id="rId3" Type="http://schemas.openxmlformats.org/officeDocument/2006/relationships/hyperlink" Target="http://services.geant.net/cbp/Knowledge_Base/Reports/Documents/amres_experience_with_cbp.pd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bp.geant.net/" TargetMode="External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5251" y="2604064"/>
            <a:ext cx="5096933" cy="375289"/>
          </a:xfrm>
        </p:spPr>
        <p:txBody>
          <a:bodyPr/>
          <a:lstStyle/>
          <a:p>
            <a:r>
              <a:rPr lang="et-EE" dirty="0" smtClean="0"/>
              <a:t>Maria Ristkok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758991" y="4900084"/>
            <a:ext cx="5003270" cy="436340"/>
          </a:xfrm>
        </p:spPr>
        <p:txBody>
          <a:bodyPr/>
          <a:lstStyle/>
          <a:p>
            <a:r>
              <a:rPr lang="et-EE" dirty="0" smtClean="0"/>
              <a:t>TF-CPR, Cambridge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t-EE" dirty="0" smtClean="0"/>
              <a:t>Project Participation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t-EE" dirty="0" smtClean="0"/>
              <a:t>Campus Best Practice (CBP)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t-EE" dirty="0" smtClean="0"/>
              <a:t>29 October 2015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1036518" y="2984133"/>
            <a:ext cx="5096933" cy="347215"/>
          </a:xfrm>
        </p:spPr>
        <p:txBody>
          <a:bodyPr>
            <a:normAutofit lnSpcReduction="10000"/>
          </a:bodyPr>
          <a:lstStyle/>
          <a:p>
            <a:r>
              <a:rPr lang="et-EE" dirty="0" smtClean="0"/>
              <a:t>GN4-1/NA3 T2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1022339" y="3304434"/>
            <a:ext cx="6613609" cy="347215"/>
          </a:xfrm>
        </p:spPr>
        <p:txBody>
          <a:bodyPr>
            <a:normAutofit lnSpcReduction="10000"/>
          </a:bodyPr>
          <a:lstStyle/>
          <a:p>
            <a:r>
              <a:rPr lang="et-EE" dirty="0" smtClean="0"/>
              <a:t>Project Manager, EENet/HITSA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45" y="4174713"/>
            <a:ext cx="1580708" cy="72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sz="2800" dirty="0" smtClean="0"/>
              <a:t>Collaboration between CBP &amp; TF-CPR</a:t>
            </a:r>
          </a:p>
          <a:p>
            <a:pPr>
              <a:buNone/>
            </a:pPr>
            <a:endParaRPr lang="et-EE" sz="2800" dirty="0" smtClean="0"/>
          </a:p>
          <a:p>
            <a:pPr>
              <a:buNone/>
            </a:pPr>
            <a:r>
              <a:rPr lang="et-EE" sz="2800" dirty="0" smtClean="0"/>
              <a:t>FOR</a:t>
            </a:r>
          </a:p>
          <a:p>
            <a:r>
              <a:rPr lang="et-EE" sz="2800" dirty="0"/>
              <a:t>Marketing the </a:t>
            </a:r>
            <a:r>
              <a:rPr lang="et-EE" sz="2800" dirty="0" smtClean="0"/>
              <a:t>Knowledge Base</a:t>
            </a:r>
          </a:p>
          <a:p>
            <a:r>
              <a:rPr lang="et-EE" sz="2800" dirty="0" smtClean="0"/>
              <a:t>Reaching the campus networks</a:t>
            </a:r>
          </a:p>
          <a:p>
            <a:r>
              <a:rPr lang="et-EE" sz="2800" dirty="0" smtClean="0"/>
              <a:t>Reviewing the way HOW </a:t>
            </a:r>
            <a:r>
              <a:rPr lang="et-EE" sz="2800" smtClean="0"/>
              <a:t>to disseminate</a:t>
            </a:r>
            <a:endParaRPr lang="et-EE" sz="2800" dirty="0" smtClean="0"/>
          </a:p>
          <a:p>
            <a:r>
              <a:rPr lang="et-EE" sz="2800" dirty="0" smtClean="0"/>
              <a:t>Any other thoughts...</a:t>
            </a:r>
          </a:p>
          <a:p>
            <a:pPr lvl="1"/>
            <a:endParaRPr lang="et-EE" dirty="0" smtClean="0"/>
          </a:p>
          <a:p>
            <a:endParaRPr lang="et-EE" dirty="0" smtClean="0"/>
          </a:p>
          <a:p>
            <a:endParaRPr lang="et-EE" dirty="0" smtClean="0"/>
          </a:p>
          <a:p>
            <a:pPr lvl="1"/>
            <a:endParaRPr lang="et-EE" dirty="0" smtClean="0"/>
          </a:p>
          <a:p>
            <a:endParaRPr lang="et-EE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I</a:t>
            </a:r>
            <a:r>
              <a:rPr lang="et-EE" dirty="0" smtClean="0"/>
              <a:t> would like to know your opinion about: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041358" y="305910"/>
            <a:ext cx="5061285" cy="350836"/>
          </a:xfrm>
        </p:spPr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200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t-EE" sz="2400" b="1" dirty="0" smtClean="0"/>
              <a:t>Aim</a:t>
            </a:r>
            <a:r>
              <a:rPr lang="et-EE" sz="2400" dirty="0" smtClean="0"/>
              <a:t>: </a:t>
            </a:r>
          </a:p>
          <a:p>
            <a:pPr lvl="1"/>
            <a:r>
              <a:rPr lang="et-EE" sz="2400" dirty="0"/>
              <a:t>T</a:t>
            </a:r>
            <a:r>
              <a:rPr lang="et-EE" sz="2400" dirty="0" smtClean="0"/>
              <a:t>o address key challenges (security, technology, services) for campus networks</a:t>
            </a:r>
          </a:p>
          <a:p>
            <a:pPr lvl="1"/>
            <a:r>
              <a:rPr lang="et-EE" sz="2400" dirty="0" smtClean="0"/>
              <a:t>To find the means to develop and maintain national best practices recommendations</a:t>
            </a:r>
          </a:p>
          <a:p>
            <a:pPr marL="0" indent="0">
              <a:buNone/>
            </a:pPr>
            <a:endParaRPr lang="et-EE" dirty="0" smtClean="0"/>
          </a:p>
          <a:p>
            <a:r>
              <a:rPr lang="et-EE" sz="2400" b="1" dirty="0" smtClean="0"/>
              <a:t>Mission</a:t>
            </a:r>
            <a:r>
              <a:rPr lang="et-EE" sz="2400" dirty="0" smtClean="0"/>
              <a:t>: to have as many campus networks adopt CBPs to maximise utility and value of services to their end users</a:t>
            </a:r>
          </a:p>
          <a:p>
            <a:pPr marL="457200" lvl="1" indent="0">
              <a:buNone/>
            </a:pPr>
            <a:endParaRPr lang="et-EE" dirty="0" smtClean="0"/>
          </a:p>
          <a:p>
            <a:r>
              <a:rPr lang="et-EE" sz="2400" b="1" dirty="0" smtClean="0"/>
              <a:t>Participating NRENs </a:t>
            </a:r>
            <a:r>
              <a:rPr lang="et-EE" sz="2400" dirty="0" smtClean="0"/>
              <a:t>: </a:t>
            </a:r>
          </a:p>
          <a:p>
            <a:pPr marL="0" indent="0">
              <a:buNone/>
            </a:pPr>
            <a:r>
              <a:rPr lang="et-EE" sz="2400" dirty="0" smtClean="0"/>
              <a:t>AMRES, ASNET-AM, BASNET, BREN, CESNET, CEENet, CSC/Funet, FCCN, GRENA, EENet/HITSA, MARnet, MREN, RENAM, RENATER, UNINETT, URAN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What is Campus Best Practice (CBP)?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32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Collaboration</a:t>
            </a:r>
            <a:endParaRPr lang="et-EE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070" y="2395870"/>
            <a:ext cx="4132964" cy="237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901002" y="1982880"/>
            <a:ext cx="3963129" cy="29943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2400" dirty="0" err="1" smtClean="0"/>
              <a:t>Collaboration</a:t>
            </a:r>
            <a:r>
              <a:rPr lang="fi-FI" sz="2400" dirty="0" smtClean="0"/>
              <a:t> </a:t>
            </a:r>
          </a:p>
          <a:p>
            <a:pPr>
              <a:buNone/>
            </a:pPr>
            <a:r>
              <a:rPr lang="fi-FI" sz="2400" dirty="0" smtClean="0"/>
              <a:t>= </a:t>
            </a:r>
            <a:r>
              <a:rPr lang="et-EE" sz="2400" dirty="0" smtClean="0"/>
              <a:t>saving </a:t>
            </a:r>
            <a:r>
              <a:rPr lang="fi-FI" sz="2400" dirty="0" smtClean="0"/>
              <a:t>resources:</a:t>
            </a:r>
          </a:p>
          <a:p>
            <a:pPr lvl="1"/>
            <a:r>
              <a:rPr lang="fi-FI" sz="2800" dirty="0" smtClean="0"/>
              <a:t>More results with less resources</a:t>
            </a:r>
          </a:p>
          <a:p>
            <a:pPr lvl="1"/>
            <a:r>
              <a:rPr lang="fi-FI" sz="2800" dirty="0" smtClean="0"/>
              <a:t>Common (IT) environments, tools,…</a:t>
            </a:r>
          </a:p>
          <a:p>
            <a:pPr lvl="1"/>
            <a:r>
              <a:rPr lang="fi-FI" sz="2800" dirty="0" smtClean="0"/>
              <a:t>Joint procurements</a:t>
            </a:r>
          </a:p>
        </p:txBody>
      </p:sp>
    </p:spTree>
    <p:extLst>
      <p:ext uri="{BB962C8B-B14F-4D97-AF65-F5344CB8AC3E}">
        <p14:creationId xmlns:p14="http://schemas.microsoft.com/office/powerpoint/2010/main" val="157242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t-EE" sz="2400" dirty="0" smtClean="0"/>
              <a:t>Organises </a:t>
            </a:r>
            <a:r>
              <a:rPr lang="et-EE" sz="2400" b="1" dirty="0" smtClean="0"/>
              <a:t>working groups</a:t>
            </a:r>
            <a:r>
              <a:rPr lang="et-EE" sz="2400" dirty="0" smtClean="0"/>
              <a:t>:</a:t>
            </a:r>
          </a:p>
          <a:p>
            <a:pPr lvl="1"/>
            <a:r>
              <a:rPr lang="et-EE" sz="2400" dirty="0" smtClean="0"/>
              <a:t>Participants from universities are invited to propose recommendations</a:t>
            </a:r>
          </a:p>
          <a:p>
            <a:pPr lvl="1"/>
            <a:r>
              <a:rPr lang="et-EE" sz="2400" dirty="0" smtClean="0"/>
              <a:t>Creating </a:t>
            </a:r>
            <a:r>
              <a:rPr lang="et-EE" sz="2400" dirty="0"/>
              <a:t>common IT practices</a:t>
            </a:r>
            <a:endParaRPr lang="et-EE" sz="2400" dirty="0" smtClean="0"/>
          </a:p>
          <a:p>
            <a:endParaRPr lang="et-EE" sz="2400" dirty="0" smtClean="0"/>
          </a:p>
          <a:p>
            <a:r>
              <a:rPr lang="et-EE" sz="2400" dirty="0" smtClean="0"/>
              <a:t>Provides the community with </a:t>
            </a:r>
            <a:r>
              <a:rPr lang="et-EE" sz="2400" b="1" dirty="0" smtClean="0"/>
              <a:t>Best Practice Documents </a:t>
            </a:r>
            <a:r>
              <a:rPr lang="et-EE" sz="2400" dirty="0" smtClean="0"/>
              <a:t>(BPDs) that are collected to the </a:t>
            </a:r>
            <a:r>
              <a:rPr lang="et-EE" sz="2400" b="1" dirty="0" smtClean="0"/>
              <a:t>Knowledge Base </a:t>
            </a:r>
          </a:p>
          <a:p>
            <a:pPr lvl="1"/>
            <a:r>
              <a:rPr lang="et-EE" sz="2400" dirty="0" smtClean="0"/>
              <a:t>Ca 10 new documents during GN4-1 (4 already published)</a:t>
            </a:r>
          </a:p>
          <a:p>
            <a:pPr lvl="1"/>
            <a:r>
              <a:rPr lang="et-EE" sz="2400" dirty="0" smtClean="0"/>
              <a:t>45 BPDs at final stage </a:t>
            </a:r>
          </a:p>
          <a:p>
            <a:pPr marL="0" indent="0">
              <a:buNone/>
            </a:pPr>
            <a:endParaRPr lang="et-EE" sz="2400" dirty="0" smtClean="0"/>
          </a:p>
          <a:p>
            <a:r>
              <a:rPr lang="et-EE" sz="2400" dirty="0" smtClean="0"/>
              <a:t>Organises technical </a:t>
            </a:r>
            <a:r>
              <a:rPr lang="et-EE" sz="2400" b="1" dirty="0" smtClean="0"/>
              <a:t>workshops and trainings (CBP Academy)</a:t>
            </a:r>
          </a:p>
          <a:p>
            <a:pPr lvl="1"/>
            <a:r>
              <a:rPr lang="et-EE" sz="2200" dirty="0" smtClean="0"/>
              <a:t>CBP on demand</a:t>
            </a:r>
          </a:p>
          <a:p>
            <a:pPr lvl="1"/>
            <a:r>
              <a:rPr lang="et-EE" sz="2200" b="1" dirty="0" smtClean="0"/>
              <a:t>FPA Technical Annex</a:t>
            </a:r>
            <a:r>
              <a:rPr lang="et-EE" sz="2200" dirty="0" smtClean="0"/>
              <a:t>:„...</a:t>
            </a:r>
            <a:r>
              <a:rPr lang="en-US" sz="2200" dirty="0" smtClean="0"/>
              <a:t>training </a:t>
            </a:r>
            <a:r>
              <a:rPr lang="en-US" sz="2200" dirty="0"/>
              <a:t>provided by the CBP trainers, the trainers in 1/NA1 and </a:t>
            </a:r>
            <a:r>
              <a:rPr lang="en-US" sz="2200" dirty="0" smtClean="0"/>
              <a:t>the</a:t>
            </a:r>
            <a:r>
              <a:rPr lang="et-EE" sz="2200" dirty="0" smtClean="0"/>
              <a:t>  </a:t>
            </a:r>
            <a:r>
              <a:rPr lang="en-US" sz="2200" b="1" dirty="0" smtClean="0"/>
              <a:t>PR </a:t>
            </a:r>
            <a:r>
              <a:rPr lang="en-US" sz="2200" b="1" dirty="0"/>
              <a:t>and Communications specialists </a:t>
            </a:r>
            <a:r>
              <a:rPr lang="en-US" sz="2200" dirty="0"/>
              <a:t>in </a:t>
            </a:r>
            <a:r>
              <a:rPr lang="en-US" sz="2200" dirty="0" smtClean="0"/>
              <a:t>2/NA2</a:t>
            </a:r>
            <a:r>
              <a:rPr lang="et-EE" sz="2200" dirty="0" smtClean="0"/>
              <a:t>“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Activities (1/2)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68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Activities (2/2)</a:t>
            </a:r>
            <a:endParaRPr lang="et-EE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403498" y="2561474"/>
            <a:ext cx="6336291" cy="2329503"/>
            <a:chOff x="1428632" y="2434848"/>
            <a:chExt cx="8352561" cy="3070773"/>
          </a:xfrm>
        </p:grpSpPr>
        <p:sp>
          <p:nvSpPr>
            <p:cNvPr id="6" name="Rectangle 5"/>
            <p:cNvSpPr/>
            <p:nvPr/>
          </p:nvSpPr>
          <p:spPr>
            <a:xfrm>
              <a:off x="6208296" y="3958390"/>
              <a:ext cx="1891922" cy="1547231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sz="2800" dirty="0" smtClean="0"/>
                <a:t>Planning</a:t>
              </a:r>
              <a:endParaRPr lang="en-US" sz="2800" dirty="0"/>
            </a:p>
          </p:txBody>
        </p:sp>
        <p:sp>
          <p:nvSpPr>
            <p:cNvPr id="7" name="Rectangle 6"/>
            <p:cNvSpPr>
              <a:spLocks noChangeAspect="1"/>
            </p:cNvSpPr>
            <p:nvPr/>
          </p:nvSpPr>
          <p:spPr>
            <a:xfrm>
              <a:off x="1428632" y="2898658"/>
              <a:ext cx="2543795" cy="16912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sz="2800" dirty="0" smtClean="0"/>
                <a:t>B</a:t>
              </a:r>
              <a:r>
                <a:rPr lang="et-EE" sz="2800" dirty="0" smtClean="0"/>
                <a:t>est Practice Documents</a:t>
              </a:r>
              <a:endParaRPr lang="fi-FI" sz="2800" dirty="0" smtClean="0"/>
            </a:p>
          </p:txBody>
        </p:sp>
        <p:sp>
          <p:nvSpPr>
            <p:cNvPr id="8" name="Rectangle 7"/>
            <p:cNvSpPr>
              <a:spLocks noChangeAspect="1"/>
            </p:cNvSpPr>
            <p:nvPr/>
          </p:nvSpPr>
          <p:spPr>
            <a:xfrm>
              <a:off x="3972427" y="2461238"/>
              <a:ext cx="3019926" cy="1497154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sz="2800" dirty="0" err="1" smtClean="0"/>
                <a:t>Workshops</a:t>
              </a:r>
              <a:endParaRPr lang="en-US" sz="2800" dirty="0"/>
            </a:p>
          </p:txBody>
        </p:sp>
        <p:sp>
          <p:nvSpPr>
            <p:cNvPr id="9" name="Rectangle 8"/>
            <p:cNvSpPr>
              <a:spLocks noChangeAspect="1"/>
            </p:cNvSpPr>
            <p:nvPr/>
          </p:nvSpPr>
          <p:spPr>
            <a:xfrm>
              <a:off x="3972427" y="3958393"/>
              <a:ext cx="2235870" cy="1134869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sz="2800" dirty="0" err="1" smtClean="0"/>
                <a:t>Trainings</a:t>
              </a:r>
              <a:endParaRPr lang="en-US" sz="2800" dirty="0"/>
            </a:p>
          </p:txBody>
        </p:sp>
        <p:sp>
          <p:nvSpPr>
            <p:cNvPr id="10" name="Rectangle 9"/>
            <p:cNvSpPr>
              <a:spLocks noChangeAspect="1"/>
            </p:cNvSpPr>
            <p:nvPr/>
          </p:nvSpPr>
          <p:spPr>
            <a:xfrm>
              <a:off x="6829442" y="2434848"/>
              <a:ext cx="2951751" cy="1523543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sz="2800" dirty="0" err="1" smtClean="0"/>
                <a:t>Dissemination</a:t>
              </a:r>
              <a:endParaRPr lang="en-US" sz="28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671474" y="4720097"/>
            <a:ext cx="82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learn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2599145" y="1744986"/>
            <a:ext cx="1222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discover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3742785" y="5116627"/>
            <a:ext cx="877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teach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5410247" y="5186944"/>
            <a:ext cx="858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scout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5405965" y="1975818"/>
            <a:ext cx="1224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socialize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4097824" y="1977469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peer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217519" y="2460071"/>
            <a:ext cx="1457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 smtClean="0"/>
              <a:t>document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336340" y="4304108"/>
            <a:ext cx="1699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recommend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336340" y="3323986"/>
            <a:ext cx="978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define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6630467" y="4576990"/>
            <a:ext cx="1769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interconnect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7026560" y="3842443"/>
            <a:ext cx="1193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monitor</a:t>
            </a:r>
            <a:endParaRPr lang="en-US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7230803" y="1975817"/>
            <a:ext cx="1017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inform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5856068" y="1360937"/>
            <a:ext cx="1883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communicate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1454123" y="2155055"/>
            <a:ext cx="1573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 smtClean="0"/>
              <a:t>collaborate</a:t>
            </a:r>
            <a:endParaRPr lang="en-US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169" y="1380293"/>
            <a:ext cx="1249788" cy="62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89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t-E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Work on BPDs and Areas of Focus</a:t>
            </a:r>
            <a:endParaRPr lang="et-EE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327729" y="1856360"/>
            <a:ext cx="8015286" cy="211312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5188" tIns="47595" rIns="95188" bIns="47595" numCol="1" rtlCol="0" anchor="t" anchorCtr="0" compatLnSpc="1">
            <a:prstTxWarp prst="textNoShape">
              <a:avLst/>
            </a:prstTxWarp>
          </a:bodyPr>
          <a:lstStyle/>
          <a:p>
            <a:pPr defTabSz="951885"/>
            <a:endParaRPr lang="en-US" dirty="0">
              <a:noFill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867" y="2054609"/>
            <a:ext cx="643682" cy="61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68773" y="2925821"/>
            <a:ext cx="1283880" cy="671662"/>
          </a:xfrm>
          <a:prstGeom prst="rect">
            <a:avLst/>
          </a:prstGeom>
        </p:spPr>
        <p:txBody>
          <a:bodyPr wrap="none" lIns="95188" tIns="47595" rIns="95188" bIns="47595">
            <a:spAutoFit/>
          </a:bodyPr>
          <a:lstStyle/>
          <a:p>
            <a:pPr marL="302422" indent="-302422" algn="ctr" defTabSz="1057650" eaLnBrk="1" hangingPunct="1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r>
              <a:rPr lang="en-US" sz="1700" kern="0" dirty="0">
                <a:latin typeface="+mn-lt"/>
              </a:rPr>
              <a:t>Campus</a:t>
            </a:r>
          </a:p>
          <a:p>
            <a:pPr marL="302422" indent="-302422" algn="ctr" defTabSz="1057650" eaLnBrk="1" hangingPunct="1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r>
              <a:rPr lang="nb-NO" sz="1700" kern="0" dirty="0" err="1">
                <a:latin typeface="+mn-lt"/>
              </a:rPr>
              <a:t>Networking</a:t>
            </a:r>
            <a:endParaRPr lang="en-US" sz="1700" kern="0" dirty="0"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4973" y="2074838"/>
            <a:ext cx="643682" cy="61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468549" y="2912924"/>
            <a:ext cx="1452053" cy="671662"/>
          </a:xfrm>
          <a:prstGeom prst="rect">
            <a:avLst/>
          </a:prstGeom>
        </p:spPr>
        <p:txBody>
          <a:bodyPr wrap="square" lIns="95188" tIns="47595" rIns="95188" bIns="47595">
            <a:spAutoFit/>
          </a:bodyPr>
          <a:lstStyle/>
          <a:p>
            <a:pPr marL="302422" indent="-302422" algn="ctr" defTabSz="1057650" eaLnBrk="1" hangingPunct="1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r>
              <a:rPr lang="en-US" sz="1700" kern="0" dirty="0">
                <a:latin typeface="+mn-lt"/>
              </a:rPr>
              <a:t>Physical </a:t>
            </a:r>
          </a:p>
          <a:p>
            <a:pPr marL="302422" indent="-302422" algn="ctr" defTabSz="1057650" eaLnBrk="1" hangingPunct="1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r>
              <a:rPr lang="en-US" sz="1700" kern="0" dirty="0">
                <a:latin typeface="+mn-lt"/>
              </a:rPr>
              <a:t>Infrastructure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07356" y="2073707"/>
            <a:ext cx="643682" cy="61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823325" y="2912008"/>
            <a:ext cx="1211745" cy="671662"/>
          </a:xfrm>
          <a:prstGeom prst="rect">
            <a:avLst/>
          </a:prstGeom>
        </p:spPr>
        <p:txBody>
          <a:bodyPr wrap="none" lIns="95188" tIns="47595" rIns="95188" bIns="47595">
            <a:spAutoFit/>
          </a:bodyPr>
          <a:lstStyle/>
          <a:p>
            <a:pPr marL="302422" indent="-302422" algn="ctr" defTabSz="1057650" eaLnBrk="1" hangingPunct="1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r>
              <a:rPr lang="en-US" sz="1700" kern="0" dirty="0">
                <a:latin typeface="+mn-lt"/>
              </a:rPr>
              <a:t>Network</a:t>
            </a:r>
          </a:p>
          <a:p>
            <a:pPr marL="302422" indent="-302422" algn="ctr" defTabSz="1057650" eaLnBrk="1" hangingPunct="1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r>
              <a:rPr lang="nb-NO" sz="1700" kern="0" dirty="0" err="1">
                <a:latin typeface="+mn-lt"/>
              </a:rPr>
              <a:t>Monitoring</a:t>
            </a:r>
            <a:endParaRPr lang="en-US" sz="1700" kern="0" dirty="0">
              <a:latin typeface="+mn-lt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40633" y="2082850"/>
            <a:ext cx="643682" cy="61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736901" y="2924144"/>
            <a:ext cx="1883702" cy="671662"/>
          </a:xfrm>
          <a:prstGeom prst="rect">
            <a:avLst/>
          </a:prstGeom>
        </p:spPr>
        <p:txBody>
          <a:bodyPr wrap="square" lIns="95188" tIns="47595" rIns="95188" bIns="47595">
            <a:spAutoFit/>
          </a:bodyPr>
          <a:lstStyle/>
          <a:p>
            <a:pPr marL="302422" indent="-302422" algn="ctr" defTabSz="1057650" eaLnBrk="1" hangingPunct="1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r>
              <a:rPr lang="en-US" sz="1700" kern="0" dirty="0">
                <a:latin typeface="+mn-lt"/>
              </a:rPr>
              <a:t>Real-time</a:t>
            </a:r>
          </a:p>
          <a:p>
            <a:pPr marL="302422" indent="-302422" algn="ctr" defTabSz="1057650" eaLnBrk="1" hangingPunct="1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r>
              <a:rPr lang="nb-NO" sz="1700" kern="0" dirty="0">
                <a:latin typeface="+mn-lt"/>
              </a:rPr>
              <a:t> </a:t>
            </a:r>
            <a:r>
              <a:rPr lang="nb-NO" sz="1700" kern="0" dirty="0" err="1">
                <a:latin typeface="+mn-lt"/>
              </a:rPr>
              <a:t>communications</a:t>
            </a:r>
            <a:endParaRPr lang="en-US" sz="1700" kern="0" dirty="0">
              <a:latin typeface="+mn-lt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20603" y="2082850"/>
            <a:ext cx="643682" cy="61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5428744" y="3068974"/>
            <a:ext cx="1027400" cy="357730"/>
          </a:xfrm>
          <a:prstGeom prst="rect">
            <a:avLst/>
          </a:prstGeom>
        </p:spPr>
        <p:txBody>
          <a:bodyPr wrap="none" lIns="95188" tIns="47595" rIns="95188" bIns="47595">
            <a:spAutoFit/>
          </a:bodyPr>
          <a:lstStyle/>
          <a:p>
            <a:pPr marL="302422" indent="-302422" algn="ctr" defTabSz="1057650" eaLnBrk="1" hangingPunct="1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r>
              <a:rPr lang="en-US" sz="1700" kern="0" dirty="0">
                <a:latin typeface="+mn-lt"/>
              </a:rPr>
              <a:t>Wireless</a:t>
            </a:r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09146" y="2082850"/>
            <a:ext cx="643682" cy="61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6740530" y="3082787"/>
            <a:ext cx="980913" cy="357730"/>
          </a:xfrm>
          <a:prstGeom prst="rect">
            <a:avLst/>
          </a:prstGeom>
        </p:spPr>
        <p:txBody>
          <a:bodyPr wrap="none" lIns="95188" tIns="47595" rIns="95188" bIns="47595">
            <a:spAutoFit/>
          </a:bodyPr>
          <a:lstStyle/>
          <a:p>
            <a:pPr marL="302422" indent="-302422" algn="ctr" defTabSz="1057650" eaLnBrk="1" hangingPunct="1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r>
              <a:rPr lang="en-US" sz="1700" kern="0" dirty="0">
                <a:latin typeface="+mn-lt"/>
              </a:rPr>
              <a:t>Security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58" y="4307578"/>
            <a:ext cx="6661785" cy="183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38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Campus Best Practice staircase</a:t>
            </a:r>
            <a:endParaRPr lang="et-E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125" y="1871331"/>
            <a:ext cx="7267618" cy="465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817214" y="1586769"/>
            <a:ext cx="3323493" cy="3541632"/>
          </a:xfrm>
          <a:prstGeom prst="straightConnector1">
            <a:avLst/>
          </a:prstGeom>
          <a:ln w="57150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-2700000">
            <a:off x="424893" y="2923039"/>
            <a:ext cx="28082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dirty="0" smtClean="0"/>
              <a:t>Strategic </a:t>
            </a:r>
            <a:r>
              <a:rPr lang="fi-FI" sz="3200" dirty="0" err="1" smtClean="0"/>
              <a:t>choice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643391" y="5718447"/>
            <a:ext cx="3097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[1] </a:t>
            </a:r>
            <a:r>
              <a:rPr lang="fi-FI" dirty="0" err="1" smtClean="0"/>
              <a:t>Vidar</a:t>
            </a:r>
            <a:r>
              <a:rPr lang="fi-FI" dirty="0" smtClean="0"/>
              <a:t> </a:t>
            </a:r>
            <a:r>
              <a:rPr lang="fi-FI" dirty="0" err="1" smtClean="0"/>
              <a:t>Faltinsen</a:t>
            </a:r>
            <a:r>
              <a:rPr lang="fi-FI" dirty="0" smtClean="0"/>
              <a:t> et </a:t>
            </a:r>
            <a:r>
              <a:rPr lang="fi-FI" dirty="0" err="1" smtClean="0"/>
              <a:t>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74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endParaRPr lang="et-EE" sz="2400" dirty="0" smtClean="0"/>
          </a:p>
          <a:p>
            <a:pPr>
              <a:buFont typeface="+mj-lt"/>
              <a:buAutoNum type="arabicPeriod"/>
            </a:pPr>
            <a:r>
              <a:rPr lang="en-US" sz="2400" dirty="0" err="1" smtClean="0"/>
              <a:t>Vidar</a:t>
            </a:r>
            <a:r>
              <a:rPr lang="en-US" sz="2400" dirty="0" smtClean="0"/>
              <a:t> </a:t>
            </a:r>
            <a:r>
              <a:rPr lang="en-US" sz="2400" dirty="0" err="1"/>
              <a:t>Faltinsen</a:t>
            </a:r>
            <a:r>
              <a:rPr lang="en-US" sz="2400" dirty="0"/>
              <a:t>, Gunnar </a:t>
            </a:r>
            <a:r>
              <a:rPr lang="en-US" sz="2400" dirty="0" err="1"/>
              <a:t>Bøe</a:t>
            </a:r>
            <a:r>
              <a:rPr lang="en-US" sz="2400" dirty="0"/>
              <a:t> and Olaf </a:t>
            </a:r>
            <a:r>
              <a:rPr lang="en-US" sz="2400" dirty="0" err="1" smtClean="0"/>
              <a:t>Schjelderup</a:t>
            </a:r>
            <a:r>
              <a:rPr lang="en-US" sz="2400" dirty="0" smtClean="0"/>
              <a:t> </a:t>
            </a:r>
            <a:r>
              <a:rPr lang="en-US" sz="2400" dirty="0"/>
              <a:t>(UNINETT), GÉANT Campus Best </a:t>
            </a:r>
            <a:r>
              <a:rPr lang="en-US" sz="2400" dirty="0" smtClean="0"/>
              <a:t>Practices:</a:t>
            </a:r>
            <a:endParaRPr lang="en-US" sz="2400" dirty="0"/>
          </a:p>
          <a:p>
            <a:pPr marL="433388" lvl="1" indent="0">
              <a:buNone/>
            </a:pPr>
            <a:r>
              <a:rPr lang="en-US" sz="2400" dirty="0">
                <a:hlinkClick r:id="rId2"/>
              </a:rPr>
              <a:t>http://services.geant.net/cbp/Knowledge_Base/Reports/Documents/geant-campus-best-practices.pdf</a:t>
            </a:r>
            <a:endParaRPr lang="en-US" sz="2400" dirty="0"/>
          </a:p>
          <a:p>
            <a:pPr marL="433388" lvl="1" indent="0">
              <a:buNone/>
            </a:pPr>
            <a:endParaRPr lang="en-US" dirty="0"/>
          </a:p>
          <a:p>
            <a:pPr>
              <a:buFont typeface="+mj-lt"/>
              <a:buAutoNum type="arabicPeriod"/>
            </a:pPr>
            <a:r>
              <a:rPr lang="en-US" sz="2400" dirty="0"/>
              <a:t>Mara </a:t>
            </a:r>
            <a:r>
              <a:rPr lang="en-US" sz="2400" dirty="0" err="1"/>
              <a:t>Bukvic</a:t>
            </a:r>
            <a:r>
              <a:rPr lang="en-US" sz="2400" dirty="0"/>
              <a:t>, AMRES’ Experience with Implementing the “Campus Best Practices” Model:</a:t>
            </a:r>
          </a:p>
          <a:p>
            <a:pPr marL="433388" lvl="1" indent="0">
              <a:buNone/>
            </a:pPr>
            <a:r>
              <a:rPr lang="en-US" sz="2400" dirty="0">
                <a:hlinkClick r:id="rId3"/>
              </a:rPr>
              <a:t>http://services.geant.net/cbp/Knowledge_Base/Reports/Documents/amres_experience_with_cbp.pdf</a:t>
            </a:r>
            <a:endParaRPr lang="en-US" sz="2400" dirty="0"/>
          </a:p>
          <a:p>
            <a:pPr marL="0" indent="0">
              <a:buNone/>
            </a:pPr>
            <a:endParaRPr lang="et-E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White Papers and References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2411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0"/>
            <a:ext cx="4668247" cy="4652963"/>
          </a:xfrm>
        </p:spPr>
        <p:txBody>
          <a:bodyPr>
            <a:normAutofit fontScale="92500"/>
          </a:bodyPr>
          <a:lstStyle/>
          <a:p>
            <a:endParaRPr lang="fi-FI" dirty="0" smtClean="0"/>
          </a:p>
          <a:p>
            <a:pPr>
              <a:buNone/>
            </a:pPr>
            <a:r>
              <a:rPr lang="fi-FI" sz="2400" b="1" dirty="0" smtClean="0"/>
              <a:t>Campus </a:t>
            </a:r>
            <a:r>
              <a:rPr lang="fi-FI" sz="2400" b="1" dirty="0"/>
              <a:t>Best </a:t>
            </a:r>
            <a:r>
              <a:rPr lang="fi-FI" sz="2400" b="1" dirty="0" err="1"/>
              <a:t>Practice</a:t>
            </a:r>
            <a:r>
              <a:rPr lang="fi-FI" sz="2400" b="1" dirty="0"/>
              <a:t> </a:t>
            </a:r>
            <a:r>
              <a:rPr lang="fi-FI" sz="2400" b="1" dirty="0" err="1" smtClean="0"/>
              <a:t>website</a:t>
            </a:r>
            <a:r>
              <a:rPr lang="fi-FI" sz="2400" b="1" dirty="0" smtClean="0"/>
              <a:t>:</a:t>
            </a:r>
            <a:endParaRPr lang="et-EE" sz="2400" b="1" dirty="0" smtClean="0">
              <a:hlinkClick r:id="rId2"/>
            </a:endParaRPr>
          </a:p>
          <a:p>
            <a:pPr lvl="1"/>
            <a:r>
              <a:rPr lang="et-EE" sz="2400" dirty="0" smtClean="0">
                <a:hlinkClick r:id="rId2"/>
              </a:rPr>
              <a:t>https://lists.geant.org/wiki/cbp/geantcampus/start</a:t>
            </a:r>
          </a:p>
          <a:p>
            <a:pPr lvl="1"/>
            <a:r>
              <a:rPr lang="fi-FI" sz="2400" dirty="0" smtClean="0">
                <a:hlinkClick r:id="rId2"/>
              </a:rPr>
              <a:t>http</a:t>
            </a:r>
            <a:r>
              <a:rPr lang="fi-FI" sz="2400" dirty="0">
                <a:hlinkClick r:id="rId2"/>
              </a:rPr>
              <a:t>://cbp.geant.net</a:t>
            </a:r>
            <a:r>
              <a:rPr lang="fi-FI" sz="2400" dirty="0" smtClean="0">
                <a:hlinkClick r:id="rId2"/>
              </a:rPr>
              <a:t>/</a:t>
            </a:r>
            <a:endParaRPr lang="fi-FI" sz="2400" dirty="0" smtClean="0"/>
          </a:p>
          <a:p>
            <a:pPr>
              <a:buNone/>
            </a:pPr>
            <a:endParaRPr lang="et-EE" sz="2400" dirty="0" smtClean="0"/>
          </a:p>
          <a:p>
            <a:pPr>
              <a:buNone/>
            </a:pPr>
            <a:r>
              <a:rPr lang="et-EE" sz="2400" b="1" dirty="0" smtClean="0"/>
              <a:t>Coming e</a:t>
            </a:r>
            <a:r>
              <a:rPr lang="fi-FI" sz="2400" b="1" dirty="0" smtClean="0"/>
              <a:t>vents</a:t>
            </a:r>
            <a:r>
              <a:rPr lang="et-EE" sz="2400" b="1" dirty="0" smtClean="0"/>
              <a:t>: </a:t>
            </a:r>
          </a:p>
          <a:p>
            <a:pPr lvl="2"/>
            <a:r>
              <a:rPr lang="et-EE" sz="2400" dirty="0" smtClean="0"/>
              <a:t>Network Security Workshop in January or February 2016 (3 days)</a:t>
            </a:r>
          </a:p>
          <a:p>
            <a:pPr lvl="2"/>
            <a:r>
              <a:rPr lang="et-EE" sz="2400" dirty="0" smtClean="0"/>
              <a:t>Network Monitoring Workshop in Czech Republic in April 2016 (2 days)</a:t>
            </a:r>
          </a:p>
          <a:p>
            <a:pPr lvl="1"/>
            <a:endParaRPr lang="fi-FI" dirty="0"/>
          </a:p>
          <a:p>
            <a:pPr marL="0" indent="0">
              <a:buNone/>
            </a:pPr>
            <a:endParaRPr lang="et-E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Further information</a:t>
            </a:r>
            <a:endParaRPr lang="et-EE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801" y="2081951"/>
            <a:ext cx="3869775" cy="328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11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GN4PROJ-13-15</_dlc_DocId>
    <_dlc_DocIdUrl xmlns="e7019c98-23ef-46f8-8434-cfd3a3bc7393">
      <Url>https://intranet.geant.org/help-and-support/_layouts/15/DocIdRedir.aspx?ID=GN4PROJ-13-15</Url>
      <Description>GN4PROJ-13-15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0DDEFE0-7B91-432A-A6A7-ACD9A02E8E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e7019c98-23ef-46f8-8434-cfd3a3bc7393"/>
    <ds:schemaRef ds:uri="http://schemas.microsoft.com/office/infopath/2007/PartnerControls"/>
    <ds:schemaRef ds:uri="http://schemas.openxmlformats.org/package/2006/metadata/core-propertie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47CDDC3-53C5-49FD-9CC6-A95D5E6CF61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1769</TotalTime>
  <Words>408</Words>
  <Application>Microsoft Macintosh PowerPoint</Application>
  <PresentationFormat>On-screen Show (4:3)</PresentationFormat>
  <Paragraphs>106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Verdana</vt:lpstr>
      <vt:lpstr>Arial</vt:lpstr>
      <vt:lpstr>GEANT Association</vt:lpstr>
      <vt:lpstr>PowerPoint Presentation</vt:lpstr>
      <vt:lpstr>What is Campus Best Practice (CBP)?</vt:lpstr>
      <vt:lpstr>Collaboration</vt:lpstr>
      <vt:lpstr>Activities (1/2)</vt:lpstr>
      <vt:lpstr>Activities (2/2)</vt:lpstr>
      <vt:lpstr>Work on BPDs and Areas of Focus</vt:lpstr>
      <vt:lpstr>Campus Best Practice staircase</vt:lpstr>
      <vt:lpstr>White Papers and References</vt:lpstr>
      <vt:lpstr>Further information</vt:lpstr>
      <vt:lpstr>I would like to know your opinion about: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Microsoft Office User</cp:lastModifiedBy>
  <cp:revision>88</cp:revision>
  <cp:lastPrinted>2015-05-01T10:30:08Z</cp:lastPrinted>
  <dcterms:created xsi:type="dcterms:W3CDTF">2015-10-26T21:37:19Z</dcterms:created>
  <dcterms:modified xsi:type="dcterms:W3CDTF">2015-10-27T15:46:39Z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5dfef42f-72c4-4868-8596-52062fbf522b</vt:lpwstr>
  </property>
</Properties>
</file>