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8"/>
  </p:notesMasterIdLst>
  <p:sldIdLst>
    <p:sldId id="279" r:id="rId5"/>
    <p:sldId id="297" r:id="rId6"/>
    <p:sldId id="291" r:id="rId7"/>
    <p:sldId id="301" r:id="rId8"/>
    <p:sldId id="302" r:id="rId9"/>
    <p:sldId id="303" r:id="rId10"/>
    <p:sldId id="299" r:id="rId11"/>
    <p:sldId id="295" r:id="rId12"/>
    <p:sldId id="296" r:id="rId13"/>
    <p:sldId id="293" r:id="rId14"/>
    <p:sldId id="307" r:id="rId15"/>
    <p:sldId id="306" r:id="rId16"/>
    <p:sldId id="281" r:id="rId17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8" autoAdjust="0"/>
    <p:restoredTop sz="69301" autoAdjust="0"/>
  </p:normalViewPr>
  <p:slideViewPr>
    <p:cSldViewPr snapToGrid="0">
      <p:cViewPr varScale="1">
        <p:scale>
          <a:sx n="83" d="100"/>
          <a:sy n="83" d="100"/>
        </p:scale>
        <p:origin x="2208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27/10/2015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Meeting </a:t>
            </a:r>
            <a:r>
              <a:rPr lang="nb-NO" dirty="0" err="1" smtClean="0"/>
              <a:t>user</a:t>
            </a:r>
            <a:r>
              <a:rPr lang="nb-NO" dirty="0" smtClean="0"/>
              <a:t> </a:t>
            </a:r>
            <a:r>
              <a:rPr lang="nb-NO" dirty="0" err="1" smtClean="0"/>
              <a:t>needs</a:t>
            </a:r>
            <a:r>
              <a:rPr lang="nb-NO" dirty="0" smtClean="0"/>
              <a:t>: providing </a:t>
            </a:r>
            <a:r>
              <a:rPr lang="nb-NO" dirty="0" err="1" smtClean="0"/>
              <a:t>the</a:t>
            </a:r>
            <a:r>
              <a:rPr lang="nb-NO" dirty="0" smtClean="0"/>
              <a:t> right </a:t>
            </a:r>
            <a:r>
              <a:rPr lang="nb-NO" dirty="0" err="1" smtClean="0"/>
              <a:t>choices</a:t>
            </a:r>
            <a:endParaRPr lang="nb-NO" dirty="0" smtClean="0"/>
          </a:p>
          <a:p>
            <a:pPr marL="171450" indent="-171450">
              <a:buFontTx/>
              <a:buChar char="-"/>
            </a:pPr>
            <a:r>
              <a:rPr lang="nb-NO" dirty="0" smtClean="0"/>
              <a:t>Range </a:t>
            </a:r>
            <a:r>
              <a:rPr lang="nb-NO" dirty="0" err="1" smtClean="0"/>
              <a:t>of</a:t>
            </a:r>
            <a:r>
              <a:rPr lang="nb-NO" dirty="0" smtClean="0"/>
              <a:t> services</a:t>
            </a:r>
          </a:p>
          <a:p>
            <a:pPr marL="171450" indent="-171450">
              <a:buFontTx/>
              <a:buChar char="-"/>
            </a:pPr>
            <a:r>
              <a:rPr lang="nb-NO" baseline="0" dirty="0" err="1" smtClean="0"/>
              <a:t>Buying</a:t>
            </a:r>
            <a:r>
              <a:rPr lang="nb-NO" baseline="0" dirty="0" smtClean="0"/>
              <a:t> </a:t>
            </a:r>
            <a:r>
              <a:rPr lang="nb-NO" baseline="0" dirty="0" err="1" smtClean="0"/>
              <a:t>power</a:t>
            </a:r>
            <a:endParaRPr lang="nb-NO" baseline="0" dirty="0" smtClean="0"/>
          </a:p>
          <a:p>
            <a:pPr marL="171450" indent="-171450">
              <a:buFontTx/>
              <a:buChar char="-"/>
            </a:pPr>
            <a:r>
              <a:rPr lang="nb-NO" baseline="0" dirty="0" err="1" smtClean="0"/>
              <a:t>Adapted</a:t>
            </a:r>
            <a:r>
              <a:rPr lang="nb-NO" baseline="0" dirty="0" smtClean="0"/>
              <a:t> to </a:t>
            </a:r>
            <a:r>
              <a:rPr lang="nb-NO" baseline="0" dirty="0" err="1" smtClean="0"/>
              <a:t>common</a:t>
            </a:r>
            <a:r>
              <a:rPr lang="nb-NO" baseline="0" dirty="0" smtClean="0"/>
              <a:t> </a:t>
            </a:r>
            <a:r>
              <a:rPr lang="nb-NO" baseline="0" dirty="0" err="1" smtClean="0"/>
              <a:t>requirements</a:t>
            </a:r>
            <a:endParaRPr lang="nb-NO" baseline="0" dirty="0" smtClean="0"/>
          </a:p>
          <a:p>
            <a:pPr marL="0" indent="0">
              <a:buFontTx/>
              <a:buNone/>
            </a:pPr>
            <a:r>
              <a:rPr lang="nb-NO" baseline="0" dirty="0" err="1" smtClean="0"/>
              <a:t>Community</a:t>
            </a:r>
            <a:r>
              <a:rPr lang="nb-NO" baseline="0" dirty="0" smtClean="0"/>
              <a:t> </a:t>
            </a:r>
            <a:r>
              <a:rPr lang="nb-NO" baseline="0" dirty="0" err="1" smtClean="0"/>
              <a:t>effort</a:t>
            </a:r>
            <a:r>
              <a:rPr lang="nb-NO" baseline="0" dirty="0" smtClean="0"/>
              <a:t> – by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community</a:t>
            </a:r>
            <a:r>
              <a:rPr lang="nb-NO" baseline="0" dirty="0" smtClean="0"/>
              <a:t>, for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community</a:t>
            </a:r>
            <a:endParaRPr lang="nb-NO" baseline="0" dirty="0" smtClean="0"/>
          </a:p>
          <a:p>
            <a:pPr marL="171450" indent="-171450">
              <a:buFontTx/>
              <a:buChar char="-"/>
            </a:pPr>
            <a:r>
              <a:rPr lang="nb-NO" baseline="0" dirty="0" err="1" smtClean="0"/>
              <a:t>Trusted</a:t>
            </a:r>
            <a:r>
              <a:rPr lang="nb-NO" baseline="0" dirty="0" smtClean="0"/>
              <a:t> brokers and </a:t>
            </a:r>
            <a:r>
              <a:rPr lang="nb-NO" baseline="0" dirty="0" err="1" smtClean="0"/>
              <a:t>advisors</a:t>
            </a:r>
            <a:endParaRPr lang="nb-NO" baseline="0" dirty="0" smtClean="0"/>
          </a:p>
          <a:p>
            <a:pPr marL="171450" indent="-171450">
              <a:buFontTx/>
              <a:buChar char="-"/>
            </a:pPr>
            <a:r>
              <a:rPr lang="nb-NO" baseline="0" dirty="0" err="1" smtClean="0"/>
              <a:t>Sharing</a:t>
            </a:r>
            <a:r>
              <a:rPr lang="nb-NO" baseline="0" dirty="0" smtClean="0"/>
              <a:t> </a:t>
            </a:r>
            <a:r>
              <a:rPr lang="nb-NO" baseline="0" dirty="0" err="1" smtClean="0"/>
              <a:t>expertise</a:t>
            </a:r>
            <a:r>
              <a:rPr lang="nb-NO" baseline="0" dirty="0" smtClean="0"/>
              <a:t> and </a:t>
            </a:r>
            <a:r>
              <a:rPr lang="nb-NO" baseline="0" dirty="0" err="1" smtClean="0"/>
              <a:t>resources</a:t>
            </a:r>
            <a:endParaRPr lang="nb-NO" baseline="0" dirty="0" smtClean="0"/>
          </a:p>
          <a:p>
            <a:pPr marL="171450" indent="-171450">
              <a:buFontTx/>
              <a:buChar char="-"/>
            </a:pPr>
            <a:r>
              <a:rPr lang="nb-NO" baseline="0" dirty="0" err="1" smtClean="0"/>
              <a:t>Aggregating</a:t>
            </a:r>
            <a:r>
              <a:rPr lang="nb-NO" baseline="0" dirty="0" smtClean="0"/>
              <a:t> </a:t>
            </a:r>
            <a:r>
              <a:rPr lang="nb-NO" baseline="0" dirty="0" err="1" smtClean="0"/>
              <a:t>demand</a:t>
            </a:r>
            <a:endParaRPr lang="nb-NO" baseline="0" dirty="0" smtClean="0"/>
          </a:p>
          <a:p>
            <a:pPr marL="0" indent="0">
              <a:buFontTx/>
              <a:buNone/>
            </a:pPr>
            <a:r>
              <a:rPr lang="nb-NO" baseline="0" dirty="0" err="1" smtClean="0"/>
              <a:t>Adding</a:t>
            </a:r>
            <a:r>
              <a:rPr lang="nb-NO" baseline="0" dirty="0" smtClean="0"/>
              <a:t> </a:t>
            </a:r>
            <a:r>
              <a:rPr lang="nb-NO" baseline="0" dirty="0" err="1" smtClean="0"/>
              <a:t>value</a:t>
            </a:r>
            <a:r>
              <a:rPr lang="nb-NO" baseline="0" dirty="0" smtClean="0"/>
              <a:t> – The </a:t>
            </a:r>
            <a:r>
              <a:rPr lang="nb-NO" baseline="0" dirty="0" err="1" smtClean="0"/>
              <a:t>benefits</a:t>
            </a:r>
            <a:r>
              <a:rPr lang="nb-NO" baseline="0" dirty="0" smtClean="0"/>
              <a:t> </a:t>
            </a:r>
            <a:r>
              <a:rPr lang="nb-NO" baseline="0" dirty="0" err="1" smtClean="0"/>
              <a:t>of</a:t>
            </a:r>
            <a:r>
              <a:rPr lang="nb-NO" baseline="0" dirty="0" smtClean="0"/>
              <a:t> </a:t>
            </a:r>
            <a:r>
              <a:rPr lang="nb-NO" baseline="0" dirty="0" err="1" smtClean="0"/>
              <a:t>clouds</a:t>
            </a:r>
            <a:r>
              <a:rPr lang="nb-NO" baseline="0" dirty="0" smtClean="0"/>
              <a:t>, </a:t>
            </a:r>
            <a:r>
              <a:rPr lang="nb-NO" baseline="0" dirty="0" err="1" smtClean="0"/>
              <a:t>adapted</a:t>
            </a:r>
            <a:r>
              <a:rPr lang="nb-NO" baseline="0" dirty="0" smtClean="0"/>
              <a:t> to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community</a:t>
            </a:r>
            <a:endParaRPr lang="nb-NO" baseline="0" dirty="0" smtClean="0"/>
          </a:p>
          <a:p>
            <a:pPr marL="171450" indent="-171450">
              <a:buFontTx/>
              <a:buChar char="-"/>
            </a:pPr>
            <a:r>
              <a:rPr lang="nb-NO" baseline="0" dirty="0" err="1" smtClean="0"/>
              <a:t>Maximizing</a:t>
            </a:r>
            <a:r>
              <a:rPr lang="nb-NO" baseline="0" dirty="0" smtClean="0"/>
              <a:t> </a:t>
            </a:r>
            <a:r>
              <a:rPr lang="nb-NO" baseline="0" dirty="0" err="1" smtClean="0"/>
              <a:t>benefits</a:t>
            </a:r>
            <a:r>
              <a:rPr lang="nb-NO" baseline="0" dirty="0" smtClean="0"/>
              <a:t>, </a:t>
            </a:r>
            <a:r>
              <a:rPr lang="nb-NO" baseline="0" dirty="0" err="1" smtClean="0"/>
              <a:t>minimizing</a:t>
            </a:r>
            <a:r>
              <a:rPr lang="nb-NO" baseline="0" dirty="0" smtClean="0"/>
              <a:t> risks</a:t>
            </a:r>
          </a:p>
          <a:p>
            <a:pPr marL="171450" indent="-171450">
              <a:buFontTx/>
              <a:buChar char="-"/>
            </a:pPr>
            <a:r>
              <a:rPr lang="nb-NO" baseline="0" dirty="0" smtClean="0"/>
              <a:t>Meeting </a:t>
            </a:r>
            <a:r>
              <a:rPr lang="nb-NO" baseline="0" dirty="0" err="1" smtClean="0"/>
              <a:t>community</a:t>
            </a:r>
            <a:r>
              <a:rPr lang="nb-NO" baseline="0" dirty="0" smtClean="0"/>
              <a:t> </a:t>
            </a:r>
            <a:r>
              <a:rPr lang="nb-NO" baseline="0" dirty="0" err="1" smtClean="0"/>
              <a:t>requirements</a:t>
            </a:r>
            <a:endParaRPr lang="nb-NO" baseline="0" dirty="0" smtClean="0"/>
          </a:p>
          <a:p>
            <a:pPr marL="171450" indent="-171450">
              <a:buFontTx/>
              <a:buChar char="-"/>
            </a:pPr>
            <a:r>
              <a:rPr lang="nb-NO" baseline="0" dirty="0" err="1" smtClean="0"/>
              <a:t>Lowering</a:t>
            </a:r>
            <a:r>
              <a:rPr lang="nb-NO" baseline="0" dirty="0" smtClean="0"/>
              <a:t> </a:t>
            </a:r>
            <a:r>
              <a:rPr lang="nb-NO" baseline="0" dirty="0" err="1" smtClean="0"/>
              <a:t>cost</a:t>
            </a:r>
            <a:r>
              <a:rPr lang="nb-NO" baseline="0" dirty="0" smtClean="0"/>
              <a:t> </a:t>
            </a:r>
            <a:r>
              <a:rPr lang="nb-NO" baseline="0" dirty="0" err="1" smtClean="0"/>
              <a:t>through</a:t>
            </a:r>
            <a:r>
              <a:rPr lang="nb-NO" baseline="0" dirty="0" smtClean="0"/>
              <a:t> </a:t>
            </a:r>
            <a:r>
              <a:rPr lang="nb-NO" baseline="0" dirty="0" err="1" smtClean="0"/>
              <a:t>buying</a:t>
            </a:r>
            <a:r>
              <a:rPr lang="nb-NO" baseline="0" dirty="0" smtClean="0"/>
              <a:t> </a:t>
            </a:r>
            <a:r>
              <a:rPr lang="nb-NO" baseline="0" dirty="0" err="1" smtClean="0"/>
              <a:t>power</a:t>
            </a:r>
            <a:r>
              <a:rPr lang="nb-NO" baseline="0" dirty="0" smtClean="0"/>
              <a:t> and </a:t>
            </a:r>
            <a:r>
              <a:rPr lang="nb-NO" baseline="0" dirty="0" err="1" smtClean="0"/>
              <a:t>peering</a:t>
            </a:r>
            <a:endParaRPr lang="nb-NO" baseline="0" dirty="0" smtClean="0"/>
          </a:p>
          <a:p>
            <a:pPr marL="171450" indent="-171450">
              <a:buFontTx/>
              <a:buChar char="-"/>
            </a:pPr>
            <a:endParaRPr lang="nb-NO" baseline="0" dirty="0" smtClean="0"/>
          </a:p>
          <a:p>
            <a:pPr marL="171450" indent="-171450">
              <a:buFontTx/>
              <a:buChar char="-"/>
            </a:pP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863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 smtClean="0"/>
              <a:t>We</a:t>
            </a:r>
            <a:r>
              <a:rPr lang="nb-NO" dirty="0" smtClean="0"/>
              <a:t> </a:t>
            </a:r>
            <a:r>
              <a:rPr lang="nb-NO" dirty="0" err="1" smtClean="0"/>
              <a:t>want</a:t>
            </a:r>
            <a:r>
              <a:rPr lang="nb-NO" dirty="0" smtClean="0"/>
              <a:t> to</a:t>
            </a:r>
            <a:r>
              <a:rPr lang="nb-NO" baseline="0" dirty="0" smtClean="0"/>
              <a:t> </a:t>
            </a:r>
            <a:r>
              <a:rPr lang="nb-NO" baseline="0" dirty="0" err="1" smtClean="0"/>
              <a:t>set</a:t>
            </a:r>
            <a:r>
              <a:rPr lang="nb-NO" baseline="0" dirty="0" smtClean="0"/>
              <a:t> up </a:t>
            </a:r>
            <a:r>
              <a:rPr lang="nb-NO" baseline="0" dirty="0" err="1" smtClean="0"/>
              <a:t>this</a:t>
            </a:r>
            <a:r>
              <a:rPr lang="nb-NO" baseline="0" dirty="0" smtClean="0"/>
              <a:t> as an </a:t>
            </a:r>
            <a:r>
              <a:rPr lang="nb-NO" baseline="0" dirty="0" err="1" smtClean="0"/>
              <a:t>ecosystem</a:t>
            </a:r>
            <a:r>
              <a:rPr lang="nb-NO" baseline="0" dirty="0" smtClean="0"/>
              <a:t>, </a:t>
            </a:r>
            <a:r>
              <a:rPr lang="nb-NO" baseline="0" dirty="0" err="1" smtClean="0"/>
              <a:t>where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we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capture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demands</a:t>
            </a:r>
            <a:r>
              <a:rPr lang="nb-NO" baseline="0" dirty="0" smtClean="0"/>
              <a:t> </a:t>
            </a:r>
            <a:r>
              <a:rPr lang="nb-NO" baseline="0" dirty="0" err="1" smtClean="0"/>
              <a:t>of</a:t>
            </a:r>
            <a:r>
              <a:rPr lang="nb-NO" baseline="0" dirty="0" smtClean="0"/>
              <a:t>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community</a:t>
            </a:r>
            <a:r>
              <a:rPr lang="nb-NO" baseline="0" dirty="0" smtClean="0"/>
              <a:t>, and turn </a:t>
            </a:r>
            <a:r>
              <a:rPr lang="nb-NO" baseline="0" dirty="0" err="1" smtClean="0"/>
              <a:t>that</a:t>
            </a:r>
            <a:r>
              <a:rPr lang="nb-NO" baseline="0" dirty="0" smtClean="0"/>
              <a:t> </a:t>
            </a:r>
            <a:r>
              <a:rPr lang="nb-NO" baseline="0" dirty="0" err="1" smtClean="0"/>
              <a:t>into</a:t>
            </a:r>
            <a:r>
              <a:rPr lang="nb-NO" baseline="0" dirty="0" smtClean="0"/>
              <a:t>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services </a:t>
            </a:r>
            <a:r>
              <a:rPr lang="nb-NO" baseline="0" dirty="0" err="1" smtClean="0"/>
              <a:t>that</a:t>
            </a:r>
            <a:r>
              <a:rPr lang="nb-NO" baseline="0" dirty="0" smtClean="0"/>
              <a:t> </a:t>
            </a:r>
            <a:r>
              <a:rPr lang="nb-NO" baseline="0" dirty="0" err="1" smtClean="0"/>
              <a:t>they</a:t>
            </a:r>
            <a:r>
              <a:rPr lang="nb-NO" baseline="0" dirty="0" smtClean="0"/>
              <a:t> </a:t>
            </a:r>
            <a:r>
              <a:rPr lang="nb-NO" baseline="0" dirty="0" err="1" smtClean="0"/>
              <a:t>need</a:t>
            </a:r>
            <a:r>
              <a:rPr lang="nb-NO" baseline="0" dirty="0" smtClean="0"/>
              <a:t>. European service </a:t>
            </a:r>
            <a:r>
              <a:rPr lang="nb-NO" baseline="0" dirty="0" err="1" smtClean="0"/>
              <a:t>portfolio</a:t>
            </a:r>
            <a:r>
              <a:rPr lang="nb-NO" baseline="0" dirty="0" smtClean="0"/>
              <a:t> and </a:t>
            </a:r>
            <a:r>
              <a:rPr lang="nb-NO" baseline="0" dirty="0" err="1" smtClean="0"/>
              <a:t>life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cycle</a:t>
            </a:r>
            <a:endParaRPr lang="nb-NO" baseline="0" dirty="0" smtClean="0"/>
          </a:p>
          <a:p>
            <a:r>
              <a:rPr lang="nb-NO" baseline="0" dirty="0" err="1" smtClean="0"/>
              <a:t>We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work</a:t>
            </a:r>
            <a:r>
              <a:rPr lang="nb-NO" baseline="0" dirty="0" smtClean="0"/>
              <a:t> </a:t>
            </a:r>
            <a:r>
              <a:rPr lang="nb-NO" baseline="0" dirty="0" err="1" smtClean="0"/>
              <a:t>both</a:t>
            </a:r>
            <a:r>
              <a:rPr lang="nb-NO" baseline="0" dirty="0" smtClean="0"/>
              <a:t> </a:t>
            </a:r>
            <a:r>
              <a:rPr lang="nb-NO" baseline="0" dirty="0" err="1" smtClean="0"/>
              <a:t>ends</a:t>
            </a:r>
            <a:r>
              <a:rPr lang="nb-NO" baseline="0" dirty="0" smtClean="0"/>
              <a:t>, </a:t>
            </a:r>
            <a:r>
              <a:rPr lang="nb-NO" baseline="0" dirty="0" err="1" smtClean="0"/>
              <a:t>demand</a:t>
            </a:r>
            <a:r>
              <a:rPr lang="nb-NO" baseline="0" dirty="0" smtClean="0"/>
              <a:t> and </a:t>
            </a:r>
            <a:r>
              <a:rPr lang="nb-NO" baseline="0" dirty="0" err="1" smtClean="0"/>
              <a:t>supply</a:t>
            </a:r>
            <a:endParaRPr lang="nb-NO" baseline="0" dirty="0" smtClean="0"/>
          </a:p>
          <a:p>
            <a:r>
              <a:rPr lang="nb-NO" baseline="0" dirty="0" err="1" smtClean="0"/>
              <a:t>We</a:t>
            </a:r>
            <a:r>
              <a:rPr lang="nb-NO" baseline="0" dirty="0" smtClean="0"/>
              <a:t> monitor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market</a:t>
            </a:r>
            <a:r>
              <a:rPr lang="nb-NO" baseline="0" dirty="0" smtClean="0"/>
              <a:t> and </a:t>
            </a:r>
            <a:r>
              <a:rPr lang="nb-NO" baseline="0" dirty="0" err="1" smtClean="0"/>
              <a:t>keep</a:t>
            </a:r>
            <a:r>
              <a:rPr lang="nb-NO" baseline="0" dirty="0" smtClean="0"/>
              <a:t> in touch </a:t>
            </a:r>
            <a:r>
              <a:rPr lang="nb-NO" baseline="0" dirty="0" err="1" smtClean="0"/>
              <a:t>with</a:t>
            </a:r>
            <a:r>
              <a:rPr lang="nb-NO" baseline="0" dirty="0" smtClean="0"/>
              <a:t>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vendors</a:t>
            </a:r>
            <a:endParaRPr lang="nb-NO" baseline="0" dirty="0" smtClean="0"/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856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 smtClean="0"/>
              <a:t>Some</a:t>
            </a:r>
            <a:r>
              <a:rPr lang="nb-NO" dirty="0" smtClean="0"/>
              <a:t> </a:t>
            </a:r>
            <a:r>
              <a:rPr lang="nb-NO" dirty="0" err="1" smtClean="0"/>
              <a:t>background</a:t>
            </a:r>
            <a:endParaRPr lang="nb-NO" dirty="0" smtClean="0"/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761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Most </a:t>
            </a:r>
            <a:r>
              <a:rPr lang="nb-NO" dirty="0" err="1" smtClean="0"/>
              <a:t>imoprtant</a:t>
            </a:r>
            <a:r>
              <a:rPr lang="nb-NO" dirty="0" smtClean="0"/>
              <a:t> part – </a:t>
            </a:r>
            <a:r>
              <a:rPr lang="nb-NO" dirty="0" err="1" smtClean="0"/>
              <a:t>delivering</a:t>
            </a:r>
            <a:r>
              <a:rPr lang="nb-NO" baseline="0" dirty="0" smtClean="0"/>
              <a:t> services</a:t>
            </a: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974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smtClean="0"/>
              <a:t>In random order…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4396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152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440775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1962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13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sz="1013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013" baseline="0" dirty="0" smtClean="0">
              <a:solidFill>
                <a:srgbClr val="003F5D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13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013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013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013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013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13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013" baseline="0" dirty="0" smtClean="0">
              <a:solidFill>
                <a:srgbClr val="003F5D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13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013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013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013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sz="1013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sz="1013" dirty="0">
              <a:solidFill>
                <a:srgbClr val="003F5D"/>
              </a:solidFill>
            </a:endParaRPr>
          </a:p>
        </p:txBody>
      </p:sp>
      <p:sp>
        <p:nvSpPr>
          <p:cNvPr id="9" name="Oval 8"/>
          <p:cNvSpPr/>
          <p:nvPr userDrawn="1"/>
        </p:nvSpPr>
        <p:spPr>
          <a:xfrm>
            <a:off x="6315869" y="2069626"/>
            <a:ext cx="409074" cy="397043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5750384" y="2069626"/>
            <a:ext cx="409074" cy="397043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 userDrawn="1"/>
        </p:nvSpPr>
        <p:spPr>
          <a:xfrm>
            <a:off x="1588712" y="4690570"/>
            <a:ext cx="5886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 (GN4-1).</a:t>
            </a:r>
          </a:p>
          <a:p>
            <a:pPr algn="l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6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043" y="4728199"/>
            <a:ext cx="262940" cy="178657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22943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22943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Lars Fuglevaag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TF-CPR, Cambridge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97644" y="1373001"/>
            <a:ext cx="4407756" cy="377594"/>
          </a:xfrm>
        </p:spPr>
        <p:txBody>
          <a:bodyPr>
            <a:normAutofit/>
          </a:bodyPr>
          <a:lstStyle/>
          <a:p>
            <a:r>
              <a:rPr lang="en-GB" dirty="0" smtClean="0"/>
              <a:t>Status and communications</a:t>
            </a:r>
            <a:endParaRPr lang="en-GB" dirty="0"/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GÉANT IaaS procurement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b-NO" dirty="0" smtClean="0"/>
              <a:t>2015.10.29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SA7 Communications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Head of Communications, UNINETT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8" y="1143003"/>
            <a:ext cx="4231850" cy="3489722"/>
          </a:xfrm>
        </p:spPr>
        <p:txBody>
          <a:bodyPr/>
          <a:lstStyle/>
          <a:p>
            <a:r>
              <a:rPr lang="en-US" b="1" dirty="0" smtClean="0"/>
              <a:t>Website and catalogue</a:t>
            </a:r>
          </a:p>
          <a:p>
            <a:r>
              <a:rPr lang="en-US" b="1" dirty="0" smtClean="0"/>
              <a:t>Webinars, showcases, tutorials</a:t>
            </a:r>
          </a:p>
          <a:p>
            <a:r>
              <a:rPr lang="en-US" b="1" dirty="0" smtClean="0"/>
              <a:t>Workshops, conferences</a:t>
            </a:r>
          </a:p>
          <a:p>
            <a:r>
              <a:rPr lang="en-US" b="1" dirty="0" smtClean="0"/>
              <a:t>Adaptable materials</a:t>
            </a:r>
          </a:p>
          <a:p>
            <a:r>
              <a:rPr lang="en-US" b="1" dirty="0" smtClean="0"/>
              <a:t>Presentations at NREN meetings &amp; user conferences</a:t>
            </a:r>
          </a:p>
          <a:p>
            <a:r>
              <a:rPr lang="en-US" b="1" dirty="0" smtClean="0"/>
              <a:t>Coach / Key Account Manager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and support</a:t>
            </a:r>
            <a:endParaRPr lang="nb-NO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6" t="5982" r="29096" b="5835"/>
          <a:stretch/>
        </p:blipFill>
        <p:spPr>
          <a:xfrm>
            <a:off x="4727204" y="1050159"/>
            <a:ext cx="4124922" cy="3582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453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sz="1600" dirty="0" err="1" smtClean="0"/>
              <a:t>Adoption</a:t>
            </a:r>
            <a:r>
              <a:rPr lang="nb-NO" sz="1600" dirty="0" smtClean="0"/>
              <a:t> pilots; </a:t>
            </a:r>
            <a:r>
              <a:rPr lang="nb-NO" sz="1600" dirty="0" err="1" smtClean="0"/>
              <a:t>Rendez-Vous</a:t>
            </a:r>
            <a:r>
              <a:rPr lang="nb-NO" sz="1600" dirty="0" smtClean="0"/>
              <a:t>…</a:t>
            </a:r>
          </a:p>
          <a:p>
            <a:r>
              <a:rPr lang="nb-NO" sz="1600" dirty="0" err="1" smtClean="0"/>
              <a:t>Cloud</a:t>
            </a:r>
            <a:r>
              <a:rPr lang="nb-NO" sz="1600" dirty="0" smtClean="0"/>
              <a:t> management portals; </a:t>
            </a:r>
            <a:r>
              <a:rPr lang="nb-NO" sz="1600" dirty="0" err="1" smtClean="0"/>
              <a:t>HEAnet</a:t>
            </a:r>
            <a:r>
              <a:rPr lang="nb-NO" sz="1600" dirty="0" smtClean="0"/>
              <a:t>…</a:t>
            </a:r>
          </a:p>
          <a:p>
            <a:r>
              <a:rPr lang="nb-NO" sz="1600" dirty="0" err="1" smtClean="0"/>
              <a:t>Preferential</a:t>
            </a:r>
            <a:r>
              <a:rPr lang="nb-NO" sz="1600" dirty="0" smtClean="0"/>
              <a:t> </a:t>
            </a:r>
            <a:r>
              <a:rPr lang="nb-NO" sz="1600" dirty="0" err="1" smtClean="0"/>
              <a:t>pricing</a:t>
            </a:r>
            <a:r>
              <a:rPr lang="nb-NO" sz="1600" dirty="0" smtClean="0"/>
              <a:t> </a:t>
            </a:r>
            <a:r>
              <a:rPr lang="nb-NO" sz="1600" dirty="0" err="1" smtClean="0"/>
              <a:t>agreements</a:t>
            </a:r>
            <a:r>
              <a:rPr lang="nb-NO" sz="1600" dirty="0" smtClean="0"/>
              <a:t>; Box…</a:t>
            </a:r>
          </a:p>
          <a:p>
            <a:r>
              <a:rPr lang="nb-NO" sz="1600" dirty="0" smtClean="0"/>
              <a:t>Office 365 </a:t>
            </a:r>
            <a:r>
              <a:rPr lang="nb-NO" sz="1600" dirty="0" err="1" smtClean="0"/>
              <a:t>rollout</a:t>
            </a:r>
            <a:endParaRPr lang="nb-NO" sz="1600" dirty="0" smtClean="0"/>
          </a:p>
          <a:p>
            <a:r>
              <a:rPr lang="nb-NO" sz="1600" dirty="0" err="1" smtClean="0"/>
              <a:t>Adoption</a:t>
            </a:r>
            <a:r>
              <a:rPr lang="nb-NO" sz="1600" dirty="0" smtClean="0"/>
              <a:t> workshop spring 2016</a:t>
            </a:r>
          </a:p>
          <a:p>
            <a:r>
              <a:rPr lang="nb-NO" sz="1600" dirty="0" err="1" smtClean="0"/>
              <a:t>Cloud</a:t>
            </a:r>
            <a:r>
              <a:rPr lang="nb-NO" sz="1600" dirty="0" smtClean="0"/>
              <a:t> </a:t>
            </a:r>
            <a:r>
              <a:rPr lang="nb-NO" sz="1600" dirty="0" err="1" smtClean="0"/>
              <a:t>conference</a:t>
            </a:r>
            <a:r>
              <a:rPr lang="nb-NO" sz="1600" dirty="0" smtClean="0"/>
              <a:t> April 2016 Dubrovnik</a:t>
            </a:r>
          </a:p>
          <a:p>
            <a:r>
              <a:rPr lang="nb-NO" sz="1600" dirty="0" smtClean="0"/>
              <a:t>Showcase series from 2 November</a:t>
            </a:r>
          </a:p>
          <a:p>
            <a:r>
              <a:rPr lang="nb-NO" sz="1600" dirty="0" smtClean="0"/>
              <a:t>Survey </a:t>
            </a:r>
            <a:r>
              <a:rPr lang="nb-NO" sz="1600" dirty="0" err="1" smtClean="0"/>
              <a:t>out</a:t>
            </a:r>
            <a:r>
              <a:rPr lang="nb-NO" sz="1600" dirty="0" smtClean="0"/>
              <a:t> </a:t>
            </a:r>
            <a:r>
              <a:rPr lang="nb-NO" sz="1600" dirty="0" err="1" smtClean="0"/>
              <a:t>now</a:t>
            </a:r>
            <a:endParaRPr lang="nb-NO" sz="16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What’s</a:t>
            </a:r>
            <a:r>
              <a:rPr lang="nb-NO" dirty="0" smtClean="0"/>
              <a:t> happening?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22226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sz="2000" dirty="0" err="1" smtClean="0"/>
              <a:t>What</a:t>
            </a:r>
            <a:r>
              <a:rPr lang="nb-NO" sz="2000" dirty="0" smtClean="0"/>
              <a:t> </a:t>
            </a:r>
            <a:r>
              <a:rPr lang="nb-NO" sz="2000" dirty="0" err="1" smtClean="0"/>
              <a:t>information</a:t>
            </a:r>
            <a:r>
              <a:rPr lang="nb-NO" sz="2000" dirty="0" smtClean="0"/>
              <a:t> do </a:t>
            </a:r>
            <a:r>
              <a:rPr lang="nb-NO" sz="2000" dirty="0" err="1" smtClean="0"/>
              <a:t>you</a:t>
            </a:r>
            <a:r>
              <a:rPr lang="nb-NO" sz="2000" dirty="0" smtClean="0"/>
              <a:t> </a:t>
            </a:r>
            <a:r>
              <a:rPr lang="nb-NO" sz="2000" dirty="0" err="1" smtClean="0"/>
              <a:t>need</a:t>
            </a:r>
            <a:r>
              <a:rPr lang="nb-NO" sz="2000" dirty="0" smtClean="0"/>
              <a:t> from </a:t>
            </a:r>
            <a:r>
              <a:rPr lang="nb-NO" sz="2000" dirty="0" err="1" smtClean="0"/>
              <a:t>us</a:t>
            </a:r>
            <a:r>
              <a:rPr lang="nb-NO" sz="2000" dirty="0" smtClean="0"/>
              <a:t>?</a:t>
            </a:r>
            <a:br>
              <a:rPr lang="nb-NO" sz="2000" dirty="0" smtClean="0"/>
            </a:br>
            <a:r>
              <a:rPr lang="nb-NO" sz="2000" dirty="0" smtClean="0"/>
              <a:t>- Three most </a:t>
            </a:r>
            <a:r>
              <a:rPr lang="nb-NO" sz="2000" dirty="0" err="1" smtClean="0"/>
              <a:t>important</a:t>
            </a:r>
            <a:endParaRPr lang="nb-NO" sz="2000" dirty="0" smtClean="0"/>
          </a:p>
          <a:p>
            <a:r>
              <a:rPr lang="nb-NO" sz="2000" dirty="0" smtClean="0"/>
              <a:t>How </a:t>
            </a:r>
            <a:r>
              <a:rPr lang="nb-NO" sz="2000" dirty="0" err="1" smtClean="0"/>
              <a:t>should</a:t>
            </a:r>
            <a:r>
              <a:rPr lang="nb-NO" sz="2000" dirty="0" smtClean="0"/>
              <a:t> it be </a:t>
            </a:r>
            <a:r>
              <a:rPr lang="nb-NO" sz="2000" dirty="0" err="1" smtClean="0"/>
              <a:t>presented</a:t>
            </a:r>
            <a:r>
              <a:rPr lang="nb-NO" sz="2000" dirty="0" smtClean="0"/>
              <a:t>?</a:t>
            </a:r>
            <a:br>
              <a:rPr lang="nb-NO" sz="2000" dirty="0" smtClean="0"/>
            </a:br>
            <a:r>
              <a:rPr lang="nb-NO" sz="2000" dirty="0" smtClean="0"/>
              <a:t>- Three </a:t>
            </a:r>
            <a:r>
              <a:rPr lang="nb-NO" sz="2000" dirty="0" err="1" smtClean="0"/>
              <a:t>suggestions</a:t>
            </a:r>
            <a:r>
              <a:rPr lang="nb-NO" sz="2000" dirty="0" smtClean="0"/>
              <a:t> for </a:t>
            </a:r>
            <a:r>
              <a:rPr lang="nb-NO" sz="2000" dirty="0" err="1" smtClean="0"/>
              <a:t>the</a:t>
            </a:r>
            <a:r>
              <a:rPr lang="nb-NO" sz="2000" dirty="0" smtClean="0"/>
              <a:t> front </a:t>
            </a:r>
            <a:r>
              <a:rPr lang="nb-NO" sz="2000" dirty="0" err="1" smtClean="0"/>
              <a:t>page</a:t>
            </a:r>
            <a:endParaRPr lang="nb-NO" sz="2000" dirty="0" smtClean="0"/>
          </a:p>
          <a:p>
            <a:r>
              <a:rPr lang="nb-NO" sz="2000" dirty="0" err="1" smtClean="0"/>
              <a:t>Any</a:t>
            </a:r>
            <a:r>
              <a:rPr lang="nb-NO" sz="2000" dirty="0" smtClean="0"/>
              <a:t> </a:t>
            </a:r>
            <a:r>
              <a:rPr lang="nb-NO" sz="2000" dirty="0" err="1" smtClean="0"/>
              <a:t>other</a:t>
            </a:r>
            <a:r>
              <a:rPr lang="nb-NO" sz="2000" dirty="0" smtClean="0"/>
              <a:t> </a:t>
            </a:r>
            <a:r>
              <a:rPr lang="nb-NO" sz="2000" dirty="0" err="1" smtClean="0"/>
              <a:t>ideas</a:t>
            </a:r>
            <a:endParaRPr lang="nb-NO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Communications and support: web </a:t>
            </a:r>
            <a:r>
              <a:rPr lang="nb-NO" dirty="0" err="1" smtClean="0"/>
              <a:t>site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950101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02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35" y="913658"/>
            <a:ext cx="8629227" cy="3890857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66827" y="1605279"/>
            <a:ext cx="3848526" cy="30274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</a:rPr>
              <a:t>Meeting user needs </a:t>
            </a:r>
            <a:r>
              <a:rPr lang="en-US" sz="2400" b="1" dirty="0" smtClean="0">
                <a:solidFill>
                  <a:schemeClr val="bg1"/>
                </a:solidFill>
              </a:rPr>
              <a:t/>
            </a:r>
            <a:br>
              <a:rPr lang="en-US" sz="2400" b="1" dirty="0" smtClean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through </a:t>
            </a:r>
            <a:r>
              <a:rPr lang="en-US" sz="2400" b="1" dirty="0">
                <a:solidFill>
                  <a:schemeClr val="bg1"/>
                </a:solidFill>
              </a:rPr>
              <a:t>a community effort, </a:t>
            </a:r>
            <a:r>
              <a:rPr lang="en-US" sz="2400" b="1" dirty="0" smtClean="0">
                <a:solidFill>
                  <a:schemeClr val="bg1"/>
                </a:solidFill>
              </a:rPr>
              <a:t/>
            </a:r>
            <a:br>
              <a:rPr lang="en-US" sz="2400" b="1" dirty="0" smtClean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adding </a:t>
            </a:r>
            <a:r>
              <a:rPr lang="en-US" sz="2400" b="1" dirty="0">
                <a:solidFill>
                  <a:schemeClr val="bg1"/>
                </a:solidFill>
              </a:rPr>
              <a:t>value in the </a:t>
            </a:r>
            <a:r>
              <a:rPr lang="en-US" sz="2400" b="1" dirty="0" smtClean="0">
                <a:solidFill>
                  <a:schemeClr val="bg1"/>
                </a:solidFill>
              </a:rPr>
              <a:t>process</a:t>
            </a:r>
            <a:endParaRPr lang="nb-NO" sz="24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mission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993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Pan-European Cloud Services for Research and Education</a:t>
            </a:r>
            <a:endParaRPr lang="nb-N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715" y="1050159"/>
            <a:ext cx="6669529" cy="431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96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3822" y="1368507"/>
            <a:ext cx="4218303" cy="3489722"/>
          </a:xfrm>
        </p:spPr>
        <p:txBody>
          <a:bodyPr>
            <a:normAutofit/>
          </a:bodyPr>
          <a:lstStyle/>
          <a:p>
            <a:r>
              <a:rPr lang="en-US" sz="2000" b="1" dirty="0"/>
              <a:t>Initiated spring 2013 (GN3+)</a:t>
            </a:r>
          </a:p>
          <a:p>
            <a:r>
              <a:rPr lang="en-US" sz="2000" b="1" dirty="0"/>
              <a:t>Clouds are happening</a:t>
            </a:r>
          </a:p>
          <a:p>
            <a:r>
              <a:rPr lang="en-US" sz="2000" b="1" dirty="0"/>
              <a:t>Community demand</a:t>
            </a:r>
          </a:p>
          <a:p>
            <a:r>
              <a:rPr lang="en-US" sz="2000" b="1" dirty="0"/>
              <a:t>Willingness to work together</a:t>
            </a:r>
          </a:p>
          <a:p>
            <a:r>
              <a:rPr lang="en-US" sz="2000" b="1" dirty="0"/>
              <a:t>Common approach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Foundation: four main areas</a:t>
            </a:r>
            <a:endParaRPr lang="nb-NO" sz="2400" dirty="0"/>
          </a:p>
        </p:txBody>
      </p:sp>
      <p:grpSp>
        <p:nvGrpSpPr>
          <p:cNvPr id="5" name="Group 4"/>
          <p:cNvGrpSpPr/>
          <p:nvPr/>
        </p:nvGrpSpPr>
        <p:grpSpPr>
          <a:xfrm>
            <a:off x="341735" y="1368507"/>
            <a:ext cx="4040612" cy="3183174"/>
            <a:chOff x="-4449763" y="1820862"/>
            <a:chExt cx="5606862" cy="4674070"/>
          </a:xfrm>
          <a:solidFill>
            <a:srgbClr val="92D050"/>
          </a:solidFill>
        </p:grpSpPr>
        <p:sp>
          <p:nvSpPr>
            <p:cNvPr id="6" name="Rectangle 5"/>
            <p:cNvSpPr/>
            <p:nvPr/>
          </p:nvSpPr>
          <p:spPr>
            <a:xfrm>
              <a:off x="-4449763" y="4202300"/>
              <a:ext cx="2761889" cy="2292632"/>
            </a:xfrm>
            <a:prstGeom prst="rect">
              <a:avLst/>
            </a:prstGeom>
            <a:solidFill>
              <a:srgbClr val="1C416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03" tIns="60952" rIns="121903" bIns="6095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67"/>
              <a:r>
                <a:rPr lang="en-US" sz="1961" dirty="0">
                  <a:solidFill>
                    <a:schemeClr val="bg1"/>
                  </a:solidFill>
                  <a:latin typeface="Segoe UI Light"/>
                  <a:cs typeface="Segoe UI Light"/>
                </a:rPr>
                <a:t>REQUIREMENTS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-1604790" y="4202300"/>
              <a:ext cx="2761889" cy="229263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03" tIns="60952" rIns="121903" bIns="6095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67"/>
              <a:r>
                <a:rPr lang="en-US" sz="1961" dirty="0">
                  <a:solidFill>
                    <a:srgbClr val="003C51"/>
                  </a:solidFill>
                  <a:latin typeface="Segoe UI Light"/>
                  <a:cs typeface="Segoe UI Light"/>
                </a:rPr>
                <a:t>CATALOGUE</a:t>
              </a:r>
              <a:endParaRPr lang="en-US" sz="4313" dirty="0">
                <a:solidFill>
                  <a:srgbClr val="003C51"/>
                </a:solidFill>
                <a:latin typeface="Segoe UI Light"/>
                <a:cs typeface="Segoe UI Ligh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-4449763" y="1820862"/>
              <a:ext cx="2761889" cy="2292632"/>
            </a:xfrm>
            <a:prstGeom prst="rect">
              <a:avLst/>
            </a:prstGeom>
            <a:solidFill>
              <a:srgbClr val="ED155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7"/>
              <a:r>
                <a:rPr lang="en-US" sz="1961" dirty="0">
                  <a:solidFill>
                    <a:srgbClr val="003C51"/>
                  </a:solidFill>
                  <a:latin typeface="Segoe UI Light"/>
                  <a:cs typeface="Segoe UI Light"/>
                </a:rPr>
                <a:t>STRATEGY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-1604790" y="1820862"/>
              <a:ext cx="2761889" cy="22926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03" tIns="60952" rIns="121903" bIns="6095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67"/>
              <a:r>
                <a:rPr lang="en-US" sz="1961" dirty="0">
                  <a:solidFill>
                    <a:srgbClr val="003C51"/>
                  </a:solidFill>
                  <a:latin typeface="Segoe UI Light"/>
                  <a:cs typeface="Segoe UI Light"/>
                </a:rPr>
                <a:t>STANDARDS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930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effort: </a:t>
            </a:r>
            <a:r>
              <a:rPr lang="nb-NO" dirty="0" err="1"/>
              <a:t>Strategy</a:t>
            </a:r>
            <a:r>
              <a:rPr lang="nb-NO" dirty="0"/>
              <a:t> and standards</a:t>
            </a:r>
          </a:p>
        </p:txBody>
      </p:sp>
      <p:pic>
        <p:nvPicPr>
          <p:cNvPr id="6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58" y="1050159"/>
            <a:ext cx="2583781" cy="3623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6647"/>
          <a:stretch/>
        </p:blipFill>
        <p:spPr>
          <a:xfrm>
            <a:off x="3130332" y="1050159"/>
            <a:ext cx="5667304" cy="3623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309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effort: </a:t>
            </a:r>
            <a:r>
              <a:rPr lang="nb-NO" dirty="0" err="1"/>
              <a:t>Requirements</a:t>
            </a:r>
            <a:r>
              <a:rPr lang="nb-NO" dirty="0"/>
              <a:t> and </a:t>
            </a:r>
            <a:r>
              <a:rPr lang="nb-NO" dirty="0" err="1"/>
              <a:t>catalogue</a:t>
            </a:r>
            <a:endParaRPr lang="nb-NO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691" y="1005274"/>
            <a:ext cx="4559269" cy="3699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49827"/>
          <a:stretch/>
        </p:blipFill>
        <p:spPr>
          <a:xfrm>
            <a:off x="341735" y="960388"/>
            <a:ext cx="2620688" cy="3744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844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47991" y="1143003"/>
            <a:ext cx="4265716" cy="3489722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NREN Questionnaire:</a:t>
            </a:r>
          </a:p>
          <a:p>
            <a:r>
              <a:rPr lang="en-US" b="1" dirty="0" smtClean="0"/>
              <a:t>Interest </a:t>
            </a:r>
            <a:r>
              <a:rPr lang="en-US" b="1" dirty="0"/>
              <a:t>in specific types of services</a:t>
            </a:r>
          </a:p>
          <a:p>
            <a:r>
              <a:rPr lang="en-US" b="1" dirty="0"/>
              <a:t>Willingness to participate</a:t>
            </a:r>
          </a:p>
          <a:p>
            <a:r>
              <a:rPr lang="en-US" b="1" dirty="0"/>
              <a:t>Varying maturity</a:t>
            </a:r>
          </a:p>
          <a:p>
            <a:r>
              <a:rPr lang="en-US" b="1" dirty="0"/>
              <a:t>Varying scopes/mandates</a:t>
            </a:r>
          </a:p>
          <a:p>
            <a:r>
              <a:rPr lang="en-US" b="1" dirty="0"/>
              <a:t>IaaS highest priority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user needs: </a:t>
            </a:r>
            <a:r>
              <a:rPr lang="en-GB" dirty="0"/>
              <a:t>Cloud collaboration areas</a:t>
            </a:r>
            <a:endParaRPr lang="nb-NO" dirty="0"/>
          </a:p>
        </p:txBody>
      </p:sp>
      <p:sp>
        <p:nvSpPr>
          <p:cNvPr id="5" name="Oval 4"/>
          <p:cNvSpPr/>
          <p:nvPr/>
        </p:nvSpPr>
        <p:spPr>
          <a:xfrm>
            <a:off x="341735" y="988906"/>
            <a:ext cx="2008110" cy="1846546"/>
          </a:xfrm>
          <a:prstGeom prst="ellipse">
            <a:avLst/>
          </a:prstGeom>
          <a:solidFill>
            <a:srgbClr val="003C5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6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</a:p>
          <a:p>
            <a:pPr marL="0" marR="0" lvl="0" indent="0" algn="ctr" defTabSz="91436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SUITES</a:t>
            </a:r>
          </a:p>
        </p:txBody>
      </p:sp>
      <p:sp>
        <p:nvSpPr>
          <p:cNvPr id="6" name="Oval 5"/>
          <p:cNvSpPr/>
          <p:nvPr/>
        </p:nvSpPr>
        <p:spPr>
          <a:xfrm>
            <a:off x="2224787" y="988906"/>
            <a:ext cx="2008110" cy="1846546"/>
          </a:xfrm>
          <a:prstGeom prst="ellipse">
            <a:avLst/>
          </a:prstGeom>
          <a:solidFill>
            <a:srgbClr val="ED1556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21903" tIns="60952" rIns="121903" bIns="609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6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REALTIME</a:t>
            </a:r>
          </a:p>
          <a:p>
            <a:pPr marL="0" marR="0" lvl="0" indent="0" algn="ctr" defTabSz="91436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COMMUNICATION</a:t>
            </a:r>
          </a:p>
        </p:txBody>
      </p:sp>
      <p:sp>
        <p:nvSpPr>
          <p:cNvPr id="7" name="Oval 6"/>
          <p:cNvSpPr/>
          <p:nvPr/>
        </p:nvSpPr>
        <p:spPr>
          <a:xfrm>
            <a:off x="341735" y="2728741"/>
            <a:ext cx="2008110" cy="1846546"/>
          </a:xfrm>
          <a:prstGeom prst="ellipse">
            <a:avLst/>
          </a:prstGeom>
          <a:solidFill>
            <a:srgbClr val="2683C6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21903" tIns="60952" rIns="121903" bIns="609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6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FILE STORAGE</a:t>
            </a:r>
          </a:p>
          <a:p>
            <a:pPr marL="0" marR="0" lvl="0" indent="0" algn="ctr" defTabSz="91436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AND SYNC</a:t>
            </a:r>
          </a:p>
        </p:txBody>
      </p:sp>
      <p:sp>
        <p:nvSpPr>
          <p:cNvPr id="8" name="Oval 7"/>
          <p:cNvSpPr/>
          <p:nvPr/>
        </p:nvSpPr>
        <p:spPr>
          <a:xfrm>
            <a:off x="2224787" y="2728741"/>
            <a:ext cx="2008110" cy="184654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21903" tIns="60952" rIns="121903" bIns="609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6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C5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INFRASTRUCTURE</a:t>
            </a:r>
          </a:p>
          <a:p>
            <a:pPr marL="0" marR="0" lvl="0" indent="0" algn="ctr" defTabSz="91436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C5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AS A</a:t>
            </a:r>
          </a:p>
          <a:p>
            <a:pPr marL="0" marR="0" lvl="0" indent="0" algn="ctr" defTabSz="91436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C5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379347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86420" y="4255874"/>
            <a:ext cx="555766" cy="170376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502" y="1080683"/>
            <a:ext cx="2141157" cy="1456302"/>
          </a:xfrm>
          <a:prstGeom prst="rect">
            <a:avLst/>
          </a:prstGeom>
        </p:spPr>
      </p:pic>
      <p:sp>
        <p:nvSpPr>
          <p:cNvPr id="6" name="Title 3"/>
          <p:cNvSpPr txBox="1">
            <a:spLocks/>
          </p:cNvSpPr>
          <p:nvPr/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 smtClean="0"/>
              <a:t>Legal basis for procurement activity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011178" y="1076566"/>
            <a:ext cx="583100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u="sng" dirty="0">
                <a:latin typeface="Calibri" panose="020F0502020204030204" pitchFamily="34" charset="0"/>
                <a:ea typeface="MS PMincho" panose="02020600040205080304" pitchFamily="18" charset="-128"/>
                <a:cs typeface="Times New Roman" panose="02020603050405020304" pitchFamily="18" charset="0"/>
              </a:rPr>
              <a:t>EC Procurement Directive (2014/24/EU) </a:t>
            </a:r>
            <a:endParaRPr lang="en-GB" sz="2000" b="1" u="sng" dirty="0" smtClean="0">
              <a:latin typeface="Calibri" panose="020F0502020204030204" pitchFamily="34" charset="0"/>
              <a:ea typeface="MS PMincho" panose="02020600040205080304" pitchFamily="18" charset="-128"/>
              <a:cs typeface="Times New Roman" panose="02020603050405020304" pitchFamily="18" charset="0"/>
            </a:endParaRPr>
          </a:p>
          <a:p>
            <a:r>
              <a:rPr lang="en-GB" sz="1800" dirty="0" smtClean="0"/>
              <a:t>- To be implemented by Member States no later than </a:t>
            </a:r>
            <a:br>
              <a:rPr lang="en-GB" sz="1800" dirty="0" smtClean="0"/>
            </a:br>
            <a:r>
              <a:rPr lang="en-GB" sz="1800" dirty="0" smtClean="0"/>
              <a:t>18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April 2016</a:t>
            </a:r>
            <a:endParaRPr lang="en-GB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955" y="2919637"/>
            <a:ext cx="2087245" cy="1810366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>
            <a:off x="4467258" y="2402129"/>
            <a:ext cx="330200" cy="3797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011177" y="3009212"/>
            <a:ext cx="5831007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u="sng" dirty="0" smtClean="0">
                <a:latin typeface="Calibri" panose="020F0502020204030204" pitchFamily="34" charset="0"/>
                <a:ea typeface="MS PMincho" panose="02020600040205080304" pitchFamily="18" charset="-128"/>
                <a:cs typeface="Times New Roman" panose="02020603050405020304" pitchFamily="18" charset="0"/>
              </a:rPr>
              <a:t>Member State Procurement Legislation</a:t>
            </a:r>
            <a:endParaRPr lang="en-GB" sz="1800" dirty="0" smtClean="0"/>
          </a:p>
          <a:p>
            <a:r>
              <a:rPr lang="en-GB" sz="1800" dirty="0" smtClean="0"/>
              <a:t>- New Directive sets out key provisions key to the success of the planned GEANT IaaS Frameworks: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	</a:t>
            </a:r>
            <a:r>
              <a:rPr lang="en-GB" sz="1800" i="1" dirty="0" smtClean="0"/>
              <a:t>Framework Agreement use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i="1" dirty="0"/>
              <a:t>	</a:t>
            </a:r>
            <a:r>
              <a:rPr lang="en-GB" sz="1800" i="1" dirty="0" smtClean="0"/>
              <a:t>Cross-border procurements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i="1" dirty="0"/>
              <a:t>	</a:t>
            </a:r>
            <a:r>
              <a:rPr lang="en-GB" sz="1800" i="1" dirty="0" smtClean="0"/>
              <a:t>Centralised Purchasing Bodies</a:t>
            </a:r>
            <a:endParaRPr lang="en-GB" sz="1800" i="1" dirty="0"/>
          </a:p>
        </p:txBody>
      </p:sp>
    </p:spTree>
    <p:extLst>
      <p:ext uri="{BB962C8B-B14F-4D97-AF65-F5344CB8AC3E}">
        <p14:creationId xmlns:p14="http://schemas.microsoft.com/office/powerpoint/2010/main" val="3661561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</a:t>
            </a:r>
            <a:endParaRPr lang="nb-NO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567422"/>
              </p:ext>
            </p:extLst>
          </p:nvPr>
        </p:nvGraphicFramePr>
        <p:xfrm>
          <a:off x="590764" y="1050159"/>
          <a:ext cx="8017071" cy="3581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8334"/>
                <a:gridCol w="653193"/>
                <a:gridCol w="653193"/>
                <a:gridCol w="653193"/>
                <a:gridCol w="653193"/>
                <a:gridCol w="653193"/>
                <a:gridCol w="653193"/>
                <a:gridCol w="653193"/>
                <a:gridCol w="653193"/>
                <a:gridCol w="653193"/>
              </a:tblGrid>
              <a:tr h="1342948">
                <a:tc>
                  <a:txBody>
                    <a:bodyPr/>
                    <a:lstStyle/>
                    <a:p>
                      <a:r>
                        <a:rPr lang="en-GB" b="1" dirty="0" smtClean="0"/>
                        <a:t>Competitive Dialogue</a:t>
                      </a:r>
                      <a:br>
                        <a:rPr lang="en-GB" b="1" dirty="0" smtClean="0"/>
                      </a:br>
                      <a:r>
                        <a:rPr lang="en-GB" b="1" dirty="0" smtClean="0"/>
                        <a:t>(original plan)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Draft ITSFB</a:t>
                      </a:r>
                      <a:endParaRPr lang="en-GB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Dialogue meeting</a:t>
                      </a:r>
                      <a:endParaRPr lang="en-GB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ITSFB</a:t>
                      </a:r>
                      <a:endParaRPr lang="en-GB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Final Bids</a:t>
                      </a:r>
                      <a:endParaRPr lang="en-GB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Contracts awarded</a:t>
                      </a:r>
                      <a:endParaRPr lang="en-GB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vert="vert270"/>
                </a:tc>
              </a:tr>
              <a:tr h="1367926">
                <a:tc>
                  <a:txBody>
                    <a:bodyPr/>
                    <a:lstStyle/>
                    <a:p>
                      <a:r>
                        <a:rPr lang="en-GB" b="1" dirty="0" smtClean="0"/>
                        <a:t>Open Procedure</a:t>
                      </a:r>
                    </a:p>
                    <a:p>
                      <a:r>
                        <a:rPr lang="en-GB" b="1" dirty="0" smtClean="0"/>
                        <a:t>(new plan)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Tender issued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Final Bids</a:t>
                      </a:r>
                      <a:endParaRPr lang="en-GB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Contracts awarded</a:t>
                      </a:r>
                      <a:endParaRPr lang="en-GB" dirty="0"/>
                    </a:p>
                  </a:txBody>
                  <a:tcPr vert="vert270" anchor="ctr"/>
                </a:tc>
              </a:tr>
              <a:tr h="87060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Oct </a:t>
                      </a:r>
                    </a:p>
                    <a:p>
                      <a:pPr algn="ctr"/>
                      <a:r>
                        <a:rPr lang="en-GB" b="1" dirty="0" smtClean="0"/>
                        <a:t>15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Nov 15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Dec 15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Jan </a:t>
                      </a:r>
                    </a:p>
                    <a:p>
                      <a:pPr algn="ctr"/>
                      <a:r>
                        <a:rPr lang="en-GB" b="1" dirty="0" smtClean="0"/>
                        <a:t>16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Feb</a:t>
                      </a:r>
                    </a:p>
                    <a:p>
                      <a:pPr algn="ctr"/>
                      <a:r>
                        <a:rPr lang="en-GB" b="1" dirty="0" smtClean="0"/>
                        <a:t> 16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Mar 16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Apr </a:t>
                      </a:r>
                    </a:p>
                    <a:p>
                      <a:pPr algn="ctr"/>
                      <a:r>
                        <a:rPr lang="en-GB" b="1" dirty="0" smtClean="0"/>
                        <a:t>16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May 16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Jun </a:t>
                      </a:r>
                    </a:p>
                    <a:p>
                      <a:pPr algn="ctr"/>
                      <a:r>
                        <a:rPr lang="en-GB" b="1" dirty="0" smtClean="0"/>
                        <a:t>16</a:t>
                      </a:r>
                      <a:endParaRPr lang="en-GB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3153060" y="2518605"/>
            <a:ext cx="3233121" cy="963086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490991" y="2850107"/>
            <a:ext cx="237413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Market engagement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8544003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ImageCreateDate xmlns="61398B23-CBA4-4B6F-9ECD-2E8BC27E9AD1" xsi:nil="true"/>
    <wic_System_Copyright xmlns="http://schemas.microsoft.com/sharepoint/v3/fields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5DF69F43CB98A54AABA1C85F82872C45" ma:contentTypeVersion="1" ma:contentTypeDescription="Upload an image." ma:contentTypeScope="" ma:versionID="019e18711eaed5d6f3bcaf5b1d78a9c5">
  <xsd:schema xmlns:xsd="http://www.w3.org/2001/XMLSchema" xmlns:xs="http://www.w3.org/2001/XMLSchema" xmlns:p="http://schemas.microsoft.com/office/2006/metadata/properties" xmlns:ns1="http://schemas.microsoft.com/sharepoint/v3" xmlns:ns2="61398B23-CBA4-4B6F-9ECD-2E8BC27E9AD1" xmlns:ns3="http://schemas.microsoft.com/sharepoint/v3/fields" targetNamespace="http://schemas.microsoft.com/office/2006/metadata/properties" ma:root="true" ma:fieldsID="c0e93fca92e3fe9ba3fae37c3982f8ed" ns1:_="" ns2:_="" ns3:_="">
    <xsd:import namespace="http://schemas.microsoft.com/sharepoint/v3"/>
    <xsd:import namespace="61398B23-CBA4-4B6F-9ECD-2E8BC27E9AD1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398B23-CBA4-4B6F-9ECD-2E8BC27E9AD1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terms/"/>
    <ds:schemaRef ds:uri="61398B23-CBA4-4B6F-9ECD-2E8BC27E9AD1"/>
    <ds:schemaRef ds:uri="http://schemas.openxmlformats.org/package/2006/metadata/core-properties"/>
    <ds:schemaRef ds:uri="http://schemas.microsoft.com/sharepoint/v3/field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96034B6B-651F-43E0-A048-A684E25C96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1398B23-CBA4-4B6F-9ECD-2E8BC27E9AD1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0</TotalTime>
  <Words>425</Words>
  <Application>Microsoft Macintosh PowerPoint</Application>
  <PresentationFormat>On-screen Show (16:9)</PresentationFormat>
  <Paragraphs>128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MS PMincho</vt:lpstr>
      <vt:lpstr>Segoe UI Light</vt:lpstr>
      <vt:lpstr>Times New Roman</vt:lpstr>
      <vt:lpstr>Verdana</vt:lpstr>
      <vt:lpstr>GEANT Association</vt:lpstr>
      <vt:lpstr>PowerPoint Presentation</vt:lpstr>
      <vt:lpstr>Our mission</vt:lpstr>
      <vt:lpstr>Towards Pan-European Cloud Services for Research and Education</vt:lpstr>
      <vt:lpstr>Foundation: four main areas</vt:lpstr>
      <vt:lpstr>Community effort: Strategy and standards</vt:lpstr>
      <vt:lpstr>Community effort: Requirements and catalogue</vt:lpstr>
      <vt:lpstr>Meeting user needs: Cloud collaboration areas</vt:lpstr>
      <vt:lpstr>PowerPoint Presentation</vt:lpstr>
      <vt:lpstr>Timeline</vt:lpstr>
      <vt:lpstr>Communication and support</vt:lpstr>
      <vt:lpstr>What’s happening?</vt:lpstr>
      <vt:lpstr>Communications and support: web site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/>
  <cp:lastModifiedBy>Microsoft Office User</cp:lastModifiedBy>
  <cp:revision>71</cp:revision>
  <dcterms:created xsi:type="dcterms:W3CDTF">2015-04-29T14:13:57Z</dcterms:created>
  <dcterms:modified xsi:type="dcterms:W3CDTF">2015-10-27T07:28:19Z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0x0101009148F5A04DDD49CBA7127AADA5FB792B00AADE34325A8B49CDA8BB4DB53328F214005DF69F43CB98A54AABA1C85F82872C45</vt:lpwstr>
  </property>
</Properties>
</file>