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4"/>
  </p:notesMasterIdLst>
  <p:sldIdLst>
    <p:sldId id="279" r:id="rId6"/>
    <p:sldId id="280" r:id="rId7"/>
    <p:sldId id="283" r:id="rId8"/>
    <p:sldId id="284" r:id="rId9"/>
    <p:sldId id="285" r:id="rId10"/>
    <p:sldId id="286" r:id="rId11"/>
    <p:sldId id="287" r:id="rId12"/>
    <p:sldId id="282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8" autoAdjust="0"/>
    <p:restoredTop sz="95037" autoAdjust="0"/>
  </p:normalViewPr>
  <p:slideViewPr>
    <p:cSldViewPr snapToGrid="0">
      <p:cViewPr varScale="1">
        <p:scale>
          <a:sx n="117" d="100"/>
          <a:sy n="117" d="100"/>
        </p:scale>
        <p:origin x="1208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www.GÉANT.org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www.GÉANT.org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www.GÉANT.org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GÉANT Cambridge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Minimizing Threats &amp; Maximising Opportunities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9 October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Ian Barker, 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Training Coordinator, GÉANT Amsterdam and Cambridge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4604" y="1932637"/>
            <a:ext cx="5088172" cy="2042733"/>
          </a:xfrm>
        </p:spPr>
        <p:txBody>
          <a:bodyPr/>
          <a:lstStyle/>
          <a:p>
            <a:r>
              <a:rPr lang="en-GB" dirty="0" smtClean="0"/>
              <a:t>Examine GÉANT as an Organisation</a:t>
            </a:r>
          </a:p>
          <a:p>
            <a:r>
              <a:rPr lang="en-GB" dirty="0" smtClean="0"/>
              <a:t>Establish the value of Training for GÉANT</a:t>
            </a:r>
          </a:p>
          <a:p>
            <a:r>
              <a:rPr lang="en-GB" dirty="0" smtClean="0"/>
              <a:t>Clarify the contribution of Training for GÉANT</a:t>
            </a:r>
          </a:p>
          <a:p>
            <a:r>
              <a:rPr lang="en-GB" dirty="0" smtClean="0"/>
              <a:t>Collect insights on cooperation with TF-CPR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599834" y="1162437"/>
            <a:ext cx="8181975" cy="3489722"/>
          </a:xfrm>
        </p:spPr>
        <p:txBody>
          <a:bodyPr/>
          <a:lstStyle/>
          <a:p>
            <a:r>
              <a:rPr lang="en-GB" b="1" dirty="0" smtClean="0"/>
              <a:t>Strength </a:t>
            </a:r>
          </a:p>
          <a:p>
            <a:pPr lvl="1"/>
            <a:r>
              <a:rPr lang="en-GB" dirty="0" smtClean="0"/>
              <a:t>Rich &amp; long history</a:t>
            </a:r>
          </a:p>
          <a:p>
            <a:pPr lvl="1"/>
            <a:r>
              <a:rPr lang="en-GB" dirty="0" smtClean="0"/>
              <a:t>Variety of expertise</a:t>
            </a:r>
          </a:p>
          <a:p>
            <a:pPr lvl="1"/>
            <a:r>
              <a:rPr lang="en-GB" dirty="0" smtClean="0"/>
              <a:t>International presence &amp; experience</a:t>
            </a:r>
          </a:p>
          <a:p>
            <a:pPr lvl="1"/>
            <a:r>
              <a:rPr lang="en-GB" dirty="0" smtClean="0"/>
              <a:t>People of passion </a:t>
            </a:r>
            <a:br>
              <a:rPr lang="en-GB" dirty="0" smtClean="0"/>
            </a:br>
            <a:endParaRPr lang="en-GB" dirty="0" smtClean="0"/>
          </a:p>
          <a:p>
            <a:pPr lvl="1"/>
            <a:endParaRPr lang="en-GB" dirty="0" smtClean="0"/>
          </a:p>
          <a:p>
            <a:r>
              <a:rPr lang="en-GB" b="1" dirty="0" smtClean="0"/>
              <a:t>Opportunities </a:t>
            </a:r>
          </a:p>
          <a:p>
            <a:pPr lvl="1"/>
            <a:r>
              <a:rPr lang="en-GB" dirty="0" smtClean="0"/>
              <a:t>Merger </a:t>
            </a:r>
          </a:p>
          <a:p>
            <a:pPr lvl="1"/>
            <a:r>
              <a:rPr lang="en-GB" dirty="0" smtClean="0"/>
              <a:t>Collaboration </a:t>
            </a:r>
          </a:p>
          <a:p>
            <a:pPr lvl="1"/>
            <a:r>
              <a:rPr lang="en-GB" dirty="0" smtClean="0"/>
              <a:t>Remote communication </a:t>
            </a:r>
          </a:p>
          <a:p>
            <a:pPr lvl="1"/>
            <a:r>
              <a:rPr lang="en-GB" dirty="0" smtClean="0"/>
              <a:t>Virtual teams</a:t>
            </a:r>
          </a:p>
          <a:p>
            <a:pPr lvl="1"/>
            <a:r>
              <a:rPr lang="en-GB" dirty="0" smtClean="0"/>
              <a:t>Tapping into wide variety of geographical </a:t>
            </a:r>
            <a:br>
              <a:rPr lang="en-GB" dirty="0" smtClean="0"/>
            </a:br>
            <a:r>
              <a:rPr lang="en-GB" dirty="0" smtClean="0"/>
              <a:t>expertise and potential 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Diversity of activities &amp; locations and lack of collaboration prevents GÉANT from delivering quality service </a:t>
            </a:r>
            <a:endParaRPr lang="en-US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4885376" y="1176553"/>
            <a:ext cx="4032448" cy="3323250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Weaknesses</a:t>
            </a:r>
          </a:p>
          <a:p>
            <a:pPr lvl="1"/>
            <a:r>
              <a:rPr lang="en-GB" dirty="0" smtClean="0"/>
              <a:t>Diversity and multitude of activities and tasks/ Internal competitiveness</a:t>
            </a:r>
          </a:p>
          <a:p>
            <a:pPr lvl="1"/>
            <a:r>
              <a:rPr lang="en-GB" dirty="0" smtClean="0"/>
              <a:t>Diversity of needs and resources within community </a:t>
            </a:r>
          </a:p>
          <a:p>
            <a:pPr lvl="1"/>
            <a:r>
              <a:rPr lang="en-GB" dirty="0" smtClean="0"/>
              <a:t>Lack of long-term planning 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Threats </a:t>
            </a:r>
          </a:p>
          <a:p>
            <a:pPr lvl="1"/>
            <a:r>
              <a:rPr lang="en-GB" dirty="0" smtClean="0"/>
              <a:t>Merger</a:t>
            </a:r>
          </a:p>
          <a:p>
            <a:pPr lvl="1"/>
            <a:r>
              <a:rPr lang="en-GB" dirty="0" smtClean="0"/>
              <a:t>Commercial competitors</a:t>
            </a:r>
          </a:p>
          <a:p>
            <a:pPr lvl="1"/>
            <a:r>
              <a:rPr lang="en-GB" dirty="0" smtClean="0"/>
              <a:t>Silo thinking &amp; silo work design </a:t>
            </a:r>
          </a:p>
          <a:p>
            <a:pPr lvl="1"/>
            <a:r>
              <a:rPr lang="en-GB" dirty="0" smtClean="0"/>
              <a:t>Protectionism &amp; territorialism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70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72% of top deck organisations report that they are improving productivity through </a:t>
            </a:r>
            <a:r>
              <a:rPr lang="en-GB" b="1" dirty="0"/>
              <a:t>learning</a:t>
            </a:r>
            <a:r>
              <a:rPr lang="en-GB" dirty="0"/>
              <a:t> (compared with 28% on average)</a:t>
            </a:r>
          </a:p>
          <a:p>
            <a:pPr algn="just"/>
            <a:r>
              <a:rPr lang="en-GB" dirty="0"/>
              <a:t>62% are more equipped to respond faster to changing business conditions (compared with 24% on average).</a:t>
            </a:r>
          </a:p>
          <a:p>
            <a:pPr marL="0" indent="0" algn="r">
              <a:buNone/>
            </a:pPr>
            <a:r>
              <a:rPr lang="en-GB" dirty="0"/>
              <a:t>CIPD </a:t>
            </a:r>
            <a:r>
              <a:rPr lang="en-GB" dirty="0" smtClean="0"/>
              <a:t>2015</a:t>
            </a:r>
          </a:p>
          <a:p>
            <a:pPr marL="0" indent="0" algn="r">
              <a:buNone/>
            </a:pPr>
            <a:endParaRPr lang="en-GB" dirty="0"/>
          </a:p>
          <a:p>
            <a:pPr marL="0" indent="0" algn="r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			An </a:t>
            </a:r>
            <a:r>
              <a:rPr lang="en-GB" dirty="0"/>
              <a:t>organization's ability to learn, and translate that learning into action </a:t>
            </a:r>
            <a:r>
              <a:rPr lang="en-GB" dirty="0" smtClean="0"/>
              <a:t>			rapidly</a:t>
            </a:r>
            <a:r>
              <a:rPr lang="en-GB" dirty="0"/>
              <a:t>, is the ultimate competitive advantage.</a:t>
            </a:r>
          </a:p>
          <a:p>
            <a:pPr marL="0" indent="0" algn="r">
              <a:buNone/>
            </a:pPr>
            <a:r>
              <a:rPr lang="en-GB" dirty="0"/>
              <a:t>Jack Welch</a:t>
            </a:r>
          </a:p>
          <a:p>
            <a:pPr marL="0" indent="0" algn="r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</a:t>
            </a:r>
            <a:r>
              <a:rPr lang="en-GB" dirty="0" smtClean="0"/>
              <a:t>GÉANT </a:t>
            </a:r>
            <a:r>
              <a:rPr lang="en-GB" dirty="0"/>
              <a:t>remain immune threats and realize its opportunities? </a:t>
            </a:r>
            <a:r>
              <a:rPr lang="ru-RU" dirty="0"/>
              <a:t/>
            </a:r>
            <a:br>
              <a:rPr lang="ru-RU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96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6426" y="1143000"/>
            <a:ext cx="6315873" cy="34893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are not working harder, but smarter!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6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8220" y="47006"/>
            <a:ext cx="7209065" cy="994172"/>
          </a:xfrm>
        </p:spPr>
        <p:txBody>
          <a:bodyPr/>
          <a:lstStyle/>
          <a:p>
            <a:r>
              <a:rPr lang="en-GB" dirty="0" smtClean="0"/>
              <a:t>Targets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6880" y="1065338"/>
            <a:ext cx="3069186" cy="3207933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Drive </a:t>
            </a:r>
            <a:r>
              <a:rPr lang="en-GB" b="1" dirty="0"/>
              <a:t>Knowledge Transfer </a:t>
            </a:r>
          </a:p>
          <a:p>
            <a:pPr lvl="1"/>
            <a:r>
              <a:rPr lang="en-GB" dirty="0"/>
              <a:t>Capturing and sharing best </a:t>
            </a:r>
            <a:r>
              <a:rPr lang="en-GB" dirty="0" smtClean="0"/>
              <a:t>practices </a:t>
            </a:r>
            <a:endParaRPr lang="ru-RU" dirty="0"/>
          </a:p>
          <a:p>
            <a:pPr lvl="1"/>
            <a:r>
              <a:rPr lang="en-GB" dirty="0" smtClean="0"/>
              <a:t>Identifying </a:t>
            </a:r>
            <a:r>
              <a:rPr lang="en-GB" dirty="0"/>
              <a:t>knowledge/ skill gaps</a:t>
            </a:r>
            <a:endParaRPr lang="ru-RU" dirty="0"/>
          </a:p>
          <a:p>
            <a:pPr lvl="1"/>
            <a:r>
              <a:rPr lang="en-GB" dirty="0"/>
              <a:t>D</a:t>
            </a:r>
            <a:r>
              <a:rPr lang="en-GB" dirty="0" smtClean="0"/>
              <a:t>issemination </a:t>
            </a:r>
            <a:r>
              <a:rPr lang="en-GB" dirty="0"/>
              <a:t>of knowledge  </a:t>
            </a:r>
            <a:endParaRPr lang="ru-RU" dirty="0"/>
          </a:p>
          <a:p>
            <a:pPr lvl="1"/>
            <a:r>
              <a:rPr lang="en-GB" dirty="0" smtClean="0"/>
              <a:t>Facilitating transfer </a:t>
            </a:r>
            <a:r>
              <a:rPr lang="en-GB" dirty="0"/>
              <a:t>and assimilation of knowledge across international community members  </a:t>
            </a:r>
            <a:endParaRPr lang="ru-RU" dirty="0"/>
          </a:p>
          <a:p>
            <a:pPr lvl="1"/>
            <a:r>
              <a:rPr lang="en-GB" dirty="0" smtClean="0"/>
              <a:t>Mapping internal expertise and knowledge  </a:t>
            </a:r>
            <a:endParaRPr lang="ru-RU" dirty="0"/>
          </a:p>
          <a:p>
            <a:pPr lvl="1"/>
            <a:endParaRPr lang="ru-RU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 smtClean="0"/>
              <a:t>Safeguard Product Quality </a:t>
            </a:r>
          </a:p>
          <a:p>
            <a:pPr lvl="1"/>
            <a:r>
              <a:rPr lang="en-GB" dirty="0" smtClean="0"/>
              <a:t>Identifying </a:t>
            </a:r>
            <a:r>
              <a:rPr lang="en-GB" dirty="0"/>
              <a:t>potential </a:t>
            </a:r>
            <a:r>
              <a:rPr lang="en-GB" dirty="0" smtClean="0"/>
              <a:t>opportunities for </a:t>
            </a:r>
            <a:r>
              <a:rPr lang="en-GB" dirty="0"/>
              <a:t>new solutions within community</a:t>
            </a:r>
            <a:endParaRPr lang="ru-RU" dirty="0"/>
          </a:p>
          <a:p>
            <a:pPr lvl="1"/>
            <a:r>
              <a:rPr lang="en-GB" dirty="0" smtClean="0"/>
              <a:t>PLM: facilitating timely development, introduction and adoption of solutions </a:t>
            </a:r>
          </a:p>
          <a:p>
            <a:pPr marL="342900" lvl="1" indent="0">
              <a:buNone/>
            </a:pPr>
            <a:endParaRPr lang="ru-RU" dirty="0"/>
          </a:p>
          <a:p>
            <a:pPr lvl="1"/>
            <a:endParaRPr lang="en-GB" dirty="0" smtClean="0"/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868321" y="1029988"/>
            <a:ext cx="2987700" cy="35825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/>
              <a:t>Build Relationships </a:t>
            </a:r>
          </a:p>
          <a:p>
            <a:pPr lvl="1"/>
            <a:r>
              <a:rPr lang="en-GB" dirty="0" smtClean="0"/>
              <a:t>Introducing, role modelling and developing new practice</a:t>
            </a:r>
            <a:endParaRPr lang="ru-RU" dirty="0" smtClean="0"/>
          </a:p>
          <a:p>
            <a:pPr lvl="1"/>
            <a:r>
              <a:rPr lang="en-GB" dirty="0" smtClean="0"/>
              <a:t>Developing </a:t>
            </a:r>
            <a:r>
              <a:rPr lang="en-GB" dirty="0" err="1" smtClean="0"/>
              <a:t>mindsets</a:t>
            </a:r>
            <a:r>
              <a:rPr lang="en-GB" dirty="0" smtClean="0"/>
              <a:t>, behaviours and competencies </a:t>
            </a:r>
            <a:endParaRPr lang="ru-RU" dirty="0" smtClean="0"/>
          </a:p>
          <a:p>
            <a:pPr lvl="1"/>
            <a:r>
              <a:rPr lang="en-GB" dirty="0" smtClean="0"/>
              <a:t>Enhancing hard and soft skills </a:t>
            </a:r>
          </a:p>
          <a:p>
            <a:endParaRPr lang="en-GB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lvl="1"/>
            <a:endParaRPr lang="en-GB" dirty="0" smtClean="0"/>
          </a:p>
          <a:p>
            <a:pPr marL="342900" lvl="1" indent="0">
              <a:buNone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/>
              <a:t>Provide Internal Consulting </a:t>
            </a:r>
          </a:p>
          <a:p>
            <a:pPr lvl="1"/>
            <a:r>
              <a:rPr lang="en-GB" dirty="0" smtClean="0"/>
              <a:t>Advising on learning related matters</a:t>
            </a:r>
          </a:p>
          <a:p>
            <a:pPr lvl="1"/>
            <a:r>
              <a:rPr lang="en-GB" dirty="0" smtClean="0"/>
              <a:t>Develop in-house learning solutions </a:t>
            </a:r>
            <a:endParaRPr lang="ru-RU" dirty="0" smtClean="0"/>
          </a:p>
          <a:p>
            <a:pPr lvl="1"/>
            <a:r>
              <a:rPr lang="en-GB" dirty="0" smtClean="0"/>
              <a:t>Identify and contracting external experts and suppliers</a:t>
            </a:r>
            <a:endParaRPr lang="ru-RU" dirty="0" smtClean="0"/>
          </a:p>
          <a:p>
            <a:pPr lvl="1"/>
            <a:r>
              <a:rPr lang="en-GB" dirty="0" smtClean="0"/>
              <a:t>Identify external learning opportunities and champion them within the community </a:t>
            </a: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b="1" dirty="0" smtClean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33326" y="2946710"/>
            <a:ext cx="7416824" cy="68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414597" y="1155560"/>
            <a:ext cx="13387" cy="3648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95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lvl="1">
              <a:spcBef>
                <a:spcPts val="750"/>
              </a:spcBef>
            </a:pPr>
            <a:endParaRPr lang="en-GB" dirty="0" smtClean="0"/>
          </a:p>
          <a:p>
            <a:pPr marL="171450" lvl="1">
              <a:spcBef>
                <a:spcPts val="750"/>
              </a:spcBef>
            </a:pPr>
            <a:endParaRPr lang="en-GB" dirty="0"/>
          </a:p>
          <a:p>
            <a:pPr marL="171450" lvl="1">
              <a:spcBef>
                <a:spcPts val="750"/>
              </a:spcBef>
            </a:pPr>
            <a:endParaRPr lang="en-GB" dirty="0" smtClean="0"/>
          </a:p>
          <a:p>
            <a:pPr marL="514350" lvl="2" algn="ctr">
              <a:spcBef>
                <a:spcPts val="750"/>
              </a:spcBef>
            </a:pPr>
            <a:r>
              <a:rPr lang="en-GB" sz="2800" dirty="0" smtClean="0"/>
              <a:t>HOW </a:t>
            </a:r>
            <a:r>
              <a:rPr lang="en-GB" sz="2800" dirty="0"/>
              <a:t>CAN WE COLLABORATE ON </a:t>
            </a:r>
            <a:r>
              <a:rPr lang="en-GB" sz="2800" dirty="0" smtClean="0"/>
              <a:t>COMMUNICATING </a:t>
            </a:r>
            <a:r>
              <a:rPr lang="en-GB" sz="2800" dirty="0"/>
              <a:t>THIS MESSAGE ? </a:t>
            </a:r>
            <a:endParaRPr lang="ru-RU" sz="28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sz="1800" dirty="0" smtClean="0"/>
              <a:t>Ian.Barker@GÉANT.org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9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BB8E41-655E-4B39-BE42-3C6A1613E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95493C-249E-4E2F-9A6A-1B24FAEA41A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terms/"/>
    <ds:schemaRef ds:uri="http://schemas.microsoft.com/office/2006/metadata/properties"/>
    <ds:schemaRef ds:uri="e7019c98-23ef-46f8-8434-cfd3a3bc7393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1771</TotalTime>
  <Words>300</Words>
  <Application>Microsoft Macintosh PowerPoint</Application>
  <PresentationFormat>On-screen Show (16:9)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Verdana</vt:lpstr>
      <vt:lpstr>Arial</vt:lpstr>
      <vt:lpstr>GEANT Association</vt:lpstr>
      <vt:lpstr>PowerPoint Presentation</vt:lpstr>
      <vt:lpstr>Purpose</vt:lpstr>
      <vt:lpstr>Diversity of activities &amp; locations and lack of collaboration prevents GÉANT from delivering quality service </vt:lpstr>
      <vt:lpstr>How can GÉANT remain immune threats and realize its opportunities?  </vt:lpstr>
      <vt:lpstr>We are not working harder, but smarter! </vt:lpstr>
      <vt:lpstr>Targets</vt:lpstr>
      <vt:lpstr>Question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Microsoft Office User</cp:lastModifiedBy>
  <cp:revision>59</cp:revision>
  <dcterms:created xsi:type="dcterms:W3CDTF">2015-04-29T14:13:57Z</dcterms:created>
  <dcterms:modified xsi:type="dcterms:W3CDTF">2015-10-28T15:28:51Z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