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7.jpg" ContentType="image/png"/>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84" r:id="rId3"/>
    <p:sldId id="285" r:id="rId4"/>
    <p:sldId id="287" r:id="rId5"/>
    <p:sldId id="282" r:id="rId6"/>
    <p:sldId id="268" r:id="rId7"/>
    <p:sldId id="269" r:id="rId8"/>
    <p:sldId id="270" r:id="rId9"/>
    <p:sldId id="271" r:id="rId10"/>
    <p:sldId id="276" r:id="rId11"/>
    <p:sldId id="277" r:id="rId12"/>
    <p:sldId id="278" r:id="rId13"/>
    <p:sldId id="279" r:id="rId14"/>
    <p:sldId id="288" r:id="rId15"/>
    <p:sldId id="290" r:id="rId16"/>
    <p:sldId id="289" r:id="rId17"/>
    <p:sldId id="291" r:id="rId18"/>
    <p:sldId id="281" r:id="rId19"/>
  </p:sldIdLst>
  <p:sldSz cx="9144000" cy="5143500" type="screen16x9"/>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817C"/>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36" autoAdjust="0"/>
    <p:restoredTop sz="94669"/>
  </p:normalViewPr>
  <p:slideViewPr>
    <p:cSldViewPr>
      <p:cViewPr>
        <p:scale>
          <a:sx n="60" d="100"/>
          <a:sy n="60" d="100"/>
        </p:scale>
        <p:origin x="2896" y="10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A51845-BAFD-5344-8077-4425702CAAB1}" type="doc">
      <dgm:prSet loTypeId="urn:microsoft.com/office/officeart/2005/8/layout/lProcess2" loCatId="" qsTypeId="urn:microsoft.com/office/officeart/2005/8/quickstyle/simple2" qsCatId="simple" csTypeId="urn:microsoft.com/office/officeart/2005/8/colors/colorful3" csCatId="colorful" phldr="1"/>
      <dgm:spPr/>
    </dgm:pt>
    <dgm:pt modelId="{AC3D29FF-21BD-184B-9BAD-814D7FF163D5}">
      <dgm:prSet phldrT="[Text]" custT="1"/>
      <dgm:spPr>
        <a:ln>
          <a:solidFill>
            <a:srgbClr val="4F6228"/>
          </a:solidFill>
        </a:ln>
      </dgm:spPr>
      <dgm:t>
        <a:bodyPr/>
        <a:lstStyle/>
        <a:p>
          <a:endParaRPr lang="en-US" sz="1400" b="1" dirty="0" smtClean="0"/>
        </a:p>
        <a:p>
          <a:endParaRPr lang="en-US" sz="1400" b="1" dirty="0" smtClean="0"/>
        </a:p>
        <a:p>
          <a:endParaRPr lang="en-US" sz="1400" b="1" dirty="0" smtClean="0"/>
        </a:p>
        <a:p>
          <a:r>
            <a:rPr lang="en-US" sz="1800" b="1" dirty="0" smtClean="0"/>
            <a:t>CONNECTIVITY</a:t>
          </a:r>
          <a:endParaRPr lang="en-US" sz="1400" b="1" dirty="0"/>
        </a:p>
      </dgm:t>
    </dgm:pt>
    <dgm:pt modelId="{D686756B-57BB-9D4E-92BA-0D072CF2F69E}" type="parTrans" cxnId="{C0D7205C-352E-4D48-8931-7C65460E8077}">
      <dgm:prSet/>
      <dgm:spPr/>
      <dgm:t>
        <a:bodyPr/>
        <a:lstStyle/>
        <a:p>
          <a:endParaRPr lang="en-US" b="1" dirty="0"/>
        </a:p>
      </dgm:t>
    </dgm:pt>
    <dgm:pt modelId="{0EB7DC2E-F8C9-8845-90E3-B29483B8A262}" type="sibTrans" cxnId="{C0D7205C-352E-4D48-8931-7C65460E8077}">
      <dgm:prSet/>
      <dgm:spPr/>
      <dgm:t>
        <a:bodyPr/>
        <a:lstStyle/>
        <a:p>
          <a:endParaRPr lang="en-US" b="1" dirty="0"/>
        </a:p>
      </dgm:t>
    </dgm:pt>
    <dgm:pt modelId="{AF04AF0A-692F-D64B-96DE-F640CE206B42}" type="pres">
      <dgm:prSet presAssocID="{87A51845-BAFD-5344-8077-4425702CAAB1}" presName="theList" presStyleCnt="0">
        <dgm:presLayoutVars>
          <dgm:dir/>
          <dgm:animLvl val="lvl"/>
          <dgm:resizeHandles val="exact"/>
        </dgm:presLayoutVars>
      </dgm:prSet>
      <dgm:spPr/>
    </dgm:pt>
    <dgm:pt modelId="{77E45A81-9E0D-5B42-BCE8-78FBC8E82633}" type="pres">
      <dgm:prSet presAssocID="{AC3D29FF-21BD-184B-9BAD-814D7FF163D5}" presName="compNode" presStyleCnt="0"/>
      <dgm:spPr/>
    </dgm:pt>
    <dgm:pt modelId="{047D277C-EBE1-634D-AD9E-02F083F12CBD}" type="pres">
      <dgm:prSet presAssocID="{AC3D29FF-21BD-184B-9BAD-814D7FF163D5}" presName="aNode" presStyleLbl="bgShp" presStyleIdx="0" presStyleCnt="1"/>
      <dgm:spPr/>
      <dgm:t>
        <a:bodyPr/>
        <a:lstStyle/>
        <a:p>
          <a:endParaRPr lang="en-US"/>
        </a:p>
      </dgm:t>
    </dgm:pt>
    <dgm:pt modelId="{45CC9441-98D8-704A-926F-DA8CE83938BB}" type="pres">
      <dgm:prSet presAssocID="{AC3D29FF-21BD-184B-9BAD-814D7FF163D5}" presName="textNode" presStyleLbl="bgShp" presStyleIdx="0" presStyleCnt="1"/>
      <dgm:spPr/>
      <dgm:t>
        <a:bodyPr/>
        <a:lstStyle/>
        <a:p>
          <a:endParaRPr lang="en-US"/>
        </a:p>
      </dgm:t>
    </dgm:pt>
    <dgm:pt modelId="{0BC567B1-729B-0E46-BC6A-021F3BD3AEE1}" type="pres">
      <dgm:prSet presAssocID="{AC3D29FF-21BD-184B-9BAD-814D7FF163D5}" presName="compChildNode" presStyleCnt="0"/>
      <dgm:spPr/>
    </dgm:pt>
    <dgm:pt modelId="{439BD040-BB83-1845-BDE3-DAD06E0A0EB3}" type="pres">
      <dgm:prSet presAssocID="{AC3D29FF-21BD-184B-9BAD-814D7FF163D5}" presName="theInnerList" presStyleCnt="0"/>
      <dgm:spPr/>
    </dgm:pt>
  </dgm:ptLst>
  <dgm:cxnLst>
    <dgm:cxn modelId="{C0D7205C-352E-4D48-8931-7C65460E8077}" srcId="{87A51845-BAFD-5344-8077-4425702CAAB1}" destId="{AC3D29FF-21BD-184B-9BAD-814D7FF163D5}" srcOrd="0" destOrd="0" parTransId="{D686756B-57BB-9D4E-92BA-0D072CF2F69E}" sibTransId="{0EB7DC2E-F8C9-8845-90E3-B29483B8A262}"/>
    <dgm:cxn modelId="{433F7991-B01D-4887-89BD-CFB436369714}" type="presOf" srcId="{87A51845-BAFD-5344-8077-4425702CAAB1}" destId="{AF04AF0A-692F-D64B-96DE-F640CE206B42}" srcOrd="0" destOrd="0" presId="urn:microsoft.com/office/officeart/2005/8/layout/lProcess2"/>
    <dgm:cxn modelId="{51594EE7-5808-4469-A8AA-A9DFAE705C22}" type="presOf" srcId="{AC3D29FF-21BD-184B-9BAD-814D7FF163D5}" destId="{45CC9441-98D8-704A-926F-DA8CE83938BB}" srcOrd="1" destOrd="0" presId="urn:microsoft.com/office/officeart/2005/8/layout/lProcess2"/>
    <dgm:cxn modelId="{9FA948F2-97ED-4BB2-9C6A-3C1D0EF06942}" type="presOf" srcId="{AC3D29FF-21BD-184B-9BAD-814D7FF163D5}" destId="{047D277C-EBE1-634D-AD9E-02F083F12CBD}" srcOrd="0" destOrd="0" presId="urn:microsoft.com/office/officeart/2005/8/layout/lProcess2"/>
    <dgm:cxn modelId="{6FFA70C4-598F-4C03-BC17-792B937ED6BB}" type="presParOf" srcId="{AF04AF0A-692F-D64B-96DE-F640CE206B42}" destId="{77E45A81-9E0D-5B42-BCE8-78FBC8E82633}" srcOrd="0" destOrd="0" presId="urn:microsoft.com/office/officeart/2005/8/layout/lProcess2"/>
    <dgm:cxn modelId="{0896D1EA-BD84-40BE-B036-D3F4AA0CB153}" type="presParOf" srcId="{77E45A81-9E0D-5B42-BCE8-78FBC8E82633}" destId="{047D277C-EBE1-634D-AD9E-02F083F12CBD}" srcOrd="0" destOrd="0" presId="urn:microsoft.com/office/officeart/2005/8/layout/lProcess2"/>
    <dgm:cxn modelId="{469770ED-AA16-4EDB-B814-789E4A7B8D95}" type="presParOf" srcId="{77E45A81-9E0D-5B42-BCE8-78FBC8E82633}" destId="{45CC9441-98D8-704A-926F-DA8CE83938BB}" srcOrd="1" destOrd="0" presId="urn:microsoft.com/office/officeart/2005/8/layout/lProcess2"/>
    <dgm:cxn modelId="{23B1E273-3BF7-4475-8E3C-E116429B37C3}" type="presParOf" srcId="{77E45A81-9E0D-5B42-BCE8-78FBC8E82633}" destId="{0BC567B1-729B-0E46-BC6A-021F3BD3AEE1}" srcOrd="2" destOrd="0" presId="urn:microsoft.com/office/officeart/2005/8/layout/lProcess2"/>
    <dgm:cxn modelId="{ABE43834-C25B-4752-95D3-4F2D6F5FA114}" type="presParOf" srcId="{0BC567B1-729B-0E46-BC6A-021F3BD3AEE1}" destId="{439BD040-BB83-1845-BDE3-DAD06E0A0EB3}" srcOrd="0" destOrd="0" presId="urn:microsoft.com/office/officeart/2005/8/layout/lProcess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A51845-BAFD-5344-8077-4425702CAAB1}" type="doc">
      <dgm:prSet loTypeId="urn:microsoft.com/office/officeart/2005/8/layout/lProcess2" loCatId="" qsTypeId="urn:microsoft.com/office/officeart/2005/8/quickstyle/simple2" qsCatId="simple" csTypeId="urn:microsoft.com/office/officeart/2005/8/colors/colorful3" csCatId="colorful" phldr="1"/>
      <dgm:spPr/>
    </dgm:pt>
    <dgm:pt modelId="{AC3D29FF-21BD-184B-9BAD-814D7FF163D5}">
      <dgm:prSet phldrT="[Text]" custT="1"/>
      <dgm:spPr>
        <a:ln>
          <a:solidFill>
            <a:srgbClr val="4F6228"/>
          </a:solidFill>
        </a:ln>
      </dgm:spPr>
      <dgm:t>
        <a:bodyPr/>
        <a:lstStyle/>
        <a:p>
          <a:endParaRPr lang="en-US" sz="1400" b="1" dirty="0" smtClean="0"/>
        </a:p>
        <a:p>
          <a:endParaRPr lang="en-US" sz="1400" b="1" dirty="0" smtClean="0"/>
        </a:p>
        <a:p>
          <a:endParaRPr lang="en-US" sz="1400" b="1" dirty="0" smtClean="0"/>
        </a:p>
        <a:p>
          <a:r>
            <a:rPr lang="en-US" sz="1800" b="1" dirty="0" smtClean="0"/>
            <a:t>COLLABORATION</a:t>
          </a:r>
          <a:endParaRPr lang="en-US" sz="1400" b="1" dirty="0"/>
        </a:p>
      </dgm:t>
    </dgm:pt>
    <dgm:pt modelId="{D686756B-57BB-9D4E-92BA-0D072CF2F69E}" type="parTrans" cxnId="{C0D7205C-352E-4D48-8931-7C65460E8077}">
      <dgm:prSet/>
      <dgm:spPr/>
      <dgm:t>
        <a:bodyPr/>
        <a:lstStyle/>
        <a:p>
          <a:endParaRPr lang="en-US" b="1" dirty="0"/>
        </a:p>
      </dgm:t>
    </dgm:pt>
    <dgm:pt modelId="{0EB7DC2E-F8C9-8845-90E3-B29483B8A262}" type="sibTrans" cxnId="{C0D7205C-352E-4D48-8931-7C65460E8077}">
      <dgm:prSet/>
      <dgm:spPr/>
      <dgm:t>
        <a:bodyPr/>
        <a:lstStyle/>
        <a:p>
          <a:endParaRPr lang="en-US" b="1" dirty="0"/>
        </a:p>
      </dgm:t>
    </dgm:pt>
    <dgm:pt modelId="{AF04AF0A-692F-D64B-96DE-F640CE206B42}" type="pres">
      <dgm:prSet presAssocID="{87A51845-BAFD-5344-8077-4425702CAAB1}" presName="theList" presStyleCnt="0">
        <dgm:presLayoutVars>
          <dgm:dir/>
          <dgm:animLvl val="lvl"/>
          <dgm:resizeHandles val="exact"/>
        </dgm:presLayoutVars>
      </dgm:prSet>
      <dgm:spPr/>
    </dgm:pt>
    <dgm:pt modelId="{77E45A81-9E0D-5B42-BCE8-78FBC8E82633}" type="pres">
      <dgm:prSet presAssocID="{AC3D29FF-21BD-184B-9BAD-814D7FF163D5}" presName="compNode" presStyleCnt="0"/>
      <dgm:spPr/>
    </dgm:pt>
    <dgm:pt modelId="{047D277C-EBE1-634D-AD9E-02F083F12CBD}" type="pres">
      <dgm:prSet presAssocID="{AC3D29FF-21BD-184B-9BAD-814D7FF163D5}" presName="aNode" presStyleLbl="bgShp" presStyleIdx="0" presStyleCnt="1"/>
      <dgm:spPr/>
      <dgm:t>
        <a:bodyPr/>
        <a:lstStyle/>
        <a:p>
          <a:endParaRPr lang="en-US"/>
        </a:p>
      </dgm:t>
    </dgm:pt>
    <dgm:pt modelId="{45CC9441-98D8-704A-926F-DA8CE83938BB}" type="pres">
      <dgm:prSet presAssocID="{AC3D29FF-21BD-184B-9BAD-814D7FF163D5}" presName="textNode" presStyleLbl="bgShp" presStyleIdx="0" presStyleCnt="1"/>
      <dgm:spPr/>
      <dgm:t>
        <a:bodyPr/>
        <a:lstStyle/>
        <a:p>
          <a:endParaRPr lang="en-US"/>
        </a:p>
      </dgm:t>
    </dgm:pt>
    <dgm:pt modelId="{0BC567B1-729B-0E46-BC6A-021F3BD3AEE1}" type="pres">
      <dgm:prSet presAssocID="{AC3D29FF-21BD-184B-9BAD-814D7FF163D5}" presName="compChildNode" presStyleCnt="0"/>
      <dgm:spPr/>
    </dgm:pt>
    <dgm:pt modelId="{439BD040-BB83-1845-BDE3-DAD06E0A0EB3}" type="pres">
      <dgm:prSet presAssocID="{AC3D29FF-21BD-184B-9BAD-814D7FF163D5}" presName="theInnerList" presStyleCnt="0"/>
      <dgm:spPr/>
    </dgm:pt>
  </dgm:ptLst>
  <dgm:cxnLst>
    <dgm:cxn modelId="{4AF3CEE9-99F8-4FFB-9B6E-BF2A7722862F}" type="presOf" srcId="{AC3D29FF-21BD-184B-9BAD-814D7FF163D5}" destId="{45CC9441-98D8-704A-926F-DA8CE83938BB}" srcOrd="1" destOrd="0" presId="urn:microsoft.com/office/officeart/2005/8/layout/lProcess2"/>
    <dgm:cxn modelId="{C0D7205C-352E-4D48-8931-7C65460E8077}" srcId="{87A51845-BAFD-5344-8077-4425702CAAB1}" destId="{AC3D29FF-21BD-184B-9BAD-814D7FF163D5}" srcOrd="0" destOrd="0" parTransId="{D686756B-57BB-9D4E-92BA-0D072CF2F69E}" sibTransId="{0EB7DC2E-F8C9-8845-90E3-B29483B8A262}"/>
    <dgm:cxn modelId="{06D0EC6A-54C4-4729-AB3B-AEDA690403DE}" type="presOf" srcId="{87A51845-BAFD-5344-8077-4425702CAAB1}" destId="{AF04AF0A-692F-D64B-96DE-F640CE206B42}" srcOrd="0" destOrd="0" presId="urn:microsoft.com/office/officeart/2005/8/layout/lProcess2"/>
    <dgm:cxn modelId="{B701C171-995F-4F0F-99C3-51D28A066BB0}" type="presOf" srcId="{AC3D29FF-21BD-184B-9BAD-814D7FF163D5}" destId="{047D277C-EBE1-634D-AD9E-02F083F12CBD}" srcOrd="0" destOrd="0" presId="urn:microsoft.com/office/officeart/2005/8/layout/lProcess2"/>
    <dgm:cxn modelId="{BFAEC636-9298-4C73-82D3-746B1FB8DB15}" type="presParOf" srcId="{AF04AF0A-692F-D64B-96DE-F640CE206B42}" destId="{77E45A81-9E0D-5B42-BCE8-78FBC8E82633}" srcOrd="0" destOrd="0" presId="urn:microsoft.com/office/officeart/2005/8/layout/lProcess2"/>
    <dgm:cxn modelId="{65AF5524-31A3-4932-BF8C-DF055218DB17}" type="presParOf" srcId="{77E45A81-9E0D-5B42-BCE8-78FBC8E82633}" destId="{047D277C-EBE1-634D-AD9E-02F083F12CBD}" srcOrd="0" destOrd="0" presId="urn:microsoft.com/office/officeart/2005/8/layout/lProcess2"/>
    <dgm:cxn modelId="{7FA61DD4-9B90-46FF-AF8A-4C6635E503C9}" type="presParOf" srcId="{77E45A81-9E0D-5B42-BCE8-78FBC8E82633}" destId="{45CC9441-98D8-704A-926F-DA8CE83938BB}" srcOrd="1" destOrd="0" presId="urn:microsoft.com/office/officeart/2005/8/layout/lProcess2"/>
    <dgm:cxn modelId="{A9D03A1A-477D-4058-95F0-14A211A56A91}" type="presParOf" srcId="{77E45A81-9E0D-5B42-BCE8-78FBC8E82633}" destId="{0BC567B1-729B-0E46-BC6A-021F3BD3AEE1}" srcOrd="2" destOrd="0" presId="urn:microsoft.com/office/officeart/2005/8/layout/lProcess2"/>
    <dgm:cxn modelId="{8CA7B1D3-B46A-4DC5-AD39-622E87B8B682}" type="presParOf" srcId="{0BC567B1-729B-0E46-BC6A-021F3BD3AEE1}" destId="{439BD040-BB83-1845-BDE3-DAD06E0A0EB3}" srcOrd="0" destOrd="0" presId="urn:microsoft.com/office/officeart/2005/8/layout/lProcess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A51845-BAFD-5344-8077-4425702CAAB1}" type="doc">
      <dgm:prSet loTypeId="urn:microsoft.com/office/officeart/2005/8/layout/lProcess2" loCatId="" qsTypeId="urn:microsoft.com/office/officeart/2005/8/quickstyle/simple2" qsCatId="simple" csTypeId="urn:microsoft.com/office/officeart/2005/8/colors/colorful3" csCatId="colorful" phldr="1"/>
      <dgm:spPr/>
      <dgm:t>
        <a:bodyPr/>
        <a:lstStyle/>
        <a:p>
          <a:endParaRPr lang="pt-PT"/>
        </a:p>
      </dgm:t>
    </dgm:pt>
    <dgm:pt modelId="{74C18826-EE40-45F7-987A-CD06028317F2}">
      <dgm:prSet custT="1"/>
      <dgm:spPr>
        <a:ln>
          <a:solidFill>
            <a:srgbClr val="4F6228"/>
          </a:solidFill>
        </a:ln>
      </dgm:spPr>
      <dgm:t>
        <a:bodyPr/>
        <a:lstStyle/>
        <a:p>
          <a:endParaRPr lang="en-US" sz="500" b="1" dirty="0" smtClean="0"/>
        </a:p>
        <a:p>
          <a:endParaRPr lang="en-US" sz="500" b="1" dirty="0" smtClean="0"/>
        </a:p>
        <a:p>
          <a:endParaRPr lang="en-US" sz="1400" b="1" dirty="0" smtClean="0"/>
        </a:p>
        <a:p>
          <a:endParaRPr lang="en-US" sz="1400" b="1" dirty="0" smtClean="0"/>
        </a:p>
        <a:p>
          <a:r>
            <a:rPr lang="en-US" sz="1800" b="1" dirty="0" smtClean="0"/>
            <a:t>KNOWLEDGE</a:t>
          </a:r>
          <a:endParaRPr lang="en-US" sz="1800" b="1" dirty="0"/>
        </a:p>
      </dgm:t>
    </dgm:pt>
    <dgm:pt modelId="{3DC860D2-65E0-45C2-A377-E9F8C95B7987}" type="parTrans" cxnId="{30BB96DA-2B1E-4E94-AC7D-428A6C188DA7}">
      <dgm:prSet/>
      <dgm:spPr/>
      <dgm:t>
        <a:bodyPr/>
        <a:lstStyle/>
        <a:p>
          <a:endParaRPr lang="pt-PT"/>
        </a:p>
      </dgm:t>
    </dgm:pt>
    <dgm:pt modelId="{2093B6FF-C7F1-43C1-A6B5-D2F15CC6BBE9}" type="sibTrans" cxnId="{30BB96DA-2B1E-4E94-AC7D-428A6C188DA7}">
      <dgm:prSet/>
      <dgm:spPr/>
      <dgm:t>
        <a:bodyPr/>
        <a:lstStyle/>
        <a:p>
          <a:endParaRPr lang="pt-PT"/>
        </a:p>
      </dgm:t>
    </dgm:pt>
    <dgm:pt modelId="{AF04AF0A-692F-D64B-96DE-F640CE206B42}" type="pres">
      <dgm:prSet presAssocID="{87A51845-BAFD-5344-8077-4425702CAAB1}" presName="theList" presStyleCnt="0">
        <dgm:presLayoutVars>
          <dgm:dir/>
          <dgm:animLvl val="lvl"/>
          <dgm:resizeHandles val="exact"/>
        </dgm:presLayoutVars>
      </dgm:prSet>
      <dgm:spPr/>
      <dgm:t>
        <a:bodyPr/>
        <a:lstStyle/>
        <a:p>
          <a:endParaRPr lang="pt-PT"/>
        </a:p>
      </dgm:t>
    </dgm:pt>
    <dgm:pt modelId="{19D92794-4580-4FDA-918B-9286C4AAD3B2}" type="pres">
      <dgm:prSet presAssocID="{74C18826-EE40-45F7-987A-CD06028317F2}" presName="compNode" presStyleCnt="0"/>
      <dgm:spPr/>
    </dgm:pt>
    <dgm:pt modelId="{140F473E-34CB-42C4-BFA8-22975E90313D}" type="pres">
      <dgm:prSet presAssocID="{74C18826-EE40-45F7-987A-CD06028317F2}" presName="aNode" presStyleLbl="bgShp" presStyleIdx="0" presStyleCnt="1" custScaleX="109456" custLinFactNeighborX="15076"/>
      <dgm:spPr/>
      <dgm:t>
        <a:bodyPr/>
        <a:lstStyle/>
        <a:p>
          <a:endParaRPr lang="pt-PT"/>
        </a:p>
      </dgm:t>
    </dgm:pt>
    <dgm:pt modelId="{025907CC-856A-4BA3-B164-B14F5D13CF39}" type="pres">
      <dgm:prSet presAssocID="{74C18826-EE40-45F7-987A-CD06028317F2}" presName="textNode" presStyleLbl="bgShp" presStyleIdx="0" presStyleCnt="1"/>
      <dgm:spPr/>
      <dgm:t>
        <a:bodyPr/>
        <a:lstStyle/>
        <a:p>
          <a:endParaRPr lang="pt-PT"/>
        </a:p>
      </dgm:t>
    </dgm:pt>
    <dgm:pt modelId="{D2A12F0D-7E7F-4C17-9A18-A8111EAE55E6}" type="pres">
      <dgm:prSet presAssocID="{74C18826-EE40-45F7-987A-CD06028317F2}" presName="compChildNode" presStyleCnt="0"/>
      <dgm:spPr/>
    </dgm:pt>
    <dgm:pt modelId="{0665D771-B4FB-4E8F-8CEC-8B7809FFB85C}" type="pres">
      <dgm:prSet presAssocID="{74C18826-EE40-45F7-987A-CD06028317F2}" presName="theInnerList" presStyleCnt="0"/>
      <dgm:spPr/>
    </dgm:pt>
  </dgm:ptLst>
  <dgm:cxnLst>
    <dgm:cxn modelId="{2B2C5B48-3255-47F8-BB4F-F23C4AF74914}" type="presOf" srcId="{74C18826-EE40-45F7-987A-CD06028317F2}" destId="{140F473E-34CB-42C4-BFA8-22975E90313D}" srcOrd="0" destOrd="0" presId="urn:microsoft.com/office/officeart/2005/8/layout/lProcess2"/>
    <dgm:cxn modelId="{30BB96DA-2B1E-4E94-AC7D-428A6C188DA7}" srcId="{87A51845-BAFD-5344-8077-4425702CAAB1}" destId="{74C18826-EE40-45F7-987A-CD06028317F2}" srcOrd="0" destOrd="0" parTransId="{3DC860D2-65E0-45C2-A377-E9F8C95B7987}" sibTransId="{2093B6FF-C7F1-43C1-A6B5-D2F15CC6BBE9}"/>
    <dgm:cxn modelId="{D28204F4-BED5-422E-84AB-B0CE03B9B5D5}" type="presOf" srcId="{87A51845-BAFD-5344-8077-4425702CAAB1}" destId="{AF04AF0A-692F-D64B-96DE-F640CE206B42}" srcOrd="0" destOrd="0" presId="urn:microsoft.com/office/officeart/2005/8/layout/lProcess2"/>
    <dgm:cxn modelId="{E9C017C0-7ACE-469C-8920-57E997953580}" type="presOf" srcId="{74C18826-EE40-45F7-987A-CD06028317F2}" destId="{025907CC-856A-4BA3-B164-B14F5D13CF39}" srcOrd="1" destOrd="0" presId="urn:microsoft.com/office/officeart/2005/8/layout/lProcess2"/>
    <dgm:cxn modelId="{ED3D54F3-4134-44E1-9413-F35279C06DF2}" type="presParOf" srcId="{AF04AF0A-692F-D64B-96DE-F640CE206B42}" destId="{19D92794-4580-4FDA-918B-9286C4AAD3B2}" srcOrd="0" destOrd="0" presId="urn:microsoft.com/office/officeart/2005/8/layout/lProcess2"/>
    <dgm:cxn modelId="{0D022FC0-DD98-4100-8C31-E49CFB4BE124}" type="presParOf" srcId="{19D92794-4580-4FDA-918B-9286C4AAD3B2}" destId="{140F473E-34CB-42C4-BFA8-22975E90313D}" srcOrd="0" destOrd="0" presId="urn:microsoft.com/office/officeart/2005/8/layout/lProcess2"/>
    <dgm:cxn modelId="{F73230AC-D92F-47AF-9856-7DB1476F784C}" type="presParOf" srcId="{19D92794-4580-4FDA-918B-9286C4AAD3B2}" destId="{025907CC-856A-4BA3-B164-B14F5D13CF39}" srcOrd="1" destOrd="0" presId="urn:microsoft.com/office/officeart/2005/8/layout/lProcess2"/>
    <dgm:cxn modelId="{5C35F665-17A5-4D6F-A72F-8D56B2CA7FAB}" type="presParOf" srcId="{19D92794-4580-4FDA-918B-9286C4AAD3B2}" destId="{D2A12F0D-7E7F-4C17-9A18-A8111EAE55E6}" srcOrd="2" destOrd="0" presId="urn:microsoft.com/office/officeart/2005/8/layout/lProcess2"/>
    <dgm:cxn modelId="{CF80F731-2FE3-4BB2-B5F6-6E40BE7442A4}" type="presParOf" srcId="{D2A12F0D-7E7F-4C17-9A18-A8111EAE55E6}" destId="{0665D771-B4FB-4E8F-8CEC-8B7809FFB85C}" srcOrd="0" destOrd="0" presId="urn:microsoft.com/office/officeart/2005/8/layout/lProcess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A51845-BAFD-5344-8077-4425702CAAB1}" type="doc">
      <dgm:prSet loTypeId="urn:microsoft.com/office/officeart/2005/8/layout/lProcess2" loCatId="" qsTypeId="urn:microsoft.com/office/officeart/2005/8/quickstyle/simple2" qsCatId="simple" csTypeId="urn:microsoft.com/office/officeart/2005/8/colors/colorful3" csCatId="colorful" phldr="1"/>
      <dgm:spPr/>
    </dgm:pt>
    <dgm:pt modelId="{AC3D29FF-21BD-184B-9BAD-814D7FF163D5}">
      <dgm:prSet phldrT="[Text]" custT="1"/>
      <dgm:spPr>
        <a:ln>
          <a:solidFill>
            <a:srgbClr val="4F6228"/>
          </a:solidFill>
        </a:ln>
      </dgm:spPr>
      <dgm:t>
        <a:bodyPr/>
        <a:lstStyle/>
        <a:p>
          <a:endParaRPr lang="en-US" sz="1400" b="1" dirty="0" smtClean="0"/>
        </a:p>
        <a:p>
          <a:endParaRPr lang="en-US" sz="1400" b="1" dirty="0" smtClean="0"/>
        </a:p>
        <a:p>
          <a:endParaRPr lang="en-US" sz="1400" b="1" dirty="0" smtClean="0"/>
        </a:p>
        <a:p>
          <a:r>
            <a:rPr lang="en-US" sz="1800" b="1" dirty="0" smtClean="0"/>
            <a:t>SCIENTIFIC</a:t>
          </a:r>
        </a:p>
        <a:p>
          <a:r>
            <a:rPr lang="en-US" sz="1800" b="1" dirty="0" smtClean="0"/>
            <a:t>COMPUTING</a:t>
          </a:r>
          <a:endParaRPr lang="en-US" sz="1800" b="1" dirty="0"/>
        </a:p>
      </dgm:t>
    </dgm:pt>
    <dgm:pt modelId="{D686756B-57BB-9D4E-92BA-0D072CF2F69E}" type="parTrans" cxnId="{C0D7205C-352E-4D48-8931-7C65460E8077}">
      <dgm:prSet/>
      <dgm:spPr/>
      <dgm:t>
        <a:bodyPr/>
        <a:lstStyle/>
        <a:p>
          <a:endParaRPr lang="en-US" b="1" dirty="0"/>
        </a:p>
      </dgm:t>
    </dgm:pt>
    <dgm:pt modelId="{0EB7DC2E-F8C9-8845-90E3-B29483B8A262}" type="sibTrans" cxnId="{C0D7205C-352E-4D48-8931-7C65460E8077}">
      <dgm:prSet/>
      <dgm:spPr/>
      <dgm:t>
        <a:bodyPr/>
        <a:lstStyle/>
        <a:p>
          <a:endParaRPr lang="en-US" b="1" dirty="0"/>
        </a:p>
      </dgm:t>
    </dgm:pt>
    <dgm:pt modelId="{AF04AF0A-692F-D64B-96DE-F640CE206B42}" type="pres">
      <dgm:prSet presAssocID="{87A51845-BAFD-5344-8077-4425702CAAB1}" presName="theList" presStyleCnt="0">
        <dgm:presLayoutVars>
          <dgm:dir/>
          <dgm:animLvl val="lvl"/>
          <dgm:resizeHandles val="exact"/>
        </dgm:presLayoutVars>
      </dgm:prSet>
      <dgm:spPr/>
    </dgm:pt>
    <dgm:pt modelId="{77E45A81-9E0D-5B42-BCE8-78FBC8E82633}" type="pres">
      <dgm:prSet presAssocID="{AC3D29FF-21BD-184B-9BAD-814D7FF163D5}" presName="compNode" presStyleCnt="0"/>
      <dgm:spPr/>
    </dgm:pt>
    <dgm:pt modelId="{047D277C-EBE1-634D-AD9E-02F083F12CBD}" type="pres">
      <dgm:prSet presAssocID="{AC3D29FF-21BD-184B-9BAD-814D7FF163D5}" presName="aNode" presStyleLbl="bgShp" presStyleIdx="0" presStyleCnt="1"/>
      <dgm:spPr/>
      <dgm:t>
        <a:bodyPr/>
        <a:lstStyle/>
        <a:p>
          <a:endParaRPr lang="en-US"/>
        </a:p>
      </dgm:t>
    </dgm:pt>
    <dgm:pt modelId="{45CC9441-98D8-704A-926F-DA8CE83938BB}" type="pres">
      <dgm:prSet presAssocID="{AC3D29FF-21BD-184B-9BAD-814D7FF163D5}" presName="textNode" presStyleLbl="bgShp" presStyleIdx="0" presStyleCnt="1"/>
      <dgm:spPr/>
      <dgm:t>
        <a:bodyPr/>
        <a:lstStyle/>
        <a:p>
          <a:endParaRPr lang="en-US"/>
        </a:p>
      </dgm:t>
    </dgm:pt>
    <dgm:pt modelId="{0BC567B1-729B-0E46-BC6A-021F3BD3AEE1}" type="pres">
      <dgm:prSet presAssocID="{AC3D29FF-21BD-184B-9BAD-814D7FF163D5}" presName="compChildNode" presStyleCnt="0"/>
      <dgm:spPr/>
    </dgm:pt>
    <dgm:pt modelId="{439BD040-BB83-1845-BDE3-DAD06E0A0EB3}" type="pres">
      <dgm:prSet presAssocID="{AC3D29FF-21BD-184B-9BAD-814D7FF163D5}" presName="theInnerList" presStyleCnt="0"/>
      <dgm:spPr/>
    </dgm:pt>
  </dgm:ptLst>
  <dgm:cxnLst>
    <dgm:cxn modelId="{A030FD4C-64CE-448E-94B2-F22F4C80C64E}" type="presOf" srcId="{AC3D29FF-21BD-184B-9BAD-814D7FF163D5}" destId="{047D277C-EBE1-634D-AD9E-02F083F12CBD}" srcOrd="0" destOrd="0" presId="urn:microsoft.com/office/officeart/2005/8/layout/lProcess2"/>
    <dgm:cxn modelId="{C0D7205C-352E-4D48-8931-7C65460E8077}" srcId="{87A51845-BAFD-5344-8077-4425702CAAB1}" destId="{AC3D29FF-21BD-184B-9BAD-814D7FF163D5}" srcOrd="0" destOrd="0" parTransId="{D686756B-57BB-9D4E-92BA-0D072CF2F69E}" sibTransId="{0EB7DC2E-F8C9-8845-90E3-B29483B8A262}"/>
    <dgm:cxn modelId="{6462CC7B-A40A-4691-B65F-F0BF41A937B4}" type="presOf" srcId="{AC3D29FF-21BD-184B-9BAD-814D7FF163D5}" destId="{45CC9441-98D8-704A-926F-DA8CE83938BB}" srcOrd="1" destOrd="0" presId="urn:microsoft.com/office/officeart/2005/8/layout/lProcess2"/>
    <dgm:cxn modelId="{166268BD-FC13-49D8-8716-85A8E1CA9ABC}" type="presOf" srcId="{87A51845-BAFD-5344-8077-4425702CAAB1}" destId="{AF04AF0A-692F-D64B-96DE-F640CE206B42}" srcOrd="0" destOrd="0" presId="urn:microsoft.com/office/officeart/2005/8/layout/lProcess2"/>
    <dgm:cxn modelId="{1F80B8B5-551D-4ED2-8D8D-E21ED6A412E0}" type="presParOf" srcId="{AF04AF0A-692F-D64B-96DE-F640CE206B42}" destId="{77E45A81-9E0D-5B42-BCE8-78FBC8E82633}" srcOrd="0" destOrd="0" presId="urn:microsoft.com/office/officeart/2005/8/layout/lProcess2"/>
    <dgm:cxn modelId="{08950875-9A1E-4C79-8AE4-8F59094373E2}" type="presParOf" srcId="{77E45A81-9E0D-5B42-BCE8-78FBC8E82633}" destId="{047D277C-EBE1-634D-AD9E-02F083F12CBD}" srcOrd="0" destOrd="0" presId="urn:microsoft.com/office/officeart/2005/8/layout/lProcess2"/>
    <dgm:cxn modelId="{55410960-08D8-4A14-AD2A-2891E4B67E78}" type="presParOf" srcId="{77E45A81-9E0D-5B42-BCE8-78FBC8E82633}" destId="{45CC9441-98D8-704A-926F-DA8CE83938BB}" srcOrd="1" destOrd="0" presId="urn:microsoft.com/office/officeart/2005/8/layout/lProcess2"/>
    <dgm:cxn modelId="{36480DA9-4A3E-4D0B-944E-5CD9387C82A1}" type="presParOf" srcId="{77E45A81-9E0D-5B42-BCE8-78FBC8E82633}" destId="{0BC567B1-729B-0E46-BC6A-021F3BD3AEE1}" srcOrd="2" destOrd="0" presId="urn:microsoft.com/office/officeart/2005/8/layout/lProcess2"/>
    <dgm:cxn modelId="{B5838ECD-2039-49CA-9232-21D1AACA47E2}" type="presParOf" srcId="{0BC567B1-729B-0E46-BC6A-021F3BD3AEE1}" destId="{439BD040-BB83-1845-BDE3-DAD06E0A0EB3}" srcOrd="0" destOrd="0" presId="urn:microsoft.com/office/officeart/2005/8/layout/lProcess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7A51845-BAFD-5344-8077-4425702CAAB1}" type="doc">
      <dgm:prSet loTypeId="urn:microsoft.com/office/officeart/2005/8/layout/lProcess2" loCatId="" qsTypeId="urn:microsoft.com/office/officeart/2005/8/quickstyle/simple2" qsCatId="simple" csTypeId="urn:microsoft.com/office/officeart/2005/8/colors/colorful3" csCatId="colorful" phldr="1"/>
      <dgm:spPr/>
      <dgm:t>
        <a:bodyPr/>
        <a:lstStyle/>
        <a:p>
          <a:endParaRPr lang="pt-PT"/>
        </a:p>
      </dgm:t>
    </dgm:pt>
    <dgm:pt modelId="{74C18826-EE40-45F7-987A-CD06028317F2}">
      <dgm:prSet custT="1"/>
      <dgm:spPr>
        <a:ln>
          <a:solidFill>
            <a:srgbClr val="4F6228"/>
          </a:solidFill>
        </a:ln>
      </dgm:spPr>
      <dgm:t>
        <a:bodyPr/>
        <a:lstStyle/>
        <a:p>
          <a:endParaRPr lang="en-US" sz="500" b="1" dirty="0" smtClean="0"/>
        </a:p>
        <a:p>
          <a:endParaRPr lang="en-US" sz="500" b="1" dirty="0" smtClean="0"/>
        </a:p>
        <a:p>
          <a:endParaRPr lang="en-US" sz="1400" b="1" dirty="0" smtClean="0"/>
        </a:p>
        <a:p>
          <a:endParaRPr lang="en-US" sz="1400" b="1" dirty="0" smtClean="0"/>
        </a:p>
        <a:p>
          <a:r>
            <a:rPr lang="en-US" sz="1800" b="1" dirty="0" smtClean="0"/>
            <a:t>SECURITY</a:t>
          </a:r>
          <a:endParaRPr lang="en-US" sz="1800" b="1" dirty="0"/>
        </a:p>
      </dgm:t>
    </dgm:pt>
    <dgm:pt modelId="{3DC860D2-65E0-45C2-A377-E9F8C95B7987}" type="parTrans" cxnId="{30BB96DA-2B1E-4E94-AC7D-428A6C188DA7}">
      <dgm:prSet/>
      <dgm:spPr/>
      <dgm:t>
        <a:bodyPr/>
        <a:lstStyle/>
        <a:p>
          <a:endParaRPr lang="pt-PT"/>
        </a:p>
      </dgm:t>
    </dgm:pt>
    <dgm:pt modelId="{2093B6FF-C7F1-43C1-A6B5-D2F15CC6BBE9}" type="sibTrans" cxnId="{30BB96DA-2B1E-4E94-AC7D-428A6C188DA7}">
      <dgm:prSet/>
      <dgm:spPr/>
      <dgm:t>
        <a:bodyPr/>
        <a:lstStyle/>
        <a:p>
          <a:endParaRPr lang="pt-PT"/>
        </a:p>
      </dgm:t>
    </dgm:pt>
    <dgm:pt modelId="{AF04AF0A-692F-D64B-96DE-F640CE206B42}" type="pres">
      <dgm:prSet presAssocID="{87A51845-BAFD-5344-8077-4425702CAAB1}" presName="theList" presStyleCnt="0">
        <dgm:presLayoutVars>
          <dgm:dir/>
          <dgm:animLvl val="lvl"/>
          <dgm:resizeHandles val="exact"/>
        </dgm:presLayoutVars>
      </dgm:prSet>
      <dgm:spPr/>
      <dgm:t>
        <a:bodyPr/>
        <a:lstStyle/>
        <a:p>
          <a:endParaRPr lang="pt-PT"/>
        </a:p>
      </dgm:t>
    </dgm:pt>
    <dgm:pt modelId="{19D92794-4580-4FDA-918B-9286C4AAD3B2}" type="pres">
      <dgm:prSet presAssocID="{74C18826-EE40-45F7-987A-CD06028317F2}" presName="compNode" presStyleCnt="0"/>
      <dgm:spPr/>
    </dgm:pt>
    <dgm:pt modelId="{140F473E-34CB-42C4-BFA8-22975E90313D}" type="pres">
      <dgm:prSet presAssocID="{74C18826-EE40-45F7-987A-CD06028317F2}" presName="aNode" presStyleLbl="bgShp" presStyleIdx="0" presStyleCnt="1" custScaleX="109456" custLinFactNeighborX="16433" custLinFactNeighborY="10011"/>
      <dgm:spPr/>
      <dgm:t>
        <a:bodyPr/>
        <a:lstStyle/>
        <a:p>
          <a:endParaRPr lang="pt-PT"/>
        </a:p>
      </dgm:t>
    </dgm:pt>
    <dgm:pt modelId="{025907CC-856A-4BA3-B164-B14F5D13CF39}" type="pres">
      <dgm:prSet presAssocID="{74C18826-EE40-45F7-987A-CD06028317F2}" presName="textNode" presStyleLbl="bgShp" presStyleIdx="0" presStyleCnt="1"/>
      <dgm:spPr/>
      <dgm:t>
        <a:bodyPr/>
        <a:lstStyle/>
        <a:p>
          <a:endParaRPr lang="pt-PT"/>
        </a:p>
      </dgm:t>
    </dgm:pt>
    <dgm:pt modelId="{D2A12F0D-7E7F-4C17-9A18-A8111EAE55E6}" type="pres">
      <dgm:prSet presAssocID="{74C18826-EE40-45F7-987A-CD06028317F2}" presName="compChildNode" presStyleCnt="0"/>
      <dgm:spPr/>
    </dgm:pt>
    <dgm:pt modelId="{0665D771-B4FB-4E8F-8CEC-8B7809FFB85C}" type="pres">
      <dgm:prSet presAssocID="{74C18826-EE40-45F7-987A-CD06028317F2}" presName="theInnerList" presStyleCnt="0"/>
      <dgm:spPr/>
    </dgm:pt>
  </dgm:ptLst>
  <dgm:cxnLst>
    <dgm:cxn modelId="{28833E18-AD27-4DA5-88A0-F161AC42877E}" type="presOf" srcId="{74C18826-EE40-45F7-987A-CD06028317F2}" destId="{025907CC-856A-4BA3-B164-B14F5D13CF39}" srcOrd="1" destOrd="0" presId="urn:microsoft.com/office/officeart/2005/8/layout/lProcess2"/>
    <dgm:cxn modelId="{30BB96DA-2B1E-4E94-AC7D-428A6C188DA7}" srcId="{87A51845-BAFD-5344-8077-4425702CAAB1}" destId="{74C18826-EE40-45F7-987A-CD06028317F2}" srcOrd="0" destOrd="0" parTransId="{3DC860D2-65E0-45C2-A377-E9F8C95B7987}" sibTransId="{2093B6FF-C7F1-43C1-A6B5-D2F15CC6BBE9}"/>
    <dgm:cxn modelId="{7D85D5BA-9261-4014-A142-1745BDB3370C}" type="presOf" srcId="{74C18826-EE40-45F7-987A-CD06028317F2}" destId="{140F473E-34CB-42C4-BFA8-22975E90313D}" srcOrd="0" destOrd="0" presId="urn:microsoft.com/office/officeart/2005/8/layout/lProcess2"/>
    <dgm:cxn modelId="{3639260A-486E-44E3-B9D7-6AE5BE35274F}" type="presOf" srcId="{87A51845-BAFD-5344-8077-4425702CAAB1}" destId="{AF04AF0A-692F-D64B-96DE-F640CE206B42}" srcOrd="0" destOrd="0" presId="urn:microsoft.com/office/officeart/2005/8/layout/lProcess2"/>
    <dgm:cxn modelId="{66E47ECB-D039-4331-B254-71A68DEEC490}" type="presParOf" srcId="{AF04AF0A-692F-D64B-96DE-F640CE206B42}" destId="{19D92794-4580-4FDA-918B-9286C4AAD3B2}" srcOrd="0" destOrd="0" presId="urn:microsoft.com/office/officeart/2005/8/layout/lProcess2"/>
    <dgm:cxn modelId="{ADC06588-D7A0-487C-AC10-8B546ACE7B33}" type="presParOf" srcId="{19D92794-4580-4FDA-918B-9286C4AAD3B2}" destId="{140F473E-34CB-42C4-BFA8-22975E90313D}" srcOrd="0" destOrd="0" presId="urn:microsoft.com/office/officeart/2005/8/layout/lProcess2"/>
    <dgm:cxn modelId="{5C80909F-1352-4370-9762-2E3B3697C1F7}" type="presParOf" srcId="{19D92794-4580-4FDA-918B-9286C4AAD3B2}" destId="{025907CC-856A-4BA3-B164-B14F5D13CF39}" srcOrd="1" destOrd="0" presId="urn:microsoft.com/office/officeart/2005/8/layout/lProcess2"/>
    <dgm:cxn modelId="{07C6E3FE-2BE6-4FCC-AC38-DD5D3BEB3DF2}" type="presParOf" srcId="{19D92794-4580-4FDA-918B-9286C4AAD3B2}" destId="{D2A12F0D-7E7F-4C17-9A18-A8111EAE55E6}" srcOrd="2" destOrd="0" presId="urn:microsoft.com/office/officeart/2005/8/layout/lProcess2"/>
    <dgm:cxn modelId="{917DF887-1C28-49D0-B461-A5F73FCCFFF7}" type="presParOf" srcId="{D2A12F0D-7E7F-4C17-9A18-A8111EAE55E6}" destId="{0665D771-B4FB-4E8F-8CEC-8B7809FFB85C}" srcOrd="0" destOrd="0" presId="urn:microsoft.com/office/officeart/2005/8/layout/lProcess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7D277C-EBE1-634D-AD9E-02F083F12CBD}">
      <dsp:nvSpPr>
        <dsp:cNvPr id="0" name=""/>
        <dsp:cNvSpPr/>
      </dsp:nvSpPr>
      <dsp:spPr>
        <a:xfrm>
          <a:off x="887" y="0"/>
          <a:ext cx="1816680" cy="1176971"/>
        </a:xfrm>
        <a:prstGeom prst="roundRect">
          <a:avLst>
            <a:gd name="adj" fmla="val 10000"/>
          </a:avLst>
        </a:prstGeom>
        <a:solidFill>
          <a:schemeClr val="accent3">
            <a:tint val="40000"/>
            <a:hueOff val="0"/>
            <a:satOff val="0"/>
            <a:lumOff val="0"/>
            <a:alphaOff val="0"/>
          </a:schemeClr>
        </a:solidFill>
        <a:ln>
          <a:solidFill>
            <a:srgbClr val="4F6228"/>
          </a:solid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r>
            <a:rPr lang="en-US" sz="1800" b="1" kern="1200" dirty="0" smtClean="0"/>
            <a:t>CONNECTIVITY</a:t>
          </a:r>
          <a:endParaRPr lang="en-US" sz="1400" b="1" kern="1200" dirty="0"/>
        </a:p>
      </dsp:txBody>
      <dsp:txXfrm>
        <a:off x="887" y="0"/>
        <a:ext cx="1816680" cy="3530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7D277C-EBE1-634D-AD9E-02F083F12CBD}">
      <dsp:nvSpPr>
        <dsp:cNvPr id="0" name=""/>
        <dsp:cNvSpPr/>
      </dsp:nvSpPr>
      <dsp:spPr>
        <a:xfrm>
          <a:off x="887" y="0"/>
          <a:ext cx="1816680" cy="1176971"/>
        </a:xfrm>
        <a:prstGeom prst="roundRect">
          <a:avLst>
            <a:gd name="adj" fmla="val 10000"/>
          </a:avLst>
        </a:prstGeom>
        <a:solidFill>
          <a:schemeClr val="accent3">
            <a:tint val="40000"/>
            <a:hueOff val="0"/>
            <a:satOff val="0"/>
            <a:lumOff val="0"/>
            <a:alphaOff val="0"/>
          </a:schemeClr>
        </a:solidFill>
        <a:ln>
          <a:solidFill>
            <a:srgbClr val="4F6228"/>
          </a:solid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r>
            <a:rPr lang="en-US" sz="1800" b="1" kern="1200" dirty="0" smtClean="0"/>
            <a:t>COLLABORATION</a:t>
          </a:r>
          <a:endParaRPr lang="en-US" sz="1400" b="1" kern="1200" dirty="0"/>
        </a:p>
      </dsp:txBody>
      <dsp:txXfrm>
        <a:off x="887" y="0"/>
        <a:ext cx="1816680" cy="3530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0F473E-34CB-42C4-BFA8-22975E90313D}">
      <dsp:nvSpPr>
        <dsp:cNvPr id="0" name=""/>
        <dsp:cNvSpPr/>
      </dsp:nvSpPr>
      <dsp:spPr>
        <a:xfrm>
          <a:off x="1041" y="0"/>
          <a:ext cx="1817414" cy="1176971"/>
        </a:xfrm>
        <a:prstGeom prst="roundRect">
          <a:avLst>
            <a:gd name="adj" fmla="val 10000"/>
          </a:avLst>
        </a:prstGeom>
        <a:solidFill>
          <a:schemeClr val="accent3">
            <a:tint val="40000"/>
            <a:hueOff val="0"/>
            <a:satOff val="0"/>
            <a:lumOff val="0"/>
            <a:alphaOff val="0"/>
          </a:schemeClr>
        </a:solidFill>
        <a:ln>
          <a:solidFill>
            <a:srgbClr val="4F6228"/>
          </a:solidFill>
        </a:ln>
        <a:effectLst/>
      </dsp:spPr>
      <dsp:style>
        <a:lnRef idx="0">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endParaRPr lang="en-US" sz="500" b="1" kern="1200" dirty="0" smtClean="0"/>
        </a:p>
        <a:p>
          <a:pPr lvl="0" algn="ctr" defTabSz="222250">
            <a:lnSpc>
              <a:spcPct val="90000"/>
            </a:lnSpc>
            <a:spcBef>
              <a:spcPct val="0"/>
            </a:spcBef>
            <a:spcAft>
              <a:spcPct val="35000"/>
            </a:spcAft>
          </a:pPr>
          <a:endParaRPr lang="en-US" sz="500" b="1" kern="1200" dirty="0" smtClean="0"/>
        </a:p>
        <a:p>
          <a:pPr lvl="0" algn="ctr" defTabSz="222250">
            <a:lnSpc>
              <a:spcPct val="90000"/>
            </a:lnSpc>
            <a:spcBef>
              <a:spcPct val="0"/>
            </a:spcBef>
            <a:spcAft>
              <a:spcPct val="35000"/>
            </a:spcAft>
          </a:pPr>
          <a:endParaRPr lang="en-US" sz="1400" b="1" kern="1200" dirty="0" smtClean="0"/>
        </a:p>
        <a:p>
          <a:pPr lvl="0" algn="ctr" defTabSz="222250">
            <a:lnSpc>
              <a:spcPct val="90000"/>
            </a:lnSpc>
            <a:spcBef>
              <a:spcPct val="0"/>
            </a:spcBef>
            <a:spcAft>
              <a:spcPct val="35000"/>
            </a:spcAft>
          </a:pPr>
          <a:endParaRPr lang="en-US" sz="1400" b="1" kern="1200" dirty="0" smtClean="0"/>
        </a:p>
        <a:p>
          <a:pPr lvl="0" algn="ctr" defTabSz="222250">
            <a:lnSpc>
              <a:spcPct val="90000"/>
            </a:lnSpc>
            <a:spcBef>
              <a:spcPct val="0"/>
            </a:spcBef>
            <a:spcAft>
              <a:spcPct val="35000"/>
            </a:spcAft>
          </a:pPr>
          <a:r>
            <a:rPr lang="en-US" sz="1800" b="1" kern="1200" dirty="0" smtClean="0"/>
            <a:t>KNOWLEDGE</a:t>
          </a:r>
          <a:endParaRPr lang="en-US" sz="1800" b="1" kern="1200" dirty="0"/>
        </a:p>
      </dsp:txBody>
      <dsp:txXfrm>
        <a:off x="1041" y="0"/>
        <a:ext cx="1817414" cy="3530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7D277C-EBE1-634D-AD9E-02F083F12CBD}">
      <dsp:nvSpPr>
        <dsp:cNvPr id="0" name=""/>
        <dsp:cNvSpPr/>
      </dsp:nvSpPr>
      <dsp:spPr>
        <a:xfrm>
          <a:off x="887" y="0"/>
          <a:ext cx="1816680" cy="1176971"/>
        </a:xfrm>
        <a:prstGeom prst="roundRect">
          <a:avLst>
            <a:gd name="adj" fmla="val 10000"/>
          </a:avLst>
        </a:prstGeom>
        <a:solidFill>
          <a:schemeClr val="accent3">
            <a:tint val="40000"/>
            <a:hueOff val="0"/>
            <a:satOff val="0"/>
            <a:lumOff val="0"/>
            <a:alphaOff val="0"/>
          </a:schemeClr>
        </a:solidFill>
        <a:ln>
          <a:solidFill>
            <a:srgbClr val="4F6228"/>
          </a:solid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r>
            <a:rPr lang="en-US" sz="1800" b="1" kern="1200" dirty="0" smtClean="0"/>
            <a:t>SCIENTIFIC</a:t>
          </a:r>
        </a:p>
        <a:p>
          <a:pPr lvl="0" algn="ctr" defTabSz="622300">
            <a:lnSpc>
              <a:spcPct val="90000"/>
            </a:lnSpc>
            <a:spcBef>
              <a:spcPct val="0"/>
            </a:spcBef>
            <a:spcAft>
              <a:spcPct val="35000"/>
            </a:spcAft>
          </a:pPr>
          <a:r>
            <a:rPr lang="en-US" sz="1800" b="1" kern="1200" dirty="0" smtClean="0"/>
            <a:t>COMPUTING</a:t>
          </a:r>
          <a:endParaRPr lang="en-US" sz="1800" b="1" kern="1200" dirty="0"/>
        </a:p>
      </dsp:txBody>
      <dsp:txXfrm>
        <a:off x="887" y="0"/>
        <a:ext cx="1816680" cy="35309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0F473E-34CB-42C4-BFA8-22975E90313D}">
      <dsp:nvSpPr>
        <dsp:cNvPr id="0" name=""/>
        <dsp:cNvSpPr/>
      </dsp:nvSpPr>
      <dsp:spPr>
        <a:xfrm>
          <a:off x="1041" y="0"/>
          <a:ext cx="1817414" cy="1176971"/>
        </a:xfrm>
        <a:prstGeom prst="roundRect">
          <a:avLst>
            <a:gd name="adj" fmla="val 10000"/>
          </a:avLst>
        </a:prstGeom>
        <a:solidFill>
          <a:schemeClr val="accent3">
            <a:tint val="40000"/>
            <a:hueOff val="0"/>
            <a:satOff val="0"/>
            <a:lumOff val="0"/>
            <a:alphaOff val="0"/>
          </a:schemeClr>
        </a:solidFill>
        <a:ln>
          <a:solidFill>
            <a:srgbClr val="4F6228"/>
          </a:solidFill>
        </a:ln>
        <a:effectLst/>
      </dsp:spPr>
      <dsp:style>
        <a:lnRef idx="0">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endParaRPr lang="en-US" sz="500" b="1" kern="1200" dirty="0" smtClean="0"/>
        </a:p>
        <a:p>
          <a:pPr lvl="0" algn="ctr" defTabSz="222250">
            <a:lnSpc>
              <a:spcPct val="90000"/>
            </a:lnSpc>
            <a:spcBef>
              <a:spcPct val="0"/>
            </a:spcBef>
            <a:spcAft>
              <a:spcPct val="35000"/>
            </a:spcAft>
          </a:pPr>
          <a:endParaRPr lang="en-US" sz="500" b="1" kern="1200" dirty="0" smtClean="0"/>
        </a:p>
        <a:p>
          <a:pPr lvl="0" algn="ctr" defTabSz="222250">
            <a:lnSpc>
              <a:spcPct val="90000"/>
            </a:lnSpc>
            <a:spcBef>
              <a:spcPct val="0"/>
            </a:spcBef>
            <a:spcAft>
              <a:spcPct val="35000"/>
            </a:spcAft>
          </a:pPr>
          <a:endParaRPr lang="en-US" sz="1400" b="1" kern="1200" dirty="0" smtClean="0"/>
        </a:p>
        <a:p>
          <a:pPr lvl="0" algn="ctr" defTabSz="222250">
            <a:lnSpc>
              <a:spcPct val="90000"/>
            </a:lnSpc>
            <a:spcBef>
              <a:spcPct val="0"/>
            </a:spcBef>
            <a:spcAft>
              <a:spcPct val="35000"/>
            </a:spcAft>
          </a:pPr>
          <a:endParaRPr lang="en-US" sz="1400" b="1" kern="1200" dirty="0" smtClean="0"/>
        </a:p>
        <a:p>
          <a:pPr lvl="0" algn="ctr" defTabSz="222250">
            <a:lnSpc>
              <a:spcPct val="90000"/>
            </a:lnSpc>
            <a:spcBef>
              <a:spcPct val="0"/>
            </a:spcBef>
            <a:spcAft>
              <a:spcPct val="35000"/>
            </a:spcAft>
          </a:pPr>
          <a:r>
            <a:rPr lang="en-US" sz="1800" b="1" kern="1200" dirty="0" smtClean="0"/>
            <a:t>SECURITY</a:t>
          </a:r>
          <a:endParaRPr lang="en-US" sz="1800" b="1" kern="1200" dirty="0"/>
        </a:p>
      </dsp:txBody>
      <dsp:txXfrm>
        <a:off x="1041" y="0"/>
        <a:ext cx="1817414" cy="35309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99D4B8-B26D-4058-BF54-3310DBD67A91}" type="datetimeFigureOut">
              <a:rPr lang="pt-PT" smtClean="0"/>
              <a:t>27/10/15</a:t>
            </a:fld>
            <a:endParaRPr lang="pt-PT"/>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4071C7-90F3-40E1-93E6-C954157366EF}" type="slidenum">
              <a:rPr lang="pt-PT" smtClean="0"/>
              <a:t>‹#›</a:t>
            </a:fld>
            <a:endParaRPr lang="pt-PT"/>
          </a:p>
        </p:txBody>
      </p:sp>
    </p:spTree>
    <p:extLst>
      <p:ext uri="{BB962C8B-B14F-4D97-AF65-F5344CB8AC3E}">
        <p14:creationId xmlns:p14="http://schemas.microsoft.com/office/powerpoint/2010/main" val="2385657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fld id="{0E4071C7-90F3-40E1-93E6-C954157366EF}" type="slidenum">
              <a:rPr lang="pt-PT" smtClean="0"/>
              <a:t>1</a:t>
            </a:fld>
            <a:endParaRPr lang="pt-PT"/>
          </a:p>
        </p:txBody>
      </p:sp>
    </p:spTree>
    <p:extLst>
      <p:ext uri="{BB962C8B-B14F-4D97-AF65-F5344CB8AC3E}">
        <p14:creationId xmlns:p14="http://schemas.microsoft.com/office/powerpoint/2010/main" val="758299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5" indent="0" algn="l" defTabSz="914400" rtl="0" eaLnBrk="1" fontAlgn="auto" latinLnBrk="0" hangingPunct="1">
              <a:lnSpc>
                <a:spcPct val="100000"/>
              </a:lnSpc>
              <a:spcBef>
                <a:spcPts val="0"/>
              </a:spcBef>
              <a:spcAft>
                <a:spcPts val="0"/>
              </a:spcAft>
              <a:buClrTx/>
              <a:buSzTx/>
              <a:buFontTx/>
              <a:buNone/>
              <a:tabLst/>
              <a:defRPr/>
            </a:pPr>
            <a:r>
              <a:rPr lang="en-US" i="1" dirty="0" smtClean="0"/>
              <a:t>Following a governmental decision in December 2012, FCCN was integrated within FCT (1 October, 2013)   </a:t>
            </a:r>
          </a:p>
          <a:p>
            <a:endParaRPr lang="pt-PT" dirty="0"/>
          </a:p>
        </p:txBody>
      </p:sp>
      <p:sp>
        <p:nvSpPr>
          <p:cNvPr id="4" name="Slide Number Placeholder 3"/>
          <p:cNvSpPr>
            <a:spLocks noGrp="1"/>
          </p:cNvSpPr>
          <p:nvPr>
            <p:ph type="sldNum" sz="quarter" idx="10"/>
          </p:nvPr>
        </p:nvSpPr>
        <p:spPr/>
        <p:txBody>
          <a:bodyPr/>
          <a:lstStyle/>
          <a:p>
            <a:fld id="{0E4071C7-90F3-40E1-93E6-C954157366EF}" type="slidenum">
              <a:rPr lang="pt-PT" smtClean="0"/>
              <a:t>4</a:t>
            </a:fld>
            <a:endParaRPr lang="pt-PT"/>
          </a:p>
        </p:txBody>
      </p:sp>
    </p:spTree>
    <p:extLst>
      <p:ext uri="{BB962C8B-B14F-4D97-AF65-F5344CB8AC3E}">
        <p14:creationId xmlns:p14="http://schemas.microsoft.com/office/powerpoint/2010/main" val="986900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fld id="{0E4071C7-90F3-40E1-93E6-C954157366EF}" type="slidenum">
              <a:rPr lang="pt-PT" smtClean="0"/>
              <a:t>18</a:t>
            </a:fld>
            <a:endParaRPr lang="pt-PT"/>
          </a:p>
        </p:txBody>
      </p:sp>
    </p:spTree>
    <p:extLst>
      <p:ext uri="{BB962C8B-B14F-4D97-AF65-F5344CB8AC3E}">
        <p14:creationId xmlns:p14="http://schemas.microsoft.com/office/powerpoint/2010/main" val="758299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pt-PT"/>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t-PT"/>
          </a:p>
        </p:txBody>
      </p:sp>
      <p:sp>
        <p:nvSpPr>
          <p:cNvPr id="4" name="Date Placeholder 3"/>
          <p:cNvSpPr>
            <a:spLocks noGrp="1"/>
          </p:cNvSpPr>
          <p:nvPr>
            <p:ph type="dt" sz="half" idx="10"/>
          </p:nvPr>
        </p:nvSpPr>
        <p:spPr/>
        <p:txBody>
          <a:bodyPr/>
          <a:lstStyle/>
          <a:p>
            <a:fld id="{CB0F996E-EEE9-4C34-857B-D9664F9349F5}" type="datetimeFigureOut">
              <a:rPr lang="pt-PT" smtClean="0"/>
              <a:t>27/10/15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1134495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p:txBody>
          <a:bodyPr/>
          <a:lstStyle/>
          <a:p>
            <a:fld id="{CB0F996E-EEE9-4C34-857B-D9664F9349F5}" type="datetimeFigureOut">
              <a:rPr lang="pt-PT" smtClean="0"/>
              <a:t>27/10/15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749414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pt-PT"/>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p:txBody>
          <a:bodyPr/>
          <a:lstStyle/>
          <a:p>
            <a:fld id="{CB0F996E-EEE9-4C34-857B-D9664F9349F5}" type="datetimeFigureOut">
              <a:rPr lang="pt-PT" smtClean="0"/>
              <a:t>27/10/15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1448817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p:txBody>
          <a:bodyPr/>
          <a:lstStyle/>
          <a:p>
            <a:fld id="{CB0F996E-EEE9-4C34-857B-D9664F9349F5}" type="datetimeFigureOut">
              <a:rPr lang="pt-PT" smtClean="0"/>
              <a:t>27/10/15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3187398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pt-PT"/>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0F996E-EEE9-4C34-857B-D9664F9349F5}" type="datetimeFigureOut">
              <a:rPr lang="pt-PT" smtClean="0"/>
              <a:t>27/10/15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8292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Date Placeholder 4"/>
          <p:cNvSpPr>
            <a:spLocks noGrp="1"/>
          </p:cNvSpPr>
          <p:nvPr>
            <p:ph type="dt" sz="half" idx="10"/>
          </p:nvPr>
        </p:nvSpPr>
        <p:spPr/>
        <p:txBody>
          <a:bodyPr/>
          <a:lstStyle/>
          <a:p>
            <a:fld id="{CB0F996E-EEE9-4C34-857B-D9664F9349F5}" type="datetimeFigureOut">
              <a:rPr lang="pt-PT" smtClean="0"/>
              <a:t>27/10/15</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2784758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smtClean="0"/>
              <a:t>Click to edit Master title style</a:t>
            </a:r>
            <a:endParaRPr lang="pt-PT"/>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7" name="Date Placeholder 6"/>
          <p:cNvSpPr>
            <a:spLocks noGrp="1"/>
          </p:cNvSpPr>
          <p:nvPr>
            <p:ph type="dt" sz="half" idx="10"/>
          </p:nvPr>
        </p:nvSpPr>
        <p:spPr/>
        <p:txBody>
          <a:bodyPr/>
          <a:lstStyle/>
          <a:p>
            <a:fld id="{CB0F996E-EEE9-4C34-857B-D9664F9349F5}" type="datetimeFigureOut">
              <a:rPr lang="pt-PT" smtClean="0"/>
              <a:t>27/10/15</a:t>
            </a:fld>
            <a:endParaRPr lang="pt-PT"/>
          </a:p>
        </p:txBody>
      </p:sp>
      <p:sp>
        <p:nvSpPr>
          <p:cNvPr id="8" name="Footer Placeholder 7"/>
          <p:cNvSpPr>
            <a:spLocks noGrp="1"/>
          </p:cNvSpPr>
          <p:nvPr>
            <p:ph type="ftr" sz="quarter" idx="11"/>
          </p:nvPr>
        </p:nvSpPr>
        <p:spPr/>
        <p:txBody>
          <a:bodyPr/>
          <a:lstStyle/>
          <a:p>
            <a:endParaRPr lang="pt-PT"/>
          </a:p>
        </p:txBody>
      </p:sp>
      <p:sp>
        <p:nvSpPr>
          <p:cNvPr id="9" name="Slide Number Placeholder 8"/>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28348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Date Placeholder 2"/>
          <p:cNvSpPr>
            <a:spLocks noGrp="1"/>
          </p:cNvSpPr>
          <p:nvPr>
            <p:ph type="dt" sz="half" idx="10"/>
          </p:nvPr>
        </p:nvSpPr>
        <p:spPr/>
        <p:txBody>
          <a:bodyPr/>
          <a:lstStyle/>
          <a:p>
            <a:fld id="{CB0F996E-EEE9-4C34-857B-D9664F9349F5}" type="datetimeFigureOut">
              <a:rPr lang="pt-PT" smtClean="0"/>
              <a:t>27/10/15</a:t>
            </a:fld>
            <a:endParaRPr lang="pt-PT"/>
          </a:p>
        </p:txBody>
      </p:sp>
      <p:sp>
        <p:nvSpPr>
          <p:cNvPr id="4" name="Footer Placeholder 3"/>
          <p:cNvSpPr>
            <a:spLocks noGrp="1"/>
          </p:cNvSpPr>
          <p:nvPr>
            <p:ph type="ftr" sz="quarter" idx="11"/>
          </p:nvPr>
        </p:nvSpPr>
        <p:spPr/>
        <p:txBody>
          <a:bodyPr/>
          <a:lstStyle/>
          <a:p>
            <a:endParaRPr lang="pt-PT"/>
          </a:p>
        </p:txBody>
      </p:sp>
      <p:sp>
        <p:nvSpPr>
          <p:cNvPr id="5" name="Slide Number Placeholder 4"/>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3627572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0F996E-EEE9-4C34-857B-D9664F9349F5}" type="datetimeFigureOut">
              <a:rPr lang="pt-PT" smtClean="0"/>
              <a:t>27/10/15</a:t>
            </a:fld>
            <a:endParaRPr lang="pt-PT"/>
          </a:p>
        </p:txBody>
      </p:sp>
      <p:sp>
        <p:nvSpPr>
          <p:cNvPr id="3" name="Footer Placeholder 2"/>
          <p:cNvSpPr>
            <a:spLocks noGrp="1"/>
          </p:cNvSpPr>
          <p:nvPr>
            <p:ph type="ftr" sz="quarter" idx="11"/>
          </p:nvPr>
        </p:nvSpPr>
        <p:spPr/>
        <p:txBody>
          <a:bodyPr/>
          <a:lstStyle/>
          <a:p>
            <a:endParaRPr lang="pt-PT"/>
          </a:p>
        </p:txBody>
      </p:sp>
      <p:sp>
        <p:nvSpPr>
          <p:cNvPr id="4" name="Slide Number Placeholder 3"/>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389730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pt-PT"/>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0F996E-EEE9-4C34-857B-D9664F9349F5}" type="datetimeFigureOut">
              <a:rPr lang="pt-PT" smtClean="0"/>
              <a:t>27/10/15</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779443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pt-PT"/>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0F996E-EEE9-4C34-857B-D9664F9349F5}" type="datetimeFigureOut">
              <a:rPr lang="pt-PT" smtClean="0"/>
              <a:t>27/10/15</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FEC9C650-FA09-4393-9E79-BD401CB9F08D}" type="slidenum">
              <a:rPr lang="pt-PT" smtClean="0"/>
              <a:t>‹#›</a:t>
            </a:fld>
            <a:endParaRPr lang="pt-PT"/>
          </a:p>
        </p:txBody>
      </p:sp>
    </p:spTree>
    <p:extLst>
      <p:ext uri="{BB962C8B-B14F-4D97-AF65-F5344CB8AC3E}">
        <p14:creationId xmlns:p14="http://schemas.microsoft.com/office/powerpoint/2010/main" val="3964175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smtClean="0"/>
              <a:t>Click to edit Master title style</a:t>
            </a:r>
            <a:endParaRPr lang="pt-PT"/>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B0F996E-EEE9-4C34-857B-D9664F9349F5}" type="datetimeFigureOut">
              <a:rPr lang="pt-PT" smtClean="0"/>
              <a:t>27/10/15</a:t>
            </a:fld>
            <a:endParaRPr lang="pt-PT"/>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EC9C650-FA09-4393-9E79-BD401CB9F08D}" type="slidenum">
              <a:rPr lang="pt-PT" smtClean="0"/>
              <a:t>‹#›</a:t>
            </a:fld>
            <a:endParaRPr lang="pt-PT"/>
          </a:p>
        </p:txBody>
      </p:sp>
    </p:spTree>
    <p:extLst>
      <p:ext uri="{BB962C8B-B14F-4D97-AF65-F5344CB8AC3E}">
        <p14:creationId xmlns:p14="http://schemas.microsoft.com/office/powerpoint/2010/main" val="1916962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image" Target="../media/image18.jpeg"/><Relationship Id="rId12" Type="http://schemas.openxmlformats.org/officeDocument/2006/relationships/image" Target="../media/image19.png"/><Relationship Id="rId13" Type="http://schemas.openxmlformats.org/officeDocument/2006/relationships/image" Target="../media/image20.png"/><Relationship Id="rId1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diagramData" Target="../diagrams/data2.xml"/><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4.jpeg"/><Relationship Id="rId8" Type="http://schemas.openxmlformats.org/officeDocument/2006/relationships/image" Target="../media/image15.png"/><Relationship Id="rId9" Type="http://schemas.openxmlformats.org/officeDocument/2006/relationships/image" Target="../media/image16.jpeg"/><Relationship Id="rId10"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22.jpeg"/><Relationship Id="rId8" Type="http://schemas.openxmlformats.org/officeDocument/2006/relationships/image" Target="../media/image23.jpeg"/><Relationship Id="rId9" Type="http://schemas.openxmlformats.org/officeDocument/2006/relationships/image" Target="../media/image24.png"/><Relationship Id="rId10"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26.jpeg"/><Relationship Id="rId8" Type="http://schemas.openxmlformats.org/officeDocument/2006/relationships/image" Target="../media/image27.jpeg"/><Relationship Id="rId9" Type="http://schemas.openxmlformats.org/officeDocument/2006/relationships/image" Target="../media/image28.jpeg"/><Relationship Id="rId10" Type="http://schemas.openxmlformats.org/officeDocument/2006/relationships/image" Target="../media/image29.jpeg"/><Relationship Id="rId11"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3.xml.rels><?xml version="1.0" encoding="UTF-8" standalone="yes"?>
<Relationships xmlns="http://schemas.openxmlformats.org/package/2006/relationships"><Relationship Id="rId11" Type="http://schemas.openxmlformats.org/officeDocument/2006/relationships/image" Target="../media/image34.jpeg"/><Relationship Id="rId12" Type="http://schemas.openxmlformats.org/officeDocument/2006/relationships/image" Target="../media/image35.jpeg"/><Relationship Id="rId1" Type="http://schemas.openxmlformats.org/officeDocument/2006/relationships/slideLayout" Target="../slideLayouts/slideLayout2.xml"/><Relationship Id="rId2" Type="http://schemas.openxmlformats.org/officeDocument/2006/relationships/diagramData" Target="../diagrams/data5.xml"/><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31.png"/><Relationship Id="rId8" Type="http://schemas.microsoft.com/office/2007/relationships/hdphoto" Target="../media/hdphoto1.wdp"/><Relationship Id="rId9" Type="http://schemas.openxmlformats.org/officeDocument/2006/relationships/image" Target="../media/image32.png"/><Relationship Id="rId10"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ct.p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jpeg"/><Relationship Id="rId10" Type="http://schemas.openxmlformats.org/officeDocument/2006/relationships/image" Target="../media/image12.jpeg"/><Relationship Id="rId11"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5868" y="483518"/>
            <a:ext cx="7816572" cy="2129592"/>
          </a:xfrm>
          <a:prstGeom prst="rect">
            <a:avLst/>
          </a:prstGeom>
        </p:spPr>
      </p:pic>
    </p:spTree>
    <p:extLst>
      <p:ext uri="{BB962C8B-B14F-4D97-AF65-F5344CB8AC3E}">
        <p14:creationId xmlns:p14="http://schemas.microsoft.com/office/powerpoint/2010/main" val="39761908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710001" y="1060330"/>
            <a:ext cx="6038463" cy="1591538"/>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6" name="Rectangle 5"/>
          <p:cNvSpPr/>
          <p:nvPr/>
        </p:nvSpPr>
        <p:spPr>
          <a:xfrm>
            <a:off x="2915816" y="1131590"/>
            <a:ext cx="5656500" cy="1477328"/>
          </a:xfrm>
          <a:prstGeom prst="rect">
            <a:avLst/>
          </a:prstGeom>
        </p:spPr>
        <p:txBody>
          <a:bodyPr wrap="square">
            <a:spAutoFit/>
          </a:bodyPr>
          <a:lstStyle/>
          <a:p>
            <a:pPr algn="just"/>
            <a:r>
              <a:rPr lang="en-US" dirty="0" smtClean="0"/>
              <a:t>A range of services, brought together to provide interoperable services that support global collaborations and enable access to a multimedia universe: online classes, video streaming, web meetings, videoconferencing, VoIP network services, among others. </a:t>
            </a:r>
            <a:endParaRPr lang="pt-PT" dirty="0"/>
          </a:p>
        </p:txBody>
      </p:sp>
      <p:graphicFrame>
        <p:nvGraphicFramePr>
          <p:cNvPr id="12" name="Diagram 11"/>
          <p:cNvGraphicFramePr/>
          <p:nvPr>
            <p:extLst>
              <p:ext uri="{D42A27DB-BD31-4B8C-83A1-F6EECF244321}">
                <p14:modId xmlns:p14="http://schemas.microsoft.com/office/powerpoint/2010/main" val="1061641099"/>
              </p:ext>
            </p:extLst>
          </p:nvPr>
        </p:nvGraphicFramePr>
        <p:xfrm>
          <a:off x="665312" y="1059582"/>
          <a:ext cx="1818456" cy="1176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0292" y="2877353"/>
            <a:ext cx="713838" cy="1057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Group 13"/>
          <p:cNvGrpSpPr>
            <a:grpSpLocks/>
          </p:cNvGrpSpPr>
          <p:nvPr/>
        </p:nvGrpSpPr>
        <p:grpSpPr bwMode="auto">
          <a:xfrm>
            <a:off x="2710001" y="3023061"/>
            <a:ext cx="822479" cy="929498"/>
            <a:chOff x="3779912" y="2205479"/>
            <a:chExt cx="1728193" cy="1990875"/>
          </a:xfrm>
          <a:effectLst>
            <a:outerShdw blurRad="50800" dist="38100" dir="5400000" algn="t" rotWithShape="0">
              <a:prstClr val="black">
                <a:alpha val="40000"/>
              </a:prstClr>
            </a:outerShdw>
          </a:effectLst>
        </p:grpSpPr>
        <p:pic>
          <p:nvPicPr>
            <p:cNvPr id="15" name="Picture 14"/>
            <p:cNvPicPr>
              <a:picLocks noChangeAspect="1" noChangeArrowheads="1"/>
            </p:cNvPicPr>
            <p:nvPr/>
          </p:nvPicPr>
          <p:blipFill>
            <a:blip r:embed="rId8" cstate="print">
              <a:extLst>
                <a:ext uri="{28A0092B-C50C-407E-A947-70E740481C1C}">
                  <a14:useLocalDpi xmlns:a14="http://schemas.microsoft.com/office/drawing/2010/main" val="0"/>
                </a:ext>
              </a:extLst>
            </a:blip>
            <a:srcRect l="55124" t="17004" r="26059" b="39600"/>
            <a:stretch>
              <a:fillRect/>
            </a:stretch>
          </p:blipFill>
          <p:spPr bwMode="auto">
            <a:xfrm>
              <a:off x="3779912" y="2205479"/>
              <a:ext cx="1728192" cy="154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descr="\\paris\ASA\STV\Logotipos de STV\Banco de Vídeo\logotipo_bancodevideo.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79913" y="3786808"/>
              <a:ext cx="1728192" cy="409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7" name="Picture 2" descr="http://www.fccn.pt/file_manager/?id=36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32907" y="3127944"/>
            <a:ext cx="1091421" cy="81004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http://www.fccn.pt/file_manager/?id=325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14170" y="3115095"/>
            <a:ext cx="1091421" cy="767406"/>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9" name="Picture 6" descr="http://www.fccn.pt/file_manager/?id=49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24328" y="3174841"/>
            <a:ext cx="1091421" cy="71624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244027" y="2949158"/>
            <a:ext cx="1078303" cy="815303"/>
          </a:xfrm>
          <a:prstGeom prst="rect">
            <a:avLst/>
          </a:prstGeom>
        </p:spPr>
      </p:pic>
      <p:pic>
        <p:nvPicPr>
          <p:cNvPr id="21" name="Picture 10" descr="http://www.fccn.pt/file_manager/?id=325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66972" y="3150124"/>
            <a:ext cx="1091421" cy="767406"/>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020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710001" y="1060330"/>
            <a:ext cx="6110471" cy="1620596"/>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graphicFrame>
        <p:nvGraphicFramePr>
          <p:cNvPr id="22" name="Diagram 21"/>
          <p:cNvGraphicFramePr/>
          <p:nvPr>
            <p:extLst>
              <p:ext uri="{D42A27DB-BD31-4B8C-83A1-F6EECF244321}">
                <p14:modId xmlns:p14="http://schemas.microsoft.com/office/powerpoint/2010/main" val="1844051509"/>
              </p:ext>
            </p:extLst>
          </p:nvPr>
        </p:nvGraphicFramePr>
        <p:xfrm>
          <a:off x="665312" y="1059582"/>
          <a:ext cx="1818456" cy="1176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Rectangle 22"/>
          <p:cNvSpPr/>
          <p:nvPr/>
        </p:nvSpPr>
        <p:spPr>
          <a:xfrm>
            <a:off x="2761436" y="1131590"/>
            <a:ext cx="5915020" cy="1477328"/>
          </a:xfrm>
          <a:prstGeom prst="rect">
            <a:avLst/>
          </a:prstGeom>
        </p:spPr>
        <p:txBody>
          <a:bodyPr wrap="square">
            <a:spAutoFit/>
          </a:bodyPr>
          <a:lstStyle/>
          <a:p>
            <a:pPr algn="just"/>
            <a:r>
              <a:rPr lang="pt-PT" dirty="0" smtClean="0"/>
              <a:t>b-on – the Online Knowledge Library </a:t>
            </a:r>
            <a:r>
              <a:rPr lang="pt-PT" dirty="0"/>
              <a:t>provides unlimited and permanent </a:t>
            </a:r>
            <a:r>
              <a:rPr lang="pt-PT" dirty="0" smtClean="0"/>
              <a:t>access to thousands of international scientific  publications from major scientific providers</a:t>
            </a:r>
            <a:r>
              <a:rPr lang="pt-PT" dirty="0"/>
              <a:t>. </a:t>
            </a:r>
            <a:endParaRPr lang="pt-PT" dirty="0" smtClean="0"/>
          </a:p>
          <a:p>
            <a:pPr algn="just"/>
            <a:r>
              <a:rPr lang="pt-PT" dirty="0" smtClean="0"/>
              <a:t>FCCN </a:t>
            </a:r>
            <a:r>
              <a:rPr lang="pt-PT" dirty="0"/>
              <a:t>also supports and maintains open access digital repositories and a web archiving service. </a:t>
            </a:r>
          </a:p>
        </p:txBody>
      </p:sp>
      <p:pic>
        <p:nvPicPr>
          <p:cNvPr id="24" name="Picture 2" descr="http://www.fccn.pt/file_manager/?id=37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4262" y="3183773"/>
            <a:ext cx="12192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http://www.fccn.pt/file_manager/?id=37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83968" y="3172055"/>
            <a:ext cx="12192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88224" y="3103369"/>
            <a:ext cx="1817370" cy="881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9" descr="http://www.isel.pt/pInst/UnidadesComplementares/Biblioteca/imgs/LOGO_B_ON.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262" y="2958479"/>
            <a:ext cx="1355464" cy="1355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8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710001" y="1060330"/>
            <a:ext cx="5894447" cy="1343597"/>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graphicFrame>
        <p:nvGraphicFramePr>
          <p:cNvPr id="9" name="Diagram 8"/>
          <p:cNvGraphicFramePr/>
          <p:nvPr>
            <p:extLst>
              <p:ext uri="{D42A27DB-BD31-4B8C-83A1-F6EECF244321}">
                <p14:modId xmlns:p14="http://schemas.microsoft.com/office/powerpoint/2010/main" val="3191483914"/>
              </p:ext>
            </p:extLst>
          </p:nvPr>
        </p:nvGraphicFramePr>
        <p:xfrm>
          <a:off x="665312" y="1060330"/>
          <a:ext cx="1818456" cy="1176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angle 10"/>
          <p:cNvSpPr/>
          <p:nvPr/>
        </p:nvSpPr>
        <p:spPr>
          <a:xfrm>
            <a:off x="2859582" y="1131590"/>
            <a:ext cx="5744866" cy="1200329"/>
          </a:xfrm>
          <a:prstGeom prst="rect">
            <a:avLst/>
          </a:prstGeom>
        </p:spPr>
        <p:txBody>
          <a:bodyPr wrap="square">
            <a:spAutoFit/>
          </a:bodyPr>
          <a:lstStyle/>
          <a:p>
            <a:r>
              <a:rPr lang="en-US" dirty="0" smtClean="0"/>
              <a:t>The scientific </a:t>
            </a:r>
            <a:r>
              <a:rPr lang="en-US" dirty="0" err="1" smtClean="0"/>
              <a:t>datacentre</a:t>
            </a:r>
            <a:r>
              <a:rPr lang="en-US" dirty="0" smtClean="0"/>
              <a:t> provides effective and trustworthy </a:t>
            </a:r>
            <a:r>
              <a:rPr lang="en-US" dirty="0"/>
              <a:t>storage solutions as well as computing power, helping to develop and support increasingly complex advanced research and/or technological activities. </a:t>
            </a:r>
            <a:endParaRPr lang="pt-PT" dirty="0"/>
          </a:p>
        </p:txBody>
      </p:sp>
      <p:pic>
        <p:nvPicPr>
          <p:cNvPr id="12" name="Picture 2" descr="http://www.fccn.pt/file_manager/?id=54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60232" y="2963018"/>
            <a:ext cx="12192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http://www.fccn.pt/fotos/editor2/sala_grid.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8577" y="2575203"/>
            <a:ext cx="2291391" cy="153637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www.fccn.pt/file_manager/?id=56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10001" y="3080199"/>
            <a:ext cx="1352378" cy="1003719"/>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7709583" y="3216782"/>
            <a:ext cx="1407503" cy="954107"/>
          </a:xfrm>
          <a:prstGeom prst="rect">
            <a:avLst/>
          </a:prstGeom>
        </p:spPr>
        <p:txBody>
          <a:bodyPr wrap="square">
            <a:spAutoFit/>
          </a:bodyPr>
          <a:lstStyle/>
          <a:p>
            <a:r>
              <a:rPr lang="pt-PT" sz="1400" dirty="0" smtClean="0"/>
              <a:t>** </a:t>
            </a:r>
            <a:r>
              <a:rPr lang="en-US" sz="1400" dirty="0"/>
              <a:t>Portuguese traffic exchange point between IP networks.</a:t>
            </a:r>
            <a:endParaRPr lang="pt-PT" sz="1400" dirty="0"/>
          </a:p>
        </p:txBody>
      </p:sp>
      <p:pic>
        <p:nvPicPr>
          <p:cNvPr id="2" name="Picture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88154" y="3050066"/>
            <a:ext cx="1712038" cy="962015"/>
          </a:xfrm>
          <a:prstGeom prst="rect">
            <a:avLst/>
          </a:prstGeom>
        </p:spPr>
      </p:pic>
      <p:grpSp>
        <p:nvGrpSpPr>
          <p:cNvPr id="4" name="Group 3"/>
          <p:cNvGrpSpPr/>
          <p:nvPr/>
        </p:nvGrpSpPr>
        <p:grpSpPr>
          <a:xfrm>
            <a:off x="5287171" y="3924478"/>
            <a:ext cx="1301053" cy="641574"/>
            <a:chOff x="4843961" y="3924478"/>
            <a:chExt cx="1301053" cy="641574"/>
          </a:xfrm>
        </p:grpSpPr>
        <p:pic>
          <p:nvPicPr>
            <p:cNvPr id="1026" name="Picture 2"/>
            <p:cNvPicPr>
              <a:picLocks noChangeAspect="1" noChangeArrowheads="1"/>
            </p:cNvPicPr>
            <p:nvPr/>
          </p:nvPicPr>
          <p:blipFill rotWithShape="1">
            <a:blip r:embed="rId11">
              <a:extLst>
                <a:ext uri="{28A0092B-C50C-407E-A947-70E740481C1C}">
                  <a14:useLocalDpi xmlns:a14="http://schemas.microsoft.com/office/drawing/2010/main" val="0"/>
                </a:ext>
              </a:extLst>
            </a:blip>
            <a:srcRect l="75306" t="66434" r="8789" b="25000"/>
            <a:stretch/>
          </p:blipFill>
          <p:spPr bwMode="auto">
            <a:xfrm>
              <a:off x="4881401" y="4021569"/>
              <a:ext cx="1263613" cy="544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4843961" y="3924478"/>
              <a:ext cx="300082" cy="369332"/>
            </a:xfrm>
            <a:prstGeom prst="rect">
              <a:avLst/>
            </a:prstGeom>
          </p:spPr>
          <p:txBody>
            <a:bodyPr wrap="none">
              <a:spAutoFit/>
            </a:bodyPr>
            <a:lstStyle/>
            <a:p>
              <a:r>
                <a:rPr lang="pt-PT" dirty="0"/>
                <a:t>*</a:t>
              </a:r>
            </a:p>
          </p:txBody>
        </p:sp>
      </p:grpSp>
    </p:spTree>
    <p:extLst>
      <p:ext uri="{BB962C8B-B14F-4D97-AF65-F5344CB8AC3E}">
        <p14:creationId xmlns:p14="http://schemas.microsoft.com/office/powerpoint/2010/main" val="2850726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710001" y="915566"/>
            <a:ext cx="6137930" cy="2585323"/>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graphicFrame>
        <p:nvGraphicFramePr>
          <p:cNvPr id="10" name="Diagram 9"/>
          <p:cNvGraphicFramePr/>
          <p:nvPr>
            <p:extLst>
              <p:ext uri="{D42A27DB-BD31-4B8C-83A1-F6EECF244321}">
                <p14:modId xmlns:p14="http://schemas.microsoft.com/office/powerpoint/2010/main" val="2429545543"/>
              </p:ext>
            </p:extLst>
          </p:nvPr>
        </p:nvGraphicFramePr>
        <p:xfrm>
          <a:off x="665312" y="1059582"/>
          <a:ext cx="1818456" cy="1176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Rectangle 15"/>
          <p:cNvSpPr/>
          <p:nvPr/>
        </p:nvSpPr>
        <p:spPr>
          <a:xfrm>
            <a:off x="2827136" y="915566"/>
            <a:ext cx="5849320" cy="2585323"/>
          </a:xfrm>
          <a:prstGeom prst="rect">
            <a:avLst/>
          </a:prstGeom>
        </p:spPr>
        <p:txBody>
          <a:bodyPr wrap="square">
            <a:spAutoFit/>
          </a:bodyPr>
          <a:lstStyle/>
          <a:p>
            <a:pPr algn="just"/>
            <a:r>
              <a:rPr lang="en-US" dirty="0" smtClean="0"/>
              <a:t>A certified authentication service using a single user name </a:t>
            </a:r>
            <a:r>
              <a:rPr lang="en-US" dirty="0"/>
              <a:t>and password) gives access to a large number of systems and web applications to guarantee the </a:t>
            </a:r>
            <a:r>
              <a:rPr lang="en-US" dirty="0" smtClean="0"/>
              <a:t>correct identification of users and servers. </a:t>
            </a:r>
          </a:p>
          <a:p>
            <a:pPr algn="just"/>
            <a:r>
              <a:rPr lang="en-US" dirty="0" smtClean="0"/>
              <a:t>Emergency </a:t>
            </a:r>
            <a:r>
              <a:rPr lang="en-US" dirty="0"/>
              <a:t>and Response Team (CERT) deals with issues relating to IT security, whether they are due to system failures caused by virus attacks, acute security gaps in applications or enquiries regarding individual protection measures for computer systems. </a:t>
            </a:r>
            <a:endParaRPr lang="pt-PT" dirty="0"/>
          </a:p>
        </p:txBody>
      </p:sp>
      <p:pic>
        <p:nvPicPr>
          <p:cNvPr id="17" name="Picture 16"/>
          <p:cNvPicPr>
            <a:picLocks noChangeAspect="1"/>
          </p:cNvPicPr>
          <p:nvPr/>
        </p:nvPicPr>
        <p:blipFill>
          <a:blip r:embed="rId7" cstate="print">
            <a:extLst>
              <a:ext uri="{BEBA8EAE-BF5A-486C-A8C5-ECC9F3942E4B}">
                <a14:imgProps xmlns:a14="http://schemas.microsoft.com/office/drawing/2010/main">
                  <a14:imgLayer r:embed="rId8">
                    <a14:imgEffect>
                      <a14:sharpenSoften amount="-26000"/>
                    </a14:imgEffect>
                  </a14:imgLayer>
                </a14:imgProps>
              </a:ext>
              <a:ext uri="{28A0092B-C50C-407E-A947-70E740481C1C}">
                <a14:useLocalDpi xmlns:a14="http://schemas.microsoft.com/office/drawing/2010/main" val="0"/>
              </a:ext>
            </a:extLst>
          </a:blip>
          <a:stretch>
            <a:fillRect/>
          </a:stretch>
        </p:blipFill>
        <p:spPr>
          <a:xfrm rot="19516388">
            <a:off x="1197577" y="-41976"/>
            <a:ext cx="944523" cy="835888"/>
          </a:xfrm>
          <a:prstGeom prst="rect">
            <a:avLst/>
          </a:prstGeom>
          <a:effectLst/>
        </p:spPr>
      </p:pic>
      <p:pic>
        <p:nvPicPr>
          <p:cNvPr id="18" name="Picture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97243" y="3743820"/>
            <a:ext cx="1485900" cy="646482"/>
          </a:xfrm>
          <a:prstGeom prst="rect">
            <a:avLst/>
          </a:prstGeom>
        </p:spPr>
      </p:pic>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16016" y="3768930"/>
            <a:ext cx="1827659" cy="644537"/>
          </a:xfrm>
          <a:prstGeom prst="rect">
            <a:avLst/>
          </a:prstGeom>
        </p:spPr>
      </p:pic>
      <p:pic>
        <p:nvPicPr>
          <p:cNvPr id="11" name="Picture 5"/>
          <p:cNvPicPr>
            <a:picLocks noChangeAspect="1"/>
          </p:cNvPicPr>
          <p:nvPr/>
        </p:nvPicPr>
        <p:blipFill>
          <a:blip r:embed="rId11">
            <a:extLst>
              <a:ext uri="{28A0092B-C50C-407E-A947-70E740481C1C}">
                <a14:useLocalDpi xmlns:a14="http://schemas.microsoft.com/office/drawing/2010/main" val="0"/>
              </a:ext>
            </a:extLst>
          </a:blip>
          <a:srcRect b="6589"/>
          <a:stretch>
            <a:fillRect/>
          </a:stretch>
        </p:blipFill>
        <p:spPr bwMode="auto">
          <a:xfrm>
            <a:off x="521962" y="2924626"/>
            <a:ext cx="1944687"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504499" y="3686181"/>
            <a:ext cx="1962150"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584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890" y="0"/>
            <a:ext cx="8229600" cy="857250"/>
          </a:xfrm>
        </p:spPr>
        <p:txBody>
          <a:bodyPr>
            <a:normAutofit/>
          </a:bodyPr>
          <a:lstStyle/>
          <a:p>
            <a:pPr algn="l"/>
            <a:r>
              <a:rPr lang="pt-PT" sz="3600" dirty="0" smtClean="0"/>
              <a:t>What’s new?</a:t>
            </a:r>
            <a:endParaRPr lang="pt-PT" sz="3600" dirty="0"/>
          </a:p>
        </p:txBody>
      </p:sp>
      <p:pic>
        <p:nvPicPr>
          <p:cNvPr id="4"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260" y="699542"/>
            <a:ext cx="2769588" cy="1343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4269" y="627534"/>
            <a:ext cx="2511522" cy="1411255"/>
          </a:xfrm>
          <a:prstGeom prst="rect">
            <a:avLst/>
          </a:prstGeom>
        </p:spPr>
      </p:pic>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9548" t="66434" r="8789" b="25000"/>
          <a:stretch/>
        </p:blipFill>
        <p:spPr bwMode="auto">
          <a:xfrm>
            <a:off x="6120638" y="1203598"/>
            <a:ext cx="1225393" cy="72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oup 12"/>
          <p:cNvGrpSpPr/>
          <p:nvPr/>
        </p:nvGrpSpPr>
        <p:grpSpPr>
          <a:xfrm>
            <a:off x="298678" y="2139702"/>
            <a:ext cx="3974506" cy="2046150"/>
            <a:chOff x="298678" y="2211710"/>
            <a:chExt cx="3974506" cy="2046150"/>
          </a:xfrm>
        </p:grpSpPr>
        <p:sp>
          <p:nvSpPr>
            <p:cNvPr id="12" name="Rounded Rectangle 11"/>
            <p:cNvSpPr/>
            <p:nvPr/>
          </p:nvSpPr>
          <p:spPr>
            <a:xfrm>
              <a:off x="298678" y="2211710"/>
              <a:ext cx="3974506" cy="2046150"/>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9" name="TextBox 8"/>
            <p:cNvSpPr txBox="1"/>
            <p:nvPr/>
          </p:nvSpPr>
          <p:spPr>
            <a:xfrm>
              <a:off x="434260" y="2481667"/>
              <a:ext cx="3744415" cy="1477328"/>
            </a:xfrm>
            <a:prstGeom prst="rect">
              <a:avLst/>
            </a:prstGeom>
            <a:noFill/>
            <a:ln>
              <a:no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txBody>
            <a:bodyPr wrap="square" rtlCol="0">
              <a:spAutoFit/>
            </a:bodyPr>
            <a:lstStyle/>
            <a:p>
              <a:r>
                <a:rPr lang="en-US" dirty="0" smtClean="0"/>
                <a:t>A </a:t>
              </a:r>
              <a:r>
                <a:rPr lang="en-US" dirty="0"/>
                <a:t>national integrated information </a:t>
              </a:r>
              <a:r>
                <a:rPr lang="en-US" dirty="0" smtClean="0"/>
                <a:t>ecosystem.</a:t>
              </a:r>
            </a:p>
            <a:p>
              <a:r>
                <a:rPr lang="en-US" dirty="0" smtClean="0"/>
                <a:t>A central </a:t>
              </a:r>
              <a:r>
                <a:rPr lang="en-US" dirty="0"/>
                <a:t>hub for information exchange between the various national </a:t>
              </a:r>
              <a:r>
                <a:rPr lang="en-US" dirty="0" smtClean="0"/>
                <a:t>and </a:t>
              </a:r>
              <a:r>
                <a:rPr lang="en-US" dirty="0"/>
                <a:t>international systems. </a:t>
              </a:r>
              <a:endParaRPr lang="pt-PT" dirty="0"/>
            </a:p>
          </p:txBody>
        </p:sp>
      </p:grpSp>
      <p:grpSp>
        <p:nvGrpSpPr>
          <p:cNvPr id="14" name="Group 13"/>
          <p:cNvGrpSpPr/>
          <p:nvPr/>
        </p:nvGrpSpPr>
        <p:grpSpPr>
          <a:xfrm>
            <a:off x="4701951" y="2109776"/>
            <a:ext cx="4190530" cy="2046150"/>
            <a:chOff x="4701951" y="2067694"/>
            <a:chExt cx="4190530" cy="2046150"/>
          </a:xfrm>
        </p:grpSpPr>
        <p:sp>
          <p:nvSpPr>
            <p:cNvPr id="11" name="Rounded Rectangle 10"/>
            <p:cNvSpPr/>
            <p:nvPr/>
          </p:nvSpPr>
          <p:spPr>
            <a:xfrm>
              <a:off x="4701951" y="2067694"/>
              <a:ext cx="4190530" cy="2046150"/>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10" name="TextBox 9"/>
            <p:cNvSpPr txBox="1"/>
            <p:nvPr/>
          </p:nvSpPr>
          <p:spPr>
            <a:xfrm>
              <a:off x="4823635" y="2139702"/>
              <a:ext cx="4068846" cy="1938992"/>
            </a:xfrm>
            <a:prstGeom prst="rect">
              <a:avLst/>
            </a:prstGeom>
            <a:noFill/>
            <a:ln>
              <a:no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txBody>
            <a:bodyPr wrap="square" rtlCol="0">
              <a:spAutoFit/>
            </a:bodyPr>
            <a:lstStyle>
              <a:defPPr>
                <a:defRPr lang="pt-PT"/>
              </a:defPPr>
              <a:lvl1pPr>
                <a:defRPr>
                  <a:solidFill>
                    <a:schemeClr val="dk1">
                      <a:hueOff val="0"/>
                      <a:satOff val="0"/>
                      <a:lumOff val="0"/>
                      <a:alphaOff val="0"/>
                    </a:schemeClr>
                  </a:solidFill>
                </a:defRPr>
              </a:lvl1pPr>
              <a:lvl2pPr>
                <a:defRPr>
                  <a:solidFill>
                    <a:schemeClr val="dk1">
                      <a:hueOff val="0"/>
                      <a:satOff val="0"/>
                      <a:lumOff val="0"/>
                      <a:alphaOff val="0"/>
                    </a:schemeClr>
                  </a:solidFill>
                </a:defRPr>
              </a:lvl2pPr>
              <a:lvl3pPr>
                <a:defRPr>
                  <a:solidFill>
                    <a:schemeClr val="dk1">
                      <a:hueOff val="0"/>
                      <a:satOff val="0"/>
                      <a:lumOff val="0"/>
                      <a:alphaOff val="0"/>
                    </a:schemeClr>
                  </a:solidFill>
                </a:defRPr>
              </a:lvl3pPr>
              <a:lvl4pPr>
                <a:defRPr>
                  <a:solidFill>
                    <a:schemeClr val="dk1">
                      <a:hueOff val="0"/>
                      <a:satOff val="0"/>
                      <a:lumOff val="0"/>
                      <a:alphaOff val="0"/>
                    </a:schemeClr>
                  </a:solidFill>
                </a:defRPr>
              </a:lvl4pPr>
              <a:lvl5pPr>
                <a:defRPr>
                  <a:solidFill>
                    <a:schemeClr val="dk1">
                      <a:hueOff val="0"/>
                      <a:satOff val="0"/>
                      <a:lumOff val="0"/>
                      <a:alphaOff val="0"/>
                    </a:schemeClr>
                  </a:solidFill>
                </a:defRPr>
              </a:lvl5pPr>
              <a:lvl6pPr>
                <a:defRPr>
                  <a:solidFill>
                    <a:schemeClr val="dk1">
                      <a:hueOff val="0"/>
                      <a:satOff val="0"/>
                      <a:lumOff val="0"/>
                      <a:alphaOff val="0"/>
                    </a:schemeClr>
                  </a:solidFill>
                </a:defRPr>
              </a:lvl6pPr>
              <a:lvl7pPr>
                <a:defRPr>
                  <a:solidFill>
                    <a:schemeClr val="dk1">
                      <a:hueOff val="0"/>
                      <a:satOff val="0"/>
                      <a:lumOff val="0"/>
                      <a:alphaOff val="0"/>
                    </a:schemeClr>
                  </a:solidFill>
                </a:defRPr>
              </a:lvl7pPr>
              <a:lvl8pPr>
                <a:defRPr>
                  <a:solidFill>
                    <a:schemeClr val="dk1">
                      <a:hueOff val="0"/>
                      <a:satOff val="0"/>
                      <a:lumOff val="0"/>
                      <a:alphaOff val="0"/>
                    </a:schemeClr>
                  </a:solidFill>
                </a:defRPr>
              </a:lvl8pPr>
              <a:lvl9pPr>
                <a:defRPr>
                  <a:solidFill>
                    <a:schemeClr val="dk1">
                      <a:hueOff val="0"/>
                      <a:satOff val="0"/>
                      <a:lumOff val="0"/>
                      <a:alphaOff val="0"/>
                    </a:schemeClr>
                  </a:solidFill>
                </a:defRPr>
              </a:lvl9pPr>
            </a:lstStyle>
            <a:p>
              <a:r>
                <a:rPr lang="en-US" dirty="0" smtClean="0"/>
                <a:t>To satisfy leading edge research needs for huge data processing and computing capacities that cannot be provided by isolated research </a:t>
              </a:r>
              <a:r>
                <a:rPr lang="en-US" dirty="0" err="1" smtClean="0"/>
                <a:t>centres</a:t>
              </a:r>
              <a:r>
                <a:rPr lang="en-US" dirty="0" smtClean="0"/>
                <a:t>. </a:t>
              </a:r>
            </a:p>
            <a:p>
              <a:r>
                <a:rPr lang="en-US" sz="1600" dirty="0" smtClean="0"/>
                <a:t>(OpenStack cloud computing , </a:t>
              </a:r>
            </a:p>
            <a:p>
              <a:r>
                <a:rPr lang="pt-PT" sz="1600" dirty="0" smtClean="0"/>
                <a:t>High-throughput computing (HTC),  </a:t>
              </a:r>
            </a:p>
            <a:p>
              <a:r>
                <a:rPr lang="pt-PT" sz="1600" dirty="0" smtClean="0"/>
                <a:t>Storage, Grid Computing, Virtualization...)</a:t>
              </a:r>
              <a:endParaRPr lang="pt-PT" sz="1600" dirty="0"/>
            </a:p>
          </p:txBody>
        </p:sp>
      </p:grpSp>
    </p:spTree>
    <p:extLst>
      <p:ext uri="{BB962C8B-B14F-4D97-AF65-F5344CB8AC3E}">
        <p14:creationId xmlns:p14="http://schemas.microsoft.com/office/powerpoint/2010/main" val="4136039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pt-PT" dirty="0" smtClean="0"/>
              <a:t>2015 challenges</a:t>
            </a:r>
            <a:endParaRPr lang="pt-PT" dirty="0"/>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4327" t="24451" r="32487" b="16919"/>
          <a:stretch/>
        </p:blipFill>
        <p:spPr bwMode="auto">
          <a:xfrm>
            <a:off x="3635896" y="1203598"/>
            <a:ext cx="1783217" cy="252028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ec.europa.eu/digital-agenda/sites/digital-agenda/files/ict_2015_lisb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7388" y="1275606"/>
            <a:ext cx="1883044" cy="23680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9827" t="12803" r="27888" b="10096"/>
          <a:stretch/>
        </p:blipFill>
        <p:spPr bwMode="auto">
          <a:xfrm>
            <a:off x="899593" y="1347614"/>
            <a:ext cx="1623394" cy="2368071"/>
          </a:xfrm>
          <a:prstGeom prst="rect">
            <a:avLst/>
          </a:prstGeom>
          <a:noFill/>
          <a:ln w="9525">
            <a:solidFill>
              <a:srgbClr val="008080"/>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935453" y="3806918"/>
            <a:ext cx="1623394" cy="646331"/>
          </a:xfrm>
          <a:prstGeom prst="rect">
            <a:avLst/>
          </a:prstGeom>
          <a:noFill/>
        </p:spPr>
        <p:txBody>
          <a:bodyPr wrap="square" rtlCol="0">
            <a:spAutoFit/>
          </a:bodyPr>
          <a:lstStyle/>
          <a:p>
            <a:r>
              <a:rPr lang="pt-PT" dirty="0" smtClean="0"/>
              <a:t>Lisbon – 417 participants</a:t>
            </a:r>
            <a:endParaRPr lang="pt-PT" dirty="0"/>
          </a:p>
        </p:txBody>
      </p:sp>
      <p:sp>
        <p:nvSpPr>
          <p:cNvPr id="5" name="TextBox 4"/>
          <p:cNvSpPr txBox="1"/>
          <p:nvPr/>
        </p:nvSpPr>
        <p:spPr>
          <a:xfrm>
            <a:off x="3851920" y="3795886"/>
            <a:ext cx="1440160" cy="923330"/>
          </a:xfrm>
          <a:prstGeom prst="rect">
            <a:avLst/>
          </a:prstGeom>
          <a:noFill/>
        </p:spPr>
        <p:txBody>
          <a:bodyPr wrap="square" rtlCol="0">
            <a:spAutoFit/>
          </a:bodyPr>
          <a:lstStyle/>
          <a:p>
            <a:r>
              <a:rPr lang="pt-PT" dirty="0" smtClean="0"/>
              <a:t>Porto – 667 </a:t>
            </a:r>
            <a:r>
              <a:rPr lang="pt-PT" dirty="0"/>
              <a:t>participants</a:t>
            </a:r>
          </a:p>
          <a:p>
            <a:r>
              <a:rPr lang="pt-PT" dirty="0" smtClean="0"/>
              <a:t> </a:t>
            </a:r>
            <a:endParaRPr lang="pt-PT" dirty="0"/>
          </a:p>
        </p:txBody>
      </p:sp>
      <p:sp>
        <p:nvSpPr>
          <p:cNvPr id="9" name="TextBox 8"/>
          <p:cNvSpPr txBox="1"/>
          <p:nvPr/>
        </p:nvSpPr>
        <p:spPr>
          <a:xfrm>
            <a:off x="6444208" y="3869635"/>
            <a:ext cx="2937600" cy="646331"/>
          </a:xfrm>
          <a:prstGeom prst="rect">
            <a:avLst/>
          </a:prstGeom>
          <a:noFill/>
        </p:spPr>
        <p:txBody>
          <a:bodyPr wrap="square" rtlCol="0">
            <a:spAutoFit/>
          </a:bodyPr>
          <a:lstStyle/>
          <a:p>
            <a:r>
              <a:rPr lang="pt-PT" dirty="0" smtClean="0"/>
              <a:t>Lisbon – 6000 participants</a:t>
            </a:r>
            <a:endParaRPr lang="pt-PT" dirty="0"/>
          </a:p>
          <a:p>
            <a:r>
              <a:rPr lang="pt-PT" dirty="0" smtClean="0"/>
              <a:t> </a:t>
            </a:r>
            <a:endParaRPr lang="pt-PT" dirty="0"/>
          </a:p>
        </p:txBody>
      </p:sp>
    </p:spTree>
    <p:extLst>
      <p:ext uri="{BB962C8B-B14F-4D97-AF65-F5344CB8AC3E}">
        <p14:creationId xmlns:p14="http://schemas.microsoft.com/office/powerpoint/2010/main" val="241764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5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Effect transition="in" filter="fade">
                                      <p:cBhvr>
                                        <p:cTn id="27" dur="500"/>
                                        <p:tgtEl>
                                          <p:spTgt spid="10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2522668" y="156923"/>
            <a:ext cx="4262918" cy="4376807"/>
            <a:chOff x="2522668" y="156923"/>
            <a:chExt cx="4262918" cy="4376807"/>
          </a:xfrm>
        </p:grpSpPr>
        <p:sp>
          <p:nvSpPr>
            <p:cNvPr id="4" name="Circular Arrow 3"/>
            <p:cNvSpPr/>
            <p:nvPr/>
          </p:nvSpPr>
          <p:spPr>
            <a:xfrm rot="612985">
              <a:off x="2522668" y="298265"/>
              <a:ext cx="4262918" cy="4235465"/>
            </a:xfrm>
            <a:prstGeom prst="circularArrow">
              <a:avLst>
                <a:gd name="adj1" fmla="val 5274"/>
                <a:gd name="adj2" fmla="val 312630"/>
                <a:gd name="adj3" fmla="val 13877643"/>
                <a:gd name="adj4" fmla="val 17335252"/>
                <a:gd name="adj5" fmla="val 5477"/>
              </a:avLst>
            </a:prstGeom>
            <a:solidFill>
              <a:srgbClr val="4B817C"/>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5" name="Group 4"/>
            <p:cNvGrpSpPr/>
            <p:nvPr/>
          </p:nvGrpSpPr>
          <p:grpSpPr>
            <a:xfrm>
              <a:off x="3575742" y="156923"/>
              <a:ext cx="2364410" cy="974667"/>
              <a:chOff x="2583780" y="-339505"/>
              <a:chExt cx="2364410" cy="1486062"/>
            </a:xfrm>
          </p:grpSpPr>
          <p:sp>
            <p:nvSpPr>
              <p:cNvPr id="21" name="Rounded Rectangle 20"/>
              <p:cNvSpPr/>
              <p:nvPr/>
            </p:nvSpPr>
            <p:spPr>
              <a:xfrm>
                <a:off x="2583780" y="-229715"/>
                <a:ext cx="2189407" cy="1317476"/>
              </a:xfrm>
              <a:prstGeom prst="roundRect">
                <a:avLst/>
              </a:prstGeom>
              <a:solidFill>
                <a:schemeClr val="accent3">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Rounded Rectangle 5"/>
              <p:cNvSpPr/>
              <p:nvPr/>
            </p:nvSpPr>
            <p:spPr>
              <a:xfrm>
                <a:off x="2664172" y="-339505"/>
                <a:ext cx="2284018" cy="14860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defTabSz="577850">
                  <a:lnSpc>
                    <a:spcPct val="90000"/>
                  </a:lnSpc>
                  <a:spcBef>
                    <a:spcPct val="0"/>
                  </a:spcBef>
                  <a:spcAft>
                    <a:spcPct val="35000"/>
                  </a:spcAft>
                </a:pPr>
                <a:r>
                  <a:rPr lang="en-US" sz="1300" b="1" kern="1200" dirty="0" smtClean="0">
                    <a:solidFill>
                      <a:schemeClr val="tx1"/>
                    </a:solidFill>
                    <a:latin typeface="Calibri" panose="020F0502020204030204" pitchFamily="34" charset="0"/>
                  </a:rPr>
                  <a:t>Spread services awareness</a:t>
                </a:r>
              </a:p>
              <a:p>
                <a:pPr lvl="0" defTabSz="577850">
                  <a:lnSpc>
                    <a:spcPct val="90000"/>
                  </a:lnSpc>
                  <a:spcBef>
                    <a:spcPct val="0"/>
                  </a:spcBef>
                  <a:spcAft>
                    <a:spcPct val="35000"/>
                  </a:spcAft>
                </a:pPr>
                <a:r>
                  <a:rPr lang="en-US" sz="1300" dirty="0" smtClean="0">
                    <a:solidFill>
                      <a:schemeClr val="tx1"/>
                    </a:solidFill>
                    <a:latin typeface="Calibri" panose="020F0502020204030204" pitchFamily="34" charset="0"/>
                  </a:rPr>
                  <a:t>Communicate better &amp; easier </a:t>
                </a:r>
              </a:p>
              <a:p>
                <a:pPr lvl="0" defTabSz="577850">
                  <a:lnSpc>
                    <a:spcPct val="90000"/>
                  </a:lnSpc>
                  <a:spcBef>
                    <a:spcPct val="0"/>
                  </a:spcBef>
                  <a:spcAft>
                    <a:spcPct val="35000"/>
                  </a:spcAft>
                </a:pPr>
                <a:r>
                  <a:rPr lang="en-US" sz="1300" kern="1200" dirty="0" smtClean="0">
                    <a:solidFill>
                      <a:schemeClr val="tx1"/>
                    </a:solidFill>
                    <a:latin typeface="Calibri" panose="020F0502020204030204" pitchFamily="34" charset="0"/>
                  </a:rPr>
                  <a:t>New simpler website </a:t>
                </a:r>
                <a:endParaRPr lang="pt-PT" sz="1300" kern="1200" dirty="0">
                  <a:latin typeface="Calibri" panose="020F0502020204030204" pitchFamily="34" charset="0"/>
                </a:endParaRPr>
              </a:p>
            </p:txBody>
          </p:sp>
        </p:grpSp>
      </p:grpSp>
      <p:grpSp>
        <p:nvGrpSpPr>
          <p:cNvPr id="6" name="Group 5"/>
          <p:cNvGrpSpPr/>
          <p:nvPr/>
        </p:nvGrpSpPr>
        <p:grpSpPr>
          <a:xfrm>
            <a:off x="5724128" y="1419622"/>
            <a:ext cx="2284227" cy="1565674"/>
            <a:chOff x="4928898" y="1695507"/>
            <a:chExt cx="2603751" cy="1107877"/>
          </a:xfrm>
        </p:grpSpPr>
        <p:sp>
          <p:nvSpPr>
            <p:cNvPr id="19" name="Rounded Rectangle 18"/>
            <p:cNvSpPr/>
            <p:nvPr/>
          </p:nvSpPr>
          <p:spPr>
            <a:xfrm>
              <a:off x="4928898" y="1695507"/>
              <a:ext cx="2603751" cy="960437"/>
            </a:xfrm>
            <a:prstGeom prst="roundRect">
              <a:avLst/>
            </a:prstGeom>
            <a:solidFill>
              <a:schemeClr val="accent3">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0" name="Rounded Rectangle 7"/>
            <p:cNvSpPr/>
            <p:nvPr/>
          </p:nvSpPr>
          <p:spPr>
            <a:xfrm>
              <a:off x="4973155" y="1695507"/>
              <a:ext cx="2515237" cy="11078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Calibri" panose="020F0502020204030204" pitchFamily="34" charset="0"/>
                </a:rPr>
                <a:t>Continue Innovating to meet community needs</a:t>
              </a:r>
            </a:p>
            <a:p>
              <a:pPr marL="342900" lvl="0" indent="-342900" defTabSz="577850">
                <a:lnSpc>
                  <a:spcPct val="90000"/>
                </a:lnSpc>
                <a:spcBef>
                  <a:spcPct val="0"/>
                </a:spcBef>
                <a:spcAft>
                  <a:spcPct val="35000"/>
                </a:spcAft>
                <a:buFont typeface="+mj-lt"/>
                <a:buAutoNum type="arabicPeriod"/>
              </a:pPr>
              <a:r>
                <a:rPr lang="en-US" sz="1300" dirty="0" smtClean="0">
                  <a:solidFill>
                    <a:schemeClr val="tx1"/>
                  </a:solidFill>
                  <a:latin typeface="Calibri" panose="020F0502020204030204" pitchFamily="34" charset="0"/>
                </a:rPr>
                <a:t>New services</a:t>
              </a:r>
            </a:p>
            <a:p>
              <a:pPr marL="342900" lvl="0" indent="-342900" defTabSz="577850">
                <a:lnSpc>
                  <a:spcPct val="90000"/>
                </a:lnSpc>
                <a:spcBef>
                  <a:spcPct val="0"/>
                </a:spcBef>
                <a:spcAft>
                  <a:spcPct val="35000"/>
                </a:spcAft>
                <a:buFont typeface="+mj-lt"/>
                <a:buAutoNum type="arabicPeriod"/>
              </a:pPr>
              <a:r>
                <a:rPr lang="en-US" sz="1300" kern="1200" dirty="0" smtClean="0">
                  <a:solidFill>
                    <a:schemeClr val="tx1"/>
                  </a:solidFill>
                  <a:latin typeface="Calibri" panose="020F0502020204030204" pitchFamily="34" charset="0"/>
                </a:rPr>
                <a:t>New ways to get to users</a:t>
              </a:r>
            </a:p>
            <a:p>
              <a:pPr marL="342900" lvl="0" indent="-342900" defTabSz="577850">
                <a:lnSpc>
                  <a:spcPct val="90000"/>
                </a:lnSpc>
                <a:spcBef>
                  <a:spcPct val="0"/>
                </a:spcBef>
                <a:spcAft>
                  <a:spcPct val="35000"/>
                </a:spcAft>
                <a:buFont typeface="+mj-lt"/>
                <a:buAutoNum type="arabicPeriod"/>
              </a:pPr>
              <a:r>
                <a:rPr lang="en-US" sz="1300" dirty="0" smtClean="0">
                  <a:solidFill>
                    <a:schemeClr val="tx1"/>
                  </a:solidFill>
                  <a:latin typeface="Calibri" panose="020F0502020204030204" pitchFamily="34" charset="0"/>
                </a:rPr>
                <a:t>More Awareness</a:t>
              </a:r>
            </a:p>
            <a:p>
              <a:pPr lvl="0" algn="ctr" defTabSz="577850">
                <a:lnSpc>
                  <a:spcPct val="90000"/>
                </a:lnSpc>
                <a:spcBef>
                  <a:spcPct val="0"/>
                </a:spcBef>
                <a:spcAft>
                  <a:spcPct val="35000"/>
                </a:spcAft>
              </a:pPr>
              <a:endParaRPr lang="pt-PT" sz="1300" b="0" kern="1200" dirty="0">
                <a:solidFill>
                  <a:schemeClr val="tx1"/>
                </a:solidFill>
                <a:latin typeface="Calibri" panose="020F0502020204030204" pitchFamily="34" charset="0"/>
              </a:endParaRPr>
            </a:p>
          </p:txBody>
        </p:sp>
      </p:grpSp>
      <p:grpSp>
        <p:nvGrpSpPr>
          <p:cNvPr id="7" name="Group 6"/>
          <p:cNvGrpSpPr/>
          <p:nvPr/>
        </p:nvGrpSpPr>
        <p:grpSpPr>
          <a:xfrm>
            <a:off x="6012160" y="2853432"/>
            <a:ext cx="2540968" cy="726430"/>
            <a:chOff x="4125924" y="3096347"/>
            <a:chExt cx="2248880" cy="726430"/>
          </a:xfrm>
        </p:grpSpPr>
        <p:sp>
          <p:nvSpPr>
            <p:cNvPr id="17" name="Rounded Rectangle 16"/>
            <p:cNvSpPr/>
            <p:nvPr/>
          </p:nvSpPr>
          <p:spPr>
            <a:xfrm>
              <a:off x="4125924" y="3096347"/>
              <a:ext cx="2247794" cy="726430"/>
            </a:xfrm>
            <a:prstGeom prst="roundRect">
              <a:avLst/>
            </a:prstGeom>
            <a:solidFill>
              <a:schemeClr val="accent3">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Rounded Rectangle 9"/>
            <p:cNvSpPr/>
            <p:nvPr/>
          </p:nvSpPr>
          <p:spPr>
            <a:xfrm>
              <a:off x="4197932" y="3131808"/>
              <a:ext cx="2176872" cy="655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Calibri" panose="020F0502020204030204" pitchFamily="34" charset="0"/>
                </a:rPr>
                <a:t>Targeted Communication actions </a:t>
              </a:r>
              <a:r>
                <a:rPr lang="en-US" sz="1300" kern="1200" dirty="0" smtClean="0">
                  <a:solidFill>
                    <a:schemeClr val="tx1"/>
                  </a:solidFill>
                  <a:latin typeface="Calibri" panose="020F0502020204030204" pitchFamily="34" charset="0"/>
                </a:rPr>
                <a:t>(workshops, meetings, </a:t>
              </a:r>
              <a:br>
                <a:rPr lang="en-US" sz="1300" kern="1200" dirty="0" smtClean="0">
                  <a:solidFill>
                    <a:schemeClr val="tx1"/>
                  </a:solidFill>
                  <a:latin typeface="Calibri" panose="020F0502020204030204" pitchFamily="34" charset="0"/>
                </a:rPr>
              </a:br>
              <a:r>
                <a:rPr lang="en-US" sz="1300" kern="1200" dirty="0" smtClean="0">
                  <a:solidFill>
                    <a:schemeClr val="tx1"/>
                  </a:solidFill>
                  <a:latin typeface="Calibri" panose="020F0502020204030204" pitchFamily="34" charset="0"/>
                </a:rPr>
                <a:t>smaller events…) </a:t>
              </a:r>
              <a:endParaRPr lang="pt-PT" sz="1300" kern="1200" dirty="0">
                <a:solidFill>
                  <a:schemeClr val="tx1"/>
                </a:solidFill>
                <a:latin typeface="Calibri" panose="020F0502020204030204" pitchFamily="34" charset="0"/>
              </a:endParaRPr>
            </a:p>
          </p:txBody>
        </p:sp>
      </p:grpSp>
      <p:grpSp>
        <p:nvGrpSpPr>
          <p:cNvPr id="8" name="Group 7"/>
          <p:cNvGrpSpPr/>
          <p:nvPr/>
        </p:nvGrpSpPr>
        <p:grpSpPr>
          <a:xfrm>
            <a:off x="3472283" y="3830581"/>
            <a:ext cx="2467869" cy="901409"/>
            <a:chOff x="2480321" y="3680418"/>
            <a:chExt cx="2215219" cy="901409"/>
          </a:xfrm>
        </p:grpSpPr>
        <p:sp>
          <p:nvSpPr>
            <p:cNvPr id="15" name="Rounded Rectangle 14"/>
            <p:cNvSpPr/>
            <p:nvPr/>
          </p:nvSpPr>
          <p:spPr>
            <a:xfrm>
              <a:off x="2480321" y="3680418"/>
              <a:ext cx="2215219" cy="901409"/>
            </a:xfrm>
            <a:prstGeom prst="roundRect">
              <a:avLst/>
            </a:prstGeom>
            <a:solidFill>
              <a:schemeClr val="accent3">
                <a:lumMod val="40000"/>
                <a:lumOff val="60000"/>
              </a:schemeClr>
            </a:solidFill>
            <a:ln>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6" name="Rounded Rectangle 11"/>
            <p:cNvSpPr/>
            <p:nvPr/>
          </p:nvSpPr>
          <p:spPr>
            <a:xfrm>
              <a:off x="2524324" y="3731111"/>
              <a:ext cx="2127213" cy="8134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Calibri" panose="020F0502020204030204" pitchFamily="34" charset="0"/>
                </a:rPr>
                <a:t>Institutional Identity </a:t>
              </a:r>
              <a:br>
                <a:rPr lang="en-US" sz="1300" b="1" kern="1200" dirty="0" smtClean="0">
                  <a:solidFill>
                    <a:schemeClr val="tx1"/>
                  </a:solidFill>
                  <a:latin typeface="Calibri" panose="020F0502020204030204" pitchFamily="34" charset="0"/>
                </a:rPr>
              </a:br>
              <a:r>
                <a:rPr lang="en-US" sz="1300" b="1" kern="1200" dirty="0" smtClean="0">
                  <a:solidFill>
                    <a:schemeClr val="tx1"/>
                  </a:solidFill>
                  <a:latin typeface="Calibri" panose="020F0502020204030204" pitchFamily="34" charset="0"/>
                </a:rPr>
                <a:t>Branding Image </a:t>
              </a:r>
              <a:r>
                <a:rPr lang="en-US" sz="1300" dirty="0">
                  <a:solidFill>
                    <a:schemeClr val="tx1"/>
                  </a:solidFill>
                  <a:latin typeface="Calibri" panose="020F0502020204030204" pitchFamily="34" charset="0"/>
                </a:rPr>
                <a:t/>
              </a:r>
              <a:br>
                <a:rPr lang="en-US" sz="1300" dirty="0">
                  <a:solidFill>
                    <a:schemeClr val="tx1"/>
                  </a:solidFill>
                  <a:latin typeface="Calibri" panose="020F0502020204030204" pitchFamily="34" charset="0"/>
                </a:rPr>
              </a:br>
              <a:r>
                <a:rPr lang="en-US" sz="1300" b="0" kern="1200" dirty="0" smtClean="0">
                  <a:solidFill>
                    <a:schemeClr val="tx1"/>
                  </a:solidFill>
                  <a:latin typeface="Calibri" panose="020F0502020204030204" pitchFamily="34" charset="0"/>
                </a:rPr>
                <a:t> conformity and sedimentation</a:t>
              </a:r>
              <a:endParaRPr lang="pt-PT" sz="1300" b="0" kern="1200" dirty="0">
                <a:solidFill>
                  <a:schemeClr val="tx1"/>
                </a:solidFill>
                <a:latin typeface="Calibri" panose="020F0502020204030204" pitchFamily="34" charset="0"/>
              </a:endParaRPr>
            </a:p>
          </p:txBody>
        </p:sp>
      </p:grpSp>
      <p:grpSp>
        <p:nvGrpSpPr>
          <p:cNvPr id="9" name="Group 8"/>
          <p:cNvGrpSpPr/>
          <p:nvPr/>
        </p:nvGrpSpPr>
        <p:grpSpPr>
          <a:xfrm>
            <a:off x="755576" y="1419622"/>
            <a:ext cx="2900558" cy="1318434"/>
            <a:chOff x="-295327" y="1860956"/>
            <a:chExt cx="3380383" cy="886776"/>
          </a:xfrm>
        </p:grpSpPr>
        <p:sp>
          <p:nvSpPr>
            <p:cNvPr id="13" name="Rounded Rectangle 12"/>
            <p:cNvSpPr/>
            <p:nvPr/>
          </p:nvSpPr>
          <p:spPr>
            <a:xfrm>
              <a:off x="-295327" y="1860956"/>
              <a:ext cx="3286692" cy="886776"/>
            </a:xfrm>
            <a:prstGeom prst="roundRect">
              <a:avLst/>
            </a:prstGeom>
            <a:solidFill>
              <a:schemeClr val="accent3">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Rounded Rectangle 13"/>
            <p:cNvSpPr/>
            <p:nvPr/>
          </p:nvSpPr>
          <p:spPr>
            <a:xfrm>
              <a:off x="-295327" y="1909389"/>
              <a:ext cx="3380383" cy="8001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Calibri" panose="020F0502020204030204" pitchFamily="34" charset="0"/>
                </a:rPr>
                <a:t>Keep the community informed: </a:t>
              </a:r>
            </a:p>
            <a:p>
              <a:pPr lvl="0" algn="ctr" defTabSz="577850">
                <a:lnSpc>
                  <a:spcPct val="90000"/>
                </a:lnSpc>
                <a:spcBef>
                  <a:spcPct val="0"/>
                </a:spcBef>
                <a:spcAft>
                  <a:spcPct val="35000"/>
                </a:spcAft>
              </a:pPr>
              <a:r>
                <a:rPr lang="en-US" sz="1300" b="0" kern="1200" dirty="0" smtClean="0">
                  <a:solidFill>
                    <a:schemeClr val="tx1"/>
                  </a:solidFill>
                  <a:latin typeface="Calibri" panose="020F0502020204030204" pitchFamily="34" charset="0"/>
                </a:rPr>
                <a:t>Develop messaging &amp; produce Content: </a:t>
              </a:r>
              <a:br>
                <a:rPr lang="en-US" sz="1300" b="0" kern="1200" dirty="0" smtClean="0">
                  <a:solidFill>
                    <a:schemeClr val="tx1"/>
                  </a:solidFill>
                  <a:latin typeface="Calibri" panose="020F0502020204030204" pitchFamily="34" charset="0"/>
                </a:rPr>
              </a:br>
              <a:r>
                <a:rPr lang="en-US" sz="1300" b="0" kern="1200" dirty="0" smtClean="0">
                  <a:solidFill>
                    <a:schemeClr val="tx1"/>
                  </a:solidFill>
                  <a:latin typeface="Calibri" panose="020F0502020204030204" pitchFamily="34" charset="0"/>
                </a:rPr>
                <a:t>create and update  collateral materials, brochures &amp; deliverables </a:t>
              </a:r>
            </a:p>
            <a:p>
              <a:pPr lvl="0" algn="ctr" defTabSz="577850">
                <a:lnSpc>
                  <a:spcPct val="90000"/>
                </a:lnSpc>
                <a:spcBef>
                  <a:spcPct val="0"/>
                </a:spcBef>
                <a:spcAft>
                  <a:spcPct val="35000"/>
                </a:spcAft>
              </a:pPr>
              <a:r>
                <a:rPr lang="en-US" sz="1300" b="0" kern="1200" dirty="0" smtClean="0">
                  <a:solidFill>
                    <a:schemeClr val="tx1"/>
                  </a:solidFill>
                  <a:latin typeface="Calibri" panose="020F0502020204030204" pitchFamily="34" charset="0"/>
                </a:rPr>
                <a:t>– Invest more in Social Media.</a:t>
              </a:r>
              <a:endParaRPr lang="pt-PT" sz="1300" b="0" kern="1200" dirty="0">
                <a:solidFill>
                  <a:schemeClr val="tx1"/>
                </a:solidFill>
                <a:latin typeface="Calibri" panose="020F0502020204030204" pitchFamily="34" charset="0"/>
              </a:endParaRPr>
            </a:p>
          </p:txBody>
        </p:sp>
      </p:grpSp>
      <p:sp>
        <p:nvSpPr>
          <p:cNvPr id="24" name="TextBox 23"/>
          <p:cNvSpPr txBox="1"/>
          <p:nvPr/>
        </p:nvSpPr>
        <p:spPr>
          <a:xfrm>
            <a:off x="3779552" y="1888869"/>
            <a:ext cx="1708533" cy="1015663"/>
          </a:xfrm>
          <a:prstGeom prst="rect">
            <a:avLst/>
          </a:prstGeom>
          <a:noFill/>
        </p:spPr>
        <p:txBody>
          <a:bodyPr wrap="square" rtlCol="0">
            <a:spAutoFit/>
          </a:bodyPr>
          <a:lstStyle/>
          <a:p>
            <a:pPr algn="ctr"/>
            <a:r>
              <a:rPr lang="pt-PT" sz="2000" b="1" dirty="0" smtClean="0"/>
              <a:t>Comms &amp; PR</a:t>
            </a:r>
            <a:endParaRPr lang="pt-PT" sz="2000" b="1" dirty="0"/>
          </a:p>
          <a:p>
            <a:pPr algn="ctr"/>
            <a:r>
              <a:rPr lang="pt-PT" sz="2000" b="1" dirty="0" smtClean="0"/>
              <a:t>2016 challenges</a:t>
            </a:r>
            <a:endParaRPr lang="pt-PT" sz="2000" b="1"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581" y="158186"/>
            <a:ext cx="397399" cy="716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itle 1"/>
          <p:cNvSpPr txBox="1">
            <a:spLocks/>
          </p:cNvSpPr>
          <p:nvPr/>
        </p:nvSpPr>
        <p:spPr>
          <a:xfrm>
            <a:off x="323528" y="17449"/>
            <a:ext cx="8229600" cy="8572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pt-PT" b="1" dirty="0" smtClean="0"/>
              <a:t>     Future</a:t>
            </a:r>
            <a:endParaRPr lang="pt-PT" b="1" dirty="0"/>
          </a:p>
        </p:txBody>
      </p:sp>
      <p:grpSp>
        <p:nvGrpSpPr>
          <p:cNvPr id="28" name="Group 27"/>
          <p:cNvGrpSpPr/>
          <p:nvPr/>
        </p:nvGrpSpPr>
        <p:grpSpPr>
          <a:xfrm>
            <a:off x="1041219" y="2817971"/>
            <a:ext cx="2248880" cy="726430"/>
            <a:chOff x="4125924" y="3096347"/>
            <a:chExt cx="2248880" cy="726430"/>
          </a:xfrm>
        </p:grpSpPr>
        <p:sp>
          <p:nvSpPr>
            <p:cNvPr id="29" name="Rounded Rectangle 28"/>
            <p:cNvSpPr/>
            <p:nvPr/>
          </p:nvSpPr>
          <p:spPr>
            <a:xfrm>
              <a:off x="4125924" y="3096347"/>
              <a:ext cx="2247794" cy="726430"/>
            </a:xfrm>
            <a:prstGeom prst="roundRect">
              <a:avLst/>
            </a:prstGeom>
            <a:solidFill>
              <a:schemeClr val="accent3">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0" name="Rounded Rectangle 9"/>
            <p:cNvSpPr/>
            <p:nvPr/>
          </p:nvSpPr>
          <p:spPr>
            <a:xfrm>
              <a:off x="4197932" y="3131808"/>
              <a:ext cx="2176872" cy="655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Calibri" panose="020F0502020204030204" pitchFamily="34" charset="0"/>
                </a:rPr>
                <a:t>Annual Conference 2016</a:t>
              </a:r>
              <a:br>
                <a:rPr lang="en-US" sz="1300" b="1" kern="1200" dirty="0" smtClean="0">
                  <a:solidFill>
                    <a:schemeClr val="tx1"/>
                  </a:solidFill>
                  <a:latin typeface="Calibri" panose="020F0502020204030204" pitchFamily="34" charset="0"/>
                </a:rPr>
              </a:br>
              <a:r>
                <a:rPr lang="en-US" sz="1300" b="1" kern="1200" dirty="0" smtClean="0">
                  <a:solidFill>
                    <a:schemeClr val="tx1"/>
                  </a:solidFill>
                  <a:latin typeface="Calibri" panose="020F0502020204030204" pitchFamily="34" charset="0"/>
                </a:rPr>
                <a:t>UALG – March </a:t>
              </a:r>
              <a:r>
                <a:rPr lang="en-US" sz="1300" b="1" dirty="0">
                  <a:solidFill>
                    <a:schemeClr val="tx1"/>
                  </a:solidFill>
                  <a:latin typeface="Calibri" panose="020F0502020204030204" pitchFamily="34" charset="0"/>
                </a:rPr>
                <a:t>/</a:t>
              </a:r>
              <a:r>
                <a:rPr lang="en-US" sz="1300" b="1" kern="1200" dirty="0" smtClean="0">
                  <a:solidFill>
                    <a:schemeClr val="tx1"/>
                  </a:solidFill>
                  <a:latin typeface="Calibri" panose="020F0502020204030204" pitchFamily="34" charset="0"/>
                </a:rPr>
                <a:t> April</a:t>
              </a:r>
              <a:endParaRPr lang="pt-PT" sz="1300" b="0" kern="1200" dirty="0">
                <a:solidFill>
                  <a:schemeClr val="tx1"/>
                </a:solidFill>
                <a:latin typeface="Calibri" panose="020F0502020204030204" pitchFamily="34" charset="0"/>
              </a:endParaRPr>
            </a:p>
          </p:txBody>
        </p:sp>
      </p:grpSp>
    </p:spTree>
    <p:extLst>
      <p:ext uri="{BB962C8B-B14F-4D97-AF65-F5344CB8AC3E}">
        <p14:creationId xmlns:p14="http://schemas.microsoft.com/office/powerpoint/2010/main" val="242488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01950" y="901700"/>
            <a:ext cx="3340100" cy="334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54082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868" y="1203598"/>
            <a:ext cx="7816572" cy="2129592"/>
          </a:xfrm>
          <a:prstGeom prst="rect">
            <a:avLst/>
          </a:prstGeom>
        </p:spPr>
      </p:pic>
    </p:spTree>
    <p:extLst>
      <p:ext uri="{BB962C8B-B14F-4D97-AF65-F5344CB8AC3E}">
        <p14:creationId xmlns:p14="http://schemas.microsoft.com/office/powerpoint/2010/main" val="160193564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pt-PT" dirty="0" smtClean="0"/>
              <a:t>Agenda</a:t>
            </a:r>
            <a:endParaRPr lang="pt-PT" dirty="0"/>
          </a:p>
        </p:txBody>
      </p:sp>
      <p:sp>
        <p:nvSpPr>
          <p:cNvPr id="3" name="Content Placeholder 2"/>
          <p:cNvSpPr>
            <a:spLocks noGrp="1"/>
          </p:cNvSpPr>
          <p:nvPr>
            <p:ph idx="1"/>
          </p:nvPr>
        </p:nvSpPr>
        <p:spPr>
          <a:xfrm>
            <a:off x="1619672" y="1491630"/>
            <a:ext cx="5688632" cy="2530376"/>
          </a:xfrm>
        </p:spPr>
        <p:txBody>
          <a:bodyPr>
            <a:normAutofit/>
          </a:bodyPr>
          <a:lstStyle/>
          <a:p>
            <a:r>
              <a:rPr lang="pt-PT" dirty="0" smtClean="0"/>
              <a:t>Past &amp; Present</a:t>
            </a:r>
          </a:p>
          <a:p>
            <a:r>
              <a:rPr lang="pt-PT" dirty="0" smtClean="0"/>
              <a:t>Who we are &amp; what we do</a:t>
            </a:r>
          </a:p>
          <a:p>
            <a:r>
              <a:rPr lang="pt-PT" dirty="0" smtClean="0"/>
              <a:t>Activities</a:t>
            </a:r>
          </a:p>
          <a:p>
            <a:r>
              <a:rPr lang="pt-PT" dirty="0" smtClean="0"/>
              <a:t>Challenges</a:t>
            </a:r>
            <a:endParaRPr lang="pt-PT" dirty="0"/>
          </a:p>
        </p:txBody>
      </p:sp>
    </p:spTree>
    <p:extLst>
      <p:ext uri="{BB962C8B-B14F-4D97-AF65-F5344CB8AC3E}">
        <p14:creationId xmlns:p14="http://schemas.microsoft.com/office/powerpoint/2010/main" val="36296656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02333"/>
            <a:ext cx="8229600" cy="857250"/>
          </a:xfrm>
        </p:spPr>
        <p:txBody>
          <a:bodyPr/>
          <a:lstStyle/>
          <a:p>
            <a:pPr algn="l"/>
            <a:r>
              <a:rPr lang="pt-PT" b="1" dirty="0" smtClean="0"/>
              <a:t>       Past</a:t>
            </a:r>
            <a:endParaRPr lang="pt-PT" b="1" dirty="0"/>
          </a:p>
        </p:txBody>
      </p:sp>
      <p:sp>
        <p:nvSpPr>
          <p:cNvPr id="3" name="Content Placeholder 2"/>
          <p:cNvSpPr>
            <a:spLocks noGrp="1"/>
          </p:cNvSpPr>
          <p:nvPr>
            <p:ph idx="1"/>
          </p:nvPr>
        </p:nvSpPr>
        <p:spPr/>
        <p:txBody>
          <a:bodyPr>
            <a:normAutofit fontScale="92500" lnSpcReduction="10000"/>
          </a:bodyPr>
          <a:lstStyle/>
          <a:p>
            <a:endParaRPr lang="en-US" sz="2400" dirty="0" smtClean="0"/>
          </a:p>
          <a:p>
            <a:r>
              <a:rPr lang="en-US" sz="2400" dirty="0" smtClean="0"/>
              <a:t>FCCN </a:t>
            </a:r>
            <a:r>
              <a:rPr lang="en-US" sz="2400" dirty="0"/>
              <a:t>started its activity as a private, </a:t>
            </a:r>
            <a:r>
              <a:rPr lang="en-US" sz="2400" dirty="0" smtClean="0"/>
              <a:t>non-profit institution </a:t>
            </a:r>
            <a:br>
              <a:rPr lang="en-US" sz="2400" dirty="0" smtClean="0"/>
            </a:br>
            <a:r>
              <a:rPr lang="en-US" sz="2400" dirty="0" smtClean="0"/>
              <a:t>in </a:t>
            </a:r>
            <a:r>
              <a:rPr lang="en-US" sz="2400" dirty="0"/>
              <a:t>January 1987. </a:t>
            </a:r>
            <a:endParaRPr lang="en-US" sz="2400" dirty="0" smtClean="0"/>
          </a:p>
          <a:p>
            <a:endParaRPr lang="en-US" sz="2400" dirty="0" smtClean="0"/>
          </a:p>
          <a:p>
            <a:r>
              <a:rPr lang="en-US" sz="2400" dirty="0" smtClean="0"/>
              <a:t>FCCN included </a:t>
            </a:r>
            <a:r>
              <a:rPr lang="en-US" sz="2400" dirty="0"/>
              <a:t>the .</a:t>
            </a:r>
            <a:r>
              <a:rPr lang="en-US" sz="2400" dirty="0" err="1"/>
              <a:t>pt</a:t>
            </a:r>
            <a:r>
              <a:rPr lang="en-US" sz="2400" dirty="0"/>
              <a:t> domain registry (DNS) </a:t>
            </a:r>
            <a:r>
              <a:rPr lang="en-US" sz="2400" dirty="0" smtClean="0"/>
              <a:t>service.</a:t>
            </a:r>
          </a:p>
          <a:p>
            <a:endParaRPr lang="en-US" sz="2400" dirty="0" smtClean="0"/>
          </a:p>
          <a:p>
            <a:r>
              <a:rPr lang="en-US" sz="2400" b="1" dirty="0" smtClean="0">
                <a:solidFill>
                  <a:srgbClr val="008080"/>
                </a:solidFill>
              </a:rPr>
              <a:t>Main </a:t>
            </a:r>
            <a:r>
              <a:rPr lang="en-US" sz="2400" b="1" dirty="0">
                <a:solidFill>
                  <a:srgbClr val="008080"/>
                </a:solidFill>
              </a:rPr>
              <a:t>mission: to plan and manage RCTS (the Portuguese NREN) and ensure operation of all the services provided to the RCTS community.</a:t>
            </a:r>
          </a:p>
          <a:p>
            <a:pPr marL="0" indent="0">
              <a:buNone/>
            </a:pPr>
            <a:endParaRPr lang="pt-PT" sz="2400"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54129"/>
            <a:ext cx="509213" cy="905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78889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3528" y="17449"/>
            <a:ext cx="8229600" cy="8572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pt-PT" b="1" dirty="0" smtClean="0"/>
              <a:t>     Present</a:t>
            </a:r>
            <a:endParaRPr lang="pt-PT" b="1" dirty="0"/>
          </a:p>
        </p:txBody>
      </p:sp>
      <p:sp>
        <p:nvSpPr>
          <p:cNvPr id="6" name="TextBox 5"/>
          <p:cNvSpPr txBox="1"/>
          <p:nvPr/>
        </p:nvSpPr>
        <p:spPr>
          <a:xfrm>
            <a:off x="2531505" y="2120538"/>
            <a:ext cx="7056784" cy="584775"/>
          </a:xfrm>
          <a:prstGeom prst="rect">
            <a:avLst/>
          </a:prstGeom>
          <a:noFill/>
        </p:spPr>
        <p:txBody>
          <a:bodyPr wrap="square" rtlCol="0">
            <a:spAutoFit/>
          </a:bodyPr>
          <a:lstStyle/>
          <a:p>
            <a:r>
              <a:rPr lang="pt-PT" sz="3200" dirty="0" smtClean="0"/>
              <a:t>What is different?</a:t>
            </a:r>
            <a:endParaRPr lang="pt-PT" sz="3200" dirty="0"/>
          </a:p>
        </p:txBody>
      </p:sp>
      <p:sp>
        <p:nvSpPr>
          <p:cNvPr id="7" name="TextBox 6"/>
          <p:cNvSpPr txBox="1"/>
          <p:nvPr/>
        </p:nvSpPr>
        <p:spPr>
          <a:xfrm>
            <a:off x="479717" y="887922"/>
            <a:ext cx="7655631" cy="800219"/>
          </a:xfrm>
          <a:prstGeom prst="rect">
            <a:avLst/>
          </a:prstGeom>
          <a:noFill/>
        </p:spPr>
        <p:txBody>
          <a:bodyPr wrap="square" rtlCol="0">
            <a:spAutoFit/>
          </a:bodyPr>
          <a:lstStyle/>
          <a:p>
            <a:pPr marL="457200" indent="-457200">
              <a:buFont typeface="Arial" panose="020B0604020202020204" pitchFamily="34" charset="0"/>
              <a:buChar char="•"/>
            </a:pPr>
            <a:r>
              <a:rPr lang="pt-PT" sz="2800" dirty="0"/>
              <a:t>FCCN = no longer a private non profit.</a:t>
            </a:r>
          </a:p>
          <a:p>
            <a:endParaRPr lang="pt-PT" dirty="0"/>
          </a:p>
        </p:txBody>
      </p:sp>
      <p:sp>
        <p:nvSpPr>
          <p:cNvPr id="9" name="TextBox 8"/>
          <p:cNvSpPr txBox="1"/>
          <p:nvPr/>
        </p:nvSpPr>
        <p:spPr>
          <a:xfrm>
            <a:off x="719572" y="1288031"/>
            <a:ext cx="7437512" cy="800219"/>
          </a:xfrm>
          <a:prstGeom prst="rect">
            <a:avLst/>
          </a:prstGeom>
          <a:noFill/>
        </p:spPr>
        <p:txBody>
          <a:bodyPr wrap="square" rtlCol="0">
            <a:spAutoFit/>
          </a:bodyPr>
          <a:lstStyle/>
          <a:p>
            <a:pPr marL="914400" lvl="1" indent="-457200">
              <a:buFont typeface="Wingdings" panose="05000000000000000000" pitchFamily="2" charset="2"/>
              <a:buChar char="§"/>
            </a:pPr>
            <a:r>
              <a:rPr lang="pt-PT" sz="2800" dirty="0"/>
              <a:t>It is now part of a public institution. </a:t>
            </a:r>
          </a:p>
          <a:p>
            <a:endParaRPr lang="pt-PT" dirty="0"/>
          </a:p>
        </p:txBody>
      </p:sp>
      <p:sp>
        <p:nvSpPr>
          <p:cNvPr id="10" name="TextBox 9"/>
          <p:cNvSpPr txBox="1"/>
          <p:nvPr/>
        </p:nvSpPr>
        <p:spPr>
          <a:xfrm>
            <a:off x="441201" y="1858928"/>
            <a:ext cx="7702761" cy="523220"/>
          </a:xfrm>
          <a:prstGeom prst="rect">
            <a:avLst/>
          </a:prstGeom>
          <a:noFill/>
        </p:spPr>
        <p:txBody>
          <a:bodyPr wrap="square" rtlCol="0">
            <a:spAutoFit/>
          </a:bodyPr>
          <a:lstStyle/>
          <a:p>
            <a:pPr marL="285750" indent="-285750">
              <a:buFont typeface="Arial" panose="020B0604020202020204" pitchFamily="34" charset="0"/>
              <a:buChar char="•"/>
            </a:pPr>
            <a:r>
              <a:rPr lang="pt-PT" sz="2800" dirty="0"/>
              <a:t>It is now commonly called FCT | </a:t>
            </a:r>
            <a:r>
              <a:rPr lang="pt-PT" sz="2800" dirty="0" smtClean="0"/>
              <a:t>FCCN.</a:t>
            </a:r>
            <a:endParaRPr lang="pt-PT" sz="2800" dirty="0"/>
          </a:p>
        </p:txBody>
      </p:sp>
      <p:sp>
        <p:nvSpPr>
          <p:cNvPr id="11" name="TextBox 10"/>
          <p:cNvSpPr txBox="1"/>
          <p:nvPr/>
        </p:nvSpPr>
        <p:spPr>
          <a:xfrm>
            <a:off x="473690" y="2372295"/>
            <a:ext cx="8555223" cy="492443"/>
          </a:xfrm>
          <a:prstGeom prst="rect">
            <a:avLst/>
          </a:prstGeom>
          <a:noFill/>
        </p:spPr>
        <p:txBody>
          <a:bodyPr wrap="square" rtlCol="0">
            <a:spAutoFit/>
          </a:bodyPr>
          <a:lstStyle/>
          <a:p>
            <a:pPr marL="285750" indent="-285750">
              <a:buFont typeface="Arial" panose="020B0604020202020204" pitchFamily="34" charset="0"/>
              <a:buChar char="•"/>
            </a:pPr>
            <a:r>
              <a:rPr lang="pt-PT" sz="2600" dirty="0"/>
              <a:t>DNS.pt </a:t>
            </a:r>
            <a:r>
              <a:rPr lang="pt-PT" sz="2600" dirty="0" smtClean="0"/>
              <a:t>operates as a private association since </a:t>
            </a:r>
            <a:r>
              <a:rPr lang="pt-PT" sz="2600" dirty="0"/>
              <a:t>1 June, </a:t>
            </a:r>
            <a:r>
              <a:rPr lang="pt-PT" sz="2600" dirty="0" smtClean="0"/>
              <a:t>2013</a:t>
            </a:r>
            <a:endParaRPr lang="pt-PT" sz="2600" dirty="0"/>
          </a:p>
        </p:txBody>
      </p:sp>
      <p:sp>
        <p:nvSpPr>
          <p:cNvPr id="12" name="TextBox 11"/>
          <p:cNvSpPr txBox="1"/>
          <p:nvPr/>
        </p:nvSpPr>
        <p:spPr>
          <a:xfrm>
            <a:off x="150624" y="2963728"/>
            <a:ext cx="6564120" cy="400110"/>
          </a:xfrm>
          <a:prstGeom prst="rect">
            <a:avLst/>
          </a:prstGeom>
          <a:noFill/>
        </p:spPr>
        <p:txBody>
          <a:bodyPr wrap="square" rtlCol="0">
            <a:spAutoFit/>
          </a:bodyPr>
          <a:lstStyle/>
          <a:p>
            <a:r>
              <a:rPr lang="pt-PT" sz="2000" b="1" dirty="0" smtClean="0"/>
              <a:t>The mission remains the same:</a:t>
            </a:r>
            <a:endParaRPr lang="pt-PT" sz="2000" b="1" dirty="0"/>
          </a:p>
        </p:txBody>
      </p:sp>
      <p:sp>
        <p:nvSpPr>
          <p:cNvPr id="13" name="TextBox 12"/>
          <p:cNvSpPr txBox="1"/>
          <p:nvPr/>
        </p:nvSpPr>
        <p:spPr>
          <a:xfrm>
            <a:off x="338048" y="3363838"/>
            <a:ext cx="8422598" cy="1708160"/>
          </a:xfrm>
          <a:prstGeom prst="rect">
            <a:avLst/>
          </a:prstGeom>
          <a:noFill/>
        </p:spPr>
        <p:txBody>
          <a:bodyPr wrap="square" rtlCol="0">
            <a:spAutoFit/>
          </a:bodyPr>
          <a:lstStyle/>
          <a:p>
            <a:pPr marL="342900" indent="-342900">
              <a:buFont typeface="Arial" panose="020B0604020202020204" pitchFamily="34" charset="0"/>
              <a:buChar char="•"/>
            </a:pPr>
            <a:r>
              <a:rPr lang="en-US" sz="2600" b="1" dirty="0" smtClean="0">
                <a:solidFill>
                  <a:srgbClr val="008080"/>
                </a:solidFill>
              </a:rPr>
              <a:t>To </a:t>
            </a:r>
            <a:r>
              <a:rPr lang="en-US" sz="2600" b="1" dirty="0">
                <a:solidFill>
                  <a:srgbClr val="008080"/>
                </a:solidFill>
              </a:rPr>
              <a:t>plan and manage RCTS (the Portuguese NREN) and ensure operation of all the services provided to the </a:t>
            </a:r>
            <a:br>
              <a:rPr lang="en-US" sz="2600" b="1" dirty="0">
                <a:solidFill>
                  <a:srgbClr val="008080"/>
                </a:solidFill>
              </a:rPr>
            </a:br>
            <a:r>
              <a:rPr lang="en-US" sz="2600" b="1" dirty="0" smtClean="0">
                <a:solidFill>
                  <a:srgbClr val="008080"/>
                </a:solidFill>
              </a:rPr>
              <a:t>RCTS </a:t>
            </a:r>
            <a:r>
              <a:rPr lang="en-US" sz="2600" b="1" dirty="0">
                <a:solidFill>
                  <a:srgbClr val="008080"/>
                </a:solidFill>
              </a:rPr>
              <a:t>community.</a:t>
            </a:r>
          </a:p>
          <a:p>
            <a:endParaRPr lang="pt-PT" sz="2400" dirty="0"/>
          </a:p>
        </p:txBody>
      </p:sp>
      <p:pic>
        <p:nvPicPr>
          <p:cNvPr id="2049"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5772" y="44738"/>
            <a:ext cx="500219" cy="810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018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6"/>
                                        </p:tgtEl>
                                      </p:cBhvr>
                                    </p:animEffect>
                                    <p:set>
                                      <p:cBhvr>
                                        <p:cTn id="11" dur="1" fill="hold">
                                          <p:stCondLst>
                                            <p:cond delay="499"/>
                                          </p:stCondLst>
                                        </p:cTn>
                                        <p:tgtEl>
                                          <p:spTgt spid="6"/>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9" grpId="0"/>
      <p:bldP spid="1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4"/>
          <p:cNvSpPr/>
          <p:nvPr/>
        </p:nvSpPr>
        <p:spPr>
          <a:xfrm rot="21286061">
            <a:off x="-808654" y="981992"/>
            <a:ext cx="10597466" cy="3201446"/>
          </a:xfrm>
          <a:prstGeom prst="rect">
            <a:avLst/>
          </a:prstGeom>
          <a:solidFill>
            <a:schemeClr val="bg1">
              <a:lumMod val="85000"/>
            </a:schemeClr>
          </a:solidFill>
          <a:ln>
            <a:solidFill>
              <a:srgbClr val="16644F"/>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a:p>
        </p:txBody>
      </p:sp>
      <p:sp>
        <p:nvSpPr>
          <p:cNvPr id="6" name="TextBox 5"/>
          <p:cNvSpPr txBox="1"/>
          <p:nvPr/>
        </p:nvSpPr>
        <p:spPr>
          <a:xfrm>
            <a:off x="324479" y="1347614"/>
            <a:ext cx="8331200" cy="3816429"/>
          </a:xfrm>
          <a:prstGeom prst="rect">
            <a:avLst/>
          </a:prstGeom>
          <a:noFill/>
        </p:spPr>
        <p:txBody>
          <a:bodyPr wrap="square" numCol="2" spcCol="720000" rtlCol="0">
            <a:spAutoFit/>
          </a:bodyPr>
          <a:lstStyle/>
          <a:p>
            <a:pPr>
              <a:lnSpc>
                <a:spcPct val="110000"/>
              </a:lnSpc>
            </a:pPr>
            <a:r>
              <a:rPr lang="en-US" b="1" dirty="0" err="1">
                <a:cs typeface="Lucida Console"/>
              </a:rPr>
              <a:t>F</a:t>
            </a:r>
            <a:r>
              <a:rPr lang="en-US" b="1" dirty="0" err="1" smtClean="0">
                <a:cs typeface="Lucida Console"/>
              </a:rPr>
              <a:t>undação</a:t>
            </a:r>
            <a:r>
              <a:rPr lang="en-US" b="1" dirty="0" smtClean="0">
                <a:cs typeface="Lucida Console"/>
              </a:rPr>
              <a:t> </a:t>
            </a:r>
            <a:r>
              <a:rPr lang="en-US" b="1" dirty="0" err="1" smtClean="0">
                <a:cs typeface="Lucida Console"/>
              </a:rPr>
              <a:t>para</a:t>
            </a:r>
            <a:r>
              <a:rPr lang="en-US" b="1" dirty="0" smtClean="0">
                <a:cs typeface="Lucida Console"/>
              </a:rPr>
              <a:t> a </a:t>
            </a:r>
            <a:r>
              <a:rPr lang="en-US" b="1" dirty="0" err="1">
                <a:cs typeface="Lucida Console"/>
              </a:rPr>
              <a:t>C</a:t>
            </a:r>
            <a:r>
              <a:rPr lang="en-US" b="1" dirty="0" err="1" smtClean="0">
                <a:cs typeface="Lucida Console"/>
              </a:rPr>
              <a:t>iência</a:t>
            </a:r>
            <a:r>
              <a:rPr lang="en-US" b="1" dirty="0" smtClean="0">
                <a:cs typeface="Lucida Console"/>
              </a:rPr>
              <a:t> e a </a:t>
            </a:r>
            <a:r>
              <a:rPr lang="en-US" b="1" dirty="0" err="1" smtClean="0">
                <a:cs typeface="Lucida Console"/>
              </a:rPr>
              <a:t>Tecnologia</a:t>
            </a:r>
            <a:r>
              <a:rPr lang="en-US" b="1" dirty="0" smtClean="0">
                <a:cs typeface="Lucida Console"/>
              </a:rPr>
              <a:t> (FCT) </a:t>
            </a:r>
            <a:r>
              <a:rPr lang="en-US" dirty="0" smtClean="0">
                <a:cs typeface="Lucida Console"/>
              </a:rPr>
              <a:t/>
            </a:r>
            <a:br>
              <a:rPr lang="en-US" dirty="0" smtClean="0">
                <a:cs typeface="Lucida Console"/>
              </a:rPr>
            </a:br>
            <a:r>
              <a:rPr lang="en-US" dirty="0" smtClean="0">
                <a:cs typeface="Lucida Console"/>
              </a:rPr>
              <a:t>is the </a:t>
            </a:r>
            <a:r>
              <a:rPr lang="en-US" dirty="0">
                <a:cs typeface="Lucida Console"/>
              </a:rPr>
              <a:t>P</a:t>
            </a:r>
            <a:r>
              <a:rPr lang="en-US" dirty="0" smtClean="0">
                <a:cs typeface="Lucida Console"/>
              </a:rPr>
              <a:t>ortuguese national funding agency for science and research. </a:t>
            </a:r>
          </a:p>
          <a:p>
            <a:pPr>
              <a:lnSpc>
                <a:spcPct val="110000"/>
              </a:lnSpc>
            </a:pPr>
            <a:endParaRPr lang="en-US" dirty="0" smtClean="0">
              <a:cs typeface="Lucida Console"/>
            </a:endParaRPr>
          </a:p>
          <a:p>
            <a:pPr>
              <a:lnSpc>
                <a:spcPct val="110000"/>
              </a:lnSpc>
            </a:pPr>
            <a:r>
              <a:rPr lang="en-US" dirty="0" smtClean="0">
                <a:cs typeface="Calibri"/>
              </a:rPr>
              <a:t>FCT is a publicly-funded government agency, under the responsibility of the Ministry of Education and Science.</a:t>
            </a:r>
          </a:p>
          <a:p>
            <a:pPr>
              <a:lnSpc>
                <a:spcPct val="110000"/>
              </a:lnSpc>
            </a:pPr>
            <a:endParaRPr lang="en-US" dirty="0" smtClean="0">
              <a:cs typeface="Lucida Console"/>
            </a:endParaRPr>
          </a:p>
          <a:p>
            <a:pPr>
              <a:lnSpc>
                <a:spcPct val="110000"/>
              </a:lnSpc>
            </a:pPr>
            <a:endParaRPr lang="en-US" dirty="0" smtClean="0">
              <a:cs typeface="Lucida Console"/>
            </a:endParaRPr>
          </a:p>
          <a:p>
            <a:pPr>
              <a:lnSpc>
                <a:spcPct val="110000"/>
              </a:lnSpc>
            </a:pPr>
            <a:endParaRPr lang="en-US" dirty="0" smtClean="0">
              <a:cs typeface="Lucida Console"/>
            </a:endParaRPr>
          </a:p>
          <a:p>
            <a:pPr>
              <a:lnSpc>
                <a:spcPct val="110000"/>
              </a:lnSpc>
            </a:pPr>
            <a:endParaRPr lang="en-US" dirty="0" smtClean="0">
              <a:cs typeface="Lucida Console"/>
              <a:hlinkClick r:id="rId2"/>
            </a:endParaRPr>
          </a:p>
          <a:p>
            <a:pPr>
              <a:lnSpc>
                <a:spcPct val="110000"/>
              </a:lnSpc>
            </a:pPr>
            <a:r>
              <a:rPr lang="en-US" b="1" dirty="0" smtClean="0">
                <a:cs typeface="Lucida Console"/>
              </a:rPr>
              <a:t>FCT’s vision </a:t>
            </a:r>
            <a:r>
              <a:rPr lang="en-US" dirty="0" smtClean="0">
                <a:cs typeface="Lucida Console"/>
              </a:rPr>
              <a:t>is to:</a:t>
            </a:r>
          </a:p>
          <a:p>
            <a:pPr marL="285750" indent="-285750">
              <a:lnSpc>
                <a:spcPct val="110000"/>
              </a:lnSpc>
              <a:buFont typeface="Arial"/>
              <a:buChar char="•"/>
            </a:pPr>
            <a:r>
              <a:rPr lang="en-US" dirty="0" smtClean="0">
                <a:cs typeface="Lucida Console"/>
              </a:rPr>
              <a:t>Establish </a:t>
            </a:r>
            <a:r>
              <a:rPr lang="en-US" dirty="0">
                <a:cs typeface="Lucida Console"/>
              </a:rPr>
              <a:t>P</a:t>
            </a:r>
            <a:r>
              <a:rPr lang="en-US" dirty="0" smtClean="0">
                <a:cs typeface="Lucida Console"/>
              </a:rPr>
              <a:t>ortugal as a global reference for science, technology and innovation;</a:t>
            </a:r>
          </a:p>
          <a:p>
            <a:pPr marL="285750" indent="-285750">
              <a:lnSpc>
                <a:spcPct val="110000"/>
              </a:lnSpc>
              <a:buFont typeface="Arial"/>
              <a:buChar char="•"/>
            </a:pPr>
            <a:endParaRPr lang="en-US" dirty="0" smtClean="0">
              <a:cs typeface="Lucida Console"/>
            </a:endParaRPr>
          </a:p>
          <a:p>
            <a:pPr marL="285750" indent="-285750">
              <a:lnSpc>
                <a:spcPct val="110000"/>
              </a:lnSpc>
              <a:buFont typeface="Arial"/>
              <a:buChar char="•"/>
            </a:pPr>
            <a:r>
              <a:rPr lang="en-US" dirty="0">
                <a:cs typeface="Lucida Console"/>
              </a:rPr>
              <a:t>F</a:t>
            </a:r>
            <a:r>
              <a:rPr lang="en-US" dirty="0" smtClean="0">
                <a:cs typeface="Lucida Console"/>
              </a:rPr>
              <a:t>ully harness knowledge generated by scientific research for economic development and social progress.</a:t>
            </a:r>
          </a:p>
        </p:txBody>
      </p:sp>
      <p:sp>
        <p:nvSpPr>
          <p:cNvPr id="2" name="TextBox 1"/>
          <p:cNvSpPr txBox="1"/>
          <p:nvPr/>
        </p:nvSpPr>
        <p:spPr>
          <a:xfrm>
            <a:off x="324479" y="339502"/>
            <a:ext cx="4967601" cy="523220"/>
          </a:xfrm>
          <a:prstGeom prst="rect">
            <a:avLst/>
          </a:prstGeom>
          <a:noFill/>
        </p:spPr>
        <p:txBody>
          <a:bodyPr wrap="square" rtlCol="0">
            <a:spAutoFit/>
          </a:bodyPr>
          <a:lstStyle/>
          <a:p>
            <a:r>
              <a:rPr lang="pt-PT" sz="2800" b="1" dirty="0" smtClean="0"/>
              <a:t>What is FCT?</a:t>
            </a:r>
            <a:endParaRPr lang="pt-PT" sz="2800" b="1" dirty="0"/>
          </a:p>
        </p:txBody>
      </p:sp>
    </p:spTree>
    <p:extLst>
      <p:ext uri="{BB962C8B-B14F-4D97-AF65-F5344CB8AC3E}">
        <p14:creationId xmlns:p14="http://schemas.microsoft.com/office/powerpoint/2010/main" val="31007358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1286061">
            <a:off x="-913043" y="1351077"/>
            <a:ext cx="10591286" cy="2225040"/>
          </a:xfrm>
          <a:prstGeom prst="rect">
            <a:avLst/>
          </a:prstGeom>
          <a:solidFill>
            <a:schemeClr val="bg1">
              <a:lumMod val="85000"/>
            </a:schemeClr>
          </a:solidFill>
          <a:ln>
            <a:solidFill>
              <a:srgbClr val="16644F"/>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a:p>
        </p:txBody>
      </p:sp>
      <p:sp>
        <p:nvSpPr>
          <p:cNvPr id="5" name="Rectangle 4"/>
          <p:cNvSpPr/>
          <p:nvPr/>
        </p:nvSpPr>
        <p:spPr>
          <a:xfrm>
            <a:off x="679720" y="1787319"/>
            <a:ext cx="8070154" cy="1292662"/>
          </a:xfrm>
          <a:prstGeom prst="rect">
            <a:avLst/>
          </a:prstGeom>
        </p:spPr>
        <p:txBody>
          <a:bodyPr wrap="square">
            <a:spAutoFit/>
          </a:bodyPr>
          <a:lstStyle/>
          <a:p>
            <a:r>
              <a:rPr lang="en-US" sz="2400" b="1" dirty="0" smtClean="0">
                <a:solidFill>
                  <a:srgbClr val="0D664F"/>
                </a:solidFill>
              </a:rPr>
              <a:t>The National Computing Infrastructure </a:t>
            </a:r>
          </a:p>
          <a:p>
            <a:endParaRPr lang="en-US" dirty="0" smtClean="0"/>
          </a:p>
          <a:p>
            <a:pPr algn="just"/>
            <a:r>
              <a:rPr lang="en-US" dirty="0" smtClean="0"/>
              <a:t>The FCCN Unit plans</a:t>
            </a:r>
            <a:r>
              <a:rPr lang="en-US" dirty="0"/>
              <a:t>, manages and operates </a:t>
            </a:r>
            <a:r>
              <a:rPr lang="en-US" b="1" i="1" dirty="0" smtClean="0"/>
              <a:t>RCTS</a:t>
            </a:r>
            <a:r>
              <a:rPr lang="en-US" i="1" dirty="0" smtClean="0"/>
              <a:t> – </a:t>
            </a:r>
            <a:r>
              <a:rPr lang="en-US" i="1" dirty="0" err="1" smtClean="0"/>
              <a:t>Rede</a:t>
            </a:r>
            <a:r>
              <a:rPr lang="en-US" i="1" dirty="0" smtClean="0"/>
              <a:t> </a:t>
            </a:r>
            <a:r>
              <a:rPr lang="en-US" i="1" dirty="0" err="1" smtClean="0"/>
              <a:t>Ciência</a:t>
            </a:r>
            <a:r>
              <a:rPr lang="en-US" i="1" dirty="0" smtClean="0"/>
              <a:t>, </a:t>
            </a:r>
            <a:r>
              <a:rPr lang="en-US" i="1" dirty="0" err="1" smtClean="0"/>
              <a:t>Tecnologia</a:t>
            </a:r>
            <a:r>
              <a:rPr lang="en-US" i="1" dirty="0" smtClean="0"/>
              <a:t> e </a:t>
            </a:r>
            <a:r>
              <a:rPr lang="en-US" i="1" dirty="0" err="1" smtClean="0"/>
              <a:t>Sociedade</a:t>
            </a:r>
            <a:r>
              <a:rPr lang="en-US" dirty="0"/>
              <a:t> </a:t>
            </a:r>
            <a:r>
              <a:rPr lang="en-US" dirty="0" smtClean="0"/>
              <a:t>–  Science, Technology and Society Network</a:t>
            </a:r>
            <a:endParaRPr lang="pt-PT" dirty="0"/>
          </a:p>
        </p:txBody>
      </p:sp>
      <p:sp>
        <p:nvSpPr>
          <p:cNvPr id="6" name="TextBox 5"/>
          <p:cNvSpPr txBox="1"/>
          <p:nvPr/>
        </p:nvSpPr>
        <p:spPr>
          <a:xfrm>
            <a:off x="324479" y="339502"/>
            <a:ext cx="4967601" cy="523220"/>
          </a:xfrm>
          <a:prstGeom prst="rect">
            <a:avLst/>
          </a:prstGeom>
          <a:noFill/>
        </p:spPr>
        <p:txBody>
          <a:bodyPr wrap="square" rtlCol="0">
            <a:spAutoFit/>
          </a:bodyPr>
          <a:lstStyle/>
          <a:p>
            <a:r>
              <a:rPr lang="pt-PT" sz="2800" b="1" dirty="0" smtClean="0"/>
              <a:t>As an FCT Unit FCCN is</a:t>
            </a:r>
            <a:endParaRPr lang="pt-PT" sz="2800" b="1" dirty="0"/>
          </a:p>
        </p:txBody>
      </p:sp>
    </p:spTree>
    <p:extLst>
      <p:ext uri="{BB962C8B-B14F-4D97-AF65-F5344CB8AC3E}">
        <p14:creationId xmlns:p14="http://schemas.microsoft.com/office/powerpoint/2010/main" val="1303620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0663" t="33395" r="67709" b="13154"/>
          <a:stretch/>
        </p:blipFill>
        <p:spPr bwMode="auto">
          <a:xfrm>
            <a:off x="6156176" y="533901"/>
            <a:ext cx="2658666" cy="3694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268220"/>
            <a:ext cx="3076275" cy="408391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300788"/>
            <a:ext cx="1656184" cy="610888"/>
          </a:xfrm>
          <a:prstGeom prst="rect">
            <a:avLst/>
          </a:prstGeom>
        </p:spPr>
      </p:pic>
      <p:sp>
        <p:nvSpPr>
          <p:cNvPr id="7" name="Rectangle 3"/>
          <p:cNvSpPr txBox="1">
            <a:spLocks noChangeArrowheads="1"/>
          </p:cNvSpPr>
          <p:nvPr/>
        </p:nvSpPr>
        <p:spPr>
          <a:xfrm>
            <a:off x="167118" y="1925460"/>
            <a:ext cx="2532674" cy="910913"/>
          </a:xfrm>
          <a:prstGeom prst="rect">
            <a:avLst/>
          </a:prstGeom>
        </p:spPr>
        <p:txBody>
          <a:bodyPr>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90000"/>
              </a:lnSpc>
              <a:spcAft>
                <a:spcPts val="600"/>
              </a:spcAft>
              <a:buFont typeface="Arial"/>
              <a:buNone/>
              <a:defRPr/>
            </a:pPr>
            <a:r>
              <a:rPr lang="pt-PT" altLang="pt-PT" sz="5400" b="1" dirty="0" smtClean="0">
                <a:latin typeface="+mj-lt"/>
              </a:rPr>
              <a:t>77 </a:t>
            </a:r>
            <a:br>
              <a:rPr lang="pt-PT" altLang="pt-PT" sz="5400" b="1" dirty="0" smtClean="0">
                <a:latin typeface="+mj-lt"/>
              </a:rPr>
            </a:br>
            <a:r>
              <a:rPr lang="pt-PT" altLang="pt-PT" sz="2800" dirty="0" smtClean="0"/>
              <a:t>Connected institutions</a:t>
            </a:r>
            <a:endParaRPr lang="pt-PT" altLang="pt-PT" sz="2800" dirty="0"/>
          </a:p>
        </p:txBody>
      </p:sp>
    </p:spTree>
    <p:extLst>
      <p:ext uri="{BB962C8B-B14F-4D97-AF65-F5344CB8AC3E}">
        <p14:creationId xmlns:p14="http://schemas.microsoft.com/office/powerpoint/2010/main" val="104173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0538" y="839782"/>
            <a:ext cx="7105797" cy="830997"/>
          </a:xfrm>
          <a:prstGeom prst="rect">
            <a:avLst/>
          </a:prstGeom>
        </p:spPr>
        <p:txBody>
          <a:bodyPr wrap="square">
            <a:spAutoFit/>
          </a:bodyPr>
          <a:lstStyle/>
          <a:p>
            <a:r>
              <a:rPr lang="en-US" sz="2400" b="1" dirty="0" smtClean="0"/>
              <a:t>FCCN</a:t>
            </a:r>
            <a:r>
              <a:rPr lang="en-US" sz="2400" dirty="0" smtClean="0"/>
              <a:t> distributes </a:t>
            </a:r>
            <a:r>
              <a:rPr lang="en-US" sz="2400" dirty="0"/>
              <a:t>its actions </a:t>
            </a:r>
            <a:r>
              <a:rPr lang="en-US" sz="2400" dirty="0" smtClean="0"/>
              <a:t>and services within RCTS among </a:t>
            </a:r>
            <a:r>
              <a:rPr lang="en-US" sz="2400" dirty="0"/>
              <a:t>the following </a:t>
            </a:r>
            <a:r>
              <a:rPr lang="en-US" sz="2400" dirty="0" smtClean="0"/>
              <a:t>pillars:</a:t>
            </a:r>
            <a:endParaRPr lang="pt-PT" sz="2400" dirty="0"/>
          </a:p>
        </p:txBody>
      </p:sp>
      <p:grpSp>
        <p:nvGrpSpPr>
          <p:cNvPr id="5" name="Group 4"/>
          <p:cNvGrpSpPr/>
          <p:nvPr/>
        </p:nvGrpSpPr>
        <p:grpSpPr>
          <a:xfrm>
            <a:off x="539552" y="1924625"/>
            <a:ext cx="1521133" cy="1294249"/>
            <a:chOff x="1532" y="0"/>
            <a:chExt cx="1521133" cy="1294249"/>
          </a:xfrm>
        </p:grpSpPr>
        <p:sp>
          <p:nvSpPr>
            <p:cNvPr id="18" name="Rounded Rectangle 17"/>
            <p:cNvSpPr/>
            <p:nvPr/>
          </p:nvSpPr>
          <p:spPr>
            <a:xfrm>
              <a:off x="1532" y="0"/>
              <a:ext cx="1521133" cy="1294249"/>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19" name="Rounded Rectangle 4"/>
            <p:cNvSpPr/>
            <p:nvPr/>
          </p:nvSpPr>
          <p:spPr>
            <a:xfrm>
              <a:off x="1532" y="0"/>
              <a:ext cx="1521133" cy="3882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r>
                <a:rPr lang="en-US" sz="1400" b="1" kern="1200" dirty="0" smtClean="0"/>
                <a:t>CONNECTIVITY</a:t>
              </a:r>
              <a:endParaRPr lang="en-US" sz="1300" b="1" kern="1200" dirty="0"/>
            </a:p>
          </p:txBody>
        </p:sp>
      </p:grpSp>
      <p:grpSp>
        <p:nvGrpSpPr>
          <p:cNvPr id="6" name="Group 5"/>
          <p:cNvGrpSpPr/>
          <p:nvPr/>
        </p:nvGrpSpPr>
        <p:grpSpPr>
          <a:xfrm>
            <a:off x="2174770" y="1924625"/>
            <a:ext cx="1521133" cy="1294249"/>
            <a:chOff x="1636750" y="0"/>
            <a:chExt cx="1521133" cy="1294249"/>
          </a:xfrm>
        </p:grpSpPr>
        <p:sp>
          <p:nvSpPr>
            <p:cNvPr id="16" name="Rounded Rectangle 15"/>
            <p:cNvSpPr/>
            <p:nvPr/>
          </p:nvSpPr>
          <p:spPr>
            <a:xfrm>
              <a:off x="1636750" y="0"/>
              <a:ext cx="1521133" cy="1294249"/>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17" name="Rounded Rectangle 6"/>
            <p:cNvSpPr/>
            <p:nvPr/>
          </p:nvSpPr>
          <p:spPr>
            <a:xfrm>
              <a:off x="1636750" y="0"/>
              <a:ext cx="1521133" cy="3882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r>
                <a:rPr lang="en-US" sz="1400" b="1" kern="1200" dirty="0" smtClean="0"/>
                <a:t>COLLABORATION</a:t>
              </a:r>
              <a:endParaRPr lang="en-US" sz="1400" b="1" kern="1200" dirty="0"/>
            </a:p>
          </p:txBody>
        </p:sp>
      </p:grpSp>
      <p:grpSp>
        <p:nvGrpSpPr>
          <p:cNvPr id="7" name="Group 6"/>
          <p:cNvGrpSpPr/>
          <p:nvPr/>
        </p:nvGrpSpPr>
        <p:grpSpPr>
          <a:xfrm>
            <a:off x="3809989" y="1924625"/>
            <a:ext cx="1521133" cy="1294249"/>
            <a:chOff x="3271969" y="0"/>
            <a:chExt cx="1521133" cy="1294249"/>
          </a:xfrm>
        </p:grpSpPr>
        <p:sp>
          <p:nvSpPr>
            <p:cNvPr id="14" name="Rounded Rectangle 13"/>
            <p:cNvSpPr/>
            <p:nvPr/>
          </p:nvSpPr>
          <p:spPr>
            <a:xfrm>
              <a:off x="3271969" y="0"/>
              <a:ext cx="1521133" cy="1294249"/>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15" name="Rounded Rectangle 8"/>
            <p:cNvSpPr/>
            <p:nvPr/>
          </p:nvSpPr>
          <p:spPr>
            <a:xfrm>
              <a:off x="3271969" y="0"/>
              <a:ext cx="1521133" cy="3882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r>
                <a:rPr lang="en-US" sz="1400" b="1" kern="1200" dirty="0" smtClean="0"/>
                <a:t>KNOWLEDGE</a:t>
              </a:r>
              <a:endParaRPr lang="en-US" sz="1300" b="1" kern="1200" dirty="0"/>
            </a:p>
          </p:txBody>
        </p:sp>
      </p:grpSp>
      <p:grpSp>
        <p:nvGrpSpPr>
          <p:cNvPr id="8" name="Group 7"/>
          <p:cNvGrpSpPr/>
          <p:nvPr/>
        </p:nvGrpSpPr>
        <p:grpSpPr>
          <a:xfrm>
            <a:off x="5445208" y="1924625"/>
            <a:ext cx="1521133" cy="1294249"/>
            <a:chOff x="4907188" y="0"/>
            <a:chExt cx="1521133" cy="1294249"/>
          </a:xfrm>
        </p:grpSpPr>
        <p:sp>
          <p:nvSpPr>
            <p:cNvPr id="12" name="Rounded Rectangle 11"/>
            <p:cNvSpPr/>
            <p:nvPr/>
          </p:nvSpPr>
          <p:spPr>
            <a:xfrm>
              <a:off x="4907188" y="0"/>
              <a:ext cx="1521133" cy="1294249"/>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13" name="Rounded Rectangle 10"/>
            <p:cNvSpPr/>
            <p:nvPr/>
          </p:nvSpPr>
          <p:spPr>
            <a:xfrm>
              <a:off x="4907188" y="0"/>
              <a:ext cx="1521133" cy="3882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r>
                <a:rPr lang="en-US" sz="1400" b="1" kern="1200" dirty="0" smtClean="0"/>
                <a:t>SCIENTIFIC COMPUTING</a:t>
              </a:r>
              <a:endParaRPr lang="en-US" sz="1400" b="1" kern="1200" dirty="0"/>
            </a:p>
          </p:txBody>
        </p:sp>
      </p:grpSp>
      <p:grpSp>
        <p:nvGrpSpPr>
          <p:cNvPr id="9" name="Group 8"/>
          <p:cNvGrpSpPr/>
          <p:nvPr/>
        </p:nvGrpSpPr>
        <p:grpSpPr>
          <a:xfrm>
            <a:off x="7080427" y="1924625"/>
            <a:ext cx="1664972" cy="1294249"/>
            <a:chOff x="6542407" y="0"/>
            <a:chExt cx="1664972" cy="1294249"/>
          </a:xfrm>
        </p:grpSpPr>
        <p:sp>
          <p:nvSpPr>
            <p:cNvPr id="10" name="Rounded Rectangle 9"/>
            <p:cNvSpPr/>
            <p:nvPr/>
          </p:nvSpPr>
          <p:spPr>
            <a:xfrm>
              <a:off x="6542407" y="0"/>
              <a:ext cx="1664972" cy="1294249"/>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11" name="Rounded Rectangle 12"/>
            <p:cNvSpPr/>
            <p:nvPr/>
          </p:nvSpPr>
          <p:spPr>
            <a:xfrm>
              <a:off x="6542407" y="0"/>
              <a:ext cx="1664972" cy="3882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r>
                <a:rPr lang="en-US" sz="1400" b="1" kern="1200" dirty="0" smtClean="0"/>
                <a:t>SECURITY</a:t>
              </a:r>
              <a:endParaRPr lang="en-US" sz="1400" b="1" kern="1200" dirty="0"/>
            </a:p>
          </p:txBody>
        </p:sp>
      </p:grpSp>
    </p:spTree>
    <p:extLst>
      <p:ext uri="{BB962C8B-B14F-4D97-AF65-F5344CB8AC3E}">
        <p14:creationId xmlns:p14="http://schemas.microsoft.com/office/powerpoint/2010/main" val="2194263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680337472"/>
              </p:ext>
            </p:extLst>
          </p:nvPr>
        </p:nvGraphicFramePr>
        <p:xfrm>
          <a:off x="641740" y="1060330"/>
          <a:ext cx="1818456" cy="1176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2685654" y="1060330"/>
            <a:ext cx="6053249" cy="1314540"/>
          </a:xfrm>
          <a:prstGeom prst="roundRect">
            <a:avLst>
              <a:gd name="adj" fmla="val 10000"/>
            </a:avLst>
          </a:prstGeom>
          <a:ln>
            <a:solidFill>
              <a:srgbClr val="4F6228"/>
            </a:solidFill>
          </a:ln>
        </p:spPr>
        <p:style>
          <a:lnRef idx="0">
            <a:scrgbClr r="0" g="0" b="0"/>
          </a:lnRef>
          <a:fillRef idx="1">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6" name="Rectangle 5"/>
          <p:cNvSpPr/>
          <p:nvPr/>
        </p:nvSpPr>
        <p:spPr>
          <a:xfrm>
            <a:off x="2907030" y="1131590"/>
            <a:ext cx="5625410" cy="1200329"/>
          </a:xfrm>
          <a:prstGeom prst="rect">
            <a:avLst/>
          </a:prstGeom>
        </p:spPr>
        <p:txBody>
          <a:bodyPr wrap="square">
            <a:spAutoFit/>
          </a:bodyPr>
          <a:lstStyle/>
          <a:p>
            <a:pPr algn="just"/>
            <a:r>
              <a:rPr lang="en-US" dirty="0" smtClean="0"/>
              <a:t>A </a:t>
            </a:r>
            <a:r>
              <a:rPr lang="en-US" dirty="0"/>
              <a:t>wide range of network services are made available through the RCTS academic network supporting numerous applications and services providing </a:t>
            </a:r>
            <a:r>
              <a:rPr lang="en-US" dirty="0" smtClean="0"/>
              <a:t>collaboration &amp; knowledge.</a:t>
            </a:r>
            <a:endParaRPr lang="pt-PT" dirty="0"/>
          </a:p>
        </p:txBody>
      </p:sp>
      <p:pic>
        <p:nvPicPr>
          <p:cNvPr id="7" name="Picture 2" descr="RCTS I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54395" y="2932538"/>
            <a:ext cx="12192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www.fccn.pt/file_manager/?id=880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44050" y="2963018"/>
            <a:ext cx="12192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http://www.fccn.pt/file_manager/?id=36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41470" y="2932538"/>
            <a:ext cx="12192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http://www.fccn.pt/file_manager/?id=36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1050" y="2932538"/>
            <a:ext cx="1219200" cy="90487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http://www.fccn.pt/file_manager/?id=25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97430" y="2932538"/>
            <a:ext cx="1219200" cy="904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0718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1707</TotalTime>
  <Words>530</Words>
  <Application>Microsoft Macintosh PowerPoint</Application>
  <PresentationFormat>On-screen Show (16:9)</PresentationFormat>
  <Paragraphs>123</Paragraphs>
  <Slides>18</Slides>
  <Notes>3</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Lucida Console</vt:lpstr>
      <vt:lpstr>Wingdings</vt:lpstr>
      <vt:lpstr>Office Theme</vt:lpstr>
      <vt:lpstr>PowerPoint Presentation</vt:lpstr>
      <vt:lpstr>Agenda</vt:lpstr>
      <vt:lpstr>       Past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What’s new?</vt:lpstr>
      <vt:lpstr>2015 challenges</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Alexandre Carreira</dc:creator>
  <cp:lastModifiedBy>Microsoft Office User</cp:lastModifiedBy>
  <cp:revision>120</cp:revision>
  <dcterms:created xsi:type="dcterms:W3CDTF">2015-06-14T13:07:49Z</dcterms:created>
  <dcterms:modified xsi:type="dcterms:W3CDTF">2015-10-27T15:46:13Z</dcterms:modified>
</cp:coreProperties>
</file>