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0"/>
  </p:notesMasterIdLst>
  <p:sldIdLst>
    <p:sldId id="295" r:id="rId5"/>
    <p:sldId id="277" r:id="rId6"/>
    <p:sldId id="278" r:id="rId7"/>
    <p:sldId id="279" r:id="rId8"/>
    <p:sldId id="294" r:id="rId9"/>
    <p:sldId id="280" r:id="rId10"/>
    <p:sldId id="289" r:id="rId11"/>
    <p:sldId id="283" r:id="rId12"/>
    <p:sldId id="284" r:id="rId13"/>
    <p:sldId id="285" r:id="rId14"/>
    <p:sldId id="286" r:id="rId15"/>
    <p:sldId id="293" r:id="rId16"/>
    <p:sldId id="274" r:id="rId17"/>
    <p:sldId id="287" r:id="rId18"/>
    <p:sldId id="296" r:id="rId19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ED1556"/>
    <a:srgbClr val="003F5D"/>
    <a:srgbClr val="1C4161"/>
    <a:srgbClr val="004361"/>
    <a:srgbClr val="003F5E"/>
    <a:srgbClr val="013F5E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8" autoAdjust="0"/>
    <p:restoredTop sz="78676" autoAdjust="0"/>
  </p:normalViewPr>
  <p:slideViewPr>
    <p:cSldViewPr snapToGrid="0">
      <p:cViewPr>
        <p:scale>
          <a:sx n="100" d="100"/>
          <a:sy n="100" d="100"/>
        </p:scale>
        <p:origin x="1688" y="14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notesMaster" Target="notesMasters/notesMaster1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0F9B29-7CE0-4C0B-ADB5-3EBF28E18C14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BC3EF91-815B-4E03-97EB-6B3615E23630}">
      <dgm:prSet/>
      <dgm:spPr/>
      <dgm:t>
        <a:bodyPr/>
        <a:lstStyle/>
        <a:p>
          <a:pPr rtl="0"/>
          <a:r>
            <a:rPr lang="en-GB" smtClean="0"/>
            <a:t>Physics sciences</a:t>
          </a:r>
          <a:endParaRPr lang="en-GB"/>
        </a:p>
      </dgm:t>
    </dgm:pt>
    <dgm:pt modelId="{37255C1A-A829-423E-B6A3-008AD3947CF7}" type="parTrans" cxnId="{8DE2382C-F517-4841-BF6C-1B75A19D71ED}">
      <dgm:prSet/>
      <dgm:spPr/>
      <dgm:t>
        <a:bodyPr/>
        <a:lstStyle/>
        <a:p>
          <a:endParaRPr lang="en-GB"/>
        </a:p>
      </dgm:t>
    </dgm:pt>
    <dgm:pt modelId="{8CFDB246-46CD-43DF-941A-8138B03E2845}" type="sibTrans" cxnId="{8DE2382C-F517-4841-BF6C-1B75A19D71ED}">
      <dgm:prSet/>
      <dgm:spPr/>
      <dgm:t>
        <a:bodyPr/>
        <a:lstStyle/>
        <a:p>
          <a:endParaRPr lang="en-GB"/>
        </a:p>
      </dgm:t>
    </dgm:pt>
    <dgm:pt modelId="{BC1F6B73-8562-4282-BB8F-1F8F74838E65}">
      <dgm:prSet/>
      <dgm:spPr/>
      <dgm:t>
        <a:bodyPr/>
        <a:lstStyle/>
        <a:p>
          <a:pPr rtl="0"/>
          <a:r>
            <a:rPr lang="en-GB" dirty="0" smtClean="0"/>
            <a:t>Astronomy and Earth observation</a:t>
          </a:r>
          <a:endParaRPr lang="en-GB" dirty="0"/>
        </a:p>
      </dgm:t>
    </dgm:pt>
    <dgm:pt modelId="{CFAE52B7-4092-44F9-A32C-78181CFC1D7E}" type="parTrans" cxnId="{1E46EA22-BB85-4099-B18A-C9296D041A83}">
      <dgm:prSet/>
      <dgm:spPr/>
      <dgm:t>
        <a:bodyPr/>
        <a:lstStyle/>
        <a:p>
          <a:endParaRPr lang="en-GB"/>
        </a:p>
      </dgm:t>
    </dgm:pt>
    <dgm:pt modelId="{4974E627-7F6C-4A3B-8863-1FBE63DBAC65}" type="sibTrans" cxnId="{1E46EA22-BB85-4099-B18A-C9296D041A83}">
      <dgm:prSet/>
      <dgm:spPr/>
      <dgm:t>
        <a:bodyPr/>
        <a:lstStyle/>
        <a:p>
          <a:endParaRPr lang="en-GB"/>
        </a:p>
      </dgm:t>
    </dgm:pt>
    <dgm:pt modelId="{64949A53-7C67-4DA3-86CD-B247EB078315}">
      <dgm:prSet/>
      <dgm:spPr/>
      <dgm:t>
        <a:bodyPr/>
        <a:lstStyle/>
        <a:p>
          <a:pPr rtl="0"/>
          <a:r>
            <a:rPr lang="en-GB" dirty="0" smtClean="0"/>
            <a:t>E-Infrastructures</a:t>
          </a:r>
          <a:endParaRPr lang="en-GB" dirty="0"/>
        </a:p>
      </dgm:t>
    </dgm:pt>
    <dgm:pt modelId="{02E492F7-B171-40D4-A6FA-73FF32B84F24}" type="parTrans" cxnId="{6C764A5D-2D1B-4A2F-A619-73FE5D275F45}">
      <dgm:prSet/>
      <dgm:spPr/>
      <dgm:t>
        <a:bodyPr/>
        <a:lstStyle/>
        <a:p>
          <a:endParaRPr lang="en-GB"/>
        </a:p>
      </dgm:t>
    </dgm:pt>
    <dgm:pt modelId="{026F66E0-F13D-44B6-B880-E39A78428C3F}" type="sibTrans" cxnId="{6C764A5D-2D1B-4A2F-A619-73FE5D275F45}">
      <dgm:prSet/>
      <dgm:spPr/>
      <dgm:t>
        <a:bodyPr/>
        <a:lstStyle/>
        <a:p>
          <a:endParaRPr lang="en-GB"/>
        </a:p>
      </dgm:t>
    </dgm:pt>
    <dgm:pt modelId="{8CDBB670-48A8-49EE-BBB9-5908E289F40F}">
      <dgm:prSet/>
      <dgm:spPr/>
      <dgm:t>
        <a:bodyPr/>
        <a:lstStyle/>
        <a:p>
          <a:pPr rtl="0"/>
          <a:r>
            <a:rPr lang="en-GB" smtClean="0"/>
            <a:t>Life sciences</a:t>
          </a:r>
          <a:endParaRPr lang="en-GB"/>
        </a:p>
      </dgm:t>
    </dgm:pt>
    <dgm:pt modelId="{3701950A-487B-420B-9E31-31E569CF53BE}" type="parTrans" cxnId="{0180104A-56D5-417E-9349-67430F9ED3F0}">
      <dgm:prSet/>
      <dgm:spPr/>
      <dgm:t>
        <a:bodyPr/>
        <a:lstStyle/>
        <a:p>
          <a:endParaRPr lang="en-GB"/>
        </a:p>
      </dgm:t>
    </dgm:pt>
    <dgm:pt modelId="{3553BCB2-C6A5-459E-950B-4B19BC5B9E72}" type="sibTrans" cxnId="{0180104A-56D5-417E-9349-67430F9ED3F0}">
      <dgm:prSet/>
      <dgm:spPr/>
      <dgm:t>
        <a:bodyPr/>
        <a:lstStyle/>
        <a:p>
          <a:endParaRPr lang="en-GB"/>
        </a:p>
      </dgm:t>
    </dgm:pt>
    <dgm:pt modelId="{83779B22-6D40-432A-97FE-1D336548074A}">
      <dgm:prSet/>
      <dgm:spPr/>
      <dgm:t>
        <a:bodyPr/>
        <a:lstStyle/>
        <a:p>
          <a:pPr rtl="0"/>
          <a:r>
            <a:rPr lang="en-GB" dirty="0" smtClean="0"/>
            <a:t>Future Internet</a:t>
          </a:r>
          <a:endParaRPr lang="en-GB" dirty="0"/>
        </a:p>
      </dgm:t>
    </dgm:pt>
    <dgm:pt modelId="{295F91AF-4E70-4FA6-A1E6-6288D6724464}" type="parTrans" cxnId="{DD468F0C-E556-4CB3-999B-371AFB0045E4}">
      <dgm:prSet/>
      <dgm:spPr/>
      <dgm:t>
        <a:bodyPr/>
        <a:lstStyle/>
        <a:p>
          <a:endParaRPr lang="en-GB"/>
        </a:p>
      </dgm:t>
    </dgm:pt>
    <dgm:pt modelId="{32D9C562-39AA-4664-82A2-D5D448E06FA1}" type="sibTrans" cxnId="{DD468F0C-E556-4CB3-999B-371AFB0045E4}">
      <dgm:prSet/>
      <dgm:spPr/>
      <dgm:t>
        <a:bodyPr/>
        <a:lstStyle/>
        <a:p>
          <a:endParaRPr lang="en-GB"/>
        </a:p>
      </dgm:t>
    </dgm:pt>
    <dgm:pt modelId="{BCB03616-F675-4A31-B6B6-942C2B563120}">
      <dgm:prSet/>
      <dgm:spPr/>
      <dgm:t>
        <a:bodyPr/>
        <a:lstStyle/>
        <a:p>
          <a:pPr rtl="0"/>
          <a:r>
            <a:rPr lang="en-GB" dirty="0" smtClean="0"/>
            <a:t>Arts and Humanities</a:t>
          </a:r>
          <a:endParaRPr lang="en-GB" dirty="0"/>
        </a:p>
      </dgm:t>
    </dgm:pt>
    <dgm:pt modelId="{D3055421-FDCC-4F9F-BB6A-BC8DC6BE09D1}" type="parTrans" cxnId="{38DD425D-14F3-4CE2-890A-EED31CFECF79}">
      <dgm:prSet/>
      <dgm:spPr/>
      <dgm:t>
        <a:bodyPr/>
        <a:lstStyle/>
        <a:p>
          <a:endParaRPr lang="en-GB"/>
        </a:p>
      </dgm:t>
    </dgm:pt>
    <dgm:pt modelId="{0731B9A9-BD78-48B8-8D74-400AC34AF8A0}" type="sibTrans" cxnId="{38DD425D-14F3-4CE2-890A-EED31CFECF79}">
      <dgm:prSet/>
      <dgm:spPr/>
      <dgm:t>
        <a:bodyPr/>
        <a:lstStyle/>
        <a:p>
          <a:endParaRPr lang="en-GB"/>
        </a:p>
      </dgm:t>
    </dgm:pt>
    <dgm:pt modelId="{1B898F5F-2EB9-4750-8C4F-C45A6C7C28FD}">
      <dgm:prSet/>
      <dgm:spPr/>
      <dgm:t>
        <a:bodyPr/>
        <a:lstStyle/>
        <a:p>
          <a:pPr rtl="0"/>
          <a:r>
            <a:rPr lang="en-GB" dirty="0" smtClean="0"/>
            <a:t>  Public services</a:t>
          </a:r>
          <a:endParaRPr lang="en-GB" dirty="0"/>
        </a:p>
      </dgm:t>
    </dgm:pt>
    <dgm:pt modelId="{126ACFFE-155B-4918-ABCB-78D61670C59E}" type="parTrans" cxnId="{DB21AF2E-5457-4B1A-95EF-BDCC07E8D00E}">
      <dgm:prSet/>
      <dgm:spPr/>
      <dgm:t>
        <a:bodyPr/>
        <a:lstStyle/>
        <a:p>
          <a:endParaRPr lang="en-GB"/>
        </a:p>
      </dgm:t>
    </dgm:pt>
    <dgm:pt modelId="{EF93E491-BD68-4379-AA7F-D99C94BF1CA9}" type="sibTrans" cxnId="{DB21AF2E-5457-4B1A-95EF-BDCC07E8D00E}">
      <dgm:prSet/>
      <dgm:spPr/>
      <dgm:t>
        <a:bodyPr/>
        <a:lstStyle/>
        <a:p>
          <a:endParaRPr lang="en-GB"/>
        </a:p>
      </dgm:t>
    </dgm:pt>
    <dgm:pt modelId="{AC1E6A3B-87FA-4652-AF81-391162726B91}" type="pres">
      <dgm:prSet presAssocID="{480F9B29-7CE0-4C0B-ADB5-3EBF28E18C14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3AC85259-ED6D-4480-A5C2-A5BD98E272E8}" type="pres">
      <dgm:prSet presAssocID="{9BC3EF91-815B-4E03-97EB-6B3615E23630}" presName="circ1" presStyleLbl="vennNode1" presStyleIdx="0" presStyleCnt="7"/>
      <dgm:spPr/>
    </dgm:pt>
    <dgm:pt modelId="{D5B41E4B-EA06-4AB8-B6E3-D6377F38228B}" type="pres">
      <dgm:prSet presAssocID="{9BC3EF91-815B-4E03-97EB-6B3615E23630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DF5EEA9-C93B-421E-B86E-C12D723B5D5D}" type="pres">
      <dgm:prSet presAssocID="{BC1F6B73-8562-4282-BB8F-1F8F74838E65}" presName="circ2" presStyleLbl="vennNode1" presStyleIdx="1" presStyleCnt="7"/>
      <dgm:spPr/>
    </dgm:pt>
    <dgm:pt modelId="{029588D0-5154-444C-ACA0-0C6F473823BD}" type="pres">
      <dgm:prSet presAssocID="{BC1F6B73-8562-4282-BB8F-1F8F74838E6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C3BDCDF-6B84-49CC-9AD3-39652622E1C6}" type="pres">
      <dgm:prSet presAssocID="{64949A53-7C67-4DA3-86CD-B247EB078315}" presName="circ3" presStyleLbl="vennNode1" presStyleIdx="2" presStyleCnt="7"/>
      <dgm:spPr/>
    </dgm:pt>
    <dgm:pt modelId="{73BA4992-E898-47C4-A83E-C3A3F599AB63}" type="pres">
      <dgm:prSet presAssocID="{64949A53-7C67-4DA3-86CD-B247EB078315}" presName="circ3Tx" presStyleLbl="revTx" presStyleIdx="0" presStyleCnt="0" custScaleX="12204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404CB1F-5EDD-48D0-A8CD-C7548909A635}" type="pres">
      <dgm:prSet presAssocID="{8CDBB670-48A8-49EE-BBB9-5908E289F40F}" presName="circ4" presStyleLbl="vennNode1" presStyleIdx="3" presStyleCnt="7"/>
      <dgm:spPr/>
    </dgm:pt>
    <dgm:pt modelId="{11E3741C-AF78-4B39-B240-2999BCFC291C}" type="pres">
      <dgm:prSet presAssocID="{8CDBB670-48A8-49EE-BBB9-5908E289F40F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ACA96AD-7F81-4E33-85E7-42234E85637A}" type="pres">
      <dgm:prSet presAssocID="{83779B22-6D40-432A-97FE-1D336548074A}" presName="circ5" presStyleLbl="vennNode1" presStyleIdx="4" presStyleCnt="7"/>
      <dgm:spPr/>
    </dgm:pt>
    <dgm:pt modelId="{DE3058AA-0AB6-42D9-9C82-B2F4148EA239}" type="pres">
      <dgm:prSet presAssocID="{83779B22-6D40-432A-97FE-1D336548074A}" presName="circ5Tx" presStyleLbl="revTx" presStyleIdx="0" presStyleCnt="0" custLinFactNeighborX="20519" custLinFactNeighborY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3A4A0ED-0FEC-4269-AD57-5390333E7C66}" type="pres">
      <dgm:prSet presAssocID="{BCB03616-F675-4A31-B6B6-942C2B563120}" presName="circ6" presStyleLbl="vennNode1" presStyleIdx="5" presStyleCnt="7"/>
      <dgm:spPr/>
    </dgm:pt>
    <dgm:pt modelId="{2BC98B8A-0E4A-4EB6-9367-45A5501529BC}" type="pres">
      <dgm:prSet presAssocID="{BCB03616-F675-4A31-B6B6-942C2B563120}" presName="circ6Tx" presStyleLbl="revTx" presStyleIdx="0" presStyleCnt="0" custLinFactNeighborX="6" custLinFactNeighborY="1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A9240FB-C55D-4F36-A2DD-A09BF60A9783}" type="pres">
      <dgm:prSet presAssocID="{1B898F5F-2EB9-4750-8C4F-C45A6C7C28FD}" presName="circ7" presStyleLbl="vennNode1" presStyleIdx="6" presStyleCnt="7" custLinFactNeighborX="268" custLinFactNeighborY="-7914"/>
      <dgm:spPr/>
    </dgm:pt>
    <dgm:pt modelId="{7C24A776-2197-49BB-A9DF-09054A85E1E3}" type="pres">
      <dgm:prSet presAssocID="{1B898F5F-2EB9-4750-8C4F-C45A6C7C28FD}" presName="circ7Tx" presStyleLbl="revTx" presStyleIdx="0" presStyleCnt="0" custScaleX="119008" custLinFactNeighborX="18611" custLinFactNeighborY="-782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D468F0C-E556-4CB3-999B-371AFB0045E4}" srcId="{480F9B29-7CE0-4C0B-ADB5-3EBF28E18C14}" destId="{83779B22-6D40-432A-97FE-1D336548074A}" srcOrd="4" destOrd="0" parTransId="{295F91AF-4E70-4FA6-A1E6-6288D6724464}" sibTransId="{32D9C562-39AA-4664-82A2-D5D448E06FA1}"/>
    <dgm:cxn modelId="{F140CC3D-A700-45CA-B3DE-66C28D785C39}" type="presOf" srcId="{83779B22-6D40-432A-97FE-1D336548074A}" destId="{DE3058AA-0AB6-42D9-9C82-B2F4148EA239}" srcOrd="0" destOrd="0" presId="urn:microsoft.com/office/officeart/2005/8/layout/venn1"/>
    <dgm:cxn modelId="{51B28752-FE6D-4AA0-92B0-F00BD882013A}" type="presOf" srcId="{9BC3EF91-815B-4E03-97EB-6B3615E23630}" destId="{D5B41E4B-EA06-4AB8-B6E3-D6377F38228B}" srcOrd="0" destOrd="0" presId="urn:microsoft.com/office/officeart/2005/8/layout/venn1"/>
    <dgm:cxn modelId="{8DE2382C-F517-4841-BF6C-1B75A19D71ED}" srcId="{480F9B29-7CE0-4C0B-ADB5-3EBF28E18C14}" destId="{9BC3EF91-815B-4E03-97EB-6B3615E23630}" srcOrd="0" destOrd="0" parTransId="{37255C1A-A829-423E-B6A3-008AD3947CF7}" sibTransId="{8CFDB246-46CD-43DF-941A-8138B03E2845}"/>
    <dgm:cxn modelId="{38DD425D-14F3-4CE2-890A-EED31CFECF79}" srcId="{480F9B29-7CE0-4C0B-ADB5-3EBF28E18C14}" destId="{BCB03616-F675-4A31-B6B6-942C2B563120}" srcOrd="5" destOrd="0" parTransId="{D3055421-FDCC-4F9F-BB6A-BC8DC6BE09D1}" sibTransId="{0731B9A9-BD78-48B8-8D74-400AC34AF8A0}"/>
    <dgm:cxn modelId="{DB21AF2E-5457-4B1A-95EF-BDCC07E8D00E}" srcId="{480F9B29-7CE0-4C0B-ADB5-3EBF28E18C14}" destId="{1B898F5F-2EB9-4750-8C4F-C45A6C7C28FD}" srcOrd="6" destOrd="0" parTransId="{126ACFFE-155B-4918-ABCB-78D61670C59E}" sibTransId="{EF93E491-BD68-4379-AA7F-D99C94BF1CA9}"/>
    <dgm:cxn modelId="{FECD3C91-4C89-417E-9A2C-197C7584A1A1}" type="presOf" srcId="{BCB03616-F675-4A31-B6B6-942C2B563120}" destId="{2BC98B8A-0E4A-4EB6-9367-45A5501529BC}" srcOrd="0" destOrd="0" presId="urn:microsoft.com/office/officeart/2005/8/layout/venn1"/>
    <dgm:cxn modelId="{9431B423-CC39-427A-972A-B9C3E8F44D84}" type="presOf" srcId="{BC1F6B73-8562-4282-BB8F-1F8F74838E65}" destId="{029588D0-5154-444C-ACA0-0C6F473823BD}" srcOrd="0" destOrd="0" presId="urn:microsoft.com/office/officeart/2005/8/layout/venn1"/>
    <dgm:cxn modelId="{4D01D94F-C0D6-40A6-B03A-A0946D75958A}" type="presOf" srcId="{480F9B29-7CE0-4C0B-ADB5-3EBF28E18C14}" destId="{AC1E6A3B-87FA-4652-AF81-391162726B91}" srcOrd="0" destOrd="0" presId="urn:microsoft.com/office/officeart/2005/8/layout/venn1"/>
    <dgm:cxn modelId="{F4DC8E85-1DA8-42E6-91E3-BE71B48742A6}" type="presOf" srcId="{64949A53-7C67-4DA3-86CD-B247EB078315}" destId="{73BA4992-E898-47C4-A83E-C3A3F599AB63}" srcOrd="0" destOrd="0" presId="urn:microsoft.com/office/officeart/2005/8/layout/venn1"/>
    <dgm:cxn modelId="{6C764A5D-2D1B-4A2F-A619-73FE5D275F45}" srcId="{480F9B29-7CE0-4C0B-ADB5-3EBF28E18C14}" destId="{64949A53-7C67-4DA3-86CD-B247EB078315}" srcOrd="2" destOrd="0" parTransId="{02E492F7-B171-40D4-A6FA-73FF32B84F24}" sibTransId="{026F66E0-F13D-44B6-B880-E39A78428C3F}"/>
    <dgm:cxn modelId="{FBB2BCC3-158A-458F-A983-8C1AC0DAC9A1}" type="presOf" srcId="{8CDBB670-48A8-49EE-BBB9-5908E289F40F}" destId="{11E3741C-AF78-4B39-B240-2999BCFC291C}" srcOrd="0" destOrd="0" presId="urn:microsoft.com/office/officeart/2005/8/layout/venn1"/>
    <dgm:cxn modelId="{F113E4E7-26CF-4F26-9898-E117E620F1B2}" type="presOf" srcId="{1B898F5F-2EB9-4750-8C4F-C45A6C7C28FD}" destId="{7C24A776-2197-49BB-A9DF-09054A85E1E3}" srcOrd="0" destOrd="0" presId="urn:microsoft.com/office/officeart/2005/8/layout/venn1"/>
    <dgm:cxn modelId="{0180104A-56D5-417E-9349-67430F9ED3F0}" srcId="{480F9B29-7CE0-4C0B-ADB5-3EBF28E18C14}" destId="{8CDBB670-48A8-49EE-BBB9-5908E289F40F}" srcOrd="3" destOrd="0" parTransId="{3701950A-487B-420B-9E31-31E569CF53BE}" sibTransId="{3553BCB2-C6A5-459E-950B-4B19BC5B9E72}"/>
    <dgm:cxn modelId="{1E46EA22-BB85-4099-B18A-C9296D041A83}" srcId="{480F9B29-7CE0-4C0B-ADB5-3EBF28E18C14}" destId="{BC1F6B73-8562-4282-BB8F-1F8F74838E65}" srcOrd="1" destOrd="0" parTransId="{CFAE52B7-4092-44F9-A32C-78181CFC1D7E}" sibTransId="{4974E627-7F6C-4A3B-8863-1FBE63DBAC65}"/>
    <dgm:cxn modelId="{8893C828-0473-45F0-B236-A3FDBC0C165F}" type="presParOf" srcId="{AC1E6A3B-87FA-4652-AF81-391162726B91}" destId="{3AC85259-ED6D-4480-A5C2-A5BD98E272E8}" srcOrd="0" destOrd="0" presId="urn:microsoft.com/office/officeart/2005/8/layout/venn1"/>
    <dgm:cxn modelId="{0427F8F9-F203-49FF-9EED-DB6370DFE6CC}" type="presParOf" srcId="{AC1E6A3B-87FA-4652-AF81-391162726B91}" destId="{D5B41E4B-EA06-4AB8-B6E3-D6377F38228B}" srcOrd="1" destOrd="0" presId="urn:microsoft.com/office/officeart/2005/8/layout/venn1"/>
    <dgm:cxn modelId="{BA430202-5E45-4BB6-BE27-0014730A4E2A}" type="presParOf" srcId="{AC1E6A3B-87FA-4652-AF81-391162726B91}" destId="{BDF5EEA9-C93B-421E-B86E-C12D723B5D5D}" srcOrd="2" destOrd="0" presId="urn:microsoft.com/office/officeart/2005/8/layout/venn1"/>
    <dgm:cxn modelId="{015D5CF7-E040-4A5B-B9E0-E9655D060181}" type="presParOf" srcId="{AC1E6A3B-87FA-4652-AF81-391162726B91}" destId="{029588D0-5154-444C-ACA0-0C6F473823BD}" srcOrd="3" destOrd="0" presId="urn:microsoft.com/office/officeart/2005/8/layout/venn1"/>
    <dgm:cxn modelId="{89D19836-840C-424B-846E-C0CE08D01428}" type="presParOf" srcId="{AC1E6A3B-87FA-4652-AF81-391162726B91}" destId="{DC3BDCDF-6B84-49CC-9AD3-39652622E1C6}" srcOrd="4" destOrd="0" presId="urn:microsoft.com/office/officeart/2005/8/layout/venn1"/>
    <dgm:cxn modelId="{93D5F2F2-6A38-49AC-8735-C49D5194DF06}" type="presParOf" srcId="{AC1E6A3B-87FA-4652-AF81-391162726B91}" destId="{73BA4992-E898-47C4-A83E-C3A3F599AB63}" srcOrd="5" destOrd="0" presId="urn:microsoft.com/office/officeart/2005/8/layout/venn1"/>
    <dgm:cxn modelId="{511EA6AD-6821-4C04-98CF-8A1E87819264}" type="presParOf" srcId="{AC1E6A3B-87FA-4652-AF81-391162726B91}" destId="{2404CB1F-5EDD-48D0-A8CD-C7548909A635}" srcOrd="6" destOrd="0" presId="urn:microsoft.com/office/officeart/2005/8/layout/venn1"/>
    <dgm:cxn modelId="{40BA27BD-211C-415C-A61F-97C63BFDD236}" type="presParOf" srcId="{AC1E6A3B-87FA-4652-AF81-391162726B91}" destId="{11E3741C-AF78-4B39-B240-2999BCFC291C}" srcOrd="7" destOrd="0" presId="urn:microsoft.com/office/officeart/2005/8/layout/venn1"/>
    <dgm:cxn modelId="{42387CCC-2D59-4EEC-A648-C55381344D8F}" type="presParOf" srcId="{AC1E6A3B-87FA-4652-AF81-391162726B91}" destId="{3ACA96AD-7F81-4E33-85E7-42234E85637A}" srcOrd="8" destOrd="0" presId="urn:microsoft.com/office/officeart/2005/8/layout/venn1"/>
    <dgm:cxn modelId="{D9E618D9-B760-4099-8AB1-356F94355740}" type="presParOf" srcId="{AC1E6A3B-87FA-4652-AF81-391162726B91}" destId="{DE3058AA-0AB6-42D9-9C82-B2F4148EA239}" srcOrd="9" destOrd="0" presId="urn:microsoft.com/office/officeart/2005/8/layout/venn1"/>
    <dgm:cxn modelId="{80D728CC-709C-4C3D-B4B0-8531B2B1B42B}" type="presParOf" srcId="{AC1E6A3B-87FA-4652-AF81-391162726B91}" destId="{83A4A0ED-0FEC-4269-AD57-5390333E7C66}" srcOrd="10" destOrd="0" presId="urn:microsoft.com/office/officeart/2005/8/layout/venn1"/>
    <dgm:cxn modelId="{CC5879A5-4E8F-4C93-AA79-828129C30DFC}" type="presParOf" srcId="{AC1E6A3B-87FA-4652-AF81-391162726B91}" destId="{2BC98B8A-0E4A-4EB6-9367-45A5501529BC}" srcOrd="11" destOrd="0" presId="urn:microsoft.com/office/officeart/2005/8/layout/venn1"/>
    <dgm:cxn modelId="{ABECC24F-3C07-4355-A8D1-31975B1BA520}" type="presParOf" srcId="{AC1E6A3B-87FA-4652-AF81-391162726B91}" destId="{AA9240FB-C55D-4F36-A2DD-A09BF60A9783}" srcOrd="12" destOrd="0" presId="urn:microsoft.com/office/officeart/2005/8/layout/venn1"/>
    <dgm:cxn modelId="{A97E8694-EAC6-4E75-A4DA-21EBEF0B6FF7}" type="presParOf" srcId="{AC1E6A3B-87FA-4652-AF81-391162726B91}" destId="{7C24A776-2197-49BB-A9DF-09054A85E1E3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C85259-ED6D-4480-A5C2-A5BD98E272E8}">
      <dsp:nvSpPr>
        <dsp:cNvPr id="0" name=""/>
        <dsp:cNvSpPr/>
      </dsp:nvSpPr>
      <dsp:spPr>
        <a:xfrm>
          <a:off x="2431786" y="1037088"/>
          <a:ext cx="1328580" cy="132874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5B41E4B-EA06-4AB8-B6E3-D6377F38228B}">
      <dsp:nvSpPr>
        <dsp:cNvPr id="0" name=""/>
        <dsp:cNvSpPr/>
      </dsp:nvSpPr>
      <dsp:spPr>
        <a:xfrm>
          <a:off x="2334910" y="0"/>
          <a:ext cx="1522332" cy="81468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smtClean="0"/>
            <a:t>Physics sciences</a:t>
          </a:r>
          <a:endParaRPr lang="en-GB" sz="2000" kern="1200"/>
        </a:p>
      </dsp:txBody>
      <dsp:txXfrm>
        <a:off x="2334910" y="0"/>
        <a:ext cx="1522332" cy="814680"/>
      </dsp:txXfrm>
    </dsp:sp>
    <dsp:sp modelId="{BDF5EEA9-C93B-421E-B86E-C12D723B5D5D}">
      <dsp:nvSpPr>
        <dsp:cNvPr id="0" name=""/>
        <dsp:cNvSpPr/>
      </dsp:nvSpPr>
      <dsp:spPr>
        <a:xfrm>
          <a:off x="2821503" y="1224464"/>
          <a:ext cx="1328580" cy="132874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29588D0-5154-444C-ACA0-0C6F473823BD}">
      <dsp:nvSpPr>
        <dsp:cNvPr id="0" name=""/>
        <dsp:cNvSpPr/>
      </dsp:nvSpPr>
      <dsp:spPr>
        <a:xfrm>
          <a:off x="4313942" y="773946"/>
          <a:ext cx="1439295" cy="896148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Astronomy and Earth observation</a:t>
          </a:r>
          <a:endParaRPr lang="en-GB" sz="2000" kern="1200" dirty="0"/>
        </a:p>
      </dsp:txBody>
      <dsp:txXfrm>
        <a:off x="4313942" y="773946"/>
        <a:ext cx="1439295" cy="896148"/>
      </dsp:txXfrm>
    </dsp:sp>
    <dsp:sp modelId="{DC3BDCDF-6B84-49CC-9AD3-39652622E1C6}">
      <dsp:nvSpPr>
        <dsp:cNvPr id="0" name=""/>
        <dsp:cNvSpPr/>
      </dsp:nvSpPr>
      <dsp:spPr>
        <a:xfrm>
          <a:off x="2917272" y="1646061"/>
          <a:ext cx="1328580" cy="132874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3BA4992-E898-47C4-A83E-C3A3F599AB63}">
      <dsp:nvSpPr>
        <dsp:cNvPr id="0" name=""/>
        <dsp:cNvSpPr/>
      </dsp:nvSpPr>
      <dsp:spPr>
        <a:xfrm>
          <a:off x="4296734" y="1914498"/>
          <a:ext cx="1722822" cy="957249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E-Infrastructures</a:t>
          </a:r>
          <a:endParaRPr lang="en-GB" sz="2000" kern="1200" dirty="0"/>
        </a:p>
      </dsp:txBody>
      <dsp:txXfrm>
        <a:off x="4296734" y="1914498"/>
        <a:ext cx="1722822" cy="957249"/>
      </dsp:txXfrm>
    </dsp:sp>
    <dsp:sp modelId="{2404CB1F-5EDD-48D0-A8CD-C7548909A635}">
      <dsp:nvSpPr>
        <dsp:cNvPr id="0" name=""/>
        <dsp:cNvSpPr/>
      </dsp:nvSpPr>
      <dsp:spPr>
        <a:xfrm>
          <a:off x="2647681" y="1984154"/>
          <a:ext cx="1328580" cy="132874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11E3741C-AF78-4B39-B240-2999BCFC291C}">
      <dsp:nvSpPr>
        <dsp:cNvPr id="0" name=""/>
        <dsp:cNvSpPr/>
      </dsp:nvSpPr>
      <dsp:spPr>
        <a:xfrm>
          <a:off x="3843403" y="3197620"/>
          <a:ext cx="1522332" cy="87578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smtClean="0"/>
            <a:t>Life sciences</a:t>
          </a:r>
          <a:endParaRPr lang="en-GB" sz="2000" kern="1200"/>
        </a:p>
      </dsp:txBody>
      <dsp:txXfrm>
        <a:off x="3843403" y="3197620"/>
        <a:ext cx="1522332" cy="875781"/>
      </dsp:txXfrm>
    </dsp:sp>
    <dsp:sp modelId="{3ACA96AD-7F81-4E33-85E7-42234E85637A}">
      <dsp:nvSpPr>
        <dsp:cNvPr id="0" name=""/>
        <dsp:cNvSpPr/>
      </dsp:nvSpPr>
      <dsp:spPr>
        <a:xfrm>
          <a:off x="2215892" y="1984154"/>
          <a:ext cx="1328580" cy="132874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E3058AA-0AB6-42D9-9C82-B2F4148EA239}">
      <dsp:nvSpPr>
        <dsp:cNvPr id="0" name=""/>
        <dsp:cNvSpPr/>
      </dsp:nvSpPr>
      <dsp:spPr>
        <a:xfrm>
          <a:off x="1138785" y="3197620"/>
          <a:ext cx="1522332" cy="87578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Future Internet</a:t>
          </a:r>
          <a:endParaRPr lang="en-GB" sz="2000" kern="1200" dirty="0"/>
        </a:p>
      </dsp:txBody>
      <dsp:txXfrm>
        <a:off x="1138785" y="3197620"/>
        <a:ext cx="1522332" cy="875781"/>
      </dsp:txXfrm>
    </dsp:sp>
    <dsp:sp modelId="{83A4A0ED-0FEC-4269-AD57-5390333E7C66}">
      <dsp:nvSpPr>
        <dsp:cNvPr id="0" name=""/>
        <dsp:cNvSpPr/>
      </dsp:nvSpPr>
      <dsp:spPr>
        <a:xfrm>
          <a:off x="1946301" y="1646061"/>
          <a:ext cx="1328580" cy="132874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2BC98B8A-0E4A-4EB6-9367-45A5501529BC}">
      <dsp:nvSpPr>
        <dsp:cNvPr id="0" name=""/>
        <dsp:cNvSpPr/>
      </dsp:nvSpPr>
      <dsp:spPr>
        <a:xfrm>
          <a:off x="328285" y="1914652"/>
          <a:ext cx="1411617" cy="957249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Arts and Humanities</a:t>
          </a:r>
          <a:endParaRPr lang="en-GB" sz="2000" kern="1200" dirty="0"/>
        </a:p>
      </dsp:txBody>
      <dsp:txXfrm>
        <a:off x="328285" y="1914652"/>
        <a:ext cx="1411617" cy="957249"/>
      </dsp:txXfrm>
    </dsp:sp>
    <dsp:sp modelId="{AA9240FB-C55D-4F36-A2DD-A09BF60A9783}">
      <dsp:nvSpPr>
        <dsp:cNvPr id="0" name=""/>
        <dsp:cNvSpPr/>
      </dsp:nvSpPr>
      <dsp:spPr>
        <a:xfrm>
          <a:off x="2045630" y="1119307"/>
          <a:ext cx="1328580" cy="132874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C24A776-2197-49BB-A9DF-09054A85E1E3}">
      <dsp:nvSpPr>
        <dsp:cNvPr id="0" name=""/>
        <dsp:cNvSpPr/>
      </dsp:nvSpPr>
      <dsp:spPr>
        <a:xfrm>
          <a:off x="569992" y="703786"/>
          <a:ext cx="1712877" cy="896148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  Public services</a:t>
          </a:r>
          <a:endParaRPr lang="en-GB" sz="2000" kern="1200" dirty="0"/>
        </a:p>
      </dsp:txBody>
      <dsp:txXfrm>
        <a:off x="569992" y="703786"/>
        <a:ext cx="1712877" cy="8961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29/10/2015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We work with a broad variety of users</a:t>
            </a:r>
          </a:p>
          <a:p>
            <a:r>
              <a:rPr lang="en-GB" dirty="0" smtClean="0"/>
              <a:t>Different engagement levels</a:t>
            </a:r>
          </a:p>
          <a:p>
            <a:r>
              <a:rPr lang="en-GB" dirty="0" smtClean="0"/>
              <a:t>Different requirements and maturity levels (knowledge of their  requirements, R&amp;E networking in general, GÉANT  and NRENs)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23151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14001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Survey</a:t>
            </a:r>
            <a:r>
              <a:rPr lang="en-GB" baseline="0" dirty="0" smtClean="0"/>
              <a:t> to identify priority areas for our work in GN3+ and GN4-1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25/32 NRENs responded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12999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67706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7386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Proactive, multi -channel strategy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1353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7426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51423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82538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C11909-BB71-4594-9E0F-B8CD0C2ABA23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552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094772"/>
            <a:ext cx="9186861" cy="3779897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30191" y="2448121"/>
            <a:ext cx="5096933" cy="375289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930191" y="4552754"/>
            <a:ext cx="5003270" cy="43634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64168" y="272717"/>
            <a:ext cx="9023685" cy="1195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772258" y="770731"/>
            <a:ext cx="1834330" cy="977860"/>
          </a:xfrm>
          <a:prstGeom prst="rect">
            <a:avLst/>
          </a:prstGeom>
        </p:spPr>
      </p:pic>
      <p:sp>
        <p:nvSpPr>
          <p:cNvPr id="12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930191" y="1830667"/>
            <a:ext cx="5012795" cy="503459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0191" y="1331495"/>
            <a:ext cx="5012795" cy="473242"/>
          </a:xfrm>
        </p:spPr>
        <p:txBody>
          <a:bodyPr>
            <a:noAutofit/>
          </a:bodyPr>
          <a:lstStyle>
            <a:lvl1pPr marL="0" indent="0">
              <a:buNone/>
              <a:defRPr sz="32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930191" y="4921723"/>
            <a:ext cx="5003270" cy="4283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930191" y="2821101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30191" y="3166006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Organisation, Organisation Name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15094" y="3682167"/>
            <a:ext cx="914400" cy="190399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716834"/>
            <a:ext cx="4629150" cy="414421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716834"/>
            <a:ext cx="3236119" cy="415215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extBox 1"/>
          <p:cNvSpPr txBox="1"/>
          <p:nvPr userDrawn="1"/>
        </p:nvSpPr>
        <p:spPr>
          <a:xfrm>
            <a:off x="489285" y="304799"/>
            <a:ext cx="55533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3F5D"/>
                </a:solidFill>
              </a:rPr>
              <a:t>Style</a:t>
            </a:r>
            <a:r>
              <a:rPr lang="en-GB" sz="24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24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2400" dirty="0">
              <a:solidFill>
                <a:srgbClr val="ED1556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585273" y="1331499"/>
            <a:ext cx="761224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3F5D"/>
                </a:solidFill>
              </a:rPr>
              <a:t>This template is for use both to</a:t>
            </a:r>
            <a:r>
              <a:rPr lang="en-GB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baseline="0" dirty="0" smtClean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 title slide has space for the speaker’s own organisation logo which should be no larger than the main GÉANT logo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There are two end slide versions: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If in doubt contact your line manager for clarification on which version to use</a:t>
            </a:r>
            <a:endParaRPr lang="en-GB" dirty="0">
              <a:solidFill>
                <a:srgbClr val="003F5D"/>
              </a:solidFill>
            </a:endParaRPr>
          </a:p>
        </p:txBody>
      </p:sp>
      <p:sp>
        <p:nvSpPr>
          <p:cNvPr id="5" name="Oval 4"/>
          <p:cNvSpPr/>
          <p:nvPr userDrawn="1"/>
        </p:nvSpPr>
        <p:spPr>
          <a:xfrm>
            <a:off x="6448923" y="3046373"/>
            <a:ext cx="545432" cy="529390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 userDrawn="1"/>
        </p:nvSpPr>
        <p:spPr>
          <a:xfrm>
            <a:off x="5694943" y="3046373"/>
            <a:ext cx="545432" cy="529390"/>
          </a:xfrm>
          <a:prstGeom prst="ellipse">
            <a:avLst/>
          </a:prstGeom>
          <a:solidFill>
            <a:srgbClr val="ED1556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045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you and any questions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294836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678947" y="6254092"/>
            <a:ext cx="778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8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 Limited on behalf of the GN4 Phase 1 project.</a:t>
            </a:r>
          </a:p>
          <a:p>
            <a:pPr algn="l"/>
            <a:r>
              <a:rPr lang="en-GB" sz="8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 the European Union’s Horizon 2020 research and innovation programme under Grant Agreement No. 691567 (GN4-1).</a:t>
            </a:r>
            <a:endParaRPr lang="en-GB" sz="80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4773547"/>
            <a:ext cx="1219200" cy="52976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054" y="6304265"/>
            <a:ext cx="350587" cy="238209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41358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you and any questions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623697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5102408"/>
            <a:ext cx="1219200" cy="529760"/>
          </a:xfrm>
          <a:prstGeom prst="rect">
            <a:avLst/>
          </a:prstGeom>
        </p:spPr>
      </p:pic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41358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1" y="301661"/>
            <a:ext cx="6035675" cy="864096"/>
          </a:xfrm>
        </p:spPr>
        <p:txBody>
          <a:bodyPr/>
          <a:lstStyle>
            <a:lvl1pPr>
              <a:defRPr sz="2299" b="1"/>
            </a:lvl1pPr>
          </a:lstStyle>
          <a:p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376480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9"/>
            <a:ext cx="9144000" cy="589228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2470932" y="997227"/>
            <a:ext cx="4202136" cy="3984691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3014134" y="4773549"/>
            <a:ext cx="3115734" cy="1029123"/>
            <a:chOff x="4003396" y="4773547"/>
            <a:chExt cx="4154312" cy="1029123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 userDrawn="1"/>
        </p:nvGrpSpPr>
        <p:grpSpPr>
          <a:xfrm>
            <a:off x="1451592" y="6190066"/>
            <a:ext cx="6268068" cy="392885"/>
            <a:chOff x="1162308" y="4642549"/>
            <a:chExt cx="6268068" cy="294664"/>
          </a:xfrm>
        </p:grpSpPr>
        <p:sp>
          <p:nvSpPr>
            <p:cNvPr id="30" name="TextBox 29"/>
            <p:cNvSpPr txBox="1"/>
            <p:nvPr userDrawn="1"/>
          </p:nvSpPr>
          <p:spPr>
            <a:xfrm>
              <a:off x="1588712" y="4697548"/>
              <a:ext cx="5841664" cy="1385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</a:t>
              </a:r>
              <a:r>
                <a:rPr lang="en-GB" sz="600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work is part of a project that has applied for </a:t>
              </a:r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funding from the European Union’s Horizon 2020 research and innovation programme under Grant Agreement No. 691567 (GN4-1).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2308" y="4642549"/>
              <a:ext cx="433675" cy="294664"/>
            </a:xfrm>
            <a:prstGeom prst="rect">
              <a:avLst/>
            </a:prstGeom>
          </p:spPr>
        </p:pic>
      </p:grp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8" y="4090834"/>
            <a:ext cx="3795964" cy="350836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3559176"/>
            <a:ext cx="3752850" cy="428625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321733"/>
            <a:ext cx="8510812" cy="4456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GN4-1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671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825625"/>
            <a:ext cx="417195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1" y="1681163"/>
            <a:ext cx="413623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2489201"/>
            <a:ext cx="4164806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524000"/>
            <a:ext cx="5898092" cy="4652963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3" y="1532467"/>
            <a:ext cx="2" cy="468206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0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28" y="4083050"/>
            <a:ext cx="8406062" cy="218139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6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524586"/>
            <a:ext cx="8486943" cy="210093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651518"/>
            <a:ext cx="4629150" cy="42095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642188"/>
            <a:ext cx="3236119" cy="4226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jpg"/><Relationship Id="rId18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203200"/>
            <a:ext cx="6780516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5" y="1524000"/>
            <a:ext cx="8181975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6406016"/>
            <a:ext cx="555766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26875" y="6413247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355599" y="6457890"/>
            <a:ext cx="3115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 smtClean="0">
                <a:solidFill>
                  <a:srgbClr val="003F5E"/>
                </a:solidFill>
              </a:rPr>
              <a:t>Networks </a:t>
            </a:r>
            <a:r>
              <a:rPr lang="en-GB" sz="100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100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1000" baseline="0" dirty="0" smtClean="0">
                <a:solidFill>
                  <a:srgbClr val="003F5E"/>
                </a:solidFill>
              </a:rPr>
              <a:t> </a:t>
            </a:r>
            <a:endParaRPr lang="en-GB" sz="1000" dirty="0">
              <a:solidFill>
                <a:srgbClr val="003F5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987" y="219648"/>
            <a:ext cx="1691439" cy="75992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1015675"/>
            <a:ext cx="8678778" cy="314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  <p:sldLayoutId id="2147483664" r:id="rId14"/>
    <p:sldLayoutId id="2147483665" r:id="rId1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www.geant.net/Resources/Deliverables/Documents/D4-5_DN4-3-1_Strategic-Report-on-the-G%C3%89ANT-Community.pdf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john.chevers@geant.org" TargetMode="External"/><Relationship Id="rId4" Type="http://schemas.openxmlformats.org/officeDocument/2006/relationships/hyperlink" Target="mailto:beatrix.weber@geant.org" TargetMode="External"/><Relationship Id="rId5" Type="http://schemas.openxmlformats.org/officeDocument/2006/relationships/hyperlink" Target="mailto:businessdevelopment@geant.org" TargetMode="External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diagramData" Target="../diagrams/data1.xml"/><Relationship Id="rId7" Type="http://schemas.openxmlformats.org/officeDocument/2006/relationships/diagramLayout" Target="../diagrams/layout1.xml"/><Relationship Id="rId8" Type="http://schemas.openxmlformats.org/officeDocument/2006/relationships/diagramQuickStyle" Target="../diagrams/quickStyle1.xml"/><Relationship Id="rId9" Type="http://schemas.openxmlformats.org/officeDocument/2006/relationships/diagramColors" Target="../diagrams/colors1.xml"/><Relationship Id="rId10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John Chevers, Beatrix Weber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TF-CPR meeting, Cambridge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sz="2800" dirty="0"/>
              <a:t>User outreach, GÉANT and you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30/10/2015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NA4 T2 User Liaison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International Business Development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21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41733" y="1528982"/>
            <a:ext cx="8181975" cy="4652963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P</a:t>
            </a:r>
            <a:r>
              <a:rPr lang="en-GB" dirty="0" smtClean="0"/>
              <a:t>artnership </a:t>
            </a:r>
            <a:r>
              <a:rPr lang="en-GB" dirty="0"/>
              <a:t>of 90 governments (incl. EC) and 77 international </a:t>
            </a:r>
            <a:r>
              <a:rPr lang="en-GB" dirty="0" smtClean="0"/>
              <a:t>organisations (incl. ESA, EUMETSAT, WMO, NASA….)</a:t>
            </a:r>
          </a:p>
          <a:p>
            <a:r>
              <a:rPr lang="en-GB" dirty="0" smtClean="0"/>
              <a:t>Aim: Improve </a:t>
            </a:r>
            <a:r>
              <a:rPr lang="en-GB" dirty="0"/>
              <a:t>and facilitate data sharing and access </a:t>
            </a:r>
            <a:r>
              <a:rPr lang="en-GB" dirty="0" smtClean="0"/>
              <a:t>worldwide by linking </a:t>
            </a:r>
            <a:r>
              <a:rPr lang="en-GB" dirty="0"/>
              <a:t>together earth </a:t>
            </a:r>
            <a:r>
              <a:rPr lang="en-GB" dirty="0" smtClean="0"/>
              <a:t>observation </a:t>
            </a:r>
            <a:r>
              <a:rPr lang="en-GB" dirty="0"/>
              <a:t>collaborations and </a:t>
            </a:r>
            <a:r>
              <a:rPr lang="en-GB" dirty="0" smtClean="0"/>
              <a:t>projects through GEOSS 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GB" dirty="0" smtClean="0"/>
              <a:t>Key organisation! </a:t>
            </a:r>
          </a:p>
          <a:p>
            <a:r>
              <a:rPr lang="en-GB" dirty="0" smtClean="0"/>
              <a:t>GÉANT  </a:t>
            </a:r>
            <a:r>
              <a:rPr lang="en-GB" dirty="0"/>
              <a:t>Member of GEO </a:t>
            </a:r>
            <a:r>
              <a:rPr lang="en-GB" dirty="0" smtClean="0"/>
              <a:t>since 2012, </a:t>
            </a:r>
            <a:r>
              <a:rPr lang="en-GB" u="sng" dirty="0" smtClean="0"/>
              <a:t>but</a:t>
            </a:r>
            <a:r>
              <a:rPr lang="en-GB" dirty="0" smtClean="0"/>
              <a:t> complex and scattered set up – little active involvement</a:t>
            </a:r>
          </a:p>
          <a:p>
            <a:r>
              <a:rPr lang="en-GB" dirty="0" smtClean="0"/>
              <a:t>Summer 2014 meetings </a:t>
            </a:r>
            <a:r>
              <a:rPr lang="en-GB" dirty="0"/>
              <a:t>and </a:t>
            </a:r>
            <a:r>
              <a:rPr lang="en-GB" dirty="0" smtClean="0"/>
              <a:t>calls </a:t>
            </a:r>
            <a:r>
              <a:rPr lang="en-GB" dirty="0"/>
              <a:t>to deepen mutual </a:t>
            </a:r>
            <a:r>
              <a:rPr lang="en-GB" dirty="0" smtClean="0"/>
              <a:t>understanding and explore ways of working together</a:t>
            </a:r>
          </a:p>
          <a:p>
            <a:r>
              <a:rPr lang="en-GB" dirty="0" smtClean="0"/>
              <a:t>Expansion of contributing </a:t>
            </a:r>
            <a:r>
              <a:rPr lang="en-GB" dirty="0"/>
              <a:t>role in the Work Plan </a:t>
            </a:r>
            <a:r>
              <a:rPr lang="en-GB" dirty="0" smtClean="0"/>
              <a:t>(2014 </a:t>
            </a:r>
            <a:r>
              <a:rPr lang="en-GB" dirty="0"/>
              <a:t>– </a:t>
            </a:r>
            <a:r>
              <a:rPr lang="en-GB" dirty="0" smtClean="0"/>
              <a:t>2015) via report on data sharing and engagement with community</a:t>
            </a:r>
            <a:endParaRPr lang="en-GB" dirty="0"/>
          </a:p>
          <a:p>
            <a:r>
              <a:rPr lang="en-GB" dirty="0" smtClean="0"/>
              <a:t>Lead role in Global Network Architecture Work package and support for </a:t>
            </a:r>
            <a:r>
              <a:rPr lang="en-GB" dirty="0" err="1" smtClean="0"/>
              <a:t>AfriGEOSS</a:t>
            </a:r>
            <a:r>
              <a:rPr lang="en-GB" dirty="0" smtClean="0"/>
              <a:t> (2016ff)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O</a:t>
            </a:r>
            <a:r>
              <a:rPr lang="en-GB" dirty="0" smtClean="0"/>
              <a:t>bjective: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 smtClean="0"/>
              <a:t>Further expand contribution role and become more visible</a:t>
            </a:r>
          </a:p>
          <a:p>
            <a:r>
              <a:rPr lang="en-GB" dirty="0" smtClean="0"/>
              <a:t>Become the 1</a:t>
            </a:r>
            <a:r>
              <a:rPr lang="en-GB" baseline="30000" dirty="0" smtClean="0"/>
              <a:t>st</a:t>
            </a:r>
            <a:r>
              <a:rPr lang="en-GB" dirty="0" smtClean="0"/>
              <a:t> </a:t>
            </a:r>
            <a:r>
              <a:rPr lang="en-GB" dirty="0" err="1" smtClean="0"/>
              <a:t>PoC</a:t>
            </a:r>
            <a:r>
              <a:rPr lang="en-GB" dirty="0" smtClean="0"/>
              <a:t> for networking needs (tbc…)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Enhance Partnerships: GEO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1958" y="151535"/>
            <a:ext cx="2458231" cy="964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0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375" y="322682"/>
            <a:ext cx="6035675" cy="864096"/>
          </a:xfrm>
        </p:spPr>
        <p:txBody>
          <a:bodyPr/>
          <a:lstStyle/>
          <a:p>
            <a:r>
              <a:rPr lang="en-GB" dirty="0" smtClean="0"/>
              <a:t>Outreach material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524000"/>
            <a:ext cx="8116942" cy="4652963"/>
          </a:xfrm>
        </p:spPr>
        <p:txBody>
          <a:bodyPr>
            <a:normAutofit/>
          </a:bodyPr>
          <a:lstStyle/>
          <a:p>
            <a:r>
              <a:rPr lang="en-GB" dirty="0" smtClean="0"/>
              <a:t>Global data sharing report</a:t>
            </a:r>
          </a:p>
          <a:p>
            <a:pPr lvl="1"/>
            <a:r>
              <a:rPr lang="en-GB" dirty="0" smtClean="0"/>
              <a:t>Part of GEO contribution, but reusable for wider audience</a:t>
            </a:r>
          </a:p>
          <a:p>
            <a:pPr lvl="1"/>
            <a:r>
              <a:rPr lang="en-GB" dirty="0" smtClean="0"/>
              <a:t>Design and structure easy adoptable to other science areas</a:t>
            </a:r>
          </a:p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edition: 500 copies (Nov 14)</a:t>
            </a:r>
          </a:p>
          <a:p>
            <a:pPr lvl="1"/>
            <a:r>
              <a:rPr lang="en-GB" dirty="0" smtClean="0"/>
              <a:t>Dissemination at GEO Summit 14, TNC14, User events, ..</a:t>
            </a:r>
          </a:p>
          <a:p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edition (Oct 15)</a:t>
            </a:r>
          </a:p>
          <a:p>
            <a:pPr lvl="1"/>
            <a:r>
              <a:rPr lang="en-GB" dirty="0" smtClean="0"/>
              <a:t>Updated and new </a:t>
            </a:r>
            <a:r>
              <a:rPr lang="en-GB" dirty="0" err="1" smtClean="0"/>
              <a:t>EUMETCast</a:t>
            </a:r>
            <a:r>
              <a:rPr lang="en-GB" dirty="0" smtClean="0"/>
              <a:t> case study </a:t>
            </a:r>
          </a:p>
          <a:p>
            <a:pPr lvl="1"/>
            <a:r>
              <a:rPr lang="en-GB" dirty="0" smtClean="0"/>
              <a:t>Dissemination at SC15, TNC16….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Objective: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 smtClean="0"/>
              <a:t>Provide high level guidance and information for scientists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 smtClean="0"/>
              <a:t>Showcase experience and expertise in the area</a:t>
            </a:r>
          </a:p>
          <a:p>
            <a:pPr marL="457200" lvl="1" indent="0">
              <a:buNone/>
            </a:pPr>
            <a:endParaRPr lang="en-GB" dirty="0" smtClean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7169" y="2774731"/>
            <a:ext cx="2402126" cy="3402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23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 work (Thanks to </a:t>
            </a:r>
            <a:r>
              <a:rPr lang="en-GB" dirty="0" err="1"/>
              <a:t>Comms</a:t>
            </a:r>
            <a:r>
              <a:rPr lang="en-GB" dirty="0"/>
              <a:t>!) 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50635" y="3386274"/>
            <a:ext cx="2145978" cy="291414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3870" y="3892928"/>
            <a:ext cx="3064094" cy="210695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1143" y="4538619"/>
            <a:ext cx="1509106" cy="216118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3870" y="1789737"/>
            <a:ext cx="2884486" cy="200432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09600" y="1495613"/>
            <a:ext cx="3341952" cy="5220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436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CONNECT May 15 Earth </a:t>
            </a:r>
            <a:r>
              <a:rPr lang="en-GB" dirty="0">
                <a:solidFill>
                  <a:srgbClr val="00436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Observation Focus </a:t>
            </a:r>
            <a:r>
              <a:rPr lang="en-GB" dirty="0" smtClean="0">
                <a:solidFill>
                  <a:srgbClr val="00436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Edition, </a:t>
            </a:r>
            <a:r>
              <a:rPr lang="en-GB" dirty="0">
                <a:solidFill>
                  <a:srgbClr val="00436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incl.: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436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EUMETCAST and TIGGE Use Cases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436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GEO report </a:t>
            </a:r>
            <a:r>
              <a:rPr lang="en-GB" dirty="0" smtClean="0">
                <a:solidFill>
                  <a:srgbClr val="00436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Announcement</a:t>
            </a:r>
          </a:p>
          <a:p>
            <a:pPr lvl="1">
              <a:lnSpc>
                <a:spcPct val="90000"/>
              </a:lnSpc>
              <a:spcBef>
                <a:spcPts val="500"/>
              </a:spcBef>
            </a:pPr>
            <a:endParaRPr lang="en-GB" dirty="0">
              <a:solidFill>
                <a:srgbClr val="004361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28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436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Further CONNECT </a:t>
            </a:r>
            <a:r>
              <a:rPr lang="en-GB" dirty="0">
                <a:solidFill>
                  <a:srgbClr val="00436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Features: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436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Interview with Barbara Ryan , Director of GEO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436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Report on User - </a:t>
            </a:r>
            <a:r>
              <a:rPr lang="en-GB" dirty="0" err="1">
                <a:solidFill>
                  <a:srgbClr val="00436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eInfra</a:t>
            </a:r>
            <a:r>
              <a:rPr lang="en-GB" dirty="0">
                <a:solidFill>
                  <a:srgbClr val="00436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Workshop</a:t>
            </a:r>
          </a:p>
          <a:p>
            <a:pPr>
              <a:lnSpc>
                <a:spcPct val="90000"/>
              </a:lnSpc>
              <a:spcBef>
                <a:spcPts val="500"/>
              </a:spcBef>
            </a:pPr>
            <a:endParaRPr lang="en-GB" dirty="0" smtClean="0">
              <a:solidFill>
                <a:srgbClr val="004361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90000"/>
              </a:lnSpc>
              <a:spcBef>
                <a:spcPts val="500"/>
              </a:spcBef>
            </a:pPr>
            <a:r>
              <a:rPr lang="en-GB" dirty="0" smtClean="0">
                <a:solidFill>
                  <a:srgbClr val="00436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Objective</a:t>
            </a:r>
            <a:r>
              <a:rPr lang="en-GB" dirty="0">
                <a:solidFill>
                  <a:srgbClr val="00436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</a:p>
          <a:p>
            <a:pPr marL="285750" indent="-285750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</a:pPr>
            <a:r>
              <a:rPr lang="en-GB" dirty="0">
                <a:solidFill>
                  <a:srgbClr val="00436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Raise visibility within the wider NREN community 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endParaRPr lang="en-GB" dirty="0">
              <a:solidFill>
                <a:srgbClr val="004361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871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745" y="251546"/>
            <a:ext cx="6932613" cy="863871"/>
          </a:xfrm>
        </p:spPr>
        <p:txBody>
          <a:bodyPr/>
          <a:lstStyle/>
          <a:p>
            <a:r>
              <a:rPr lang="en-GB" dirty="0" smtClean="0"/>
              <a:t>Earth </a:t>
            </a:r>
            <a:r>
              <a:rPr lang="en-GB" dirty="0"/>
              <a:t>Sciences </a:t>
            </a:r>
            <a:r>
              <a:rPr lang="en-GB" dirty="0" smtClean="0"/>
              <a:t>– </a:t>
            </a:r>
            <a:r>
              <a:rPr lang="en-GB" dirty="0" err="1" smtClean="0"/>
              <a:t>eInfrastructure</a:t>
            </a:r>
            <a:r>
              <a:rPr lang="en-GB" dirty="0" smtClean="0"/>
              <a:t> </a:t>
            </a:r>
            <a:r>
              <a:rPr lang="en-GB" dirty="0"/>
              <a:t>workshop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4056" y="1345693"/>
            <a:ext cx="8296618" cy="5129722"/>
          </a:xfrm>
        </p:spPr>
        <p:txBody>
          <a:bodyPr>
            <a:normAutofit/>
          </a:bodyPr>
          <a:lstStyle/>
          <a:p>
            <a:pPr>
              <a:lnSpc>
                <a:spcPct val="70000"/>
              </a:lnSpc>
            </a:pPr>
            <a:r>
              <a:rPr lang="en-GB" sz="1800" dirty="0" smtClean="0"/>
              <a:t>22 </a:t>
            </a:r>
            <a:r>
              <a:rPr lang="en-GB" sz="1800" dirty="0"/>
              <a:t>– 23 Jan 2015, CWI, Amsterdam, The Netherlands </a:t>
            </a:r>
          </a:p>
          <a:p>
            <a:pPr>
              <a:lnSpc>
                <a:spcPct val="70000"/>
              </a:lnSpc>
            </a:pPr>
            <a:r>
              <a:rPr lang="en-GB" sz="1800" dirty="0"/>
              <a:t>Jointly organised by </a:t>
            </a:r>
            <a:r>
              <a:rPr lang="en-GB" sz="1800" dirty="0" smtClean="0"/>
              <a:t>user </a:t>
            </a:r>
            <a:r>
              <a:rPr lang="en-GB" sz="1800" dirty="0"/>
              <a:t>groups (EPOS and EIDA) and </a:t>
            </a:r>
            <a:r>
              <a:rPr lang="en-GB" sz="1800" dirty="0" err="1"/>
              <a:t>eInfras</a:t>
            </a:r>
            <a:r>
              <a:rPr lang="en-GB" sz="1800" dirty="0"/>
              <a:t> (EGI, EUDAT, PRACE, GÉANT</a:t>
            </a:r>
            <a:r>
              <a:rPr lang="en-GB" sz="1800" dirty="0" smtClean="0"/>
              <a:t>)</a:t>
            </a:r>
            <a:endParaRPr lang="en-GB" sz="1800" dirty="0"/>
          </a:p>
          <a:p>
            <a:pPr>
              <a:lnSpc>
                <a:spcPct val="70000"/>
              </a:lnSpc>
            </a:pPr>
            <a:r>
              <a:rPr lang="en-GB" sz="1800" dirty="0"/>
              <a:t>35 participants, 5 user groups from Seismology, Geodesy and </a:t>
            </a:r>
            <a:r>
              <a:rPr lang="en-GB" sz="1800" dirty="0" smtClean="0"/>
              <a:t>Climatology</a:t>
            </a:r>
          </a:p>
          <a:p>
            <a:pPr>
              <a:lnSpc>
                <a:spcPct val="70000"/>
              </a:lnSpc>
            </a:pPr>
            <a:r>
              <a:rPr lang="en-GB" sz="1800" dirty="0" smtClean="0"/>
              <a:t>Appropriate user groups were identified and approached by EIDA and EPOS</a:t>
            </a:r>
          </a:p>
          <a:p>
            <a:pPr>
              <a:lnSpc>
                <a:spcPct val="70000"/>
              </a:lnSpc>
            </a:pPr>
            <a:r>
              <a:rPr lang="en-GB" sz="1800" dirty="0" smtClean="0"/>
              <a:t>Written assessment of data requirements upfront</a:t>
            </a:r>
            <a:endParaRPr lang="en-GB" sz="1800" dirty="0"/>
          </a:p>
          <a:p>
            <a:pPr>
              <a:lnSpc>
                <a:spcPct val="70000"/>
              </a:lnSpc>
            </a:pPr>
            <a:r>
              <a:rPr lang="en-GB" sz="1800" dirty="0" smtClean="0"/>
              <a:t>Covered </a:t>
            </a:r>
            <a:r>
              <a:rPr lang="en-GB" sz="1800" dirty="0"/>
              <a:t>t</a:t>
            </a:r>
            <a:r>
              <a:rPr lang="en-GB" sz="1800" dirty="0" smtClean="0"/>
              <a:t>opics: </a:t>
            </a:r>
          </a:p>
          <a:p>
            <a:pPr lvl="1"/>
            <a:r>
              <a:rPr lang="en-GB" sz="1600" dirty="0"/>
              <a:t>Connectivity Services and performance monitoring , AAI </a:t>
            </a:r>
          </a:p>
          <a:p>
            <a:pPr lvl="1"/>
            <a:r>
              <a:rPr lang="en-GB" sz="1600" dirty="0"/>
              <a:t>Computing needs and types of computing</a:t>
            </a:r>
          </a:p>
          <a:p>
            <a:pPr lvl="1"/>
            <a:r>
              <a:rPr lang="en-GB" sz="1600" dirty="0"/>
              <a:t>Cloud </a:t>
            </a:r>
            <a:r>
              <a:rPr lang="en-GB" sz="1600" dirty="0" smtClean="0"/>
              <a:t>services</a:t>
            </a:r>
          </a:p>
          <a:p>
            <a:pPr marL="457200" lvl="1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Objectives: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1800" dirty="0"/>
              <a:t>Develop a deeper understanding of the sector and how earth scientists work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1800" dirty="0"/>
              <a:t>S</a:t>
            </a:r>
            <a:r>
              <a:rPr lang="en-GB" sz="1800" dirty="0" smtClean="0"/>
              <a:t>tart </a:t>
            </a:r>
            <a:r>
              <a:rPr lang="en-GB" sz="1800" dirty="0"/>
              <a:t>a co-ordinated dialogue between earth sciences and e-Infrastructures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1800" dirty="0"/>
              <a:t>I</a:t>
            </a:r>
            <a:r>
              <a:rPr lang="en-GB" sz="1800" dirty="0" smtClean="0"/>
              <a:t>dentify </a:t>
            </a:r>
            <a:r>
              <a:rPr lang="en-GB" sz="1800" dirty="0"/>
              <a:t>specific use cases to focus on and </a:t>
            </a:r>
            <a:r>
              <a:rPr lang="en-GB" sz="1800" dirty="0" smtClean="0"/>
              <a:t>support</a:t>
            </a:r>
          </a:p>
          <a:p>
            <a:endParaRPr lang="en-GB" sz="1800" dirty="0"/>
          </a:p>
          <a:p>
            <a:pPr marL="0" indent="0">
              <a:buNone/>
            </a:pPr>
            <a:endParaRPr lang="en-GB" sz="1440" dirty="0" smtClean="0"/>
          </a:p>
          <a:p>
            <a:pPr>
              <a:buFont typeface="Arial" panose="020B0604020202020204" pitchFamily="34" charset="0"/>
              <a:buChar char="•"/>
            </a:pPr>
            <a:endParaRPr lang="en-GB" sz="1440" dirty="0"/>
          </a:p>
          <a:p>
            <a:pPr marL="0" indent="0">
              <a:buNone/>
            </a:pPr>
            <a:endParaRPr lang="en-GB" sz="1440" dirty="0"/>
          </a:p>
          <a:p>
            <a:pPr marL="0" indent="0">
              <a:buNone/>
            </a:pPr>
            <a:endParaRPr lang="en-GB" dirty="0" smtClean="0"/>
          </a:p>
          <a:p>
            <a:pPr marL="433236" lvl="1" indent="0">
              <a:buNone/>
            </a:pP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endParaRPr lang="en-GB" dirty="0" smtClean="0"/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0139" y="3772715"/>
            <a:ext cx="2587832" cy="947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439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0201" y="2025322"/>
            <a:ext cx="3738323" cy="317100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2100" dirty="0" smtClean="0"/>
              <a:t>Engagement activities have proven successful:</a:t>
            </a:r>
          </a:p>
          <a:p>
            <a:r>
              <a:rPr lang="en-GB" sz="2100" dirty="0" smtClean="0"/>
              <a:t>Knowledge on sector structure, key projects/organisations and requirements obtained</a:t>
            </a:r>
          </a:p>
          <a:p>
            <a:pPr marL="228600" lvl="1">
              <a:spcBef>
                <a:spcPts val="1000"/>
              </a:spcBef>
            </a:pPr>
            <a:r>
              <a:rPr lang="en-GB" sz="2100" dirty="0"/>
              <a:t>Strategic and working relationships </a:t>
            </a:r>
            <a:r>
              <a:rPr lang="en-GB" sz="2100" dirty="0" smtClean="0"/>
              <a:t>established and nurtured</a:t>
            </a:r>
            <a:endParaRPr lang="en-GB" sz="2100" dirty="0"/>
          </a:p>
          <a:p>
            <a:r>
              <a:rPr lang="en-GB" sz="2100" dirty="0" smtClean="0"/>
              <a:t>Experiences and produced material good base line for adoption in other areas</a:t>
            </a:r>
          </a:p>
          <a:p>
            <a:endParaRPr lang="en-GB" sz="2100" dirty="0" smtClean="0"/>
          </a:p>
          <a:p>
            <a:pPr marL="0" indent="0">
              <a:buNone/>
            </a:pPr>
            <a:endParaRPr lang="en-GB" sz="2600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933950" y="2017986"/>
            <a:ext cx="3886200" cy="317834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Your feedback!?</a:t>
            </a:r>
            <a:endParaRPr lang="en-GB" dirty="0"/>
          </a:p>
          <a:p>
            <a:r>
              <a:rPr lang="en-GB" dirty="0"/>
              <a:t>Anything we should do but haven’t done yet?</a:t>
            </a:r>
          </a:p>
          <a:p>
            <a:r>
              <a:rPr lang="en-GB" dirty="0"/>
              <a:t>Do you reach out? Who talks to users at your NREN?</a:t>
            </a:r>
          </a:p>
          <a:p>
            <a:r>
              <a:rPr lang="en-GB" dirty="0"/>
              <a:t>Synergy Opportunities?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 – User outreach, GÉANT  and…you?</a:t>
            </a:r>
            <a:endParaRPr lang="en-GB" dirty="0"/>
          </a:p>
        </p:txBody>
      </p:sp>
      <p:sp>
        <p:nvSpPr>
          <p:cNvPr id="5" name="Right Arrow 4"/>
          <p:cNvSpPr/>
          <p:nvPr/>
        </p:nvSpPr>
        <p:spPr>
          <a:xfrm>
            <a:off x="4235668" y="3214578"/>
            <a:ext cx="472965" cy="32582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 rot="20993974">
            <a:off x="297720" y="5189460"/>
            <a:ext cx="3843284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GB" sz="1200" dirty="0" smtClean="0">
                <a:solidFill>
                  <a:srgbClr val="1C4161"/>
                </a:solidFill>
                <a:sym typeface="Wingdings" panose="05000000000000000000" pitchFamily="2" charset="2"/>
              </a:rPr>
              <a:t>Strategic report – Deliverable March 2015: </a:t>
            </a:r>
            <a:r>
              <a:rPr lang="en-GB" sz="1200" dirty="0" smtClean="0">
                <a:hlinkClick r:id="rId2"/>
              </a:rPr>
              <a:t>http</a:t>
            </a:r>
            <a:r>
              <a:rPr lang="en-GB" sz="1200" dirty="0">
                <a:hlinkClick r:id="rId2"/>
              </a:rPr>
              <a:t>://www.geant.net/Resources/Deliverables/Documents/D4-5_DN4-3-1_Strategic-Report-on-the-G%C3%89ANT-Community.pdf</a:t>
            </a:r>
            <a:endParaRPr lang="en-GB" sz="1200" dirty="0">
              <a:solidFill>
                <a:srgbClr val="1C4161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949613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564523" y="3195145"/>
            <a:ext cx="42882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b="1" dirty="0"/>
          </a:p>
          <a:p>
            <a:pPr algn="ctr"/>
            <a:r>
              <a:rPr lang="en-GB" dirty="0">
                <a:solidFill>
                  <a:srgbClr val="FFFFFF"/>
                </a:solidFill>
                <a:hlinkClick r:id="rId3"/>
              </a:rPr>
              <a:t>john.chevers@geant.org</a:t>
            </a:r>
            <a:endParaRPr lang="en-GB" dirty="0">
              <a:solidFill>
                <a:srgbClr val="FFFFFF"/>
              </a:solidFill>
            </a:endParaRPr>
          </a:p>
          <a:p>
            <a:pPr algn="ctr"/>
            <a:r>
              <a:rPr lang="en-GB" dirty="0">
                <a:solidFill>
                  <a:srgbClr val="FFFFFF"/>
                </a:solidFill>
                <a:hlinkClick r:id="rId4"/>
              </a:rPr>
              <a:t>beatrix.weber@geant.org</a:t>
            </a:r>
            <a:endParaRPr lang="en-GB" dirty="0">
              <a:solidFill>
                <a:srgbClr val="FFFFFF"/>
              </a:solidFill>
            </a:endParaRPr>
          </a:p>
          <a:p>
            <a:pPr algn="ctr"/>
            <a:r>
              <a:rPr lang="en-GB" dirty="0">
                <a:solidFill>
                  <a:srgbClr val="FFFFFF"/>
                </a:solidFill>
                <a:hlinkClick r:id="rId5"/>
              </a:rPr>
              <a:t>businessdevelopment@geant.org</a:t>
            </a:r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8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User Liaison in </a:t>
            </a:r>
            <a:r>
              <a:rPr lang="en-GB" dirty="0" smtClean="0"/>
              <a:t>GÉANT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07B73-2FD4-47B9-9A0A-73002095C419}" type="slidenum">
              <a:rPr lang="en-GB" smtClean="0"/>
              <a:t>2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5598" y="1361271"/>
            <a:ext cx="1301522" cy="13555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482" y="1379959"/>
            <a:ext cx="1258829" cy="153355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65333" y="4727276"/>
            <a:ext cx="1516970" cy="1504900"/>
          </a:xfrm>
          <a:prstGeom prst="rect">
            <a:avLst/>
          </a:prstGeom>
        </p:spPr>
      </p:pic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3806816"/>
              </p:ext>
            </p:extLst>
          </p:nvPr>
        </p:nvGraphicFramePr>
        <p:xfrm>
          <a:off x="1229117" y="1525735"/>
          <a:ext cx="6321681" cy="40734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1" name="Content Placeholder 1"/>
          <p:cNvSpPr txBox="1">
            <a:spLocks/>
          </p:cNvSpPr>
          <p:nvPr/>
        </p:nvSpPr>
        <p:spPr>
          <a:xfrm>
            <a:off x="4738528" y="1521726"/>
            <a:ext cx="4014545" cy="45889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530221" y="5670293"/>
            <a:ext cx="3216166" cy="735723"/>
          </a:xfrm>
          <a:prstGeom prst="rect">
            <a:avLst/>
          </a:prstGeom>
        </p:spPr>
        <p:txBody>
          <a:bodyPr/>
          <a:lstStyle/>
          <a:p>
            <a:pPr lvl="0" rtl="0"/>
            <a:endParaRPr lang="en-GB" sz="1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36692" y="5670293"/>
            <a:ext cx="4582510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en-GB" b="1" dirty="0"/>
              <a:t>One Stop Shop + Outreach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smtClean="0"/>
              <a:t>re-active and pro-active working approach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8057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527" y="2297420"/>
            <a:ext cx="7415719" cy="4108596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Defining the strategy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41734" y="1396921"/>
            <a:ext cx="5346686" cy="196296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lvl="0" rtl="0"/>
            <a:r>
              <a:rPr lang="en-GB" dirty="0" smtClean="0"/>
              <a:t>With start of GN3+ survey among European NRENs to </a:t>
            </a:r>
            <a:endParaRPr lang="en-GB" dirty="0"/>
          </a:p>
          <a:p>
            <a:pPr lvl="1" rtl="0"/>
            <a:r>
              <a:rPr lang="en-GB" dirty="0" smtClean="0"/>
              <a:t>obtain overview of NREN activities with international user projects and user engagement strategy </a:t>
            </a:r>
            <a:endParaRPr lang="en-GB" dirty="0"/>
          </a:p>
          <a:p>
            <a:pPr lvl="1" rtl="0"/>
            <a:r>
              <a:rPr lang="en-GB" dirty="0" smtClean="0"/>
              <a:t>Infer strategy and focus areas for own work</a:t>
            </a:r>
            <a:endParaRPr lang="en-GB" dirty="0"/>
          </a:p>
          <a:p>
            <a:pPr lvl="0" rtl="0"/>
            <a:r>
              <a:rPr lang="en-GB" dirty="0" smtClean="0"/>
              <a:t>Physics and ICT traditional demanding areas </a:t>
            </a:r>
          </a:p>
          <a:p>
            <a:pPr lvl="0" rtl="0"/>
            <a:r>
              <a:rPr lang="en-GB" dirty="0" smtClean="0"/>
              <a:t>New: Earth and Life Sciences emerging areas</a:t>
            </a:r>
          </a:p>
          <a:p>
            <a:pPr lvl="0" rtl="0"/>
            <a:r>
              <a:rPr lang="en-GB" dirty="0" smtClean="0"/>
              <a:t>Particular focus on outreach activities on emerging areas </a:t>
            </a:r>
          </a:p>
        </p:txBody>
      </p:sp>
    </p:spTree>
    <p:extLst>
      <p:ext uri="{BB962C8B-B14F-4D97-AF65-F5344CB8AC3E}">
        <p14:creationId xmlns:p14="http://schemas.microsoft.com/office/powerpoint/2010/main" val="4159684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Expanding the user base –Earth Observations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lvl="0" indent="0" rtl="0">
              <a:buNone/>
            </a:pPr>
            <a:r>
              <a:rPr lang="en-GB" sz="1800" dirty="0" smtClean="0"/>
              <a:t>Status by the start of GN3+:</a:t>
            </a:r>
            <a:endParaRPr lang="en-GB" sz="1800" dirty="0"/>
          </a:p>
          <a:p>
            <a:r>
              <a:rPr lang="en-GB" sz="1800" dirty="0" smtClean="0"/>
              <a:t>Longstanding engagement with ESA, but slow progress</a:t>
            </a:r>
            <a:endParaRPr lang="en-GB" sz="1800" dirty="0"/>
          </a:p>
          <a:p>
            <a:r>
              <a:rPr lang="en-GB" sz="1800" dirty="0" smtClean="0"/>
              <a:t>Preparation work for </a:t>
            </a:r>
            <a:r>
              <a:rPr lang="en-GB" sz="1800" dirty="0" err="1" smtClean="0"/>
              <a:t>EUMETCast</a:t>
            </a:r>
            <a:r>
              <a:rPr lang="en-GB" sz="1800" dirty="0" smtClean="0"/>
              <a:t> Project</a:t>
            </a:r>
          </a:p>
          <a:p>
            <a:r>
              <a:rPr lang="en-GB" sz="1800" dirty="0" smtClean="0"/>
              <a:t>Single </a:t>
            </a:r>
            <a:r>
              <a:rPr lang="en-GB" sz="1800" dirty="0"/>
              <a:t>project </a:t>
            </a:r>
            <a:r>
              <a:rPr lang="en-GB" sz="1800" dirty="0" smtClean="0"/>
              <a:t>support</a:t>
            </a:r>
          </a:p>
          <a:p>
            <a:r>
              <a:rPr lang="en-GB" sz="1800" dirty="0" smtClean="0"/>
              <a:t>No comprehensive overview or knowledge of the sector</a:t>
            </a:r>
            <a:endParaRPr lang="en-GB" sz="1800" dirty="0"/>
          </a:p>
          <a:p>
            <a:pPr marL="685800" lvl="2">
              <a:spcBef>
                <a:spcPts val="1000"/>
              </a:spcBef>
            </a:pPr>
            <a:r>
              <a:rPr lang="en-GB" sz="1400" dirty="0"/>
              <a:t>Note: ESA and EUMETSAT operate quite differently to research collaborations</a:t>
            </a:r>
          </a:p>
          <a:p>
            <a:r>
              <a:rPr lang="en-GB" sz="1800" dirty="0" smtClean="0"/>
              <a:t>Widespread sector with many different research communities (marine sciences, seismology, meteorology, physical sciences, geodesy..)</a:t>
            </a:r>
            <a:endParaRPr lang="en-GB" sz="1800" dirty="0"/>
          </a:p>
          <a:p>
            <a:r>
              <a:rPr lang="en-GB" sz="1800" dirty="0" smtClean="0"/>
              <a:t>A lot of unknowns…</a:t>
            </a:r>
          </a:p>
          <a:p>
            <a:endParaRPr lang="en-GB" sz="1200" dirty="0"/>
          </a:p>
          <a:p>
            <a:endParaRPr lang="en-GB" sz="1200" dirty="0" smtClean="0"/>
          </a:p>
          <a:p>
            <a:pPr marL="457200" lvl="1" indent="0" rtl="0">
              <a:buNone/>
            </a:pPr>
            <a:endParaRPr lang="en-GB" sz="1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7699" y="4452692"/>
            <a:ext cx="1690422" cy="1838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401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/>
              <a:t>Objectives</a:t>
            </a:r>
            <a:br>
              <a:rPr lang="en-GB" dirty="0"/>
            </a:b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rtl="0"/>
            <a:r>
              <a:rPr lang="en-GB" dirty="0" smtClean="0"/>
              <a:t>Develop a deeper understanding of the sector and how earth scientists work:</a:t>
            </a:r>
            <a:endParaRPr lang="en-GB" dirty="0"/>
          </a:p>
          <a:p>
            <a:pPr lvl="1" rtl="0"/>
            <a:r>
              <a:rPr lang="en-GB" sz="1600" dirty="0" smtClean="0"/>
              <a:t>How is the sector structured? </a:t>
            </a:r>
            <a:endParaRPr lang="en-GB" sz="1600" dirty="0"/>
          </a:p>
          <a:p>
            <a:pPr lvl="1" rtl="0"/>
            <a:r>
              <a:rPr lang="en-GB" sz="1600" dirty="0" smtClean="0"/>
              <a:t>What are the key organisations and projects?</a:t>
            </a:r>
            <a:endParaRPr lang="en-GB" sz="1600" dirty="0"/>
          </a:p>
          <a:p>
            <a:pPr lvl="1" rtl="0"/>
            <a:r>
              <a:rPr lang="en-GB" sz="1600" dirty="0" smtClean="0"/>
              <a:t>What challenges do they face? </a:t>
            </a:r>
            <a:endParaRPr lang="en-GB" sz="1600" dirty="0"/>
          </a:p>
          <a:p>
            <a:pPr lvl="1" rtl="0"/>
            <a:r>
              <a:rPr lang="en-GB" sz="1600" dirty="0" smtClean="0"/>
              <a:t>What tools do they use?</a:t>
            </a:r>
            <a:endParaRPr lang="en-GB" sz="1600" dirty="0"/>
          </a:p>
          <a:p>
            <a:pPr lvl="1" rtl="0"/>
            <a:r>
              <a:rPr lang="en-GB" sz="1600" dirty="0" smtClean="0"/>
              <a:t>What are their data transfer requirements?</a:t>
            </a:r>
            <a:endParaRPr lang="en-GB" sz="1600" dirty="0"/>
          </a:p>
          <a:p>
            <a:pPr lvl="1" rtl="0"/>
            <a:r>
              <a:rPr lang="en-GB" sz="1600" dirty="0" smtClean="0"/>
              <a:t>Which GÉANT  services are relevant for them?</a:t>
            </a:r>
            <a:endParaRPr lang="en-GB" sz="1600" dirty="0"/>
          </a:p>
          <a:p>
            <a:pPr lvl="0" rtl="0"/>
            <a:r>
              <a:rPr lang="en-GB" dirty="0" smtClean="0"/>
              <a:t>Raise visibility of GÉANT  and NRENs</a:t>
            </a:r>
            <a:endParaRPr lang="en-GB" dirty="0"/>
          </a:p>
          <a:p>
            <a:pPr lvl="0" rtl="0"/>
            <a:r>
              <a:rPr lang="en-GB" dirty="0" smtClean="0"/>
              <a:t>Provide guidance what R&amp;E networking is and how scientists can benefit</a:t>
            </a:r>
            <a:endParaRPr lang="en-GB" dirty="0"/>
          </a:p>
          <a:p>
            <a:pPr lvl="0" rtl="0"/>
            <a:r>
              <a:rPr lang="en-GB" dirty="0" smtClean="0"/>
              <a:t>Enhance existing and develop new relationships</a:t>
            </a:r>
            <a:endParaRPr lang="en-GB" dirty="0"/>
          </a:p>
          <a:p>
            <a:pPr lvl="0" rtl="0"/>
            <a:r>
              <a:rPr lang="en-GB" dirty="0" smtClean="0"/>
              <a:t>Obtain strategic and operational user feedback </a:t>
            </a:r>
            <a:endParaRPr lang="en-GB" dirty="0"/>
          </a:p>
          <a:p>
            <a:pPr lvl="0" rtl="0"/>
            <a:r>
              <a:rPr lang="en-GB" dirty="0" smtClean="0"/>
              <a:t>Identify specific use cases to support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2782" y="4629150"/>
            <a:ext cx="1548003" cy="1776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92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3375" y="1524000"/>
            <a:ext cx="8225834" cy="4802372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dirty="0" smtClean="0"/>
              <a:t>Identified key organisations, collaborations and projects:</a:t>
            </a:r>
          </a:p>
          <a:p>
            <a:pPr lvl="1"/>
            <a:r>
              <a:rPr lang="en-GB" dirty="0" smtClean="0"/>
              <a:t>Assessment of existing engagement level</a:t>
            </a:r>
          </a:p>
          <a:p>
            <a:pPr lvl="1"/>
            <a:r>
              <a:rPr lang="en-GB" dirty="0" smtClean="0"/>
              <a:t>Talked </a:t>
            </a:r>
            <a:r>
              <a:rPr lang="en-GB" dirty="0"/>
              <a:t>to existing user </a:t>
            </a:r>
            <a:r>
              <a:rPr lang="en-GB" dirty="0" smtClean="0"/>
              <a:t>contacts, NREN </a:t>
            </a:r>
            <a:r>
              <a:rPr lang="en-GB" dirty="0"/>
              <a:t>colleagues </a:t>
            </a:r>
            <a:r>
              <a:rPr lang="en-GB" dirty="0" smtClean="0"/>
              <a:t>and other e-</a:t>
            </a:r>
            <a:r>
              <a:rPr lang="en-GB" dirty="0" err="1" smtClean="0"/>
              <a:t>infras</a:t>
            </a:r>
            <a:r>
              <a:rPr lang="en-GB" dirty="0" smtClean="0"/>
              <a:t> working </a:t>
            </a:r>
            <a:r>
              <a:rPr lang="en-GB" dirty="0"/>
              <a:t>with Earth science users</a:t>
            </a:r>
          </a:p>
          <a:p>
            <a:pPr lvl="1"/>
            <a:r>
              <a:rPr lang="en-GB" dirty="0" smtClean="0"/>
              <a:t>(the odd) Desk research</a:t>
            </a:r>
          </a:p>
          <a:p>
            <a:pPr marL="457200" lvl="1" indent="0">
              <a:buNone/>
            </a:pPr>
            <a:endParaRPr lang="en-GB" dirty="0" smtClean="0"/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Defined best engagement channel for:</a:t>
            </a:r>
          </a:p>
          <a:p>
            <a:pPr lvl="1"/>
            <a:r>
              <a:rPr lang="en-GB" dirty="0" smtClean="0"/>
              <a:t>Existing working contacts</a:t>
            </a:r>
          </a:p>
          <a:p>
            <a:pPr lvl="1"/>
            <a:r>
              <a:rPr lang="en-GB" dirty="0" smtClean="0"/>
              <a:t>Loose contacts </a:t>
            </a:r>
          </a:p>
          <a:p>
            <a:pPr lvl="1"/>
            <a:r>
              <a:rPr lang="en-GB" dirty="0" smtClean="0"/>
              <a:t>Unknowns</a:t>
            </a:r>
          </a:p>
          <a:p>
            <a:pPr marL="457200" lvl="1" indent="0">
              <a:buNone/>
            </a:pPr>
            <a:endParaRPr lang="en-GB" dirty="0" smtClean="0"/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Broad </a:t>
            </a:r>
            <a:r>
              <a:rPr lang="en-GB" dirty="0"/>
              <a:t>engagement activities on strategic and operational level:</a:t>
            </a:r>
          </a:p>
          <a:p>
            <a:pPr lvl="1"/>
            <a:r>
              <a:rPr lang="en-GB" dirty="0"/>
              <a:t>User relevant events (attendance, booth, presentations)</a:t>
            </a:r>
          </a:p>
          <a:p>
            <a:pPr lvl="1"/>
            <a:r>
              <a:rPr lang="en-GB" dirty="0"/>
              <a:t>Invite user to present at </a:t>
            </a:r>
            <a:r>
              <a:rPr lang="en-GB" dirty="0" smtClean="0"/>
              <a:t>GÉANT /</a:t>
            </a:r>
            <a:r>
              <a:rPr lang="en-GB" dirty="0"/>
              <a:t>NREN events</a:t>
            </a:r>
          </a:p>
          <a:p>
            <a:pPr lvl="1"/>
            <a:r>
              <a:rPr lang="en-GB" dirty="0"/>
              <a:t>International User Advisory </a:t>
            </a:r>
            <a:r>
              <a:rPr lang="en-GB" dirty="0" smtClean="0"/>
              <a:t>Committee</a:t>
            </a:r>
          </a:p>
          <a:p>
            <a:pPr lvl="1"/>
            <a:r>
              <a:rPr lang="en-GB" dirty="0" smtClean="0"/>
              <a:t>Enhance partnerships</a:t>
            </a:r>
            <a:endParaRPr lang="en-GB" dirty="0"/>
          </a:p>
          <a:p>
            <a:pPr lvl="1"/>
            <a:r>
              <a:rPr lang="en-GB" dirty="0"/>
              <a:t>Outreach material</a:t>
            </a:r>
          </a:p>
          <a:p>
            <a:pPr lvl="1"/>
            <a:r>
              <a:rPr lang="en-GB" dirty="0"/>
              <a:t>PR work </a:t>
            </a:r>
          </a:p>
          <a:p>
            <a:pPr marL="0" indent="0">
              <a:buNone/>
            </a:pPr>
            <a:endParaRPr lang="en-GB" dirty="0"/>
          </a:p>
          <a:p>
            <a:pPr lvl="1"/>
            <a:endParaRPr lang="en-GB" dirty="0" smtClean="0"/>
          </a:p>
          <a:p>
            <a:pPr marL="342900" indent="-342900">
              <a:buFont typeface="+mj-lt"/>
              <a:buAutoNum type="arabicPeriod"/>
            </a:pPr>
            <a:endParaRPr lang="en-GB" dirty="0" smtClean="0"/>
          </a:p>
          <a:p>
            <a:pPr marL="342900" indent="-342900">
              <a:buFont typeface="+mj-lt"/>
              <a:buAutoNum type="arabicPeriod"/>
            </a:pPr>
            <a:endParaRPr lang="en-GB" dirty="0" smtClean="0"/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457200" indent="-457200">
              <a:buFont typeface="+mj-lt"/>
              <a:buAutoNum type="arabicPeriod"/>
            </a:pPr>
            <a:endParaRPr lang="en-GB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did we do?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395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sz="3000" b="1" dirty="0" smtClean="0"/>
          </a:p>
          <a:p>
            <a:pPr marL="0" indent="0">
              <a:buNone/>
            </a:pPr>
            <a:r>
              <a:rPr lang="en-GB" sz="3000" b="1" dirty="0" smtClean="0"/>
              <a:t>Some examples…..</a:t>
            </a:r>
            <a:endParaRPr lang="en-GB" sz="3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446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184465">
            <a:off x="4891158" y="1630755"/>
            <a:ext cx="4086142" cy="72681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Events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229" y="4505810"/>
            <a:ext cx="3428984" cy="17740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690328">
            <a:off x="6447043" y="2594560"/>
            <a:ext cx="2636659" cy="8702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409936">
            <a:off x="5014264" y="3788258"/>
            <a:ext cx="3875021" cy="450266"/>
          </a:xfrm>
          <a:prstGeom prst="rect">
            <a:avLst/>
          </a:prstGeom>
        </p:spPr>
      </p:pic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 rtl="0"/>
            <a:r>
              <a:rPr lang="en-GB" dirty="0" smtClean="0"/>
              <a:t>Sector specific main events</a:t>
            </a:r>
            <a:endParaRPr lang="en-GB" dirty="0"/>
          </a:p>
          <a:p>
            <a:pPr lvl="1" rtl="0"/>
            <a:r>
              <a:rPr lang="en-GB" dirty="0" smtClean="0"/>
              <a:t>ESA Big Data in Space</a:t>
            </a:r>
            <a:endParaRPr lang="en-GB" dirty="0"/>
          </a:p>
          <a:p>
            <a:pPr lvl="1" rtl="0"/>
            <a:r>
              <a:rPr lang="en-GB" dirty="0" smtClean="0"/>
              <a:t>EUMETSAT Annual conference, </a:t>
            </a:r>
            <a:endParaRPr lang="en-GB" dirty="0"/>
          </a:p>
          <a:p>
            <a:pPr lvl="1" rtl="0"/>
            <a:r>
              <a:rPr lang="en-GB" dirty="0" smtClean="0"/>
              <a:t>Copernicus Workshop….</a:t>
            </a:r>
            <a:endParaRPr lang="en-GB" dirty="0"/>
          </a:p>
          <a:p>
            <a:pPr lvl="0" rtl="0"/>
            <a:r>
              <a:rPr lang="en-GB" dirty="0" smtClean="0"/>
              <a:t>E-Infra/ ICT </a:t>
            </a:r>
            <a:endParaRPr lang="en-GB" dirty="0"/>
          </a:p>
          <a:p>
            <a:pPr lvl="1" rtl="0"/>
            <a:r>
              <a:rPr lang="en-GB" dirty="0" smtClean="0"/>
              <a:t>3</a:t>
            </a:r>
            <a:r>
              <a:rPr lang="en-GB" baseline="30000" dirty="0" smtClean="0"/>
              <a:t>rd</a:t>
            </a:r>
            <a:r>
              <a:rPr lang="en-GB" dirty="0" smtClean="0"/>
              <a:t> EUDAT User Forum</a:t>
            </a:r>
            <a:endParaRPr lang="en-GB" dirty="0"/>
          </a:p>
          <a:p>
            <a:pPr lvl="1" rtl="0"/>
            <a:r>
              <a:rPr lang="en-GB" dirty="0" smtClean="0"/>
              <a:t>EGI conference </a:t>
            </a:r>
            <a:endParaRPr lang="en-GB" dirty="0"/>
          </a:p>
          <a:p>
            <a:pPr lvl="1" rtl="0"/>
            <a:r>
              <a:rPr lang="en-GB" dirty="0" smtClean="0"/>
              <a:t>Events from </a:t>
            </a:r>
            <a:r>
              <a:rPr lang="en-GB" dirty="0" err="1" smtClean="0"/>
              <a:t>eIRG</a:t>
            </a:r>
            <a:r>
              <a:rPr lang="en-GB" dirty="0" smtClean="0"/>
              <a:t>, RDA …</a:t>
            </a:r>
            <a:endParaRPr lang="en-GB" dirty="0"/>
          </a:p>
          <a:p>
            <a:pPr lvl="0" rtl="0"/>
            <a:r>
              <a:rPr lang="en-GB" dirty="0" smtClean="0"/>
              <a:t>GÉANT / NREN events </a:t>
            </a:r>
            <a:endParaRPr lang="en-GB" dirty="0"/>
          </a:p>
          <a:p>
            <a:pPr lvl="1" rtl="0"/>
            <a:r>
              <a:rPr lang="en-GB" dirty="0" smtClean="0"/>
              <a:t>EUMETSAT@ ACO:25)</a:t>
            </a:r>
          </a:p>
          <a:p>
            <a:pPr lvl="1" rtl="0"/>
            <a:r>
              <a:rPr lang="en-GB" dirty="0" smtClean="0"/>
              <a:t>TNC15</a:t>
            </a:r>
          </a:p>
          <a:p>
            <a:pPr lvl="1" rtl="0"/>
            <a:endParaRPr lang="en-GB" dirty="0"/>
          </a:p>
          <a:p>
            <a:pPr lvl="0" rtl="0"/>
            <a:r>
              <a:rPr lang="en-GB" dirty="0" smtClean="0"/>
              <a:t>Objectives:</a:t>
            </a:r>
            <a:endParaRPr lang="en-GB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 smtClean="0"/>
              <a:t>Raise visibility of GÉANT  </a:t>
            </a:r>
            <a:endParaRPr lang="en-GB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 smtClean="0"/>
              <a:t>Explore the field </a:t>
            </a:r>
            <a:endParaRPr lang="en-GB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 smtClean="0"/>
              <a:t>“Meet” the users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2646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86936" y="1330881"/>
            <a:ext cx="5909377" cy="3613258"/>
          </a:xfrm>
        </p:spPr>
        <p:txBody>
          <a:bodyPr>
            <a:normAutofit/>
          </a:bodyPr>
          <a:lstStyle/>
          <a:p>
            <a:r>
              <a:rPr lang="en-GB" sz="1700" dirty="0" smtClean="0"/>
              <a:t>Incepted in GN3+</a:t>
            </a:r>
          </a:p>
          <a:p>
            <a:r>
              <a:rPr lang="en-GB" sz="1700" dirty="0" smtClean="0"/>
              <a:t>11  representatives of large research organisations and collaborations</a:t>
            </a:r>
          </a:p>
          <a:p>
            <a:r>
              <a:rPr lang="en-GB" sz="1700" dirty="0" smtClean="0"/>
              <a:t>Bi-annual meetings to  provide advice and support on GÉANT  strategy, project and services from an users view</a:t>
            </a:r>
          </a:p>
          <a:p>
            <a:r>
              <a:rPr lang="en-GB" sz="1700" dirty="0" smtClean="0"/>
              <a:t>Strong representation of earth sciences: ESA (Chair), EUMETSAT, ENES</a:t>
            </a:r>
          </a:p>
          <a:p>
            <a:r>
              <a:rPr lang="en-GB" sz="1700" dirty="0" smtClean="0"/>
              <a:t>Presentation of their use of the GÉANT network, future developments and requirements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088352" y="4944139"/>
            <a:ext cx="4863523" cy="13132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700" dirty="0"/>
              <a:t>Objective: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1700" dirty="0"/>
              <a:t>Obtain strategic user view from “mature” users  (know </a:t>
            </a:r>
            <a:r>
              <a:rPr lang="en-GB" sz="1700" dirty="0" smtClean="0"/>
              <a:t>GÉANT /</a:t>
            </a:r>
            <a:r>
              <a:rPr lang="en-GB" sz="1700" dirty="0"/>
              <a:t>NRENs and use our services)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1700" dirty="0" smtClean="0"/>
              <a:t>Deepen strategic relationships</a:t>
            </a:r>
            <a:endParaRPr lang="en-GB" sz="17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International User Advisory Committee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261" y="4150635"/>
            <a:ext cx="2841056" cy="212892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4031" y="1423912"/>
            <a:ext cx="2266472" cy="3021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02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D342B61AA90142A8D5A114AFFAD389" ma:contentTypeVersion="1" ma:contentTypeDescription="Create a new document." ma:contentTypeScope="" ma:versionID="138dd77d572eb9aa87051d9216bdb443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F8F0BB2-8848-4E68-80B0-B0624BDBD5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9AA3960-760A-4B61-8C8B-DBF90F37C8C8}">
  <ds:schemaRefs>
    <ds:schemaRef ds:uri="http://schemas.microsoft.com/office/infopath/2007/PartnerControls"/>
    <ds:schemaRef ds:uri="http://purl.org/dc/terms/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schemas.microsoft.com/sharepoint/v3"/>
    <ds:schemaRef ds:uri="http://purl.org/dc/elements/1.1/"/>
    <ds:schemaRef ds:uri="http://purl.org/dc/dcmitype/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2251</TotalTime>
  <Words>1054</Words>
  <Application>Microsoft Macintosh PowerPoint</Application>
  <PresentationFormat>On-screen Show (4:3)</PresentationFormat>
  <Paragraphs>206</Paragraphs>
  <Slides>15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Calibri</vt:lpstr>
      <vt:lpstr>Verdana</vt:lpstr>
      <vt:lpstr>Wingdings</vt:lpstr>
      <vt:lpstr>Arial</vt:lpstr>
      <vt:lpstr>GEANT Association</vt:lpstr>
      <vt:lpstr>PowerPoint Presentation</vt:lpstr>
      <vt:lpstr>User Liaison in GÉANT </vt:lpstr>
      <vt:lpstr>Defining the strategy</vt:lpstr>
      <vt:lpstr>Expanding the user base –Earth Observations</vt:lpstr>
      <vt:lpstr>Objectives </vt:lpstr>
      <vt:lpstr>What did we do? </vt:lpstr>
      <vt:lpstr>PowerPoint Presentation</vt:lpstr>
      <vt:lpstr>Events</vt:lpstr>
      <vt:lpstr>International User Advisory Committee</vt:lpstr>
      <vt:lpstr>Enhance Partnerships: GEO</vt:lpstr>
      <vt:lpstr>Outreach material</vt:lpstr>
      <vt:lpstr>PR work (Thanks to Comms!) </vt:lpstr>
      <vt:lpstr>Earth Sciences – eInfrastructure workshop</vt:lpstr>
      <vt:lpstr>Conclusion – User outreach, GÉANT  and…you?</vt:lpstr>
      <vt:lpstr>PowerPoint Presentation</vt:lpstr>
    </vt:vector>
  </TitlesOfParts>
  <Company>DANTE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lastModifiedBy>Microsoft Office User</cp:lastModifiedBy>
  <cp:revision>109</cp:revision>
  <cp:lastPrinted>2015-05-01T10:30:08Z</cp:lastPrinted>
  <dcterms:created xsi:type="dcterms:W3CDTF">2015-04-29T14:13:57Z</dcterms:created>
  <dcterms:modified xsi:type="dcterms:W3CDTF">2015-10-29T23:38:37Z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0x01010015D342B61AA90142A8D5A114AFFAD389</vt:lpwstr>
  </property>
</Properties>
</file>