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2"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92" r:id="rId2"/>
    <p:sldId id="293" r:id="rId3"/>
    <p:sldId id="283" r:id="rId4"/>
    <p:sldId id="277" r:id="rId5"/>
    <p:sldId id="260" r:id="rId6"/>
    <p:sldId id="299" r:id="rId7"/>
    <p:sldId id="297" r:id="rId8"/>
    <p:sldId id="303" r:id="rId9"/>
    <p:sldId id="296" r:id="rId10"/>
    <p:sldId id="300" r:id="rId11"/>
    <p:sldId id="294" r:id="rId12"/>
    <p:sldId id="310"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75D7"/>
    <a:srgbClr val="4675D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586" autoAdjust="0"/>
    <p:restoredTop sz="94669" autoAdjust="0"/>
  </p:normalViewPr>
  <p:slideViewPr>
    <p:cSldViewPr snapToGrid="0" snapToObjects="1">
      <p:cViewPr varScale="1">
        <p:scale>
          <a:sx n="87" d="100"/>
          <a:sy n="87" d="100"/>
        </p:scale>
        <p:origin x="1680"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6BABC7-F674-FE4E-ACDD-49B67A191A1E}" type="datetimeFigureOut">
              <a:rPr lang="en-US" smtClean="0"/>
              <a:t>10/30/15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E6BC15-F596-E14F-AE18-FD1741081221}" type="slidenum">
              <a:rPr lang="en-US" smtClean="0"/>
              <a:t>‹#›</a:t>
            </a:fld>
            <a:endParaRPr lang="en-US"/>
          </a:p>
        </p:txBody>
      </p:sp>
    </p:spTree>
    <p:extLst>
      <p:ext uri="{BB962C8B-B14F-4D97-AF65-F5344CB8AC3E}">
        <p14:creationId xmlns:p14="http://schemas.microsoft.com/office/powerpoint/2010/main" val="378714559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Two Objectives:</a:t>
            </a:r>
          </a:p>
          <a:p>
            <a:r>
              <a:rPr lang="en-US" dirty="0" smtClean="0"/>
              <a:t>Trial a new way for all NRENs/global PR network to share, access and showcase use case information using a digital/blog platform</a:t>
            </a:r>
          </a:p>
          <a:p>
            <a:r>
              <a:rPr lang="en-US" dirty="0" smtClean="0"/>
              <a:t>Raise</a:t>
            </a:r>
            <a:r>
              <a:rPr lang="en-US" baseline="0" dirty="0" smtClean="0"/>
              <a:t> Awareness of the impact of R&amp;E networking, regionally and globally</a:t>
            </a:r>
            <a:endParaRPr lang="en-US" dirty="0" smtClean="0"/>
          </a:p>
          <a:p>
            <a:endParaRPr lang="en-US" dirty="0"/>
          </a:p>
        </p:txBody>
      </p:sp>
      <p:sp>
        <p:nvSpPr>
          <p:cNvPr id="4" name="Slide Number Placeholder 3"/>
          <p:cNvSpPr>
            <a:spLocks noGrp="1"/>
          </p:cNvSpPr>
          <p:nvPr>
            <p:ph type="sldNum" sz="quarter" idx="10"/>
          </p:nvPr>
        </p:nvSpPr>
        <p:spPr/>
        <p:txBody>
          <a:bodyPr/>
          <a:lstStyle/>
          <a:p>
            <a:fld id="{60E6BC15-F596-E14F-AE18-FD1741081221}" type="slidenum">
              <a:rPr lang="en-US" smtClean="0"/>
              <a:t>3</a:t>
            </a:fld>
            <a:endParaRPr lang="en-US"/>
          </a:p>
        </p:txBody>
      </p:sp>
    </p:spTree>
    <p:extLst>
      <p:ext uri="{BB962C8B-B14F-4D97-AF65-F5344CB8AC3E}">
        <p14:creationId xmlns:p14="http://schemas.microsoft.com/office/powerpoint/2010/main" val="1857721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4177BFC6-57F5-9C40-B200-16043DA6009B}" type="datetimeFigureOut">
              <a:rPr lang="en-US" smtClean="0"/>
              <a:t>10/30/15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73576-BDDF-6144-A0E0-DF8DFE3AECE6}" type="slidenum">
              <a:rPr lang="en-US" smtClean="0"/>
              <a:t>‹#›</a:t>
            </a:fld>
            <a:endParaRPr lang="en-US"/>
          </a:p>
        </p:txBody>
      </p:sp>
    </p:spTree>
    <p:extLst>
      <p:ext uri="{BB962C8B-B14F-4D97-AF65-F5344CB8AC3E}">
        <p14:creationId xmlns:p14="http://schemas.microsoft.com/office/powerpoint/2010/main" val="1059080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4177BFC6-57F5-9C40-B200-16043DA6009B}" type="datetimeFigureOut">
              <a:rPr lang="en-US" smtClean="0"/>
              <a:t>10/30/15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73576-BDDF-6144-A0E0-DF8DFE3AECE6}" type="slidenum">
              <a:rPr lang="en-US" smtClean="0"/>
              <a:t>‹#›</a:t>
            </a:fld>
            <a:endParaRPr lang="en-US"/>
          </a:p>
        </p:txBody>
      </p:sp>
    </p:spTree>
    <p:extLst>
      <p:ext uri="{BB962C8B-B14F-4D97-AF65-F5344CB8AC3E}">
        <p14:creationId xmlns:p14="http://schemas.microsoft.com/office/powerpoint/2010/main" val="2663378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4177BFC6-57F5-9C40-B200-16043DA6009B}" type="datetimeFigureOut">
              <a:rPr lang="en-US" smtClean="0"/>
              <a:t>10/30/15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73576-BDDF-6144-A0E0-DF8DFE3AECE6}" type="slidenum">
              <a:rPr lang="en-US" smtClean="0"/>
              <a:t>‹#›</a:t>
            </a:fld>
            <a:endParaRPr lang="en-US"/>
          </a:p>
        </p:txBody>
      </p:sp>
    </p:spTree>
    <p:extLst>
      <p:ext uri="{BB962C8B-B14F-4D97-AF65-F5344CB8AC3E}">
        <p14:creationId xmlns:p14="http://schemas.microsoft.com/office/powerpoint/2010/main" val="593268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4177BFC6-57F5-9C40-B200-16043DA6009B}" type="datetimeFigureOut">
              <a:rPr lang="en-US" smtClean="0"/>
              <a:t>10/30/15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73576-BDDF-6144-A0E0-DF8DFE3AECE6}" type="slidenum">
              <a:rPr lang="en-US" smtClean="0"/>
              <a:t>‹#›</a:t>
            </a:fld>
            <a:endParaRPr lang="en-US"/>
          </a:p>
        </p:txBody>
      </p:sp>
    </p:spTree>
    <p:extLst>
      <p:ext uri="{BB962C8B-B14F-4D97-AF65-F5344CB8AC3E}">
        <p14:creationId xmlns:p14="http://schemas.microsoft.com/office/powerpoint/2010/main" val="2250882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4177BFC6-57F5-9C40-B200-16043DA6009B}" type="datetimeFigureOut">
              <a:rPr lang="en-US" smtClean="0"/>
              <a:t>10/30/15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73576-BDDF-6144-A0E0-DF8DFE3AECE6}" type="slidenum">
              <a:rPr lang="en-US" smtClean="0"/>
              <a:t>‹#›</a:t>
            </a:fld>
            <a:endParaRPr lang="en-US"/>
          </a:p>
        </p:txBody>
      </p:sp>
    </p:spTree>
    <p:extLst>
      <p:ext uri="{BB962C8B-B14F-4D97-AF65-F5344CB8AC3E}">
        <p14:creationId xmlns:p14="http://schemas.microsoft.com/office/powerpoint/2010/main" val="3919836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4177BFC6-57F5-9C40-B200-16043DA6009B}" type="datetimeFigureOut">
              <a:rPr lang="en-US" smtClean="0"/>
              <a:t>10/30/15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73576-BDDF-6144-A0E0-DF8DFE3AECE6}" type="slidenum">
              <a:rPr lang="en-US" smtClean="0"/>
              <a:t>‹#›</a:t>
            </a:fld>
            <a:endParaRPr lang="en-US"/>
          </a:p>
        </p:txBody>
      </p:sp>
    </p:spTree>
    <p:extLst>
      <p:ext uri="{BB962C8B-B14F-4D97-AF65-F5344CB8AC3E}">
        <p14:creationId xmlns:p14="http://schemas.microsoft.com/office/powerpoint/2010/main" val="1634516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4177BFC6-57F5-9C40-B200-16043DA6009B}" type="datetimeFigureOut">
              <a:rPr lang="en-US" smtClean="0"/>
              <a:t>10/30/15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273576-BDDF-6144-A0E0-DF8DFE3AECE6}" type="slidenum">
              <a:rPr lang="en-US" smtClean="0"/>
              <a:t>‹#›</a:t>
            </a:fld>
            <a:endParaRPr lang="en-US"/>
          </a:p>
        </p:txBody>
      </p:sp>
    </p:spTree>
    <p:extLst>
      <p:ext uri="{BB962C8B-B14F-4D97-AF65-F5344CB8AC3E}">
        <p14:creationId xmlns:p14="http://schemas.microsoft.com/office/powerpoint/2010/main" val="1908355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4177BFC6-57F5-9C40-B200-16043DA6009B}" type="datetimeFigureOut">
              <a:rPr lang="en-US" smtClean="0"/>
              <a:t>10/30/15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273576-BDDF-6144-A0E0-DF8DFE3AECE6}" type="slidenum">
              <a:rPr lang="en-US" smtClean="0"/>
              <a:t>‹#›</a:t>
            </a:fld>
            <a:endParaRPr lang="en-US"/>
          </a:p>
        </p:txBody>
      </p:sp>
    </p:spTree>
    <p:extLst>
      <p:ext uri="{BB962C8B-B14F-4D97-AF65-F5344CB8AC3E}">
        <p14:creationId xmlns:p14="http://schemas.microsoft.com/office/powerpoint/2010/main" val="2791773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77BFC6-57F5-9C40-B200-16043DA6009B}" type="datetimeFigureOut">
              <a:rPr lang="en-US" smtClean="0"/>
              <a:t>10/30/15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273576-BDDF-6144-A0E0-DF8DFE3AECE6}" type="slidenum">
              <a:rPr lang="en-US" smtClean="0"/>
              <a:t>‹#›</a:t>
            </a:fld>
            <a:endParaRPr lang="en-US"/>
          </a:p>
        </p:txBody>
      </p:sp>
    </p:spTree>
    <p:extLst>
      <p:ext uri="{BB962C8B-B14F-4D97-AF65-F5344CB8AC3E}">
        <p14:creationId xmlns:p14="http://schemas.microsoft.com/office/powerpoint/2010/main" val="3466967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4177BFC6-57F5-9C40-B200-16043DA6009B}" type="datetimeFigureOut">
              <a:rPr lang="en-US" smtClean="0"/>
              <a:t>10/30/15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73576-BDDF-6144-A0E0-DF8DFE3AECE6}" type="slidenum">
              <a:rPr lang="en-US" smtClean="0"/>
              <a:t>‹#›</a:t>
            </a:fld>
            <a:endParaRPr lang="en-US"/>
          </a:p>
        </p:txBody>
      </p:sp>
    </p:spTree>
    <p:extLst>
      <p:ext uri="{BB962C8B-B14F-4D97-AF65-F5344CB8AC3E}">
        <p14:creationId xmlns:p14="http://schemas.microsoft.com/office/powerpoint/2010/main" val="3618397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4177BFC6-57F5-9C40-B200-16043DA6009B}" type="datetimeFigureOut">
              <a:rPr lang="en-US" smtClean="0"/>
              <a:t>10/30/15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73576-BDDF-6144-A0E0-DF8DFE3AECE6}" type="slidenum">
              <a:rPr lang="en-US" smtClean="0"/>
              <a:t>‹#›</a:t>
            </a:fld>
            <a:endParaRPr lang="en-US"/>
          </a:p>
        </p:txBody>
      </p:sp>
    </p:spTree>
    <p:extLst>
      <p:ext uri="{BB962C8B-B14F-4D97-AF65-F5344CB8AC3E}">
        <p14:creationId xmlns:p14="http://schemas.microsoft.com/office/powerpoint/2010/main" val="250203377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77BFC6-57F5-9C40-B200-16043DA6009B}" type="datetimeFigureOut">
              <a:rPr lang="en-US" smtClean="0"/>
              <a:t>10/30/15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273576-BDDF-6144-A0E0-DF8DFE3AECE6}" type="slidenum">
              <a:rPr lang="en-US" smtClean="0"/>
              <a:t>‹#›</a:t>
            </a:fld>
            <a:endParaRPr lang="en-US"/>
          </a:p>
        </p:txBody>
      </p:sp>
    </p:spTree>
    <p:extLst>
      <p:ext uri="{BB962C8B-B14F-4D97-AF65-F5344CB8AC3E}">
        <p14:creationId xmlns:p14="http://schemas.microsoft.com/office/powerpoint/2010/main" val="3639083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news.aarnet.edu.au/wp-content/uploads/2015/07/In-the-Field-Case-Studies-Blog-Concept-v1-copy-linked.pdf" TargetMode="External"/><Relationship Id="rId5"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png"/><Relationship Id="rId1" Type="http://schemas.openxmlformats.org/officeDocument/2006/relationships/slideLayout" Target="../slideLayouts/slideLayout7.xml"/><Relationship Id="rId2" Type="http://schemas.openxmlformats.org/officeDocument/2006/relationships/hyperlink" Target="http://www.humansofnewyork.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2"/></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ARNet _logo_withtag_mon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2841" y="6029091"/>
            <a:ext cx="1317892" cy="593052"/>
          </a:xfrm>
          <a:prstGeom prst="rect">
            <a:avLst/>
          </a:prstGeom>
        </p:spPr>
      </p:pic>
      <p:pic>
        <p:nvPicPr>
          <p:cNvPr id="7" name="Picture 6" desc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3471"/>
            <a:ext cx="9144000" cy="4746915"/>
          </a:xfrm>
          <a:prstGeom prst="rect">
            <a:avLst/>
          </a:prstGeom>
        </p:spPr>
      </p:pic>
    </p:spTree>
    <p:extLst>
      <p:ext uri="{BB962C8B-B14F-4D97-AF65-F5344CB8AC3E}">
        <p14:creationId xmlns:p14="http://schemas.microsoft.com/office/powerpoint/2010/main" val="3036521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3881" y="346388"/>
            <a:ext cx="5378399" cy="646331"/>
          </a:xfrm>
          <a:prstGeom prst="rect">
            <a:avLst/>
          </a:prstGeom>
          <a:noFill/>
        </p:spPr>
        <p:txBody>
          <a:bodyPr wrap="square" rtlCol="0">
            <a:spAutoFit/>
          </a:bodyPr>
          <a:lstStyle/>
          <a:p>
            <a:r>
              <a:rPr lang="en-US" sz="3600" dirty="0" smtClean="0"/>
              <a:t>Promotion</a:t>
            </a:r>
            <a:endParaRPr lang="en-US" sz="3600" dirty="0"/>
          </a:p>
        </p:txBody>
      </p:sp>
      <p:sp>
        <p:nvSpPr>
          <p:cNvPr id="4" name="Rectangle 3"/>
          <p:cNvSpPr/>
          <p:nvPr/>
        </p:nvSpPr>
        <p:spPr>
          <a:xfrm>
            <a:off x="663881" y="1164927"/>
            <a:ext cx="8279252" cy="5016758"/>
          </a:xfrm>
          <a:prstGeom prst="rect">
            <a:avLst/>
          </a:prstGeom>
        </p:spPr>
        <p:txBody>
          <a:bodyPr wrap="square">
            <a:spAutoFit/>
          </a:bodyPr>
          <a:lstStyle/>
          <a:p>
            <a:r>
              <a:rPr lang="en-US" sz="2000" b="1" dirty="0"/>
              <a:t>Branding (visual and URL) </a:t>
            </a:r>
            <a:endParaRPr lang="en-AU" sz="2000" b="1" dirty="0"/>
          </a:p>
          <a:p>
            <a:pPr lvl="0"/>
            <a:r>
              <a:rPr lang="en-US" sz="2000" dirty="0"/>
              <a:t>Logo/icon is to be NREN neutral and unique to the </a:t>
            </a:r>
            <a:r>
              <a:rPr lang="en-US" sz="2000" i="1" dirty="0"/>
              <a:t>In the Field </a:t>
            </a:r>
            <a:r>
              <a:rPr lang="en-US" sz="2000" dirty="0"/>
              <a:t>blog. </a:t>
            </a:r>
            <a:endParaRPr lang="en-AU" sz="2000" dirty="0"/>
          </a:p>
          <a:p>
            <a:pPr lvl="0"/>
            <a:r>
              <a:rPr lang="en-US" sz="2000" dirty="0"/>
              <a:t>URL is to be NREN neutral, </a:t>
            </a:r>
            <a:r>
              <a:rPr lang="en-US" sz="2000" dirty="0" err="1"/>
              <a:t>eg</a:t>
            </a:r>
            <a:r>
              <a:rPr lang="en-US" sz="2000" dirty="0"/>
              <a:t>: </a:t>
            </a:r>
            <a:r>
              <a:rPr lang="en-US" sz="2000" dirty="0" err="1"/>
              <a:t>inthefieldstories.net</a:t>
            </a:r>
            <a:r>
              <a:rPr lang="en-US" sz="2000" dirty="0"/>
              <a:t> or </a:t>
            </a:r>
            <a:r>
              <a:rPr lang="en-US" sz="2000" dirty="0" err="1"/>
              <a:t>inthefield-re.net</a:t>
            </a:r>
            <a:r>
              <a:rPr lang="en-US" sz="2000" dirty="0"/>
              <a:t> </a:t>
            </a:r>
            <a:endParaRPr lang="en-AU" sz="2000" dirty="0"/>
          </a:p>
          <a:p>
            <a:r>
              <a:rPr lang="en-US" sz="2000" dirty="0"/>
              <a:t> </a:t>
            </a:r>
            <a:endParaRPr lang="en-AU" sz="2000" dirty="0"/>
          </a:p>
          <a:p>
            <a:r>
              <a:rPr lang="en-US" sz="2000" b="1" dirty="0"/>
              <a:t>Phase 1 </a:t>
            </a:r>
            <a:endParaRPr lang="en-AU" sz="2000" b="1" dirty="0"/>
          </a:p>
          <a:p>
            <a:pPr lvl="0"/>
            <a:r>
              <a:rPr lang="en-US" sz="2000" dirty="0"/>
              <a:t>Generating invested interest amongst global PR members so that they will </a:t>
            </a:r>
            <a:r>
              <a:rPr lang="en-US" sz="2000" dirty="0" err="1"/>
              <a:t>utilise</a:t>
            </a:r>
            <a:r>
              <a:rPr lang="en-US" sz="2000" dirty="0"/>
              <a:t> the resource both as a contributor and consumer of stories</a:t>
            </a:r>
            <a:endParaRPr lang="en-AU" sz="2000" dirty="0"/>
          </a:p>
          <a:p>
            <a:r>
              <a:rPr lang="en-US" sz="2000" dirty="0"/>
              <a:t> </a:t>
            </a:r>
            <a:endParaRPr lang="en-AU" sz="2000" dirty="0"/>
          </a:p>
          <a:p>
            <a:r>
              <a:rPr lang="en-US" sz="2000" b="1" dirty="0"/>
              <a:t>Phase 2</a:t>
            </a:r>
            <a:endParaRPr lang="en-AU" sz="2000" b="1" dirty="0"/>
          </a:p>
          <a:p>
            <a:pPr lvl="0"/>
            <a:r>
              <a:rPr lang="en-US" sz="2000" dirty="0"/>
              <a:t>Driving traffic to the site e.g. publish a “launch” news item and banners/images for PRs to post on NREN and RREN websites, social media, newsletters, and other places, such as GEANT’s Case for NRENs website, etc.</a:t>
            </a:r>
            <a:endParaRPr lang="en-AU" sz="2000" dirty="0"/>
          </a:p>
          <a:p>
            <a:r>
              <a:rPr lang="en-US" sz="2000" dirty="0"/>
              <a:t> </a:t>
            </a:r>
            <a:endParaRPr lang="en-AU" sz="2000" dirty="0"/>
          </a:p>
          <a:p>
            <a:r>
              <a:rPr lang="en-US" sz="2000" b="1" dirty="0"/>
              <a:t>Other</a:t>
            </a:r>
            <a:endParaRPr lang="en-AU" sz="2000" b="1" dirty="0"/>
          </a:p>
          <a:p>
            <a:pPr lvl="0"/>
            <a:r>
              <a:rPr lang="en-US" sz="2000" dirty="0"/>
              <a:t>Consider running a competition to engage users and NRENs to make posts – suggest this is considered for Y2 of trial</a:t>
            </a:r>
            <a:endParaRPr lang="en-AU" sz="2000" dirty="0"/>
          </a:p>
        </p:txBody>
      </p:sp>
      <p:pic>
        <p:nvPicPr>
          <p:cNvPr id="5" name="Picture 4" descr="AARNet _logo_withtag_mon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5241" y="6181491"/>
            <a:ext cx="1317892" cy="593052"/>
          </a:xfrm>
          <a:prstGeom prst="rect">
            <a:avLst/>
          </a:prstGeom>
        </p:spPr>
      </p:pic>
    </p:spTree>
    <p:extLst>
      <p:ext uri="{BB962C8B-B14F-4D97-AF65-F5344CB8AC3E}">
        <p14:creationId xmlns:p14="http://schemas.microsoft.com/office/powerpoint/2010/main" val="15749392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5036" y="430145"/>
            <a:ext cx="7210726" cy="646331"/>
          </a:xfrm>
          <a:prstGeom prst="rect">
            <a:avLst/>
          </a:prstGeom>
          <a:noFill/>
        </p:spPr>
        <p:txBody>
          <a:bodyPr wrap="square" rtlCol="0">
            <a:spAutoFit/>
          </a:bodyPr>
          <a:lstStyle/>
          <a:p>
            <a:r>
              <a:rPr lang="en-US" sz="3600" dirty="0" smtClean="0"/>
              <a:t>How will we measure success?</a:t>
            </a:r>
            <a:endParaRPr lang="en-US" sz="3600" dirty="0"/>
          </a:p>
        </p:txBody>
      </p:sp>
      <p:sp>
        <p:nvSpPr>
          <p:cNvPr id="5" name="Rectangle 4"/>
          <p:cNvSpPr/>
          <p:nvPr/>
        </p:nvSpPr>
        <p:spPr>
          <a:xfrm>
            <a:off x="635036" y="1639862"/>
            <a:ext cx="7485482" cy="1631216"/>
          </a:xfrm>
          <a:prstGeom prst="rect">
            <a:avLst/>
          </a:prstGeom>
        </p:spPr>
        <p:txBody>
          <a:bodyPr wrap="square">
            <a:spAutoFit/>
          </a:bodyPr>
          <a:lstStyle/>
          <a:p>
            <a:pPr lvl="0"/>
            <a:r>
              <a:rPr lang="en-US" sz="2000" dirty="0"/>
              <a:t>Demonstrated engagement from Global PR Network </a:t>
            </a:r>
            <a:r>
              <a:rPr lang="en-US" sz="2000" dirty="0" smtClean="0"/>
              <a:t>members:</a:t>
            </a:r>
          </a:p>
          <a:p>
            <a:pPr lvl="0"/>
            <a:r>
              <a:rPr lang="en-US" sz="2000" dirty="0" smtClean="0"/>
              <a:t> </a:t>
            </a:r>
            <a:endParaRPr lang="en-AU" sz="2000" dirty="0"/>
          </a:p>
          <a:p>
            <a:pPr marL="742950" lvl="1" indent="-285750">
              <a:buFont typeface="Arial"/>
              <a:buChar char="•"/>
            </a:pPr>
            <a:r>
              <a:rPr lang="en-US" sz="2000" dirty="0"/>
              <a:t>Stories from all regions are regularly </a:t>
            </a:r>
            <a:r>
              <a:rPr lang="en-US" sz="2000" dirty="0" smtClean="0"/>
              <a:t>submitted</a:t>
            </a:r>
            <a:endParaRPr lang="en-US" sz="2000" dirty="0"/>
          </a:p>
          <a:p>
            <a:pPr marL="742950" lvl="1" indent="-285750">
              <a:buFont typeface="Arial"/>
              <a:buChar char="•"/>
            </a:pPr>
            <a:r>
              <a:rPr lang="en-US" sz="2000" dirty="0" smtClean="0"/>
              <a:t>Resource </a:t>
            </a:r>
            <a:r>
              <a:rPr lang="en-US" sz="2000" dirty="0"/>
              <a:t>is used as a source of information by global R&amp;E Network </a:t>
            </a:r>
            <a:r>
              <a:rPr lang="en-US" sz="2000" dirty="0" smtClean="0"/>
              <a:t>community</a:t>
            </a:r>
          </a:p>
        </p:txBody>
      </p:sp>
      <p:sp>
        <p:nvSpPr>
          <p:cNvPr id="4" name="TextBox 3"/>
          <p:cNvSpPr txBox="1"/>
          <p:nvPr/>
        </p:nvSpPr>
        <p:spPr>
          <a:xfrm>
            <a:off x="635035" y="3480705"/>
            <a:ext cx="7879962" cy="2554545"/>
          </a:xfrm>
          <a:prstGeom prst="rect">
            <a:avLst/>
          </a:prstGeom>
          <a:noFill/>
        </p:spPr>
        <p:txBody>
          <a:bodyPr wrap="square" rtlCol="0">
            <a:spAutoFit/>
          </a:bodyPr>
          <a:lstStyle/>
          <a:p>
            <a:r>
              <a:rPr lang="en-US" sz="2000" dirty="0"/>
              <a:t>Indicators of </a:t>
            </a:r>
            <a:r>
              <a:rPr lang="en-US" sz="2000" dirty="0" smtClean="0"/>
              <a:t>success</a:t>
            </a:r>
            <a:endParaRPr lang="en-AU" sz="2000" dirty="0"/>
          </a:p>
          <a:p>
            <a:endParaRPr lang="en-US" sz="2000" dirty="0" smtClean="0"/>
          </a:p>
          <a:p>
            <a:pPr marL="742950" lvl="1" indent="-285750">
              <a:buFont typeface="Arial"/>
              <a:buChar char="•"/>
            </a:pPr>
            <a:r>
              <a:rPr lang="en-US" sz="2000" dirty="0" smtClean="0"/>
              <a:t>Posts for </a:t>
            </a:r>
            <a:r>
              <a:rPr lang="en-US" sz="2000" dirty="0"/>
              <a:t>launch - at least 20 posts from at least 10 NRENs (including at least one NREN from each continent</a:t>
            </a:r>
            <a:r>
              <a:rPr lang="en-US" sz="2000" dirty="0" smtClean="0"/>
              <a:t>)</a:t>
            </a:r>
            <a:endParaRPr lang="en-AU" sz="2000" dirty="0"/>
          </a:p>
          <a:p>
            <a:pPr marL="742950" lvl="1" indent="-285750">
              <a:buFont typeface="Arial"/>
              <a:buChar char="•"/>
            </a:pPr>
            <a:r>
              <a:rPr lang="en-US" sz="2000" dirty="0" smtClean="0"/>
              <a:t>Posts over </a:t>
            </a:r>
            <a:r>
              <a:rPr lang="en-US" sz="2000" dirty="0"/>
              <a:t>24 month trial – at least 60 posts from at least 20 </a:t>
            </a:r>
            <a:r>
              <a:rPr lang="en-US" sz="2000" dirty="0" smtClean="0"/>
              <a:t>NRENs (</a:t>
            </a:r>
            <a:r>
              <a:rPr lang="en-US" sz="2000" dirty="0"/>
              <a:t>including at least two NRENs in each region</a:t>
            </a:r>
            <a:r>
              <a:rPr lang="en-US" sz="2000" dirty="0" smtClean="0"/>
              <a:t>)</a:t>
            </a:r>
            <a:endParaRPr lang="en-AU" sz="2000" dirty="0"/>
          </a:p>
          <a:p>
            <a:pPr marL="742950" lvl="1" indent="-285750">
              <a:buFont typeface="Arial"/>
              <a:buChar char="•"/>
            </a:pPr>
            <a:r>
              <a:rPr lang="en-US" sz="2000" dirty="0" smtClean="0"/>
              <a:t>Usage </a:t>
            </a:r>
            <a:r>
              <a:rPr lang="en-US" sz="2000" dirty="0"/>
              <a:t>- blog stats, </a:t>
            </a:r>
            <a:r>
              <a:rPr lang="en-US" sz="2000" dirty="0" smtClean="0"/>
              <a:t>word-of- mouth </a:t>
            </a:r>
            <a:r>
              <a:rPr lang="en-US" sz="2000" dirty="0"/>
              <a:t>feedback, </a:t>
            </a:r>
            <a:r>
              <a:rPr lang="en-US" sz="2000" dirty="0" smtClean="0"/>
              <a:t>participant survey </a:t>
            </a:r>
            <a:r>
              <a:rPr lang="en-US" sz="2000" dirty="0"/>
              <a:t> </a:t>
            </a:r>
            <a:endParaRPr lang="en-AU" sz="2000" dirty="0"/>
          </a:p>
          <a:p>
            <a:endParaRPr lang="en-US" sz="2000" dirty="0"/>
          </a:p>
        </p:txBody>
      </p:sp>
    </p:spTree>
    <p:extLst>
      <p:ext uri="{BB962C8B-B14F-4D97-AF65-F5344CB8AC3E}">
        <p14:creationId xmlns:p14="http://schemas.microsoft.com/office/powerpoint/2010/main" val="1461213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ARNet _logo_withtag_mon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5241" y="6181491"/>
            <a:ext cx="1317892" cy="593052"/>
          </a:xfrm>
          <a:prstGeom prst="rect">
            <a:avLst/>
          </a:prstGeom>
        </p:spPr>
      </p:pic>
      <p:sp>
        <p:nvSpPr>
          <p:cNvPr id="3" name="TextBox 2"/>
          <p:cNvSpPr txBox="1"/>
          <p:nvPr/>
        </p:nvSpPr>
        <p:spPr>
          <a:xfrm>
            <a:off x="1821465" y="2118345"/>
            <a:ext cx="5464992" cy="2062103"/>
          </a:xfrm>
          <a:prstGeom prst="rect">
            <a:avLst/>
          </a:prstGeom>
          <a:noFill/>
        </p:spPr>
        <p:txBody>
          <a:bodyPr wrap="square" rtlCol="0">
            <a:spAutoFit/>
          </a:bodyPr>
          <a:lstStyle/>
          <a:p>
            <a:r>
              <a:rPr lang="en-US" sz="2000" b="1" dirty="0" smtClean="0"/>
              <a:t>Questions and feedback for </a:t>
            </a:r>
            <a:r>
              <a:rPr lang="en-US" sz="2000" b="1" i="1" dirty="0" smtClean="0"/>
              <a:t>In the Field </a:t>
            </a:r>
            <a:r>
              <a:rPr lang="en-US" sz="2000" b="1" dirty="0" smtClean="0"/>
              <a:t>blog</a:t>
            </a:r>
          </a:p>
          <a:p>
            <a:endParaRPr lang="en-US" dirty="0" smtClean="0"/>
          </a:p>
          <a:p>
            <a:r>
              <a:rPr lang="en-US" dirty="0" smtClean="0"/>
              <a:t>Please contact:</a:t>
            </a:r>
            <a:endParaRPr lang="en-US" dirty="0"/>
          </a:p>
          <a:p>
            <a:r>
              <a:rPr lang="en-US" dirty="0" smtClean="0"/>
              <a:t>Jane Gifford</a:t>
            </a:r>
          </a:p>
          <a:p>
            <a:r>
              <a:rPr lang="en-US" dirty="0" smtClean="0"/>
              <a:t>Media and Communications Manager</a:t>
            </a:r>
          </a:p>
          <a:p>
            <a:r>
              <a:rPr lang="en-US" dirty="0" err="1" smtClean="0"/>
              <a:t>AARNet</a:t>
            </a:r>
            <a:r>
              <a:rPr lang="en-US" dirty="0" smtClean="0"/>
              <a:t> (Australia’s Academic and Research Network)</a:t>
            </a:r>
          </a:p>
          <a:p>
            <a:r>
              <a:rPr lang="en-US" dirty="0" err="1" smtClean="0"/>
              <a:t>Jane.gifford@aarnet.edu.au</a:t>
            </a:r>
            <a:endParaRPr lang="en-US" dirty="0"/>
          </a:p>
        </p:txBody>
      </p:sp>
    </p:spTree>
    <p:extLst>
      <p:ext uri="{BB962C8B-B14F-4D97-AF65-F5344CB8AC3E}">
        <p14:creationId xmlns:p14="http://schemas.microsoft.com/office/powerpoint/2010/main" val="830583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6734" y="2675834"/>
            <a:ext cx="7920374" cy="2369880"/>
          </a:xfrm>
          <a:prstGeom prst="rect">
            <a:avLst/>
          </a:prstGeom>
          <a:noFill/>
        </p:spPr>
        <p:txBody>
          <a:bodyPr wrap="square" rtlCol="0">
            <a:spAutoFit/>
          </a:bodyPr>
          <a:lstStyle/>
          <a:p>
            <a:r>
              <a:rPr lang="en-US" sz="2000" b="1" dirty="0" smtClean="0"/>
              <a:t>Objectives:</a:t>
            </a:r>
          </a:p>
          <a:p>
            <a:endParaRPr lang="en-US" sz="2400" dirty="0" smtClean="0"/>
          </a:p>
          <a:p>
            <a:pPr marL="285750" indent="-285750">
              <a:buFont typeface="Arial"/>
              <a:buChar char="•"/>
            </a:pPr>
            <a:r>
              <a:rPr lang="en-US" sz="2000" dirty="0" smtClean="0"/>
              <a:t>Trial </a:t>
            </a:r>
            <a:r>
              <a:rPr lang="en-US" sz="2000" dirty="0"/>
              <a:t>a new way for all NRENs/global PR network to share, access and showcase use case information using a digital/blog </a:t>
            </a:r>
            <a:r>
              <a:rPr lang="en-US" sz="2000" dirty="0" smtClean="0"/>
              <a:t>platform</a:t>
            </a:r>
          </a:p>
          <a:p>
            <a:pPr marL="285750" indent="-285750">
              <a:buFont typeface="Arial"/>
              <a:buChar char="•"/>
            </a:pPr>
            <a:endParaRPr lang="en-US" sz="2000" dirty="0"/>
          </a:p>
          <a:p>
            <a:pPr marL="285750" indent="-285750">
              <a:buFont typeface="Arial"/>
              <a:buChar char="•"/>
            </a:pPr>
            <a:r>
              <a:rPr lang="en-US" sz="2000" dirty="0"/>
              <a:t>Raise </a:t>
            </a:r>
            <a:r>
              <a:rPr lang="en-US" sz="2000" dirty="0" smtClean="0"/>
              <a:t>awareness </a:t>
            </a:r>
            <a:r>
              <a:rPr lang="en-US" sz="2000" dirty="0"/>
              <a:t>of the impact of R&amp;E networking, regionally and </a:t>
            </a:r>
            <a:r>
              <a:rPr lang="en-US" sz="2000" dirty="0" smtClean="0"/>
              <a:t>globally</a:t>
            </a:r>
            <a:endParaRPr lang="en-US" sz="2000" dirty="0"/>
          </a:p>
        </p:txBody>
      </p:sp>
      <p:pic>
        <p:nvPicPr>
          <p:cNvPr id="4" name="Picture 3" descr="AARNet _logo_withtag_mon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2841" y="6029091"/>
            <a:ext cx="1317892" cy="593052"/>
          </a:xfrm>
          <a:prstGeom prst="rect">
            <a:avLst/>
          </a:prstGeom>
        </p:spPr>
      </p:pic>
      <p:sp>
        <p:nvSpPr>
          <p:cNvPr id="5" name="TextBox 4"/>
          <p:cNvSpPr txBox="1"/>
          <p:nvPr/>
        </p:nvSpPr>
        <p:spPr>
          <a:xfrm>
            <a:off x="706734" y="1361377"/>
            <a:ext cx="7845762" cy="1015663"/>
          </a:xfrm>
          <a:prstGeom prst="rect">
            <a:avLst/>
          </a:prstGeom>
          <a:noFill/>
        </p:spPr>
        <p:txBody>
          <a:bodyPr wrap="square" rtlCol="0">
            <a:spAutoFit/>
          </a:bodyPr>
          <a:lstStyle/>
          <a:p>
            <a:r>
              <a:rPr lang="en-US" sz="2000" dirty="0"/>
              <a:t>The </a:t>
            </a:r>
            <a:r>
              <a:rPr lang="en-US" sz="2000" i="1" dirty="0"/>
              <a:t>In The Field</a:t>
            </a:r>
            <a:r>
              <a:rPr lang="en-US" sz="2000" dirty="0"/>
              <a:t> Blog Project aims to trial creating dynamic global case studies in the form of collections of stories posted on a collaborative blog site open to </a:t>
            </a:r>
            <a:r>
              <a:rPr lang="en-US" sz="2000" dirty="0" smtClean="0"/>
              <a:t>contributions from all </a:t>
            </a:r>
            <a:r>
              <a:rPr lang="en-US" sz="2000" dirty="0"/>
              <a:t>R&amp;E Networks. </a:t>
            </a:r>
            <a:endParaRPr lang="en-AU" sz="2000" dirty="0"/>
          </a:p>
        </p:txBody>
      </p:sp>
      <p:sp>
        <p:nvSpPr>
          <p:cNvPr id="6" name="TextBox 5"/>
          <p:cNvSpPr txBox="1"/>
          <p:nvPr/>
        </p:nvSpPr>
        <p:spPr>
          <a:xfrm>
            <a:off x="706734" y="450635"/>
            <a:ext cx="5868957" cy="646331"/>
          </a:xfrm>
          <a:prstGeom prst="rect">
            <a:avLst/>
          </a:prstGeom>
          <a:noFill/>
        </p:spPr>
        <p:txBody>
          <a:bodyPr wrap="square" rtlCol="0">
            <a:spAutoFit/>
          </a:bodyPr>
          <a:lstStyle/>
          <a:p>
            <a:r>
              <a:rPr lang="en-US" sz="3600" dirty="0" smtClean="0"/>
              <a:t>The project</a:t>
            </a:r>
            <a:endParaRPr lang="en-US" sz="3600" dirty="0"/>
          </a:p>
        </p:txBody>
      </p:sp>
    </p:spTree>
    <p:extLst>
      <p:ext uri="{BB962C8B-B14F-4D97-AF65-F5344CB8AC3E}">
        <p14:creationId xmlns:p14="http://schemas.microsoft.com/office/powerpoint/2010/main" val="16165991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ARNet _logo_withtag_mon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2841" y="6029091"/>
            <a:ext cx="1317892" cy="593052"/>
          </a:xfrm>
          <a:prstGeom prst="rect">
            <a:avLst/>
          </a:prstGeom>
        </p:spPr>
      </p:pic>
      <p:pic>
        <p:nvPicPr>
          <p:cNvPr id="6" name="Picture 5" descr="A0068_Casestudies Site Design-mockups crop.jpg">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00" y="0"/>
            <a:ext cx="8991600" cy="6858000"/>
          </a:xfrm>
          <a:prstGeom prst="rect">
            <a:avLst/>
          </a:prstGeom>
        </p:spPr>
      </p:pic>
      <p:pic>
        <p:nvPicPr>
          <p:cNvPr id="7" name="Picture 6" descr="AARNet _logo_withtag_mon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5241" y="6181491"/>
            <a:ext cx="1317892" cy="593052"/>
          </a:xfrm>
          <a:prstGeom prst="rect">
            <a:avLst/>
          </a:prstGeom>
        </p:spPr>
      </p:pic>
    </p:spTree>
    <p:extLst>
      <p:ext uri="{BB962C8B-B14F-4D97-AF65-F5344CB8AC3E}">
        <p14:creationId xmlns:p14="http://schemas.microsoft.com/office/powerpoint/2010/main" val="24693670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889" y="337975"/>
            <a:ext cx="6220916" cy="852468"/>
          </a:xfrm>
        </p:spPr>
        <p:txBody>
          <a:bodyPr>
            <a:normAutofit/>
          </a:bodyPr>
          <a:lstStyle/>
          <a:p>
            <a:pPr algn="l"/>
            <a:r>
              <a:rPr lang="en-US" sz="3600" dirty="0" smtClean="0"/>
              <a:t>The concept</a:t>
            </a:r>
            <a:endParaRPr lang="en-US" sz="3600" dirty="0"/>
          </a:p>
        </p:txBody>
      </p:sp>
      <p:pic>
        <p:nvPicPr>
          <p:cNvPr id="4" name="Picture 3" descr="AARNet _logo_withtag_mon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2841" y="6029091"/>
            <a:ext cx="1317892" cy="593052"/>
          </a:xfrm>
          <a:prstGeom prst="rect">
            <a:avLst/>
          </a:prstGeom>
        </p:spPr>
      </p:pic>
      <p:sp>
        <p:nvSpPr>
          <p:cNvPr id="5" name="TextBox 4"/>
          <p:cNvSpPr txBox="1"/>
          <p:nvPr/>
        </p:nvSpPr>
        <p:spPr>
          <a:xfrm>
            <a:off x="620889" y="1417638"/>
            <a:ext cx="7958667" cy="3447098"/>
          </a:xfrm>
          <a:prstGeom prst="rect">
            <a:avLst/>
          </a:prstGeom>
          <a:noFill/>
        </p:spPr>
        <p:txBody>
          <a:bodyPr wrap="square" rtlCol="0">
            <a:spAutoFit/>
          </a:bodyPr>
          <a:lstStyle/>
          <a:p>
            <a:r>
              <a:rPr lang="en-US" sz="2000" dirty="0"/>
              <a:t>Stories can involve one or several </a:t>
            </a:r>
            <a:r>
              <a:rPr lang="en-US" sz="2000" dirty="0" smtClean="0"/>
              <a:t>NRENs. </a:t>
            </a:r>
          </a:p>
          <a:p>
            <a:endParaRPr lang="en-US" sz="2000" dirty="0"/>
          </a:p>
          <a:p>
            <a:r>
              <a:rPr lang="en-US" sz="2000" dirty="0" smtClean="0"/>
              <a:t>Curating a wide range of stories from NRENs around the globe builds a resource of use case examples for all NRENs to utilize for proposals, presentations etc.</a:t>
            </a:r>
          </a:p>
          <a:p>
            <a:r>
              <a:rPr lang="en-US" sz="2000" dirty="0" smtClean="0"/>
              <a:t> </a:t>
            </a:r>
          </a:p>
          <a:p>
            <a:r>
              <a:rPr lang="en-US" sz="2000" dirty="0" smtClean="0"/>
              <a:t>Paints a rich picture of our impact on a global scale.</a:t>
            </a:r>
          </a:p>
          <a:p>
            <a:endParaRPr lang="en-US" sz="2000" dirty="0"/>
          </a:p>
          <a:p>
            <a:r>
              <a:rPr lang="en-US" sz="2000" dirty="0" smtClean="0"/>
              <a:t>Offers a glimpse at the human side of what R&amp;E networking enables (inspired by Humans of NY blog)</a:t>
            </a:r>
            <a:endParaRPr lang="en-US" sz="2800" dirty="0" smtClean="0"/>
          </a:p>
          <a:p>
            <a:r>
              <a:rPr lang="en-US" dirty="0" smtClean="0"/>
              <a:t> </a:t>
            </a:r>
            <a:endParaRPr lang="en-US" dirty="0"/>
          </a:p>
        </p:txBody>
      </p:sp>
    </p:spTree>
    <p:extLst>
      <p:ext uri="{BB962C8B-B14F-4D97-AF65-F5344CB8AC3E}">
        <p14:creationId xmlns:p14="http://schemas.microsoft.com/office/powerpoint/2010/main" val="27034140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umans-Of-Newyork.jpg.jpeg">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132" y="178599"/>
            <a:ext cx="8663483" cy="6497612"/>
          </a:xfrm>
          <a:prstGeom prst="rect">
            <a:avLst/>
          </a:prstGeom>
        </p:spPr>
      </p:pic>
      <p:pic>
        <p:nvPicPr>
          <p:cNvPr id="3" name="Picture 2" descr="AARNet _logo_withtag_mon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2841" y="6029091"/>
            <a:ext cx="1317892" cy="593052"/>
          </a:xfrm>
          <a:prstGeom prst="rect">
            <a:avLst/>
          </a:prstGeom>
        </p:spPr>
      </p:pic>
    </p:spTree>
    <p:extLst>
      <p:ext uri="{BB962C8B-B14F-4D97-AF65-F5344CB8AC3E}">
        <p14:creationId xmlns:p14="http://schemas.microsoft.com/office/powerpoint/2010/main" val="6849953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1073" y="356010"/>
            <a:ext cx="4964676" cy="646331"/>
          </a:xfrm>
          <a:prstGeom prst="rect">
            <a:avLst/>
          </a:prstGeom>
          <a:noFill/>
        </p:spPr>
        <p:txBody>
          <a:bodyPr wrap="square" rtlCol="0">
            <a:spAutoFit/>
          </a:bodyPr>
          <a:lstStyle/>
          <a:p>
            <a:r>
              <a:rPr lang="en-US" sz="3600" dirty="0" smtClean="0"/>
              <a:t>Target audiences</a:t>
            </a:r>
            <a:endParaRPr lang="en-US" sz="3600" dirty="0"/>
          </a:p>
        </p:txBody>
      </p:sp>
      <p:sp>
        <p:nvSpPr>
          <p:cNvPr id="3" name="TextBox 2"/>
          <p:cNvSpPr txBox="1"/>
          <p:nvPr/>
        </p:nvSpPr>
        <p:spPr>
          <a:xfrm>
            <a:off x="644638" y="1375930"/>
            <a:ext cx="8091652" cy="4801315"/>
          </a:xfrm>
          <a:prstGeom prst="rect">
            <a:avLst/>
          </a:prstGeom>
          <a:noFill/>
        </p:spPr>
        <p:txBody>
          <a:bodyPr wrap="square" rtlCol="0">
            <a:spAutoFit/>
          </a:bodyPr>
          <a:lstStyle/>
          <a:p>
            <a:r>
              <a:rPr lang="en-US" b="1" dirty="0"/>
              <a:t>Global PR network members (NRENs) </a:t>
            </a:r>
            <a:endParaRPr lang="en-AU" b="1" dirty="0"/>
          </a:p>
          <a:p>
            <a:pPr lvl="0"/>
            <a:r>
              <a:rPr lang="en-US" dirty="0"/>
              <a:t>A resource for sharing use case stories, which will assist in their work (e.g. provide content and messages to target user communities, seek collaborators, demonstrate value and impact to funding bodies etc.)</a:t>
            </a:r>
            <a:endParaRPr lang="en-AU" dirty="0"/>
          </a:p>
          <a:p>
            <a:r>
              <a:rPr lang="en-US" dirty="0"/>
              <a:t> </a:t>
            </a:r>
            <a:endParaRPr lang="en-AU" dirty="0"/>
          </a:p>
          <a:p>
            <a:r>
              <a:rPr lang="en-US" b="1" dirty="0"/>
              <a:t>Funding bodies </a:t>
            </a:r>
            <a:endParaRPr lang="en-AU" b="1" dirty="0"/>
          </a:p>
          <a:p>
            <a:pPr lvl="0"/>
            <a:r>
              <a:rPr lang="en-US" dirty="0"/>
              <a:t>A resource for (NRENs to direct) funding bodies to demonstrate the role and value of R&amp;E networking </a:t>
            </a:r>
            <a:r>
              <a:rPr lang="en-US" dirty="0" err="1"/>
              <a:t>organisations</a:t>
            </a:r>
            <a:r>
              <a:rPr lang="en-US" dirty="0"/>
              <a:t>; reinforcing/aiding funding decisions</a:t>
            </a:r>
            <a:endParaRPr lang="en-AU" dirty="0"/>
          </a:p>
          <a:p>
            <a:r>
              <a:rPr lang="en-US" dirty="0"/>
              <a:t> </a:t>
            </a:r>
            <a:endParaRPr lang="en-AU" b="1" dirty="0"/>
          </a:p>
          <a:p>
            <a:r>
              <a:rPr lang="en-US" b="1" dirty="0"/>
              <a:t>Other NREN staff and other partners</a:t>
            </a:r>
            <a:endParaRPr lang="en-AU" b="1" dirty="0"/>
          </a:p>
          <a:p>
            <a:pPr lvl="0"/>
            <a:r>
              <a:rPr lang="en-US" dirty="0"/>
              <a:t>An accessible resource for material about user communities’ usage of R&amp;E networks and services, and supporting funding decisions</a:t>
            </a:r>
            <a:endParaRPr lang="en-AU" dirty="0"/>
          </a:p>
          <a:p>
            <a:r>
              <a:rPr lang="en-US" dirty="0"/>
              <a:t> </a:t>
            </a:r>
            <a:endParaRPr lang="en-AU" dirty="0"/>
          </a:p>
          <a:p>
            <a:r>
              <a:rPr lang="en-US" b="1" dirty="0"/>
              <a:t>R&amp;E networking community </a:t>
            </a:r>
            <a:endParaRPr lang="en-AU" b="1" dirty="0"/>
          </a:p>
          <a:p>
            <a:pPr lvl="0"/>
            <a:r>
              <a:rPr lang="en-US" dirty="0"/>
              <a:t>To get ideas of successful networking solutions of other users/communities; </a:t>
            </a:r>
            <a:endParaRPr lang="en-AU" dirty="0"/>
          </a:p>
          <a:p>
            <a:pPr lvl="0"/>
            <a:r>
              <a:rPr lang="en-US" dirty="0"/>
              <a:t>To seek collaborations</a:t>
            </a:r>
            <a:endParaRPr lang="en-AU" dirty="0"/>
          </a:p>
          <a:p>
            <a:endParaRPr lang="en-US" dirty="0"/>
          </a:p>
        </p:txBody>
      </p:sp>
      <p:pic>
        <p:nvPicPr>
          <p:cNvPr id="4" name="Picture 3" descr="AARNet _logo_withtag_mon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5241" y="6181491"/>
            <a:ext cx="1317892" cy="593052"/>
          </a:xfrm>
          <a:prstGeom prst="rect">
            <a:avLst/>
          </a:prstGeom>
        </p:spPr>
      </p:pic>
    </p:spTree>
    <p:extLst>
      <p:ext uri="{BB962C8B-B14F-4D97-AF65-F5344CB8AC3E}">
        <p14:creationId xmlns:p14="http://schemas.microsoft.com/office/powerpoint/2010/main" val="41263945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7923" y="1199375"/>
            <a:ext cx="8455210" cy="5016758"/>
          </a:xfrm>
          <a:prstGeom prst="rect">
            <a:avLst/>
          </a:prstGeom>
          <a:noFill/>
        </p:spPr>
        <p:txBody>
          <a:bodyPr wrap="square" rtlCol="0">
            <a:spAutoFit/>
          </a:bodyPr>
          <a:lstStyle/>
          <a:p>
            <a:r>
              <a:rPr lang="en-US" sz="2000" dirty="0" smtClean="0"/>
              <a:t>Stories </a:t>
            </a:r>
            <a:r>
              <a:rPr lang="en-US" sz="2000" dirty="0"/>
              <a:t>can involve one or several R&amp;E Networks – each story will be tagged to feature name of network/s involved as well as category under headline</a:t>
            </a:r>
            <a:r>
              <a:rPr lang="en-US" sz="2000" dirty="0" smtClean="0"/>
              <a:t>.</a:t>
            </a:r>
            <a:r>
              <a:rPr lang="en-AU" sz="2000" dirty="0"/>
              <a:t> </a:t>
            </a:r>
            <a:r>
              <a:rPr lang="en-US" sz="2000" dirty="0" smtClean="0"/>
              <a:t>All </a:t>
            </a:r>
            <a:r>
              <a:rPr lang="en-US" sz="2000" dirty="0"/>
              <a:t>the </a:t>
            </a:r>
            <a:r>
              <a:rPr lang="en-US" sz="2000" dirty="0" smtClean="0"/>
              <a:t>stories </a:t>
            </a:r>
            <a:r>
              <a:rPr lang="en-US" sz="2000" dirty="0"/>
              <a:t>work together to tell a bigger regional or global story</a:t>
            </a:r>
            <a:r>
              <a:rPr lang="en-AU" sz="2000" dirty="0"/>
              <a:t>.</a:t>
            </a:r>
            <a:r>
              <a:rPr lang="en-US" sz="2000" dirty="0"/>
              <a:t> </a:t>
            </a:r>
            <a:endParaRPr lang="en-AU" sz="2000" dirty="0" smtClean="0"/>
          </a:p>
          <a:p>
            <a:endParaRPr lang="en-AU" sz="2000" dirty="0"/>
          </a:p>
          <a:p>
            <a:r>
              <a:rPr lang="en-AU" sz="2000" b="1" dirty="0" smtClean="0"/>
              <a:t>Types of posts</a:t>
            </a:r>
            <a:endParaRPr lang="en-AU" sz="2000" dirty="0"/>
          </a:p>
          <a:p>
            <a:pPr marL="285750" indent="-285750">
              <a:buFont typeface="Arial"/>
              <a:buChar char="•"/>
            </a:pPr>
            <a:r>
              <a:rPr lang="en-US" sz="2000" dirty="0" smtClean="0"/>
              <a:t>Image with caption </a:t>
            </a:r>
            <a:endParaRPr lang="en-AU" sz="2000" dirty="0"/>
          </a:p>
          <a:p>
            <a:pPr marL="285750" indent="-285750">
              <a:buFont typeface="Arial"/>
              <a:buChar char="•"/>
            </a:pPr>
            <a:r>
              <a:rPr lang="en-US" sz="2000" dirty="0" smtClean="0"/>
              <a:t>Video with caption </a:t>
            </a:r>
            <a:endParaRPr lang="en-AU" sz="2000" dirty="0"/>
          </a:p>
          <a:p>
            <a:pPr marL="285750" indent="-285750">
              <a:buFont typeface="Arial"/>
              <a:buChar char="•"/>
            </a:pPr>
            <a:r>
              <a:rPr lang="en-US" sz="2000" dirty="0" smtClean="0"/>
              <a:t>Text only </a:t>
            </a:r>
            <a:endParaRPr lang="en-AU" sz="2000" dirty="0"/>
          </a:p>
          <a:p>
            <a:pPr marL="285750" indent="-285750">
              <a:buFont typeface="Arial"/>
              <a:buChar char="•"/>
            </a:pPr>
            <a:r>
              <a:rPr lang="en-US" sz="2000" dirty="0" smtClean="0"/>
              <a:t>Text and image or video</a:t>
            </a:r>
            <a:endParaRPr lang="en-AU" sz="2000" dirty="0"/>
          </a:p>
          <a:p>
            <a:pPr marL="285750" indent="-285750">
              <a:buFont typeface="Arial"/>
              <a:buChar char="•"/>
            </a:pPr>
            <a:r>
              <a:rPr lang="en-US" sz="2000" dirty="0" smtClean="0"/>
              <a:t>READ MORE will be an option for any post if there is more to read. Logos for all R&amp;E Networks involved in the story will feature in sidebar of sub page and hyperlink back to NREN websites. </a:t>
            </a:r>
          </a:p>
          <a:p>
            <a:pPr marL="285750" indent="-285750">
              <a:buFont typeface="Arial"/>
              <a:buChar char="•"/>
            </a:pPr>
            <a:endParaRPr lang="en-AU" sz="2000" dirty="0" smtClean="0"/>
          </a:p>
          <a:p>
            <a:r>
              <a:rPr lang="en-US" sz="2000" dirty="0" smtClean="0"/>
              <a:t>Stories can </a:t>
            </a:r>
            <a:r>
              <a:rPr lang="en-US" sz="2000" dirty="0"/>
              <a:t>be searched and viewed by R&amp;E Network, Region, </a:t>
            </a:r>
            <a:r>
              <a:rPr lang="en-US" sz="2000" dirty="0" smtClean="0"/>
              <a:t>and Categories</a:t>
            </a:r>
            <a:r>
              <a:rPr lang="en-US" sz="2000" dirty="0"/>
              <a:t>, such as education, health, food security, radio astronomy </a:t>
            </a:r>
            <a:r>
              <a:rPr lang="en-US" sz="2000" dirty="0" smtClean="0"/>
              <a:t>etc</a:t>
            </a:r>
            <a:r>
              <a:rPr lang="en-US" sz="2000" dirty="0"/>
              <a:t>.</a:t>
            </a:r>
            <a:r>
              <a:rPr lang="en-US" sz="2000" dirty="0" smtClean="0"/>
              <a:t> </a:t>
            </a:r>
            <a:r>
              <a:rPr lang="en-US" sz="2000" dirty="0"/>
              <a:t>and Sub-categories, such as Dengue Fever, SKA, K-12 schools</a:t>
            </a:r>
            <a:r>
              <a:rPr lang="en-US" sz="2000" dirty="0" smtClean="0"/>
              <a:t>.</a:t>
            </a:r>
          </a:p>
        </p:txBody>
      </p:sp>
      <p:sp>
        <p:nvSpPr>
          <p:cNvPr id="3" name="TextBox 2"/>
          <p:cNvSpPr txBox="1"/>
          <p:nvPr/>
        </p:nvSpPr>
        <p:spPr>
          <a:xfrm>
            <a:off x="430192" y="392529"/>
            <a:ext cx="6841995" cy="923330"/>
          </a:xfrm>
          <a:prstGeom prst="rect">
            <a:avLst/>
          </a:prstGeom>
          <a:noFill/>
        </p:spPr>
        <p:txBody>
          <a:bodyPr wrap="square" rtlCol="0">
            <a:spAutoFit/>
          </a:bodyPr>
          <a:lstStyle/>
          <a:p>
            <a:r>
              <a:rPr lang="en-AU" sz="3600" dirty="0" smtClean="0"/>
              <a:t>The stories</a:t>
            </a:r>
            <a:endParaRPr lang="en-AU" sz="3600" dirty="0"/>
          </a:p>
          <a:p>
            <a:endParaRPr lang="en-US" dirty="0"/>
          </a:p>
        </p:txBody>
      </p:sp>
      <p:pic>
        <p:nvPicPr>
          <p:cNvPr id="4" name="Picture 3" descr="AARNet _logo_withtag_mon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5241" y="6181491"/>
            <a:ext cx="1317892" cy="593052"/>
          </a:xfrm>
          <a:prstGeom prst="rect">
            <a:avLst/>
          </a:prstGeom>
        </p:spPr>
      </p:pic>
    </p:spTree>
    <p:extLst>
      <p:ext uri="{BB962C8B-B14F-4D97-AF65-F5344CB8AC3E}">
        <p14:creationId xmlns:p14="http://schemas.microsoft.com/office/powerpoint/2010/main" val="7023062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age1.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00" y="0"/>
            <a:ext cx="8947777" cy="6858000"/>
          </a:xfrm>
          <a:prstGeom prst="rect">
            <a:avLst/>
          </a:prstGeom>
        </p:spPr>
      </p:pic>
    </p:spTree>
    <p:extLst>
      <p:ext uri="{BB962C8B-B14F-4D97-AF65-F5344CB8AC3E}">
        <p14:creationId xmlns:p14="http://schemas.microsoft.com/office/powerpoint/2010/main" val="33461156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8882" y="542802"/>
            <a:ext cx="4521791" cy="646331"/>
          </a:xfrm>
          <a:prstGeom prst="rect">
            <a:avLst/>
          </a:prstGeom>
          <a:noFill/>
        </p:spPr>
        <p:txBody>
          <a:bodyPr wrap="none" rtlCol="0">
            <a:spAutoFit/>
          </a:bodyPr>
          <a:lstStyle/>
          <a:p>
            <a:r>
              <a:rPr lang="en-US" sz="3600" dirty="0" smtClean="0"/>
              <a:t>How to submit stories? </a:t>
            </a:r>
            <a:endParaRPr lang="en-US" sz="3600" dirty="0"/>
          </a:p>
        </p:txBody>
      </p:sp>
      <p:sp>
        <p:nvSpPr>
          <p:cNvPr id="3" name="TextBox 2"/>
          <p:cNvSpPr txBox="1"/>
          <p:nvPr/>
        </p:nvSpPr>
        <p:spPr>
          <a:xfrm>
            <a:off x="758882" y="1392355"/>
            <a:ext cx="7569215" cy="4401205"/>
          </a:xfrm>
          <a:prstGeom prst="rect">
            <a:avLst/>
          </a:prstGeom>
          <a:noFill/>
        </p:spPr>
        <p:txBody>
          <a:bodyPr wrap="square" rtlCol="0">
            <a:spAutoFit/>
          </a:bodyPr>
          <a:lstStyle/>
          <a:p>
            <a:r>
              <a:rPr lang="en-US" sz="2000" dirty="0" smtClean="0"/>
              <a:t>The </a:t>
            </a:r>
            <a:r>
              <a:rPr lang="en-US" sz="2000" dirty="0"/>
              <a:t>aim is to make </a:t>
            </a:r>
            <a:r>
              <a:rPr lang="en-US" sz="2000" dirty="0" smtClean="0"/>
              <a:t>submitting stories </a:t>
            </a:r>
            <a:r>
              <a:rPr lang="en-US" sz="2000" dirty="0"/>
              <a:t>very, very </a:t>
            </a:r>
            <a:r>
              <a:rPr lang="en-US" sz="2000" dirty="0" smtClean="0"/>
              <a:t>easy.</a:t>
            </a:r>
          </a:p>
          <a:p>
            <a:endParaRPr lang="en-US" sz="2000" dirty="0"/>
          </a:p>
          <a:p>
            <a:r>
              <a:rPr lang="en-US" sz="2000" dirty="0" smtClean="0"/>
              <a:t>Clicking on the </a:t>
            </a:r>
            <a:r>
              <a:rPr lang="en-US" sz="2000" dirty="0"/>
              <a:t>Submit Now button in bottom right corner of home page will </a:t>
            </a:r>
            <a:r>
              <a:rPr lang="en-US" sz="2000" dirty="0" smtClean="0"/>
              <a:t>give contributors </a:t>
            </a:r>
            <a:r>
              <a:rPr lang="en-US" sz="2000" dirty="0"/>
              <a:t>a choice </a:t>
            </a:r>
            <a:r>
              <a:rPr lang="en-US" sz="2000" dirty="0" smtClean="0"/>
              <a:t>of submitting text and images:</a:t>
            </a:r>
          </a:p>
          <a:p>
            <a:endParaRPr lang="en-US" sz="2000" dirty="0" smtClean="0"/>
          </a:p>
          <a:p>
            <a:pPr marL="800100" lvl="1" indent="-342900">
              <a:buFont typeface="Arial"/>
              <a:buChar char="•"/>
            </a:pPr>
            <a:r>
              <a:rPr lang="en-US" sz="2000" dirty="0" smtClean="0"/>
              <a:t>via </a:t>
            </a:r>
            <a:r>
              <a:rPr lang="en-US" sz="2000" dirty="0"/>
              <a:t>email or </a:t>
            </a:r>
            <a:endParaRPr lang="en-US" sz="2000" dirty="0" smtClean="0"/>
          </a:p>
          <a:p>
            <a:pPr marL="800100" lvl="1" indent="-342900">
              <a:buFont typeface="Arial"/>
              <a:buChar char="•"/>
            </a:pPr>
            <a:r>
              <a:rPr lang="en-US" sz="2000" dirty="0" smtClean="0"/>
              <a:t>via </a:t>
            </a:r>
            <a:r>
              <a:rPr lang="en-US" sz="2000" dirty="0"/>
              <a:t>a specially designed form in </a:t>
            </a:r>
            <a:r>
              <a:rPr lang="en-US" sz="2000" dirty="0" smtClean="0"/>
              <a:t>the </a:t>
            </a:r>
            <a:r>
              <a:rPr lang="en-US" sz="2000" dirty="0" err="1" smtClean="0"/>
              <a:t>WordPress</a:t>
            </a:r>
            <a:r>
              <a:rPr lang="en-US" sz="2000" dirty="0" smtClean="0"/>
              <a:t> CMS, with fields to complete </a:t>
            </a:r>
            <a:r>
              <a:rPr lang="en-US" sz="2000" dirty="0"/>
              <a:t>for </a:t>
            </a:r>
            <a:r>
              <a:rPr lang="en-US" sz="2000" dirty="0" smtClean="0"/>
              <a:t>NREN name, region, category, heading</a:t>
            </a:r>
            <a:r>
              <a:rPr lang="en-US" sz="2000" dirty="0"/>
              <a:t>, subhead, image/s, intro text, body text etc.</a:t>
            </a:r>
          </a:p>
          <a:p>
            <a:endParaRPr lang="en-US" sz="2000" dirty="0" smtClean="0"/>
          </a:p>
          <a:p>
            <a:r>
              <a:rPr lang="en-US" sz="2000" dirty="0" smtClean="0"/>
              <a:t>To maintain quality and style, all submissions </a:t>
            </a:r>
            <a:r>
              <a:rPr lang="en-US" sz="2000" dirty="0"/>
              <a:t>will be moderated and </a:t>
            </a:r>
            <a:r>
              <a:rPr lang="en-US" sz="2000" dirty="0" smtClean="0"/>
              <a:t>if needed edited by </a:t>
            </a:r>
            <a:r>
              <a:rPr lang="en-US" sz="2000" dirty="0"/>
              <a:t>a working group member before publishing</a:t>
            </a:r>
            <a:r>
              <a:rPr lang="en-US" sz="2000" dirty="0" smtClean="0"/>
              <a:t>.</a:t>
            </a:r>
          </a:p>
          <a:p>
            <a:endParaRPr lang="en-US" sz="2000" dirty="0"/>
          </a:p>
          <a:p>
            <a:r>
              <a:rPr lang="en-US" sz="2000" dirty="0" smtClean="0"/>
              <a:t>Advice and assistance will be provided by the working group.</a:t>
            </a:r>
            <a:endParaRPr lang="en-US" sz="2000" dirty="0"/>
          </a:p>
        </p:txBody>
      </p:sp>
      <p:pic>
        <p:nvPicPr>
          <p:cNvPr id="4" name="Picture 3" descr="AARNet _logo_withtag_mon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5241" y="6181491"/>
            <a:ext cx="1317892" cy="593052"/>
          </a:xfrm>
          <a:prstGeom prst="rect">
            <a:avLst/>
          </a:prstGeom>
        </p:spPr>
      </p:pic>
    </p:spTree>
    <p:extLst>
      <p:ext uri="{BB962C8B-B14F-4D97-AF65-F5344CB8AC3E}">
        <p14:creationId xmlns:p14="http://schemas.microsoft.com/office/powerpoint/2010/main" val="15645294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7551</TotalTime>
  <Words>544</Words>
  <Application>Microsoft Macintosh PowerPoint</Application>
  <PresentationFormat>On-screen Show (4:3)</PresentationFormat>
  <Paragraphs>85</Paragraphs>
  <Slides>12</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Office Theme</vt:lpstr>
      <vt:lpstr>PowerPoint Presentation</vt:lpstr>
      <vt:lpstr>PowerPoint Presentation</vt:lpstr>
      <vt:lpstr>PowerPoint Presentation</vt:lpstr>
      <vt:lpstr>The concept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 Gifford</dc:creator>
  <cp:lastModifiedBy>Microsoft Office User</cp:lastModifiedBy>
  <cp:revision>56</cp:revision>
  <dcterms:created xsi:type="dcterms:W3CDTF">2015-06-11T07:12:33Z</dcterms:created>
  <dcterms:modified xsi:type="dcterms:W3CDTF">2015-10-30T09:07:34Z</dcterms:modified>
</cp:coreProperties>
</file>