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458" r:id="rId5"/>
    <p:sldId id="480" r:id="rId6"/>
    <p:sldId id="470" r:id="rId7"/>
    <p:sldId id="479" r:id="rId8"/>
    <p:sldId id="468" r:id="rId9"/>
    <p:sldId id="469" r:id="rId10"/>
    <p:sldId id="471" r:id="rId11"/>
    <p:sldId id="472" r:id="rId12"/>
    <p:sldId id="473" r:id="rId13"/>
    <p:sldId id="474" r:id="rId14"/>
    <p:sldId id="379" r:id="rId15"/>
    <p:sldId id="475" r:id="rId16"/>
    <p:sldId id="476" r:id="rId17"/>
    <p:sldId id="477" r:id="rId18"/>
    <p:sldId id="478" r:id="rId19"/>
    <p:sldId id="465" r:id="rId20"/>
  </p:sldIdLst>
  <p:sldSz cx="12192000" cy="6858000"/>
  <p:notesSz cx="7102475" cy="10233025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 userDrawn="1">
          <p15:clr>
            <a:srgbClr val="A4A3A4"/>
          </p15:clr>
        </p15:guide>
        <p15:guide id="2" orient="horz" pos="4229" userDrawn="1">
          <p15:clr>
            <a:srgbClr val="A4A3A4"/>
          </p15:clr>
        </p15:guide>
        <p15:guide id="3" orient="horz" pos="182" userDrawn="1">
          <p15:clr>
            <a:srgbClr val="A4A3A4"/>
          </p15:clr>
        </p15:guide>
        <p15:guide id="4" orient="horz" pos="3958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  <p15:guide id="6" orient="horz" pos="272" userDrawn="1">
          <p15:clr>
            <a:srgbClr val="A4A3A4"/>
          </p15:clr>
        </p15:guide>
        <p15:guide id="7" orient="horz" pos="4137" userDrawn="1">
          <p15:clr>
            <a:srgbClr val="A4A3A4"/>
          </p15:clr>
        </p15:guide>
        <p15:guide id="8" orient="horz" pos="4047" userDrawn="1">
          <p15:clr>
            <a:srgbClr val="A4A3A4"/>
          </p15:clr>
        </p15:guide>
        <p15:guide id="9" orient="horz" pos="364" userDrawn="1">
          <p15:clr>
            <a:srgbClr val="A4A3A4"/>
          </p15:clr>
        </p15:guide>
        <p15:guide id="10" orient="horz" pos="454" userDrawn="1">
          <p15:clr>
            <a:srgbClr val="A4A3A4"/>
          </p15:clr>
        </p15:guide>
        <p15:guide id="11" orient="horz" pos="3866" userDrawn="1">
          <p15:clr>
            <a:srgbClr val="A4A3A4"/>
          </p15:clr>
        </p15:guide>
        <p15:guide id="12" orient="horz" pos="3775" userDrawn="1">
          <p15:clr>
            <a:srgbClr val="A4A3A4"/>
          </p15:clr>
        </p15:guide>
        <p15:guide id="13" orient="horz" pos="546" userDrawn="1">
          <p15:clr>
            <a:srgbClr val="A4A3A4"/>
          </p15:clr>
        </p15:guide>
        <p15:guide id="14" orient="horz" pos="637" userDrawn="1">
          <p15:clr>
            <a:srgbClr val="A4A3A4"/>
          </p15:clr>
        </p15:guide>
        <p15:guide id="15" orient="horz" pos="727" userDrawn="1">
          <p15:clr>
            <a:srgbClr val="A4A3A4"/>
          </p15:clr>
        </p15:guide>
        <p15:guide id="16" orient="horz" pos="818" userDrawn="1">
          <p15:clr>
            <a:srgbClr val="A4A3A4"/>
          </p15:clr>
        </p15:guide>
        <p15:guide id="17" orient="horz" pos="908" userDrawn="1">
          <p15:clr>
            <a:srgbClr val="A4A3A4"/>
          </p15:clr>
        </p15:guide>
        <p15:guide id="18" orient="horz" pos="998" userDrawn="1">
          <p15:clr>
            <a:srgbClr val="A4A3A4"/>
          </p15:clr>
        </p15:guide>
        <p15:guide id="19" orient="horz" pos="1089" userDrawn="1">
          <p15:clr>
            <a:srgbClr val="A4A3A4"/>
          </p15:clr>
        </p15:guide>
        <p15:guide id="20" orient="horz" pos="1181" userDrawn="1">
          <p15:clr>
            <a:srgbClr val="A4A3A4"/>
          </p15:clr>
        </p15:guide>
        <p15:guide id="21" orient="horz" pos="1272" userDrawn="1">
          <p15:clr>
            <a:srgbClr val="A4A3A4"/>
          </p15:clr>
        </p15:guide>
        <p15:guide id="22" orient="horz" pos="1362" userDrawn="1">
          <p15:clr>
            <a:srgbClr val="A4A3A4"/>
          </p15:clr>
        </p15:guide>
        <p15:guide id="23" orient="horz" pos="1452" userDrawn="1">
          <p15:clr>
            <a:srgbClr val="A4A3A4"/>
          </p15:clr>
        </p15:guide>
        <p15:guide id="24" orient="horz" pos="1542" userDrawn="1">
          <p15:clr>
            <a:srgbClr val="A4A3A4"/>
          </p15:clr>
        </p15:guide>
        <p15:guide id="25" orient="horz" pos="1633" userDrawn="1">
          <p15:clr>
            <a:srgbClr val="A4A3A4"/>
          </p15:clr>
        </p15:guide>
        <p15:guide id="26" orient="horz" pos="3685" userDrawn="1">
          <p15:clr>
            <a:srgbClr val="A4A3A4"/>
          </p15:clr>
        </p15:guide>
        <p15:guide id="27" orient="horz" pos="3594" userDrawn="1">
          <p15:clr>
            <a:srgbClr val="A4A3A4"/>
          </p15:clr>
        </p15:guide>
        <p15:guide id="28" orient="horz" pos="3502" userDrawn="1">
          <p15:clr>
            <a:srgbClr val="A4A3A4"/>
          </p15:clr>
        </p15:guide>
        <p15:guide id="29" orient="horz" pos="3412" userDrawn="1">
          <p15:clr>
            <a:srgbClr val="A4A3A4"/>
          </p15:clr>
        </p15:guide>
        <p15:guide id="30" pos="3840" userDrawn="1">
          <p15:clr>
            <a:srgbClr val="A4A3A4"/>
          </p15:clr>
        </p15:guide>
        <p15:guide id="31" pos="241" userDrawn="1">
          <p15:clr>
            <a:srgbClr val="A4A3A4"/>
          </p15:clr>
        </p15:guide>
        <p15:guide id="32" pos="365" userDrawn="1">
          <p15:clr>
            <a:srgbClr val="A4A3A4"/>
          </p15:clr>
        </p15:guide>
        <p15:guide id="33" pos="484" userDrawn="1">
          <p15:clr>
            <a:srgbClr val="A4A3A4"/>
          </p15:clr>
        </p15:guide>
        <p15:guide id="34" pos="120" userDrawn="1">
          <p15:clr>
            <a:srgbClr val="A4A3A4"/>
          </p15:clr>
        </p15:guide>
        <p15:guide id="35" pos="7560" userDrawn="1">
          <p15:clr>
            <a:srgbClr val="A4A3A4"/>
          </p15:clr>
        </p15:guide>
        <p15:guide id="36" pos="7439" userDrawn="1">
          <p15:clr>
            <a:srgbClr val="A4A3A4"/>
          </p15:clr>
        </p15:guide>
        <p15:guide id="37" pos="3780" userDrawn="1">
          <p15:clr>
            <a:srgbClr val="A4A3A4"/>
          </p15:clr>
        </p15:guide>
        <p15:guide id="38" pos="3901" userDrawn="1">
          <p15:clr>
            <a:srgbClr val="A4A3A4"/>
          </p15:clr>
        </p15:guide>
        <p15:guide id="39" pos="7197" userDrawn="1">
          <p15:clr>
            <a:srgbClr val="A4A3A4"/>
          </p15:clr>
        </p15:guide>
        <p15:guide id="40" pos="7317" userDrawn="1">
          <p15:clr>
            <a:srgbClr val="A4A3A4"/>
          </p15:clr>
        </p15:guide>
        <p15:guide id="41" pos="604" userDrawn="1">
          <p15:clr>
            <a:srgbClr val="A4A3A4"/>
          </p15:clr>
        </p15:guide>
        <p15:guide id="42" pos="7076" userDrawn="1">
          <p15:clr>
            <a:srgbClr val="A4A3A4"/>
          </p15:clr>
        </p15:guide>
        <p15:guide id="43" pos="2516" userDrawn="1">
          <p15:clr>
            <a:srgbClr val="A4A3A4"/>
          </p15:clr>
        </p15:guide>
        <p15:guide id="44" pos="2636" userDrawn="1">
          <p15:clr>
            <a:srgbClr val="A4A3A4"/>
          </p15:clr>
        </p15:guide>
        <p15:guide id="45" pos="5043" userDrawn="1">
          <p15:clr>
            <a:srgbClr val="A4A3A4"/>
          </p15:clr>
        </p15:guide>
        <p15:guide id="46" pos="5165" userDrawn="1">
          <p15:clr>
            <a:srgbClr val="A4A3A4"/>
          </p15:clr>
        </p15:guide>
        <p15:guide id="47" pos="2759" userDrawn="1">
          <p15:clr>
            <a:srgbClr val="A4A3A4"/>
          </p15:clr>
        </p15:guide>
        <p15:guide id="48" pos="49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223" userDrawn="1">
          <p15:clr>
            <a:srgbClr val="A4A3A4"/>
          </p15:clr>
        </p15:guide>
        <p15:guide id="4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68A5"/>
    <a:srgbClr val="FBB040"/>
    <a:srgbClr val="F1F1F1"/>
    <a:srgbClr val="4FB3CF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20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12" y="-1064"/>
      </p:cViewPr>
      <p:guideLst>
        <p:guide orient="horz" pos="2161"/>
        <p:guide orient="horz" pos="4229"/>
        <p:guide orient="horz" pos="182"/>
        <p:guide orient="horz" pos="3958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3840"/>
        <p:guide pos="241"/>
        <p:guide pos="365"/>
        <p:guide pos="484"/>
        <p:guide pos="120"/>
        <p:guide pos="7560"/>
        <p:guide pos="7439"/>
        <p:guide pos="3780"/>
        <p:guide pos="3901"/>
        <p:guide pos="7197"/>
        <p:guide pos="7317"/>
        <p:guide pos="604"/>
        <p:guide pos="7076"/>
        <p:guide pos="2516"/>
        <p:guide pos="2636"/>
        <p:guide pos="5043"/>
        <p:guide pos="5165"/>
        <p:guide pos="2759"/>
        <p:guide pos="49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2694" y="108"/>
      </p:cViewPr>
      <p:guideLst>
        <p:guide orient="horz" pos="2880"/>
        <p:guide orient="horz" pos="3223"/>
        <p:guide pos="2160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tags" Target="tags/tag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7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4E13719-9F5E-4B85-A78F-3C278C353A0A}" type="datetimeFigureOut">
              <a:rPr lang="nl-NL" smtClean="0"/>
              <a:pPr/>
              <a:t>27/10/15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7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027F003-FF96-4FFF-B179-3F49A694194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7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8018AE1-1792-42F7-8388-41230FC629A7}" type="datetimeFigureOut">
              <a:rPr lang="nl-NL" smtClean="0"/>
              <a:pPr/>
              <a:t>27/10/15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9"/>
            <a:ext cx="5681980" cy="4604861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7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941A07B9-C6B0-4601-82BC-9FBC743D722E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6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6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6.pn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9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16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9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Relationship Id="rId3" Type="http://schemas.openxmlformats.org/officeDocument/2006/relationships/image" Target="../media/image16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2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2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5557478"/>
            <a:ext cx="11808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90500" y="144002"/>
            <a:ext cx="1181100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384000" y="1548000"/>
            <a:ext cx="11424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5"/>
            <a:ext cx="11808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383118" y="285222"/>
            <a:ext cx="11425767" cy="5707592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4"/>
            <a:ext cx="11808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83119" y="288000"/>
            <a:ext cx="11425765" cy="6279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4"/>
            <a:ext cx="11808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5617635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193366" y="1584325"/>
            <a:ext cx="5614633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83117" y="1584325"/>
            <a:ext cx="5617633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7" y="1584325"/>
            <a:ext cx="5615517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83117" y="1584325"/>
            <a:ext cx="5616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584325"/>
            <a:ext cx="5609651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1" y="1441450"/>
            <a:ext cx="581024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6" y="1441450"/>
            <a:ext cx="5808135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441450"/>
            <a:ext cx="5808132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90501" y="1441450"/>
            <a:ext cx="5810249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441450"/>
            <a:ext cx="5808133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90501" y="1441450"/>
            <a:ext cx="5810249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6193367" y="1441450"/>
            <a:ext cx="5808133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0" y="1441450"/>
            <a:ext cx="5810251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14" name="Picture 13" descr="pic_surfnet2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5557478"/>
            <a:ext cx="11808000" cy="115195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74908"/>
            <a:ext cx="12192000" cy="396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11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3681600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8131200" y="1584325"/>
            <a:ext cx="3681600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4257600" y="1584325"/>
            <a:ext cx="3681600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1343" y="1441450"/>
            <a:ext cx="380280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8199966" y="1441450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67" y="1441450"/>
            <a:ext cx="380153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1" y="1441450"/>
            <a:ext cx="3820583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  <a:solidFill>
            <a:schemeClr val="accent1"/>
          </a:solidFill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66" y="1441450"/>
            <a:ext cx="3801535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1" y="1441450"/>
            <a:ext cx="3820583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66" y="1441450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4176001" y="1441450"/>
            <a:ext cx="38292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6001" y="1441450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499" y="1441450"/>
            <a:ext cx="3803652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1" y="1441450"/>
            <a:ext cx="382058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66" y="1441450"/>
            <a:ext cx="380153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1" y="1441450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14" name="Picture 13" descr="pic_surfnet2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5557478"/>
            <a:ext cx="11808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3454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76001" y="1441450"/>
            <a:ext cx="38292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1100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83117" y="288000"/>
            <a:ext cx="5623983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83117" y="1584325"/>
            <a:ext cx="5617635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1" y="144463"/>
            <a:ext cx="1181099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3367" y="1584325"/>
            <a:ext cx="5615517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93368" y="287999"/>
            <a:ext cx="561551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12" y="2395428"/>
            <a:ext cx="586637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741766" y="4105537"/>
            <a:ext cx="6911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838200"/>
            <a:ext cx="672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4980593"/>
            <a:ext cx="576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1580814"/>
            <a:ext cx="672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108" y="3265722"/>
            <a:ext cx="6096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679628" y="883200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679628" y="162133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679628" y="2504268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679628" y="3359322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679628" y="4216757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www.surfnet.nl</a:t>
            </a:r>
            <a:endParaRPr lang="nl-NL" noProof="0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79628" y="506159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818702" y="5889129"/>
            <a:ext cx="899018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141" y="5535324"/>
            <a:ext cx="5184576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Picture 15" descr="pic_surfnet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13" name="Picture 12" descr="pic_surfnet2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5557478"/>
            <a:ext cx="11808000" cy="1151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3454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141" y="5535324"/>
            <a:ext cx="5184576" cy="8531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5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141" y="5535324"/>
            <a:ext cx="5184576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141" y="5535324"/>
            <a:ext cx="5184576" cy="853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7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141" y="5535324"/>
            <a:ext cx="5184576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3032" y="5547642"/>
            <a:ext cx="2713685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141" y="5535324"/>
            <a:ext cx="5184576" cy="8531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69820"/>
            <a:ext cx="1966333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056" y="5553442"/>
            <a:ext cx="2749661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14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408488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556" y="5545053"/>
            <a:ext cx="5167977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394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LOGO Surf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73749"/>
            <a:ext cx="1966333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056" y="5553442"/>
            <a:ext cx="2749661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656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556" y="5545053"/>
            <a:ext cx="5167977" cy="8473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73749"/>
            <a:ext cx="1966333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73609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056" y="5553442"/>
            <a:ext cx="2749661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556" y="5545053"/>
            <a:ext cx="5167977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73749"/>
            <a:ext cx="1966333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056" y="5553442"/>
            <a:ext cx="2749661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556" y="5545053"/>
            <a:ext cx="5167977" cy="847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73749"/>
            <a:ext cx="1966333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056" y="5553442"/>
            <a:ext cx="2749661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556" y="5545053"/>
            <a:ext cx="5167977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, logo Surf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73749"/>
            <a:ext cx="1966333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056" y="5553442"/>
            <a:ext cx="2749661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90500" y="1441450"/>
            <a:ext cx="11808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9831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smtClean="0">
                <a:solidFill>
                  <a:schemeClr val="bg1"/>
                </a:solidFill>
              </a:rPr>
              <a:t>www.surfnet.nl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1" y="5873749"/>
            <a:ext cx="1966333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7556" y="5545053"/>
            <a:ext cx="5167977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08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icon to add picture</a:t>
            </a:r>
            <a:endParaRPr lang="nl-NL" noProof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slideLayout" Target="../slideLayouts/slideLayout58.xml"/><Relationship Id="rId59" Type="http://schemas.openxmlformats.org/officeDocument/2006/relationships/slideLayout" Target="../slideLayouts/slideLayout5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60" Type="http://schemas.openxmlformats.org/officeDocument/2006/relationships/slideLayout" Target="../slideLayouts/slideLayout60.xml"/><Relationship Id="rId6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999" y="1584325"/>
            <a:ext cx="11424884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77386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825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‹#›</a:t>
            </a:fld>
            <a:endParaRPr lang="nl-NL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2" r:id="rId41"/>
    <p:sldLayoutId id="2147483708" r:id="rId42"/>
    <p:sldLayoutId id="2147483723" r:id="rId43"/>
    <p:sldLayoutId id="2147483709" r:id="rId44"/>
    <p:sldLayoutId id="2147483726" r:id="rId45"/>
    <p:sldLayoutId id="2147483685" r:id="rId46"/>
    <p:sldLayoutId id="2147483727" r:id="rId47"/>
    <p:sldLayoutId id="2147483686" r:id="rId48"/>
    <p:sldLayoutId id="2147483710" r:id="rId49"/>
    <p:sldLayoutId id="2147483719" r:id="rId50"/>
    <p:sldLayoutId id="2147483720" r:id="rId51"/>
    <p:sldLayoutId id="2147483711" r:id="rId52"/>
    <p:sldLayoutId id="2147483724" r:id="rId53"/>
    <p:sldLayoutId id="2147483715" r:id="rId54"/>
    <p:sldLayoutId id="2147483725" r:id="rId55"/>
    <p:sldLayoutId id="2147483716" r:id="rId56"/>
    <p:sldLayoutId id="2147483728" r:id="rId57"/>
    <p:sldLayoutId id="2147483712" r:id="rId58"/>
    <p:sldLayoutId id="2147483729" r:id="rId59"/>
    <p:sldLayoutId id="2147483713" r:id="rId60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g"/><Relationship Id="rId3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jpe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7.jpe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shingtonpost.com/news/innovations/wp/2015/04/17/what-it-feels-like-to-fly-a-drone-with-your-brain/" TargetMode="External"/><Relationship Id="rId4" Type="http://schemas.openxmlformats.org/officeDocument/2006/relationships/hyperlink" Target="https://www.youtube.com/watch?v=v-ghkt5t4dY" TargetMode="External"/><Relationship Id="rId5" Type="http://schemas.openxmlformats.org/officeDocument/2006/relationships/hyperlink" Target="http://dewerelddraaitdoor.vara.nl/media/338262" TargetMode="External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6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4.jpe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Relationship Id="rId3" Type="http://schemas.openxmlformats.org/officeDocument/2006/relationships/image" Target="../media/image27.jpeg"/><Relationship Id="rId4" Type="http://schemas.openxmlformats.org/officeDocument/2006/relationships/image" Target="../media/image28.png"/><Relationship Id="rId5" Type="http://schemas.openxmlformats.org/officeDocument/2006/relationships/image" Target="../media/image23.png"/><Relationship Id="rId6" Type="http://schemas.openxmlformats.org/officeDocument/2006/relationships/image" Target="../media/image24.jpeg"/><Relationship Id="rId7" Type="http://schemas.openxmlformats.org/officeDocument/2006/relationships/image" Target="../media/image31.png"/><Relationship Id="rId8" Type="http://schemas.openxmlformats.org/officeDocument/2006/relationships/image" Target="../media/image26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jpeg"/><Relationship Id="rId7" Type="http://schemas.openxmlformats.org/officeDocument/2006/relationships/image" Target="../media/image26.png"/><Relationship Id="rId8" Type="http://schemas.openxmlformats.org/officeDocument/2006/relationships/image" Target="../media/image43.jpeg"/><Relationship Id="rId9" Type="http://schemas.openxmlformats.org/officeDocument/2006/relationships/image" Target="../media/image44.gif"/><Relationship Id="rId10" Type="http://schemas.openxmlformats.org/officeDocument/2006/relationships/image" Target="../media/image45.gif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4.gif"/><Relationship Id="rId12" Type="http://schemas.openxmlformats.org/officeDocument/2006/relationships/image" Target="../media/image49.png"/><Relationship Id="rId13" Type="http://schemas.openxmlformats.org/officeDocument/2006/relationships/image" Target="../media/image30.png"/><Relationship Id="rId14" Type="http://schemas.openxmlformats.org/officeDocument/2006/relationships/image" Target="../media/image50.pn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5.gif"/><Relationship Id="rId3" Type="http://schemas.openxmlformats.org/officeDocument/2006/relationships/image" Target="../media/image22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6.png"/><Relationship Id="rId7" Type="http://schemas.openxmlformats.org/officeDocument/2006/relationships/image" Target="../media/image47.jpeg"/><Relationship Id="rId8" Type="http://schemas.openxmlformats.org/officeDocument/2006/relationships/image" Target="../media/image48.png"/><Relationship Id="rId9" Type="http://schemas.openxmlformats.org/officeDocument/2006/relationships/image" Target="../media/image43.jpeg"/><Relationship Id="rId10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ng"/><Relationship Id="rId12" Type="http://schemas.openxmlformats.org/officeDocument/2006/relationships/image" Target="../media/image26.png"/><Relationship Id="rId13" Type="http://schemas.openxmlformats.org/officeDocument/2006/relationships/image" Target="../media/image52.jpeg"/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45.gif"/><Relationship Id="rId3" Type="http://schemas.openxmlformats.org/officeDocument/2006/relationships/image" Target="../media/image22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6.png"/><Relationship Id="rId7" Type="http://schemas.openxmlformats.org/officeDocument/2006/relationships/image" Target="../media/image47.jpeg"/><Relationship Id="rId8" Type="http://schemas.openxmlformats.org/officeDocument/2006/relationships/image" Target="../media/image48.png"/><Relationship Id="rId9" Type="http://schemas.openxmlformats.org/officeDocument/2006/relationships/image" Target="../media/image43.jpeg"/><Relationship Id="rId10" Type="http://schemas.openxmlformats.org/officeDocument/2006/relationships/image" Target="../media/image4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0" b="18890"/>
          <a:stretch/>
        </p:blipFill>
        <p:spPr>
          <a:xfrm>
            <a:off x="192000" y="110455"/>
            <a:ext cx="11811000" cy="5294756"/>
          </a:xfrm>
          <a:prstGeom prst="roundRect">
            <a:avLst>
              <a:gd name="adj" fmla="val 2806"/>
            </a:avLst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4000" y="5561614"/>
            <a:ext cx="9025251" cy="1152000"/>
          </a:xfrm>
        </p:spPr>
        <p:txBody>
          <a:bodyPr>
            <a:normAutofit/>
          </a:bodyPr>
          <a:lstStyle/>
          <a:p>
            <a:r>
              <a:rPr lang="nl-NL" sz="2000" b="1" dirty="0" err="1"/>
              <a:t>Wladimir</a:t>
            </a:r>
            <a:r>
              <a:rPr lang="nl-NL" sz="2000" b="1" dirty="0"/>
              <a:t> </a:t>
            </a:r>
            <a:r>
              <a:rPr lang="nl-NL" sz="2000" b="1" dirty="0" err="1" smtClean="0"/>
              <a:t>Mufty</a:t>
            </a:r>
            <a:endParaRPr lang="nl-NL" sz="2000" b="1" dirty="0"/>
          </a:p>
          <a:p>
            <a:r>
              <a:rPr lang="nl-NL" sz="2000" dirty="0" smtClean="0"/>
              <a:t>Wladimir.mufty@surfnet.nl</a:t>
            </a:r>
            <a:endParaRPr lang="nl-NL" sz="2000" dirty="0"/>
          </a:p>
        </p:txBody>
      </p:sp>
      <p:sp>
        <p:nvSpPr>
          <p:cNvPr id="11" name="Title 3"/>
          <p:cNvSpPr>
            <a:spLocks noGrp="1"/>
          </p:cNvSpPr>
          <p:nvPr>
            <p:ph type="ctrTitle"/>
          </p:nvPr>
        </p:nvSpPr>
        <p:spPr>
          <a:xfrm>
            <a:off x="384000" y="288000"/>
            <a:ext cx="11427000" cy="957870"/>
          </a:xfrm>
          <a:solidFill>
            <a:schemeClr val="accent1">
              <a:alpha val="82000"/>
            </a:schemeClr>
          </a:solidFill>
        </p:spPr>
        <p:txBody>
          <a:bodyPr/>
          <a:lstStyle/>
          <a:p>
            <a:r>
              <a:rPr lang="nl-NL" sz="1800" dirty="0" smtClean="0">
                <a:latin typeface="Calibri" panose="020F0502020204030204" pitchFamily="34" charset="0"/>
              </a:rPr>
              <a:t>		</a:t>
            </a:r>
            <a:r>
              <a:rPr lang="en-US" sz="3600" dirty="0" err="1" smtClean="0">
                <a:latin typeface="Calibri" panose="020F0502020204030204" pitchFamily="34" charset="0"/>
              </a:rPr>
              <a:t>MindDrone</a:t>
            </a:r>
            <a:r>
              <a:rPr lang="en-US" sz="3600" dirty="0" smtClean="0">
                <a:latin typeface="Calibri" panose="020F0502020204030204" pitchFamily="34" charset="0"/>
              </a:rPr>
              <a:t> </a:t>
            </a:r>
            <a:r>
              <a:rPr lang="en-US" sz="3600" dirty="0" smtClean="0">
                <a:latin typeface="Calibri" panose="020F0502020204030204" pitchFamily="34" charset="0"/>
              </a:rPr>
              <a:t>– International Demo</a:t>
            </a:r>
            <a:endParaRPr lang="nl-NL" sz="3600" dirty="0">
              <a:solidFill>
                <a:schemeClr val="bg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312442" y="5811253"/>
            <a:ext cx="2334126" cy="745958"/>
          </a:xfrm>
          <a:prstGeom prst="rect">
            <a:avLst/>
          </a:prstGeom>
          <a:solidFill>
            <a:srgbClr val="0D68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1304" y="5717194"/>
            <a:ext cx="2035264" cy="8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963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Interested?!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sp>
        <p:nvSpPr>
          <p:cNvPr id="36" name="Title 3"/>
          <p:cNvSpPr txBox="1">
            <a:spLocks/>
          </p:cNvSpPr>
          <p:nvPr/>
        </p:nvSpPr>
        <p:spPr>
          <a:xfrm>
            <a:off x="361275" y="1692277"/>
            <a:ext cx="11108725" cy="4124323"/>
          </a:xfrm>
          <a:prstGeom prst="roundRect">
            <a:avLst>
              <a:gd name="adj" fmla="val 5682"/>
            </a:avLst>
          </a:prstGeom>
          <a:noFill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Tx/>
              <a:buChar char="-"/>
            </a:pPr>
            <a: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Do you have a suitable location and want to be part of this demo?</a:t>
            </a:r>
            <a:b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endParaRPr lang="en-GB" sz="4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Please contact wladimir.mufty@surfnet.nl</a:t>
            </a:r>
          </a:p>
          <a:p>
            <a:pPr marL="571500" indent="-571500">
              <a:buFontTx/>
              <a:buChar char="-"/>
            </a:pPr>
            <a:endParaRPr lang="en-GB" sz="4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endParaRPr lang="en-GB" sz="4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2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12859" y="5542587"/>
            <a:ext cx="3024385" cy="8469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709" y="5542587"/>
            <a:ext cx="2035264" cy="840840"/>
          </a:xfrm>
          <a:prstGeom prst="rect">
            <a:avLst/>
          </a:prstGeom>
        </p:spPr>
      </p:pic>
      <p:pic>
        <p:nvPicPr>
          <p:cNvPr id="5122" name="Picture 2" descr="https://emotiv.com/upload/iblock/dad/minddrone_detail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45" y="838835"/>
            <a:ext cx="8908415" cy="432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jovia.nl/wp-content/uploads/2013/03/new-york-1024x68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" t="-758" r="-3779" b="7482"/>
          <a:stretch/>
        </p:blipFill>
        <p:spPr bwMode="auto">
          <a:xfrm>
            <a:off x="1920563" y="1177291"/>
            <a:ext cx="5806117" cy="293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"/>
          <p:cNvSpPr txBox="1">
            <a:spLocks/>
          </p:cNvSpPr>
          <p:nvPr/>
        </p:nvSpPr>
        <p:spPr>
          <a:xfrm rot="806126">
            <a:off x="398903" y="5236818"/>
            <a:ext cx="304332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Some inspiration!</a:t>
            </a: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209">
            <a:off x="890462" y="5688846"/>
            <a:ext cx="705391" cy="77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52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12859" y="5542587"/>
            <a:ext cx="3024385" cy="8469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709" y="5542587"/>
            <a:ext cx="2035264" cy="840840"/>
          </a:xfrm>
          <a:prstGeom prst="rect">
            <a:avLst/>
          </a:prstGeom>
        </p:spPr>
      </p:pic>
      <p:pic>
        <p:nvPicPr>
          <p:cNvPr id="5122" name="Picture 2" descr="https://emotiv.com/upload/iblock/dad/minddrone_detail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45" y="838835"/>
            <a:ext cx="8908415" cy="432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thegaleries.com/images/blog_2013/travel_tips/shibu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380" y="1143000"/>
            <a:ext cx="5657850" cy="297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2"/>
          <p:cNvSpPr txBox="1">
            <a:spLocks/>
          </p:cNvSpPr>
          <p:nvPr/>
        </p:nvSpPr>
        <p:spPr>
          <a:xfrm rot="21430784">
            <a:off x="483210" y="5468179"/>
            <a:ext cx="8539255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MV Boli" panose="02000500030200090000" pitchFamily="2" charset="0"/>
                <a:cs typeface="MV Boli" panose="02000500030200090000" pitchFamily="2" charset="0"/>
              </a:rPr>
              <a:t>The audience in the Netherlands should</a:t>
            </a:r>
          </a:p>
          <a:p>
            <a:r>
              <a:rPr lang="en-GB" sz="2000" dirty="0" smtClean="0">
                <a:latin typeface="MV Boli" panose="02000500030200090000" pitchFamily="2" charset="0"/>
                <a:cs typeface="MV Boli" panose="02000500030200090000" pitchFamily="2" charset="0"/>
              </a:rPr>
              <a:t>really believe that the drone is actually being controlled at a remote location (and not sneaky in conference room 8b at the NL venue)!</a:t>
            </a:r>
            <a:endParaRPr lang="en-GB" sz="20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79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12859" y="5542587"/>
            <a:ext cx="3024385" cy="8469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709" y="5542587"/>
            <a:ext cx="2035264" cy="840840"/>
          </a:xfrm>
          <a:prstGeom prst="rect">
            <a:avLst/>
          </a:prstGeom>
        </p:spPr>
      </p:pic>
      <p:pic>
        <p:nvPicPr>
          <p:cNvPr id="5122" name="Picture 2" descr="https://emotiv.com/upload/iblock/dad/minddrone_detail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45" y="838835"/>
            <a:ext cx="8908415" cy="432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allworldtowns.com/data_images/countries/paris/paris-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608" y="1200149"/>
            <a:ext cx="5546041" cy="289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7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512859" y="5542587"/>
            <a:ext cx="3024385" cy="8469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1709" y="5542587"/>
            <a:ext cx="2035264" cy="840840"/>
          </a:xfrm>
          <a:prstGeom prst="rect">
            <a:avLst/>
          </a:prstGeom>
        </p:spPr>
      </p:pic>
      <p:pic>
        <p:nvPicPr>
          <p:cNvPr id="5122" name="Picture 2" descr="https://emotiv.com/upload/iblock/dad/minddrone_details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345" y="838835"/>
            <a:ext cx="8908415" cy="432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brockport.studioabroad.com/_customtags/ct_Image.cfm?Image_ID=46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935" y="1196198"/>
            <a:ext cx="5593715" cy="294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315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Let’s share our thoughts over the internet!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sp>
        <p:nvSpPr>
          <p:cNvPr id="36" name="Title 3"/>
          <p:cNvSpPr txBox="1">
            <a:spLocks/>
          </p:cNvSpPr>
          <p:nvPr/>
        </p:nvSpPr>
        <p:spPr>
          <a:xfrm>
            <a:off x="361275" y="1692277"/>
            <a:ext cx="11108725" cy="4124323"/>
          </a:xfrm>
          <a:prstGeom prst="roundRect">
            <a:avLst>
              <a:gd name="adj" fmla="val 5682"/>
            </a:avLst>
          </a:prstGeom>
          <a:noFill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Tx/>
              <a:buChar char="-"/>
            </a:pP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hlinkClick r:id="rId3"/>
              </a:rPr>
              <a:t>https://www.washingtonpost.com/news/innovations/wp/2015/04/17/what-it-feels-like-to-fly-a-drone-with-your-brain</a:t>
            </a:r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hlinkClick r:id="rId3"/>
              </a:rPr>
              <a:t>/</a:t>
            </a:r>
            <a:endParaRPr lang="en-GB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endParaRPr lang="en-GB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hlinkClick r:id="rId4"/>
              </a:rPr>
              <a:t>https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hlinkClick r:id="rId4"/>
              </a:rPr>
              <a:t>://</a:t>
            </a:r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hlinkClick r:id="rId4"/>
              </a:rPr>
              <a:t>www.youtube.com/watch?v=v-ghkt5t4dY</a:t>
            </a:r>
            <a:endParaRPr lang="en-GB" sz="2800" dirty="0" smtClean="0">
              <a:solidFill>
                <a:schemeClr val="tx1"/>
              </a:solidFill>
            </a:endParaRPr>
          </a:p>
          <a:p>
            <a:pPr marL="571500" indent="-571500">
              <a:buFontTx/>
              <a:buChar char="-"/>
            </a:pPr>
            <a:endParaRPr lang="en-GB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hlinkClick r:id="rId5"/>
              </a:rPr>
              <a:t>http</a:t>
            </a:r>
            <a:r>
              <a:rPr lang="en-GB" sz="2800" dirty="0">
                <a:solidFill>
                  <a:schemeClr val="tx1"/>
                </a:solidFill>
                <a:latin typeface="Calibri" panose="020F0502020204030204" pitchFamily="34" charset="0"/>
                <a:hlinkClick r:id="rId5"/>
              </a:rPr>
              <a:t>://</a:t>
            </a:r>
            <a:r>
              <a:rPr lang="en-GB" sz="2800" dirty="0" smtClean="0">
                <a:solidFill>
                  <a:schemeClr val="tx1"/>
                </a:solidFill>
                <a:latin typeface="Calibri" panose="020F0502020204030204" pitchFamily="34" charset="0"/>
                <a:hlinkClick r:id="rId5"/>
              </a:rPr>
              <a:t>dewerelddraaitdoor.vara.nl/media/338262</a:t>
            </a:r>
            <a:endParaRPr lang="en-GB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endParaRPr lang="en-GB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endParaRPr lang="en-GB" sz="2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35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1001"/>
          <p:cNvSpPr/>
          <p:nvPr/>
        </p:nvSpPr>
        <p:spPr>
          <a:xfrm>
            <a:off x="4609452" y="4716753"/>
            <a:ext cx="2535462" cy="105363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/>
          </a:p>
        </p:txBody>
      </p:sp>
      <p:sp>
        <p:nvSpPr>
          <p:cNvPr id="50" name="Shape 1001"/>
          <p:cNvSpPr/>
          <p:nvPr/>
        </p:nvSpPr>
        <p:spPr>
          <a:xfrm>
            <a:off x="4621316" y="3563144"/>
            <a:ext cx="2535462" cy="105363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/>
          </a:p>
        </p:txBody>
      </p:sp>
      <p:sp>
        <p:nvSpPr>
          <p:cNvPr id="37" name="Shape 1001"/>
          <p:cNvSpPr/>
          <p:nvPr/>
        </p:nvSpPr>
        <p:spPr>
          <a:xfrm>
            <a:off x="4617866" y="2418590"/>
            <a:ext cx="2535462" cy="1053637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/>
          </a:p>
        </p:txBody>
      </p:sp>
      <p:sp>
        <p:nvSpPr>
          <p:cNvPr id="4" name="Shape 980"/>
          <p:cNvSpPr/>
          <p:nvPr/>
        </p:nvSpPr>
        <p:spPr>
          <a:xfrm>
            <a:off x="1" y="-1700464"/>
            <a:ext cx="4438050" cy="9625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" y="0"/>
                </a:moveTo>
                <a:lnTo>
                  <a:pt x="21600" y="5454"/>
                </a:lnTo>
                <a:lnTo>
                  <a:pt x="21600" y="16851"/>
                </a:lnTo>
                <a:lnTo>
                  <a:pt x="0" y="21600"/>
                </a:lnTo>
                <a:lnTo>
                  <a:pt x="63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/>
          </a:p>
        </p:txBody>
      </p:sp>
      <p:sp>
        <p:nvSpPr>
          <p:cNvPr id="10" name="Shape 987"/>
          <p:cNvSpPr/>
          <p:nvPr/>
        </p:nvSpPr>
        <p:spPr>
          <a:xfrm>
            <a:off x="4617866" y="757595"/>
            <a:ext cx="2535462" cy="15794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/>
          </a:p>
        </p:txBody>
      </p:sp>
      <p:sp>
        <p:nvSpPr>
          <p:cNvPr id="26" name="TextBox 25"/>
          <p:cNvSpPr txBox="1"/>
          <p:nvPr/>
        </p:nvSpPr>
        <p:spPr>
          <a:xfrm>
            <a:off x="7361606" y="1165320"/>
            <a:ext cx="385182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Author: 	Frederik Fehling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Title: 	Flying eye</a:t>
            </a:r>
            <a:br>
              <a:rPr lang="en-GB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</a:br>
            <a:r>
              <a:rPr lang="en-GB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Url: 	https://flic.kr/p/eieZ6G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61606" y="779910"/>
            <a:ext cx="27994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b="1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Cover image</a:t>
            </a:r>
            <a:endParaRPr lang="en-GB" sz="240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2565" y="2117767"/>
            <a:ext cx="42432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Attribution - </a:t>
            </a:r>
            <a:r>
              <a:rPr lang="en-GB" sz="1200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NonCommercial</a:t>
            </a:r>
            <a:r>
              <a:rPr lang="en-GB" sz="1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1200" dirty="0">
                <a:solidFill>
                  <a:schemeClr val="bg1"/>
                </a:solidFill>
                <a:latin typeface="Calibri" panose="020F0502020204030204" pitchFamily="34" charset="0"/>
              </a:rPr>
              <a:t>2.0 Generic</a:t>
            </a: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2081382" y="933436"/>
            <a:ext cx="2356670" cy="295275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144000" indent="-1440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8000" indent="-144000" algn="l" defTabSz="914400" rtl="0" eaLnBrk="1" latinLnBrk="0" hangingPunct="1">
              <a:spcBef>
                <a:spcPts val="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144000" algn="l" defTabSz="914400" rtl="0" eaLnBrk="1" latinLnBrk="0" hangingPunct="1">
              <a:spcBef>
                <a:spcPts val="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>
                <a:solidFill>
                  <a:schemeClr val="bg1"/>
                </a:solidFill>
                <a:latin typeface="Calibri" panose="020F0502020204030204" pitchFamily="34" charset="0"/>
              </a:rPr>
              <a:t>CC BY-NC 2.0</a:t>
            </a:r>
          </a:p>
        </p:txBody>
      </p:sp>
      <p:pic>
        <p:nvPicPr>
          <p:cNvPr id="2050" name="Picture 2" descr="http://lahormigonera.info/wp-content/uploads/2014/04/by-nc-sa-ccLicense_gri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80"/>
          <a:stretch/>
        </p:blipFill>
        <p:spPr bwMode="auto">
          <a:xfrm>
            <a:off x="2021222" y="1291725"/>
            <a:ext cx="2413870" cy="74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7361606" y="2815735"/>
            <a:ext cx="4447768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wladimir.mufty@surfnet.nl</a:t>
            </a:r>
          </a:p>
          <a:p>
            <a:r>
              <a:rPr lang="en-GB" sz="2400" dirty="0">
                <a:solidFill>
                  <a:schemeClr val="accent6"/>
                </a:solidFill>
                <a:latin typeface="Calibri" panose="020F0502020204030204" pitchFamily="34" charset="0"/>
              </a:rPr>
              <a:t/>
            </a:r>
            <a:br>
              <a:rPr lang="en-GB" sz="2400" dirty="0">
                <a:solidFill>
                  <a:schemeClr val="accent6"/>
                </a:solidFill>
                <a:latin typeface="Calibri" panose="020F0502020204030204" pitchFamily="34" charset="0"/>
              </a:rPr>
            </a:br>
            <a:endParaRPr lang="en-GB" sz="2400" dirty="0" smtClean="0">
              <a:solidFill>
                <a:schemeClr val="accent6"/>
              </a:solidFill>
              <a:latin typeface="Calibri" panose="020F0502020204030204" pitchFamily="34" charset="0"/>
            </a:endParaRPr>
          </a:p>
          <a:p>
            <a:r>
              <a:rPr lang="en-GB" sz="2400" dirty="0">
                <a:solidFill>
                  <a:schemeClr val="accent6"/>
                </a:solidFill>
                <a:latin typeface="Calibri" panose="020F0502020204030204" pitchFamily="34" charset="0"/>
              </a:rPr>
              <a:t>https://www.surf.nl/gccs2015</a:t>
            </a:r>
            <a: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/>
            </a:r>
            <a:b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</a:br>
            <a: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/>
            </a:r>
            <a:b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</a:br>
            <a: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/>
            </a:r>
            <a:b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</a:br>
            <a: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https</a:t>
            </a:r>
            <a:r>
              <a:rPr lang="en-GB" sz="2400" dirty="0">
                <a:solidFill>
                  <a:schemeClr val="accent6"/>
                </a:solidFill>
                <a:latin typeface="Calibri" panose="020F0502020204030204" pitchFamily="34" charset="0"/>
              </a:rPr>
              <a:t>://</a:t>
            </a:r>
            <a:r>
              <a:rPr lang="en-GB" sz="24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twitter.com/surfnet</a:t>
            </a:r>
            <a:endParaRPr lang="en-GB" sz="24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Shape 4638"/>
          <p:cNvSpPr/>
          <p:nvPr/>
        </p:nvSpPr>
        <p:spPr>
          <a:xfrm>
            <a:off x="5493265" y="4947047"/>
            <a:ext cx="782648" cy="634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565"/>
                </a:moveTo>
                <a:cubicBezTo>
                  <a:pt x="20832" y="2970"/>
                  <a:pt x="19955" y="3375"/>
                  <a:pt x="19078" y="3510"/>
                </a:cubicBezTo>
                <a:cubicBezTo>
                  <a:pt x="19955" y="2835"/>
                  <a:pt x="20723" y="1755"/>
                  <a:pt x="21052" y="405"/>
                </a:cubicBezTo>
                <a:cubicBezTo>
                  <a:pt x="20175" y="1080"/>
                  <a:pt x="19188" y="1485"/>
                  <a:pt x="18201" y="1755"/>
                </a:cubicBezTo>
                <a:cubicBezTo>
                  <a:pt x="17434" y="675"/>
                  <a:pt x="16227" y="0"/>
                  <a:pt x="15021" y="0"/>
                </a:cubicBezTo>
                <a:cubicBezTo>
                  <a:pt x="12499" y="0"/>
                  <a:pt x="10526" y="2430"/>
                  <a:pt x="10526" y="5535"/>
                </a:cubicBezTo>
                <a:cubicBezTo>
                  <a:pt x="10526" y="5940"/>
                  <a:pt x="10636" y="6345"/>
                  <a:pt x="10636" y="6750"/>
                </a:cubicBezTo>
                <a:cubicBezTo>
                  <a:pt x="7017" y="6480"/>
                  <a:pt x="3728" y="4320"/>
                  <a:pt x="1535" y="1080"/>
                </a:cubicBezTo>
                <a:cubicBezTo>
                  <a:pt x="1096" y="1890"/>
                  <a:pt x="877" y="2835"/>
                  <a:pt x="877" y="3780"/>
                </a:cubicBezTo>
                <a:cubicBezTo>
                  <a:pt x="877" y="5670"/>
                  <a:pt x="1754" y="7290"/>
                  <a:pt x="2851" y="8370"/>
                </a:cubicBezTo>
                <a:cubicBezTo>
                  <a:pt x="2193" y="8235"/>
                  <a:pt x="1535" y="8100"/>
                  <a:pt x="877" y="7695"/>
                </a:cubicBezTo>
                <a:lnTo>
                  <a:pt x="877" y="7695"/>
                </a:lnTo>
                <a:cubicBezTo>
                  <a:pt x="877" y="10395"/>
                  <a:pt x="2412" y="12555"/>
                  <a:pt x="4495" y="13095"/>
                </a:cubicBezTo>
                <a:cubicBezTo>
                  <a:pt x="4057" y="13230"/>
                  <a:pt x="3728" y="13230"/>
                  <a:pt x="3289" y="13230"/>
                </a:cubicBezTo>
                <a:cubicBezTo>
                  <a:pt x="2960" y="13230"/>
                  <a:pt x="2741" y="13230"/>
                  <a:pt x="2412" y="13095"/>
                </a:cubicBezTo>
                <a:cubicBezTo>
                  <a:pt x="2960" y="15255"/>
                  <a:pt x="4605" y="16875"/>
                  <a:pt x="6579" y="16875"/>
                </a:cubicBezTo>
                <a:cubicBezTo>
                  <a:pt x="5044" y="18360"/>
                  <a:pt x="3180" y="19305"/>
                  <a:pt x="1096" y="19305"/>
                </a:cubicBezTo>
                <a:cubicBezTo>
                  <a:pt x="768" y="19305"/>
                  <a:pt x="329" y="19305"/>
                  <a:pt x="0" y="19170"/>
                </a:cubicBezTo>
                <a:cubicBezTo>
                  <a:pt x="1974" y="20790"/>
                  <a:pt x="4276" y="21600"/>
                  <a:pt x="6798" y="21600"/>
                </a:cubicBezTo>
                <a:cubicBezTo>
                  <a:pt x="15021" y="21600"/>
                  <a:pt x="19407" y="13365"/>
                  <a:pt x="19407" y="6075"/>
                </a:cubicBezTo>
                <a:cubicBezTo>
                  <a:pt x="19407" y="5940"/>
                  <a:pt x="19407" y="5670"/>
                  <a:pt x="19407" y="5400"/>
                </a:cubicBezTo>
                <a:cubicBezTo>
                  <a:pt x="20284" y="4590"/>
                  <a:pt x="21052" y="3645"/>
                  <a:pt x="21600" y="2565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sp>
        <p:nvSpPr>
          <p:cNvPr id="46" name="Shape 2029"/>
          <p:cNvSpPr/>
          <p:nvPr/>
        </p:nvSpPr>
        <p:spPr>
          <a:xfrm>
            <a:off x="5515983" y="3728900"/>
            <a:ext cx="690195" cy="690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6" y="15577"/>
                </a:moveTo>
                <a:cubicBezTo>
                  <a:pt x="12144" y="16865"/>
                  <a:pt x="9844" y="18851"/>
                  <a:pt x="8177" y="21278"/>
                </a:cubicBezTo>
                <a:cubicBezTo>
                  <a:pt x="9017" y="21487"/>
                  <a:pt x="9895" y="21600"/>
                  <a:pt x="10801" y="21600"/>
                </a:cubicBezTo>
                <a:cubicBezTo>
                  <a:pt x="12429" y="21600"/>
                  <a:pt x="13973" y="21237"/>
                  <a:pt x="15358" y="20591"/>
                </a:cubicBezTo>
                <a:cubicBezTo>
                  <a:pt x="15580" y="19502"/>
                  <a:pt x="15699" y="18376"/>
                  <a:pt x="15699" y="17222"/>
                </a:cubicBezTo>
                <a:cubicBezTo>
                  <a:pt x="15699" y="16807"/>
                  <a:pt x="15679" y="16394"/>
                  <a:pt x="15648" y="15985"/>
                </a:cubicBezTo>
                <a:cubicBezTo>
                  <a:pt x="15371" y="15896"/>
                  <a:pt x="15116" y="15757"/>
                  <a:pt x="14896" y="15577"/>
                </a:cubicBezTo>
                <a:close/>
                <a:moveTo>
                  <a:pt x="18049" y="2796"/>
                </a:moveTo>
                <a:cubicBezTo>
                  <a:pt x="16319" y="2963"/>
                  <a:pt x="14667" y="3397"/>
                  <a:pt x="13127" y="4050"/>
                </a:cubicBezTo>
                <a:cubicBezTo>
                  <a:pt x="13136" y="4125"/>
                  <a:pt x="13139" y="4202"/>
                  <a:pt x="13139" y="4280"/>
                </a:cubicBezTo>
                <a:cubicBezTo>
                  <a:pt x="13139" y="4642"/>
                  <a:pt x="13052" y="4984"/>
                  <a:pt x="12904" y="5289"/>
                </a:cubicBezTo>
                <a:cubicBezTo>
                  <a:pt x="14441" y="7094"/>
                  <a:pt x="15635" y="9198"/>
                  <a:pt x="16388" y="11500"/>
                </a:cubicBezTo>
                <a:cubicBezTo>
                  <a:pt x="17323" y="11517"/>
                  <a:pt x="18121" y="12090"/>
                  <a:pt x="18465" y="12903"/>
                </a:cubicBezTo>
                <a:cubicBezTo>
                  <a:pt x="19505" y="12797"/>
                  <a:pt x="20517" y="12599"/>
                  <a:pt x="21493" y="12312"/>
                </a:cubicBezTo>
                <a:cubicBezTo>
                  <a:pt x="21562" y="11817"/>
                  <a:pt x="21600" y="11314"/>
                  <a:pt x="21600" y="10799"/>
                </a:cubicBezTo>
                <a:cubicBezTo>
                  <a:pt x="21600" y="7626"/>
                  <a:pt x="20230" y="4772"/>
                  <a:pt x="18049" y="2796"/>
                </a:cubicBezTo>
                <a:close/>
                <a:moveTo>
                  <a:pt x="13739" y="14349"/>
                </a:moveTo>
                <a:cubicBezTo>
                  <a:pt x="11074" y="13908"/>
                  <a:pt x="8601" y="12890"/>
                  <a:pt x="6450" y="11433"/>
                </a:cubicBezTo>
                <a:cubicBezTo>
                  <a:pt x="6101" y="11646"/>
                  <a:pt x="5691" y="11773"/>
                  <a:pt x="5251" y="11773"/>
                </a:cubicBezTo>
                <a:cubicBezTo>
                  <a:pt x="5090" y="11773"/>
                  <a:pt x="4933" y="11755"/>
                  <a:pt x="4781" y="11724"/>
                </a:cubicBezTo>
                <a:cubicBezTo>
                  <a:pt x="3750" y="13677"/>
                  <a:pt x="3093" y="15854"/>
                  <a:pt x="2903" y="18164"/>
                </a:cubicBezTo>
                <a:cubicBezTo>
                  <a:pt x="3931" y="19266"/>
                  <a:pt x="5186" y="20154"/>
                  <a:pt x="6595" y="20750"/>
                </a:cubicBezTo>
                <a:cubicBezTo>
                  <a:pt x="8345" y="18059"/>
                  <a:pt x="10792" y="15833"/>
                  <a:pt x="13739" y="14349"/>
                </a:cubicBezTo>
                <a:close/>
                <a:moveTo>
                  <a:pt x="17258" y="15906"/>
                </a:moveTo>
                <a:cubicBezTo>
                  <a:pt x="17290" y="16340"/>
                  <a:pt x="17306" y="16780"/>
                  <a:pt x="17306" y="17222"/>
                </a:cubicBezTo>
                <a:cubicBezTo>
                  <a:pt x="17306" y="18003"/>
                  <a:pt x="17256" y="18770"/>
                  <a:pt x="17163" y="19525"/>
                </a:cubicBezTo>
                <a:cubicBezTo>
                  <a:pt x="18993" y="18186"/>
                  <a:pt x="20389" y="16288"/>
                  <a:pt x="21091" y="14080"/>
                </a:cubicBezTo>
                <a:cubicBezTo>
                  <a:pt x="20259" y="14281"/>
                  <a:pt x="19403" y="14425"/>
                  <a:pt x="18531" y="14508"/>
                </a:cubicBezTo>
                <a:cubicBezTo>
                  <a:pt x="18326" y="15137"/>
                  <a:pt x="17860" y="15646"/>
                  <a:pt x="17258" y="15906"/>
                </a:cubicBezTo>
                <a:close/>
                <a:moveTo>
                  <a:pt x="14278" y="12804"/>
                </a:moveTo>
                <a:cubicBezTo>
                  <a:pt x="14421" y="12507"/>
                  <a:pt x="14624" y="12244"/>
                  <a:pt x="14874" y="12035"/>
                </a:cubicBezTo>
                <a:cubicBezTo>
                  <a:pt x="14196" y="9947"/>
                  <a:pt x="13122" y="8037"/>
                  <a:pt x="11738" y="6396"/>
                </a:cubicBezTo>
                <a:cubicBezTo>
                  <a:pt x="11462" y="6512"/>
                  <a:pt x="11160" y="6577"/>
                  <a:pt x="10842" y="6577"/>
                </a:cubicBezTo>
                <a:cubicBezTo>
                  <a:pt x="10343" y="6577"/>
                  <a:pt x="9883" y="6417"/>
                  <a:pt x="9507" y="6147"/>
                </a:cubicBezTo>
                <a:cubicBezTo>
                  <a:pt x="8673" y="6781"/>
                  <a:pt x="7903" y="7490"/>
                  <a:pt x="7202" y="8265"/>
                </a:cubicBezTo>
                <a:cubicBezTo>
                  <a:pt x="7421" y="8615"/>
                  <a:pt x="7550" y="9030"/>
                  <a:pt x="7550" y="9475"/>
                </a:cubicBezTo>
                <a:cubicBezTo>
                  <a:pt x="7550" y="9715"/>
                  <a:pt x="7513" y="9946"/>
                  <a:pt x="7444" y="10163"/>
                </a:cubicBezTo>
                <a:cubicBezTo>
                  <a:pt x="9459" y="11510"/>
                  <a:pt x="11779" y="12433"/>
                  <a:pt x="14278" y="12804"/>
                </a:cubicBezTo>
                <a:close/>
                <a:moveTo>
                  <a:pt x="10842" y="1982"/>
                </a:moveTo>
                <a:cubicBezTo>
                  <a:pt x="11448" y="1982"/>
                  <a:pt x="11999" y="2219"/>
                  <a:pt x="12409" y="2604"/>
                </a:cubicBezTo>
                <a:cubicBezTo>
                  <a:pt x="13608" y="2088"/>
                  <a:pt x="14870" y="1692"/>
                  <a:pt x="16183" y="1439"/>
                </a:cubicBezTo>
                <a:cubicBezTo>
                  <a:pt x="14599" y="526"/>
                  <a:pt x="12761" y="0"/>
                  <a:pt x="10801" y="0"/>
                </a:cubicBezTo>
                <a:cubicBezTo>
                  <a:pt x="9464" y="0"/>
                  <a:pt x="8183" y="245"/>
                  <a:pt x="7001" y="690"/>
                </a:cubicBezTo>
                <a:cubicBezTo>
                  <a:pt x="7940" y="1152"/>
                  <a:pt x="8833" y="1693"/>
                  <a:pt x="9674" y="2303"/>
                </a:cubicBezTo>
                <a:cubicBezTo>
                  <a:pt x="10018" y="2100"/>
                  <a:pt x="10415" y="1982"/>
                  <a:pt x="10842" y="1982"/>
                </a:cubicBezTo>
                <a:close/>
                <a:moveTo>
                  <a:pt x="2954" y="9475"/>
                </a:moveTo>
                <a:cubicBezTo>
                  <a:pt x="2954" y="9153"/>
                  <a:pt x="3021" y="8844"/>
                  <a:pt x="3141" y="8566"/>
                </a:cubicBezTo>
                <a:cubicBezTo>
                  <a:pt x="2404" y="7757"/>
                  <a:pt x="1736" y="6884"/>
                  <a:pt x="1151" y="5952"/>
                </a:cubicBezTo>
                <a:cubicBezTo>
                  <a:pt x="417" y="7410"/>
                  <a:pt x="0" y="9056"/>
                  <a:pt x="0" y="10799"/>
                </a:cubicBezTo>
                <a:cubicBezTo>
                  <a:pt x="0" y="12819"/>
                  <a:pt x="556" y="14708"/>
                  <a:pt x="1521" y="16325"/>
                </a:cubicBezTo>
                <a:cubicBezTo>
                  <a:pt x="1866" y="14381"/>
                  <a:pt x="2520" y="12545"/>
                  <a:pt x="3424" y="10861"/>
                </a:cubicBezTo>
                <a:cubicBezTo>
                  <a:pt x="3130" y="10477"/>
                  <a:pt x="2954" y="9996"/>
                  <a:pt x="2954" y="9475"/>
                </a:cubicBezTo>
                <a:close/>
                <a:moveTo>
                  <a:pt x="5251" y="7176"/>
                </a:moveTo>
                <a:cubicBezTo>
                  <a:pt x="5487" y="7176"/>
                  <a:pt x="5715" y="7213"/>
                  <a:pt x="5930" y="7278"/>
                </a:cubicBezTo>
                <a:cubicBezTo>
                  <a:pt x="6738" y="6372"/>
                  <a:pt x="7636" y="5547"/>
                  <a:pt x="8608" y="4813"/>
                </a:cubicBezTo>
                <a:cubicBezTo>
                  <a:pt x="8567" y="4642"/>
                  <a:pt x="8543" y="4464"/>
                  <a:pt x="8543" y="4280"/>
                </a:cubicBezTo>
                <a:cubicBezTo>
                  <a:pt x="8543" y="4026"/>
                  <a:pt x="8587" y="3781"/>
                  <a:pt x="8663" y="3552"/>
                </a:cubicBezTo>
                <a:cubicBezTo>
                  <a:pt x="7575" y="2770"/>
                  <a:pt x="6391" y="2115"/>
                  <a:pt x="5131" y="1609"/>
                </a:cubicBezTo>
                <a:cubicBezTo>
                  <a:pt x="3949" y="2338"/>
                  <a:pt x="2920" y="3289"/>
                  <a:pt x="2099" y="4405"/>
                </a:cubicBezTo>
                <a:cubicBezTo>
                  <a:pt x="2708" y="5484"/>
                  <a:pt x="3433" y="6491"/>
                  <a:pt x="4256" y="7407"/>
                </a:cubicBezTo>
                <a:cubicBezTo>
                  <a:pt x="4557" y="7261"/>
                  <a:pt x="4895" y="7176"/>
                  <a:pt x="5251" y="71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4844" y="5929046"/>
            <a:ext cx="1334530" cy="551342"/>
          </a:xfrm>
          <a:prstGeom prst="rect">
            <a:avLst/>
          </a:prstGeom>
        </p:spPr>
      </p:pic>
      <p:sp>
        <p:nvSpPr>
          <p:cNvPr id="52" name="Shape 2597"/>
          <p:cNvSpPr/>
          <p:nvPr/>
        </p:nvSpPr>
        <p:spPr>
          <a:xfrm>
            <a:off x="5719506" y="2579848"/>
            <a:ext cx="486672" cy="695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7" h="21276" extrusionOk="0">
                <a:moveTo>
                  <a:pt x="1877" y="21023"/>
                </a:moveTo>
                <a:cubicBezTo>
                  <a:pt x="2335" y="19958"/>
                  <a:pt x="3030" y="18458"/>
                  <a:pt x="3960" y="16288"/>
                </a:cubicBezTo>
                <a:cubicBezTo>
                  <a:pt x="8011" y="15823"/>
                  <a:pt x="9689" y="16658"/>
                  <a:pt x="12261" y="13325"/>
                </a:cubicBezTo>
                <a:cubicBezTo>
                  <a:pt x="10172" y="13789"/>
                  <a:pt x="7654" y="12465"/>
                  <a:pt x="7789" y="11892"/>
                </a:cubicBezTo>
                <a:cubicBezTo>
                  <a:pt x="7924" y="11318"/>
                  <a:pt x="13647" y="12306"/>
                  <a:pt x="17393" y="8447"/>
                </a:cubicBezTo>
                <a:cubicBezTo>
                  <a:pt x="12670" y="9202"/>
                  <a:pt x="11160" y="7540"/>
                  <a:pt x="11769" y="7289"/>
                </a:cubicBezTo>
                <a:cubicBezTo>
                  <a:pt x="13175" y="6708"/>
                  <a:pt x="17348" y="7048"/>
                  <a:pt x="19572" y="5477"/>
                </a:cubicBezTo>
                <a:cubicBezTo>
                  <a:pt x="20719" y="4669"/>
                  <a:pt x="21256" y="2702"/>
                  <a:pt x="20789" y="2000"/>
                </a:cubicBezTo>
                <a:cubicBezTo>
                  <a:pt x="20229" y="1153"/>
                  <a:pt x="16813" y="-111"/>
                  <a:pt x="14931" y="7"/>
                </a:cubicBezTo>
                <a:cubicBezTo>
                  <a:pt x="13047" y="126"/>
                  <a:pt x="10093" y="5208"/>
                  <a:pt x="9217" y="5168"/>
                </a:cubicBezTo>
                <a:cubicBezTo>
                  <a:pt x="8341" y="5128"/>
                  <a:pt x="8166" y="2892"/>
                  <a:pt x="9694" y="813"/>
                </a:cubicBezTo>
                <a:cubicBezTo>
                  <a:pt x="8081" y="1330"/>
                  <a:pt x="5127" y="2940"/>
                  <a:pt x="4200" y="4315"/>
                </a:cubicBezTo>
                <a:cubicBezTo>
                  <a:pt x="2475" y="6874"/>
                  <a:pt x="4362" y="12744"/>
                  <a:pt x="3757" y="12953"/>
                </a:cubicBezTo>
                <a:cubicBezTo>
                  <a:pt x="3151" y="13163"/>
                  <a:pt x="1114" y="10259"/>
                  <a:pt x="505" y="8944"/>
                </a:cubicBezTo>
                <a:cubicBezTo>
                  <a:pt x="-324" y="10961"/>
                  <a:pt x="-344" y="12982"/>
                  <a:pt x="2082" y="15667"/>
                </a:cubicBezTo>
                <a:cubicBezTo>
                  <a:pt x="1167" y="17429"/>
                  <a:pt x="667" y="19457"/>
                  <a:pt x="592" y="20487"/>
                </a:cubicBezTo>
                <a:cubicBezTo>
                  <a:pt x="557" y="21312"/>
                  <a:pt x="1675" y="21489"/>
                  <a:pt x="1877" y="21023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0" b="18890"/>
          <a:stretch/>
        </p:blipFill>
        <p:spPr>
          <a:xfrm>
            <a:off x="4803368" y="1090988"/>
            <a:ext cx="2115424" cy="948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5085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Global Conference on </a:t>
            </a:r>
            <a:r>
              <a:rPr lang="nl-NL" dirty="0" smtClean="0"/>
              <a:t>Cyberspace 2015</a:t>
            </a:r>
            <a:endParaRPr lang="nl-NL" dirty="0"/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3"/>
            <a:ext cx="8856000" cy="475815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7997" tIns="0" rIns="143996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9" y="6350557"/>
            <a:ext cx="686385" cy="283571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3"/>
            <a:ext cx="11808000" cy="475815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7997" tIns="0" rIns="143996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6" y="6350557"/>
            <a:ext cx="686385" cy="2835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2000" y="1341062"/>
            <a:ext cx="10764253" cy="40010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nl-NL" sz="2000" b="1" dirty="0">
                <a:solidFill>
                  <a:srgbClr val="2C2C2B"/>
                </a:solidFill>
                <a:latin typeface="Arial" panose="020B0604020202020204" pitchFamily="34" charset="0"/>
              </a:rPr>
              <a:t> </a:t>
            </a:r>
            <a:endParaRPr lang="nl-NL"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18133" y="1023820"/>
            <a:ext cx="160527" cy="244181"/>
          </a:xfrm>
          <a:prstGeom prst="rect">
            <a:avLst/>
          </a:prstGeom>
        </p:spPr>
      </p:pic>
      <p:pic>
        <p:nvPicPr>
          <p:cNvPr id="10242" name="Picture 2" descr="https://content.presspage.com/uploads/169/erikhuiz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79" y="2103043"/>
            <a:ext cx="1612595" cy="241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97167" y="4503121"/>
            <a:ext cx="1764265" cy="677106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dirty="0">
                <a:solidFill>
                  <a:srgbClr val="444444"/>
                </a:solidFill>
                <a:latin typeface="HNL"/>
              </a:rPr>
              <a:t>Erik </a:t>
            </a:r>
            <a:r>
              <a:rPr lang="en-US" dirty="0" err="1">
                <a:solidFill>
                  <a:srgbClr val="444444"/>
                </a:solidFill>
                <a:latin typeface="HNL"/>
              </a:rPr>
              <a:t>Huizer</a:t>
            </a:r>
            <a:r>
              <a:rPr lang="en-US" dirty="0">
                <a:solidFill>
                  <a:srgbClr val="444444"/>
                </a:solidFill>
                <a:latin typeface="HNL"/>
              </a:rPr>
              <a:t>, </a:t>
            </a:r>
            <a:r>
              <a:rPr lang="en-US" dirty="0" smtClean="0">
                <a:solidFill>
                  <a:srgbClr val="444444"/>
                </a:solidFill>
                <a:latin typeface="HNL"/>
              </a:rPr>
              <a:t/>
            </a:r>
            <a:br>
              <a:rPr lang="en-US" dirty="0" smtClean="0">
                <a:solidFill>
                  <a:srgbClr val="444444"/>
                </a:solidFill>
                <a:latin typeface="HNL"/>
              </a:rPr>
            </a:br>
            <a:r>
              <a:rPr lang="en-US" dirty="0" smtClean="0">
                <a:solidFill>
                  <a:srgbClr val="444444"/>
                </a:solidFill>
                <a:latin typeface="HNL"/>
              </a:rPr>
              <a:t>SURFnet </a:t>
            </a:r>
            <a:r>
              <a:rPr lang="en-US" dirty="0">
                <a:solidFill>
                  <a:srgbClr val="444444"/>
                </a:solidFill>
                <a:latin typeface="HNL"/>
              </a:rPr>
              <a:t>CTO</a:t>
            </a:r>
            <a:endParaRPr lang="nl-NL" dirty="0">
              <a:solidFill>
                <a:srgbClr val="444444"/>
              </a:solidFill>
              <a:latin typeface="HNL"/>
            </a:endParaRPr>
          </a:p>
        </p:txBody>
      </p:sp>
      <p:pic>
        <p:nvPicPr>
          <p:cNvPr id="32" name="Picture 4" descr="http://norway.nlembassy.org/binaries/carousselbannerimage/content/gallery/postenweb/n/noorwegen/nederlandse-ambassade-in-oslo/gccs2015_logo_rgb_transparant_bi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9284655" y="833578"/>
            <a:ext cx="2173488" cy="131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50990" y="2213171"/>
            <a:ext cx="86491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Panel discussion  </a:t>
            </a:r>
            <a:r>
              <a:rPr lang="en-GB" b="1" dirty="0" smtClean="0">
                <a:solidFill>
                  <a:srgbClr val="2C2C2B"/>
                </a:solidFill>
                <a:latin typeface="Arial" panose="020B0604020202020204" pitchFamily="34" charset="0"/>
              </a:rPr>
              <a:t>“Rethinking the social impact of new cyber technologies”</a:t>
            </a:r>
            <a:endParaRPr lang="en-GB" b="1" dirty="0" smtClean="0"/>
          </a:p>
          <a:p>
            <a:r>
              <a:rPr lang="en-GB" dirty="0" smtClean="0"/>
              <a:t>Innovations have great potential in improving and enhancing healthcare, education, research, business….</a:t>
            </a:r>
            <a:br>
              <a:rPr lang="en-GB" dirty="0" smtClean="0"/>
            </a:br>
            <a:r>
              <a:rPr lang="en-GB" dirty="0" smtClean="0"/>
              <a:t>But policymakers often lag behind in estimating social impact of these innovations.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Understanding  new technologies starts by experiencing them.</a:t>
            </a:r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06255">
            <a:off x="6827746" y="4254718"/>
            <a:ext cx="572016" cy="8783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79869" y="5130532"/>
            <a:ext cx="623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kick off the </a:t>
            </a:r>
            <a:r>
              <a:rPr lang="en-US" dirty="0" smtClean="0"/>
              <a:t>session: </a:t>
            </a:r>
            <a:r>
              <a:rPr lang="en-US" dirty="0" err="1" smtClean="0"/>
              <a:t>MindDrone</a:t>
            </a:r>
            <a:r>
              <a:rPr lang="en-US" dirty="0" smtClean="0"/>
              <a:t> d</a:t>
            </a:r>
            <a:r>
              <a:rPr lang="nl-NL" dirty="0" err="1" smtClean="0"/>
              <a:t>emonstration</a:t>
            </a:r>
            <a:r>
              <a:rPr lang="nl-NL" dirty="0" smtClean="0"/>
              <a:t> SURFnet</a:t>
            </a:r>
            <a:endParaRPr lang="nl-NL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49797">
            <a:off x="2231538" y="2971043"/>
            <a:ext cx="710909" cy="132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901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alibri" panose="020F0502020204030204" pitchFamily="34" charset="0"/>
              </a:rPr>
              <a:t>MindDrone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– fly a drone with your brain activity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sp>
        <p:nvSpPr>
          <p:cNvPr id="30" name="Text Placeholder 2"/>
          <p:cNvSpPr txBox="1">
            <a:spLocks/>
          </p:cNvSpPr>
          <p:nvPr/>
        </p:nvSpPr>
        <p:spPr>
          <a:xfrm rot="405763">
            <a:off x="1394908" y="1827583"/>
            <a:ext cx="240201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Drone</a:t>
            </a: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457876" y="1296000"/>
            <a:ext cx="4602643" cy="4862645"/>
            <a:chOff x="549444" y="1556771"/>
            <a:chExt cx="4464417" cy="4716610"/>
          </a:xfrm>
        </p:grpSpPr>
        <p:pic>
          <p:nvPicPr>
            <p:cNvPr id="34" name="Picture 2" descr="http://pbs.twimg.com/media/CCuMaJ_XIAA4gU_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6"/>
            <a:stretch/>
          </p:blipFill>
          <p:spPr bwMode="auto">
            <a:xfrm>
              <a:off x="878304" y="1904327"/>
              <a:ext cx="3753853" cy="3098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444" y="1556771"/>
              <a:ext cx="4464417" cy="4716610"/>
            </a:xfrm>
            <a:prstGeom prst="rect">
              <a:avLst/>
            </a:prstGeom>
          </p:spPr>
        </p:pic>
      </p:grpSp>
      <p:sp>
        <p:nvSpPr>
          <p:cNvPr id="36" name="Text Placeholder 2"/>
          <p:cNvSpPr txBox="1">
            <a:spLocks/>
          </p:cNvSpPr>
          <p:nvPr/>
        </p:nvSpPr>
        <p:spPr>
          <a:xfrm rot="20509042">
            <a:off x="7848096" y="1864902"/>
            <a:ext cx="390906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Brain Computer Interface</a:t>
            </a:r>
            <a:b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(BCI)</a:t>
            </a: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 rot="395324">
            <a:off x="8282940" y="4475606"/>
            <a:ext cx="390906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Laptop + </a:t>
            </a:r>
            <a:r>
              <a:rPr lang="en-GB" sz="2400" dirty="0" err="1" smtClean="0">
                <a:latin typeface="MV Boli" panose="02000500030200090000" pitchFamily="2" charset="0"/>
                <a:cs typeface="MV Boli" panose="02000500030200090000" pitchFamily="2" charset="0"/>
              </a:rPr>
              <a:t>MindDrone</a:t>
            </a:r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/>
            </a:r>
            <a:b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</a:br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software</a:t>
            </a:r>
            <a:r>
              <a:rPr lang="en-GB" sz="2400" dirty="0">
                <a:latin typeface="MV Boli" panose="02000500030200090000" pitchFamily="2" charset="0"/>
                <a:cs typeface="MV Boli" panose="02000500030200090000" pitchFamily="2" charset="0"/>
              </a:rPr>
              <a:t/>
            </a:r>
            <a:br>
              <a:rPr lang="en-GB" sz="2400" dirty="0">
                <a:latin typeface="MV Boli" panose="02000500030200090000" pitchFamily="2" charset="0"/>
                <a:cs typeface="MV Boli" panose="02000500030200090000" pitchFamily="2" charset="0"/>
              </a:rPr>
            </a:b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 rot="20699697">
            <a:off x="623933" y="4395596"/>
            <a:ext cx="240201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MV Boli" panose="02000500030200090000" pitchFamily="2" charset="0"/>
                <a:cs typeface="MV Boli" panose="02000500030200090000" pitchFamily="2" charset="0"/>
              </a:rPr>
              <a:t>Demo-victim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75881">
            <a:off x="2742979" y="1928088"/>
            <a:ext cx="710909" cy="146585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943" y="2470104"/>
            <a:ext cx="2112602" cy="93620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51065">
            <a:off x="6688591" y="1684188"/>
            <a:ext cx="1206942" cy="157183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0208">
            <a:off x="7508305" y="3194624"/>
            <a:ext cx="710909" cy="146585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39207">
            <a:off x="4115596" y="1945396"/>
            <a:ext cx="615883" cy="422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629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Global Conference on </a:t>
            </a:r>
            <a:r>
              <a:rPr lang="nl-NL" dirty="0" smtClean="0"/>
              <a:t>Cyberspace 2015</a:t>
            </a:r>
            <a:endParaRPr lang="nl-NL" dirty="0"/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3"/>
            <a:ext cx="8856000" cy="475815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7997" tIns="0" rIns="143996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9" y="6350557"/>
            <a:ext cx="686385" cy="283571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3"/>
            <a:ext cx="11808000" cy="475815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7997" tIns="0" rIns="143996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6" y="6350557"/>
            <a:ext cx="686385" cy="2835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2000" y="1341062"/>
            <a:ext cx="10764253" cy="40010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nl-NL" sz="2000" dirty="0" err="1">
                <a:solidFill>
                  <a:srgbClr val="2C2C2B"/>
                </a:solidFill>
                <a:latin typeface="Arial" panose="020B0604020202020204" pitchFamily="34" charset="0"/>
              </a:rPr>
              <a:t>Session</a:t>
            </a:r>
            <a:r>
              <a:rPr lang="nl-NL" sz="2000" dirty="0">
                <a:solidFill>
                  <a:srgbClr val="2C2C2B"/>
                </a:solidFill>
                <a:latin typeface="Arial" panose="020B0604020202020204" pitchFamily="34" charset="0"/>
              </a:rPr>
              <a:t>: </a:t>
            </a:r>
            <a:r>
              <a:rPr lang="nl-NL" sz="2000" b="1" dirty="0">
                <a:solidFill>
                  <a:srgbClr val="2C2C2B"/>
                </a:solidFill>
                <a:latin typeface="Arial" panose="020B0604020202020204" pitchFamily="34" charset="0"/>
              </a:rPr>
              <a:t>“</a:t>
            </a:r>
            <a:r>
              <a:rPr lang="en-US" sz="2000" b="1" dirty="0">
                <a:solidFill>
                  <a:srgbClr val="2C2C2B"/>
                </a:solidFill>
                <a:latin typeface="Arial" panose="020B0604020202020204" pitchFamily="34" charset="0"/>
              </a:rPr>
              <a:t>Rethinking the social impact of new cyber technologies</a:t>
            </a:r>
            <a:r>
              <a:rPr lang="nl-NL" sz="2000" b="1" dirty="0">
                <a:solidFill>
                  <a:srgbClr val="2C2C2B"/>
                </a:solidFill>
                <a:latin typeface="Arial" panose="020B0604020202020204" pitchFamily="34" charset="0"/>
              </a:rPr>
              <a:t>” </a:t>
            </a:r>
            <a:endParaRPr lang="nl-NL" sz="20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3663620" y="1947949"/>
            <a:ext cx="2811377" cy="2970191"/>
            <a:chOff x="549444" y="1556771"/>
            <a:chExt cx="4464417" cy="4716610"/>
          </a:xfrm>
        </p:grpSpPr>
        <p:pic>
          <p:nvPicPr>
            <p:cNvPr id="20" name="Picture 2" descr="http://pbs.twimg.com/media/CCuMaJ_XIAA4gU_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26"/>
            <a:stretch/>
          </p:blipFill>
          <p:spPr bwMode="auto">
            <a:xfrm>
              <a:off x="878304" y="1904327"/>
              <a:ext cx="3753853" cy="3098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444" y="1556771"/>
              <a:ext cx="4464417" cy="4716610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518133" y="1023820"/>
            <a:ext cx="160527" cy="244181"/>
          </a:xfrm>
          <a:prstGeom prst="rect">
            <a:avLst/>
          </a:prstGeom>
        </p:spPr>
      </p:pic>
      <p:pic>
        <p:nvPicPr>
          <p:cNvPr id="10242" name="Picture 2" descr="https://content.presspage.com/uploads/169/erikhuiz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79" y="2103043"/>
            <a:ext cx="1612595" cy="241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97167" y="4503121"/>
            <a:ext cx="1764265" cy="677106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en-US" dirty="0">
                <a:solidFill>
                  <a:srgbClr val="444444"/>
                </a:solidFill>
                <a:latin typeface="HNL"/>
              </a:rPr>
              <a:t>Erik </a:t>
            </a:r>
            <a:r>
              <a:rPr lang="en-US" dirty="0" err="1">
                <a:solidFill>
                  <a:srgbClr val="444444"/>
                </a:solidFill>
                <a:latin typeface="HNL"/>
              </a:rPr>
              <a:t>Huizer</a:t>
            </a:r>
            <a:r>
              <a:rPr lang="en-US" dirty="0">
                <a:solidFill>
                  <a:srgbClr val="444444"/>
                </a:solidFill>
                <a:latin typeface="HNL"/>
              </a:rPr>
              <a:t>, </a:t>
            </a:r>
            <a:r>
              <a:rPr lang="en-US" dirty="0" smtClean="0">
                <a:solidFill>
                  <a:srgbClr val="444444"/>
                </a:solidFill>
                <a:latin typeface="HNL"/>
              </a:rPr>
              <a:t/>
            </a:r>
            <a:br>
              <a:rPr lang="en-US" dirty="0" smtClean="0">
                <a:solidFill>
                  <a:srgbClr val="444444"/>
                </a:solidFill>
                <a:latin typeface="HNL"/>
              </a:rPr>
            </a:br>
            <a:r>
              <a:rPr lang="en-US" dirty="0" smtClean="0">
                <a:solidFill>
                  <a:srgbClr val="444444"/>
                </a:solidFill>
                <a:latin typeface="HNL"/>
              </a:rPr>
              <a:t>SURFnet </a:t>
            </a:r>
            <a:r>
              <a:rPr lang="en-US" dirty="0">
                <a:solidFill>
                  <a:srgbClr val="444444"/>
                </a:solidFill>
                <a:latin typeface="HNL"/>
              </a:rPr>
              <a:t>CTO</a:t>
            </a:r>
            <a:endParaRPr lang="nl-NL" dirty="0">
              <a:solidFill>
                <a:srgbClr val="444444"/>
              </a:solidFill>
              <a:latin typeface="HNL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83" y="2379347"/>
            <a:ext cx="1860651" cy="19419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2071">
            <a:off x="2906748" y="3021446"/>
            <a:ext cx="1121184" cy="30031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618" y="4929805"/>
            <a:ext cx="774215" cy="129500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1615">
            <a:off x="6361649" y="3610103"/>
            <a:ext cx="467065" cy="1146749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 rot="20819337">
            <a:off x="1263300" y="4152392"/>
            <a:ext cx="3227011" cy="40010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nl-NL" sz="2000" dirty="0" err="1">
                <a:latin typeface="Segoe Print" panose="02000600000000000000" pitchFamily="2" charset="0"/>
              </a:rPr>
              <a:t>Friends</a:t>
            </a:r>
            <a:r>
              <a:rPr lang="nl-NL" sz="2000" dirty="0">
                <a:latin typeface="Segoe Print" panose="02000600000000000000" pitchFamily="2" charset="0"/>
              </a:rPr>
              <a:t> </a:t>
            </a:r>
            <a:r>
              <a:rPr lang="nl-NL" sz="2000" dirty="0" err="1">
                <a:latin typeface="Segoe Print" panose="02000600000000000000" pitchFamily="2" charset="0"/>
              </a:rPr>
              <a:t>with</a:t>
            </a:r>
            <a:endParaRPr lang="nl-NL" sz="2000" dirty="0">
              <a:latin typeface="Segoe Print" panose="02000600000000000000" pitchFamily="2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733946" y="225561"/>
            <a:ext cx="3453340" cy="3056743"/>
            <a:chOff x="6397015" y="1741172"/>
            <a:chExt cx="3453340" cy="3056742"/>
          </a:xfrm>
        </p:grpSpPr>
        <p:pic>
          <p:nvPicPr>
            <p:cNvPr id="10244" name="Picture 4" descr="http://www.drones.nl/wp-content/uploads/marc-marie-huijbregts-laat-drone-met-gedachten-vliegen-in-de-wereld-draait-door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13"/>
            <a:stretch/>
          </p:blipFill>
          <p:spPr bwMode="auto">
            <a:xfrm>
              <a:off x="6866021" y="2063410"/>
              <a:ext cx="2662799" cy="1973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7015" y="1741172"/>
              <a:ext cx="3453340" cy="3056742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8192473" y="3794264"/>
            <a:ext cx="3568015" cy="2654891"/>
            <a:chOff x="6682086" y="3433041"/>
            <a:chExt cx="4428496" cy="286735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35002" y="3687636"/>
              <a:ext cx="3350449" cy="1872655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682086" y="3433041"/>
              <a:ext cx="4428496" cy="2867352"/>
            </a:xfrm>
            <a:prstGeom prst="rect">
              <a:avLst/>
            </a:prstGeom>
          </p:spPr>
        </p:pic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26123">
            <a:off x="7203206" y="2761596"/>
            <a:ext cx="467065" cy="210850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9895">
            <a:off x="8629886" y="2326888"/>
            <a:ext cx="914324" cy="1721283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 rot="1638252">
            <a:off x="5846855" y="3263180"/>
            <a:ext cx="3227011" cy="40010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nl-NL" sz="2000" dirty="0">
                <a:latin typeface="Segoe Print" panose="02000600000000000000" pitchFamily="2" charset="0"/>
              </a:rPr>
              <a:t>8 </a:t>
            </a:r>
            <a:r>
              <a:rPr lang="nl-NL" sz="2000" dirty="0" err="1">
                <a:latin typeface="Segoe Print" panose="02000600000000000000" pitchFamily="2" charset="0"/>
              </a:rPr>
              <a:t>O’Clock</a:t>
            </a:r>
            <a:r>
              <a:rPr lang="nl-NL" sz="2000" dirty="0">
                <a:latin typeface="Segoe Print" panose="02000600000000000000" pitchFamily="2" charset="0"/>
              </a:rPr>
              <a:t> </a:t>
            </a:r>
            <a:r>
              <a:rPr lang="nl-NL" sz="2000" dirty="0" err="1">
                <a:latin typeface="Segoe Print" panose="02000600000000000000" pitchFamily="2" charset="0"/>
              </a:rPr>
              <a:t>news</a:t>
            </a:r>
            <a:endParaRPr lang="nl-NL" sz="2000" dirty="0">
              <a:latin typeface="Segoe Print" panose="020006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20923608">
            <a:off x="8534485" y="3313155"/>
            <a:ext cx="3227011" cy="40010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nl-NL" sz="2000" dirty="0">
                <a:latin typeface="Segoe Print" panose="02000600000000000000" pitchFamily="2" charset="0"/>
              </a:rPr>
              <a:t>Dutch </a:t>
            </a:r>
            <a:r>
              <a:rPr lang="nl-NL" sz="2000" dirty="0" err="1">
                <a:latin typeface="Segoe Print" panose="02000600000000000000" pitchFamily="2" charset="0"/>
              </a:rPr>
              <a:t>daily</a:t>
            </a:r>
            <a:r>
              <a:rPr lang="nl-NL" sz="2000" dirty="0">
                <a:latin typeface="Segoe Print" panose="02000600000000000000" pitchFamily="2" charset="0"/>
              </a:rPr>
              <a:t> show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45389">
            <a:off x="1414808" y="1879203"/>
            <a:ext cx="1548256" cy="1084999"/>
          </a:xfrm>
          <a:prstGeom prst="rect">
            <a:avLst/>
          </a:prstGeom>
        </p:spPr>
      </p:pic>
      <p:pic>
        <p:nvPicPr>
          <p:cNvPr id="48" name="Picture 4" descr="http://norway.nlembassy.org/binaries/carousselbannerimage/content/gallery/postenweb/n/noorwegen/nederlandse-ambassade-in-oslo/gccs2015_logo_rgb_transparant_big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4914983" y="3927055"/>
            <a:ext cx="1374555" cy="83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 rot="20613848">
            <a:off x="5248813" y="4656070"/>
            <a:ext cx="3227011" cy="40010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nl-NL" sz="2000" dirty="0" err="1">
                <a:latin typeface="Segoe Print" panose="02000600000000000000" pitchFamily="2" charset="0"/>
              </a:rPr>
              <a:t>Vint</a:t>
            </a:r>
            <a:r>
              <a:rPr lang="nl-NL" sz="2000" dirty="0">
                <a:latin typeface="Segoe Print" panose="02000600000000000000" pitchFamily="2" charset="0"/>
              </a:rPr>
              <a:t> </a:t>
            </a:r>
            <a:r>
              <a:rPr lang="nl-NL" sz="2000" dirty="0" err="1">
                <a:latin typeface="Segoe Print" panose="02000600000000000000" pitchFamily="2" charset="0"/>
              </a:rPr>
              <a:t>Cerf</a:t>
            </a:r>
            <a:endParaRPr lang="nl-NL" sz="20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58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alibri" panose="020F0502020204030204" pitchFamily="34" charset="0"/>
              </a:rPr>
              <a:t>MindDrone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– setup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sp>
        <p:nvSpPr>
          <p:cNvPr id="8" name="Shape 863"/>
          <p:cNvSpPr/>
          <p:nvPr/>
        </p:nvSpPr>
        <p:spPr>
          <a:xfrm>
            <a:off x="5350197" y="2420666"/>
            <a:ext cx="2964221" cy="1974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600" extrusionOk="0">
                <a:moveTo>
                  <a:pt x="18847" y="15749"/>
                </a:moveTo>
                <a:lnTo>
                  <a:pt x="2701" y="15749"/>
                </a:lnTo>
                <a:lnTo>
                  <a:pt x="2701" y="1346"/>
                </a:lnTo>
                <a:lnTo>
                  <a:pt x="18847" y="1346"/>
                </a:lnTo>
                <a:cubicBezTo>
                  <a:pt x="18847" y="1346"/>
                  <a:pt x="18847" y="15749"/>
                  <a:pt x="18847" y="15749"/>
                </a:cubicBezTo>
                <a:close/>
                <a:moveTo>
                  <a:pt x="0" y="20510"/>
                </a:moveTo>
                <a:cubicBezTo>
                  <a:pt x="0" y="20510"/>
                  <a:pt x="-26" y="21600"/>
                  <a:pt x="1603" y="21600"/>
                </a:cubicBezTo>
                <a:cubicBezTo>
                  <a:pt x="2568" y="21600"/>
                  <a:pt x="6216" y="21600"/>
                  <a:pt x="9032" y="21600"/>
                </a:cubicBezTo>
                <a:cubicBezTo>
                  <a:pt x="9032" y="21600"/>
                  <a:pt x="10576" y="21600"/>
                  <a:pt x="12515" y="21600"/>
                </a:cubicBezTo>
                <a:cubicBezTo>
                  <a:pt x="15331" y="21600"/>
                  <a:pt x="18979" y="21600"/>
                  <a:pt x="19943" y="21600"/>
                </a:cubicBezTo>
                <a:cubicBezTo>
                  <a:pt x="21574" y="21600"/>
                  <a:pt x="21547" y="20510"/>
                  <a:pt x="21547" y="20510"/>
                </a:cubicBezTo>
                <a:lnTo>
                  <a:pt x="19418" y="16436"/>
                </a:lnTo>
                <a:cubicBezTo>
                  <a:pt x="19512" y="16224"/>
                  <a:pt x="19569" y="15977"/>
                  <a:pt x="19569" y="15711"/>
                </a:cubicBezTo>
                <a:lnTo>
                  <a:pt x="19569" y="1384"/>
                </a:lnTo>
                <a:cubicBezTo>
                  <a:pt x="19569" y="621"/>
                  <a:pt x="19123" y="0"/>
                  <a:pt x="18571" y="0"/>
                </a:cubicBezTo>
                <a:lnTo>
                  <a:pt x="2977" y="0"/>
                </a:lnTo>
                <a:cubicBezTo>
                  <a:pt x="2425" y="0"/>
                  <a:pt x="1979" y="621"/>
                  <a:pt x="1979" y="1384"/>
                </a:cubicBezTo>
                <a:lnTo>
                  <a:pt x="1979" y="15711"/>
                </a:lnTo>
                <a:cubicBezTo>
                  <a:pt x="1979" y="15978"/>
                  <a:pt x="2035" y="16224"/>
                  <a:pt x="2129" y="16436"/>
                </a:cubicBezTo>
                <a:cubicBezTo>
                  <a:pt x="2129" y="16436"/>
                  <a:pt x="0" y="20510"/>
                  <a:pt x="0" y="2051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" name="Shape 3653"/>
          <p:cNvSpPr/>
          <p:nvPr/>
        </p:nvSpPr>
        <p:spPr>
          <a:xfrm>
            <a:off x="10171761" y="2898706"/>
            <a:ext cx="1649390" cy="15503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78" y="21600"/>
                </a:moveTo>
                <a:lnTo>
                  <a:pt x="7938" y="21600"/>
                </a:lnTo>
                <a:lnTo>
                  <a:pt x="12785" y="12409"/>
                </a:lnTo>
                <a:lnTo>
                  <a:pt x="18360" y="12409"/>
                </a:lnTo>
                <a:cubicBezTo>
                  <a:pt x="18360" y="12409"/>
                  <a:pt x="21600" y="12409"/>
                  <a:pt x="21600" y="10800"/>
                </a:cubicBezTo>
                <a:cubicBezTo>
                  <a:pt x="21600" y="9191"/>
                  <a:pt x="18360" y="9191"/>
                  <a:pt x="18360" y="9191"/>
                </a:cubicBezTo>
                <a:lnTo>
                  <a:pt x="12785" y="9191"/>
                </a:lnTo>
                <a:lnTo>
                  <a:pt x="7938" y="0"/>
                </a:lnTo>
                <a:lnTo>
                  <a:pt x="5778" y="0"/>
                </a:lnTo>
                <a:lnTo>
                  <a:pt x="8465" y="9191"/>
                </a:lnTo>
                <a:lnTo>
                  <a:pt x="4591" y="9191"/>
                </a:lnTo>
                <a:lnTo>
                  <a:pt x="2160" y="6893"/>
                </a:lnTo>
                <a:lnTo>
                  <a:pt x="0" y="6893"/>
                </a:lnTo>
                <a:lnTo>
                  <a:pt x="1728" y="10800"/>
                </a:lnTo>
                <a:lnTo>
                  <a:pt x="0" y="14707"/>
                </a:lnTo>
                <a:lnTo>
                  <a:pt x="2160" y="14707"/>
                </a:lnTo>
                <a:lnTo>
                  <a:pt x="4591" y="12409"/>
                </a:lnTo>
                <a:lnTo>
                  <a:pt x="8465" y="12409"/>
                </a:lnTo>
                <a:cubicBezTo>
                  <a:pt x="8465" y="12409"/>
                  <a:pt x="5778" y="21600"/>
                  <a:pt x="5778" y="2160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0" name="Shape 731"/>
          <p:cNvSpPr/>
          <p:nvPr/>
        </p:nvSpPr>
        <p:spPr>
          <a:xfrm>
            <a:off x="6478614" y="2736335"/>
            <a:ext cx="832688" cy="10467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388766" y="2001090"/>
            <a:ext cx="2927052" cy="3429600"/>
            <a:chOff x="3022285" y="2122238"/>
            <a:chExt cx="3099429" cy="3631572"/>
          </a:xfrm>
        </p:grpSpPr>
        <p:grpSp>
          <p:nvGrpSpPr>
            <p:cNvPr id="13" name="Group 2254"/>
            <p:cNvGrpSpPr/>
            <p:nvPr/>
          </p:nvGrpSpPr>
          <p:grpSpPr>
            <a:xfrm>
              <a:off x="3022285" y="2122238"/>
              <a:ext cx="3099429" cy="3631572"/>
              <a:chOff x="0" y="0"/>
              <a:chExt cx="6720205" cy="7874000"/>
            </a:xfrm>
          </p:grpSpPr>
          <p:grpSp>
            <p:nvGrpSpPr>
              <p:cNvPr id="20" name="Group 2252"/>
              <p:cNvGrpSpPr/>
              <p:nvPr/>
            </p:nvGrpSpPr>
            <p:grpSpPr>
              <a:xfrm>
                <a:off x="723900" y="647699"/>
                <a:ext cx="5322686" cy="4662253"/>
                <a:chOff x="0" y="0"/>
                <a:chExt cx="5322685" cy="4662251"/>
              </a:xfrm>
            </p:grpSpPr>
            <p:sp>
              <p:nvSpPr>
                <p:cNvPr id="22" name="Shape 2250"/>
                <p:cNvSpPr/>
                <p:nvPr/>
              </p:nvSpPr>
              <p:spPr>
                <a:xfrm>
                  <a:off x="2692400" y="-1"/>
                  <a:ext cx="2630286" cy="4662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258" h="20967" extrusionOk="0">
                      <a:moveTo>
                        <a:pt x="0" y="1901"/>
                      </a:moveTo>
                      <a:lnTo>
                        <a:pt x="0" y="17980"/>
                      </a:lnTo>
                      <a:cubicBezTo>
                        <a:pt x="0" y="17980"/>
                        <a:pt x="581" y="20788"/>
                        <a:pt x="4646" y="20856"/>
                      </a:cubicBezTo>
                      <a:cubicBezTo>
                        <a:pt x="4646" y="20856"/>
                        <a:pt x="9234" y="21534"/>
                        <a:pt x="11441" y="19533"/>
                      </a:cubicBezTo>
                      <a:cubicBezTo>
                        <a:pt x="11441" y="19533"/>
                        <a:pt x="15855" y="19432"/>
                        <a:pt x="17132" y="16583"/>
                      </a:cubicBezTo>
                      <a:cubicBezTo>
                        <a:pt x="17132" y="16583"/>
                        <a:pt x="19644" y="15791"/>
                        <a:pt x="19185" y="13193"/>
                      </a:cubicBezTo>
                      <a:cubicBezTo>
                        <a:pt x="19185" y="13193"/>
                        <a:pt x="21600" y="11364"/>
                        <a:pt x="19185" y="9734"/>
                      </a:cubicBezTo>
                      <a:cubicBezTo>
                        <a:pt x="19185" y="9734"/>
                        <a:pt x="20617" y="7903"/>
                        <a:pt x="17655" y="6547"/>
                      </a:cubicBezTo>
                      <a:cubicBezTo>
                        <a:pt x="17655" y="6547"/>
                        <a:pt x="17829" y="4139"/>
                        <a:pt x="13822" y="3393"/>
                      </a:cubicBezTo>
                      <a:cubicBezTo>
                        <a:pt x="13822" y="3393"/>
                        <a:pt x="13241" y="1697"/>
                        <a:pt x="8073" y="1528"/>
                      </a:cubicBezTo>
                      <a:cubicBezTo>
                        <a:pt x="8073" y="1528"/>
                        <a:pt x="7259" y="-66"/>
                        <a:pt x="4007" y="2"/>
                      </a:cubicBezTo>
                      <a:cubicBezTo>
                        <a:pt x="755" y="70"/>
                        <a:pt x="349" y="1494"/>
                        <a:pt x="0" y="1901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/>
                </a:p>
              </p:txBody>
            </p:sp>
            <p:sp>
              <p:nvSpPr>
                <p:cNvPr id="23" name="Shape 2251"/>
                <p:cNvSpPr/>
                <p:nvPr/>
              </p:nvSpPr>
              <p:spPr>
                <a:xfrm>
                  <a:off x="0" y="-1"/>
                  <a:ext cx="2630332" cy="4662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258" h="20967" extrusionOk="0">
                      <a:moveTo>
                        <a:pt x="20258" y="1901"/>
                      </a:moveTo>
                      <a:lnTo>
                        <a:pt x="20258" y="17980"/>
                      </a:lnTo>
                      <a:cubicBezTo>
                        <a:pt x="20258" y="17980"/>
                        <a:pt x="19678" y="20788"/>
                        <a:pt x="15612" y="20856"/>
                      </a:cubicBezTo>
                      <a:cubicBezTo>
                        <a:pt x="15612" y="20856"/>
                        <a:pt x="11024" y="21534"/>
                        <a:pt x="8817" y="19533"/>
                      </a:cubicBezTo>
                      <a:cubicBezTo>
                        <a:pt x="8817" y="19533"/>
                        <a:pt x="4403" y="19432"/>
                        <a:pt x="3126" y="16583"/>
                      </a:cubicBezTo>
                      <a:cubicBezTo>
                        <a:pt x="3126" y="16583"/>
                        <a:pt x="613" y="15791"/>
                        <a:pt x="1073" y="13193"/>
                      </a:cubicBezTo>
                      <a:cubicBezTo>
                        <a:pt x="1073" y="13193"/>
                        <a:pt x="-1342" y="11364"/>
                        <a:pt x="1073" y="9734"/>
                      </a:cubicBezTo>
                      <a:cubicBezTo>
                        <a:pt x="1073" y="9734"/>
                        <a:pt x="-359" y="7903"/>
                        <a:pt x="2603" y="6547"/>
                      </a:cubicBezTo>
                      <a:cubicBezTo>
                        <a:pt x="2603" y="6547"/>
                        <a:pt x="2429" y="4139"/>
                        <a:pt x="6436" y="3393"/>
                      </a:cubicBezTo>
                      <a:cubicBezTo>
                        <a:pt x="6436" y="3393"/>
                        <a:pt x="7017" y="1697"/>
                        <a:pt x="12186" y="1528"/>
                      </a:cubicBezTo>
                      <a:cubicBezTo>
                        <a:pt x="12186" y="1528"/>
                        <a:pt x="12999" y="-66"/>
                        <a:pt x="16251" y="2"/>
                      </a:cubicBezTo>
                      <a:cubicBezTo>
                        <a:pt x="19503" y="70"/>
                        <a:pt x="19909" y="1494"/>
                        <a:pt x="20258" y="1901"/>
                      </a:cubicBezTo>
                      <a:close/>
                    </a:path>
                  </a:pathLst>
                </a:custGeom>
                <a:solidFill>
                  <a:srgbClr val="F1F1F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/>
                </a:p>
              </p:txBody>
            </p:sp>
          </p:grpSp>
          <p:sp>
            <p:nvSpPr>
              <p:cNvPr id="21" name="Shape 2253"/>
              <p:cNvSpPr/>
              <p:nvPr/>
            </p:nvSpPr>
            <p:spPr>
              <a:xfrm>
                <a:off x="-1" y="0"/>
                <a:ext cx="6720207" cy="7874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4" h="21600" extrusionOk="0">
                    <a:moveTo>
                      <a:pt x="10268" y="15570"/>
                    </a:moveTo>
                    <a:cubicBezTo>
                      <a:pt x="3659" y="15570"/>
                      <a:pt x="1327" y="12274"/>
                      <a:pt x="1327" y="8208"/>
                    </a:cubicBezTo>
                    <a:cubicBezTo>
                      <a:pt x="1327" y="4142"/>
                      <a:pt x="5330" y="1047"/>
                      <a:pt x="10268" y="1047"/>
                    </a:cubicBezTo>
                    <a:cubicBezTo>
                      <a:pt x="15206" y="1047"/>
                      <a:pt x="19209" y="4142"/>
                      <a:pt x="19209" y="8208"/>
                    </a:cubicBezTo>
                    <a:cubicBezTo>
                      <a:pt x="19209" y="12274"/>
                      <a:pt x="16848" y="15570"/>
                      <a:pt x="10268" y="15570"/>
                    </a:cubicBezTo>
                    <a:close/>
                    <a:moveTo>
                      <a:pt x="18553" y="15838"/>
                    </a:moveTo>
                    <a:cubicBezTo>
                      <a:pt x="18402" y="15783"/>
                      <a:pt x="18246" y="15775"/>
                      <a:pt x="18088" y="15806"/>
                    </a:cubicBezTo>
                    <a:cubicBezTo>
                      <a:pt x="18275" y="15427"/>
                      <a:pt x="18491" y="15048"/>
                      <a:pt x="18743" y="14677"/>
                    </a:cubicBezTo>
                    <a:cubicBezTo>
                      <a:pt x="20909" y="11491"/>
                      <a:pt x="21047" y="6710"/>
                      <a:pt x="19259" y="4174"/>
                    </a:cubicBezTo>
                    <a:cubicBezTo>
                      <a:pt x="17471" y="1637"/>
                      <a:pt x="14754" y="0"/>
                      <a:pt x="10455" y="0"/>
                    </a:cubicBezTo>
                    <a:lnTo>
                      <a:pt x="10039" y="0"/>
                    </a:lnTo>
                    <a:cubicBezTo>
                      <a:pt x="5740" y="0"/>
                      <a:pt x="3023" y="1636"/>
                      <a:pt x="1235" y="4173"/>
                    </a:cubicBezTo>
                    <a:cubicBezTo>
                      <a:pt x="-553" y="6710"/>
                      <a:pt x="-415" y="11501"/>
                      <a:pt x="1751" y="14687"/>
                    </a:cubicBezTo>
                    <a:cubicBezTo>
                      <a:pt x="2001" y="15055"/>
                      <a:pt x="2215" y="15429"/>
                      <a:pt x="2401" y="15805"/>
                    </a:cubicBezTo>
                    <a:cubicBezTo>
                      <a:pt x="2245" y="15775"/>
                      <a:pt x="2090" y="15783"/>
                      <a:pt x="1941" y="15838"/>
                    </a:cubicBezTo>
                    <a:cubicBezTo>
                      <a:pt x="657" y="16313"/>
                      <a:pt x="505" y="17510"/>
                      <a:pt x="1027" y="18684"/>
                    </a:cubicBezTo>
                    <a:cubicBezTo>
                      <a:pt x="1553" y="19870"/>
                      <a:pt x="2768" y="20272"/>
                      <a:pt x="3789" y="20205"/>
                    </a:cubicBezTo>
                    <a:cubicBezTo>
                      <a:pt x="4023" y="21055"/>
                      <a:pt x="4279" y="21600"/>
                      <a:pt x="4812" y="21600"/>
                    </a:cubicBezTo>
                    <a:cubicBezTo>
                      <a:pt x="5861" y="21600"/>
                      <a:pt x="8543" y="21600"/>
                      <a:pt x="8543" y="21600"/>
                    </a:cubicBezTo>
                    <a:lnTo>
                      <a:pt x="11951" y="21600"/>
                    </a:lnTo>
                    <a:cubicBezTo>
                      <a:pt x="11951" y="21600"/>
                      <a:pt x="14908" y="21600"/>
                      <a:pt x="15682" y="21600"/>
                    </a:cubicBezTo>
                    <a:cubicBezTo>
                      <a:pt x="16219" y="21600"/>
                      <a:pt x="16476" y="21055"/>
                      <a:pt x="16710" y="20205"/>
                    </a:cubicBezTo>
                    <a:cubicBezTo>
                      <a:pt x="17730" y="20270"/>
                      <a:pt x="18941" y="19868"/>
                      <a:pt x="19467" y="18684"/>
                    </a:cubicBezTo>
                    <a:cubicBezTo>
                      <a:pt x="19989" y="17510"/>
                      <a:pt x="19837" y="16313"/>
                      <a:pt x="18553" y="1583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</p:grpSp>
        <p:sp>
          <p:nvSpPr>
            <p:cNvPr id="14" name="Shape 2258"/>
            <p:cNvSpPr/>
            <p:nvPr/>
          </p:nvSpPr>
          <p:spPr>
            <a:xfrm>
              <a:off x="4656492" y="2479538"/>
              <a:ext cx="930343" cy="100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19672" extrusionOk="0">
                  <a:moveTo>
                    <a:pt x="0" y="2648"/>
                  </a:moveTo>
                  <a:cubicBezTo>
                    <a:pt x="0" y="2648"/>
                    <a:pt x="2677" y="-1928"/>
                    <a:pt x="7751" y="950"/>
                  </a:cubicBezTo>
                  <a:cubicBezTo>
                    <a:pt x="7751" y="950"/>
                    <a:pt x="11133" y="4068"/>
                    <a:pt x="7751" y="6826"/>
                  </a:cubicBezTo>
                  <a:cubicBezTo>
                    <a:pt x="7751" y="6826"/>
                    <a:pt x="7140" y="7546"/>
                    <a:pt x="4627" y="7905"/>
                  </a:cubicBezTo>
                  <a:cubicBezTo>
                    <a:pt x="4627" y="7905"/>
                    <a:pt x="4767" y="6098"/>
                    <a:pt x="3644" y="6507"/>
                  </a:cubicBezTo>
                  <a:cubicBezTo>
                    <a:pt x="3644" y="6507"/>
                    <a:pt x="3244" y="6644"/>
                    <a:pt x="3484" y="7121"/>
                  </a:cubicBezTo>
                  <a:cubicBezTo>
                    <a:pt x="3484" y="7121"/>
                    <a:pt x="4286" y="8144"/>
                    <a:pt x="3324" y="9645"/>
                  </a:cubicBezTo>
                  <a:cubicBezTo>
                    <a:pt x="3324" y="9645"/>
                    <a:pt x="3084" y="10668"/>
                    <a:pt x="4046" y="10122"/>
                  </a:cubicBezTo>
                  <a:cubicBezTo>
                    <a:pt x="4046" y="10122"/>
                    <a:pt x="4728" y="9236"/>
                    <a:pt x="4627" y="9031"/>
                  </a:cubicBezTo>
                  <a:cubicBezTo>
                    <a:pt x="4627" y="9031"/>
                    <a:pt x="6931" y="8895"/>
                    <a:pt x="8694" y="7599"/>
                  </a:cubicBezTo>
                  <a:cubicBezTo>
                    <a:pt x="8694" y="7599"/>
                    <a:pt x="10778" y="6439"/>
                    <a:pt x="10538" y="3165"/>
                  </a:cubicBezTo>
                  <a:cubicBezTo>
                    <a:pt x="10538" y="3165"/>
                    <a:pt x="14787" y="2688"/>
                    <a:pt x="16871" y="6575"/>
                  </a:cubicBezTo>
                  <a:cubicBezTo>
                    <a:pt x="16871" y="6575"/>
                    <a:pt x="21600" y="7326"/>
                    <a:pt x="21440" y="11896"/>
                  </a:cubicBezTo>
                  <a:cubicBezTo>
                    <a:pt x="21440" y="11896"/>
                    <a:pt x="21199" y="16944"/>
                    <a:pt x="16069" y="17899"/>
                  </a:cubicBezTo>
                  <a:cubicBezTo>
                    <a:pt x="16069" y="17899"/>
                    <a:pt x="14145" y="18103"/>
                    <a:pt x="12943" y="17899"/>
                  </a:cubicBezTo>
                  <a:cubicBezTo>
                    <a:pt x="12943" y="17899"/>
                    <a:pt x="13424" y="15784"/>
                    <a:pt x="13344" y="15034"/>
                  </a:cubicBezTo>
                  <a:cubicBezTo>
                    <a:pt x="13344" y="15034"/>
                    <a:pt x="14626" y="14079"/>
                    <a:pt x="14626" y="13806"/>
                  </a:cubicBezTo>
                  <a:cubicBezTo>
                    <a:pt x="14626" y="13806"/>
                    <a:pt x="14546" y="13192"/>
                    <a:pt x="13664" y="13601"/>
                  </a:cubicBezTo>
                  <a:cubicBezTo>
                    <a:pt x="13664" y="13601"/>
                    <a:pt x="13471" y="14693"/>
                    <a:pt x="10722" y="14079"/>
                  </a:cubicBezTo>
                  <a:cubicBezTo>
                    <a:pt x="10722" y="14079"/>
                    <a:pt x="9463" y="14079"/>
                    <a:pt x="10722" y="14761"/>
                  </a:cubicBezTo>
                  <a:cubicBezTo>
                    <a:pt x="10722" y="14761"/>
                    <a:pt x="11420" y="14965"/>
                    <a:pt x="11821" y="14965"/>
                  </a:cubicBezTo>
                  <a:cubicBezTo>
                    <a:pt x="11821" y="14965"/>
                    <a:pt x="13023" y="19536"/>
                    <a:pt x="7733" y="19672"/>
                  </a:cubicBezTo>
                  <a:cubicBezTo>
                    <a:pt x="7733" y="19672"/>
                    <a:pt x="1887" y="17899"/>
                    <a:pt x="0" y="11282"/>
                  </a:cubicBezTo>
                  <a:cubicBezTo>
                    <a:pt x="0" y="11282"/>
                    <a:pt x="0" y="2648"/>
                    <a:pt x="0" y="2648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15" name="Shape 2259"/>
            <p:cNvSpPr/>
            <p:nvPr/>
          </p:nvSpPr>
          <p:spPr>
            <a:xfrm>
              <a:off x="4656492" y="3164850"/>
              <a:ext cx="1094796" cy="135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6" h="21545" extrusionOk="0">
                  <a:moveTo>
                    <a:pt x="11915" y="9833"/>
                  </a:moveTo>
                  <a:cubicBezTo>
                    <a:pt x="11915" y="9833"/>
                    <a:pt x="14555" y="11546"/>
                    <a:pt x="17485" y="10055"/>
                  </a:cubicBezTo>
                  <a:cubicBezTo>
                    <a:pt x="17485" y="10055"/>
                    <a:pt x="21600" y="8563"/>
                    <a:pt x="18421" y="4309"/>
                  </a:cubicBezTo>
                  <a:cubicBezTo>
                    <a:pt x="18421" y="4309"/>
                    <a:pt x="19855" y="1547"/>
                    <a:pt x="17672" y="0"/>
                  </a:cubicBezTo>
                  <a:cubicBezTo>
                    <a:pt x="17672" y="0"/>
                    <a:pt x="16114" y="5525"/>
                    <a:pt x="9505" y="4530"/>
                  </a:cubicBezTo>
                  <a:cubicBezTo>
                    <a:pt x="9505" y="4530"/>
                    <a:pt x="8633" y="5414"/>
                    <a:pt x="7822" y="5690"/>
                  </a:cubicBezTo>
                  <a:lnTo>
                    <a:pt x="9813" y="5856"/>
                  </a:lnTo>
                  <a:cubicBezTo>
                    <a:pt x="9813" y="5856"/>
                    <a:pt x="10877" y="6629"/>
                    <a:pt x="9505" y="6961"/>
                  </a:cubicBezTo>
                  <a:cubicBezTo>
                    <a:pt x="9505" y="6961"/>
                    <a:pt x="3462" y="6851"/>
                    <a:pt x="0" y="1492"/>
                  </a:cubicBezTo>
                  <a:lnTo>
                    <a:pt x="0" y="17466"/>
                  </a:lnTo>
                  <a:cubicBezTo>
                    <a:pt x="0" y="17466"/>
                    <a:pt x="1026" y="21600"/>
                    <a:pt x="5391" y="21545"/>
                  </a:cubicBezTo>
                  <a:cubicBezTo>
                    <a:pt x="5391" y="21545"/>
                    <a:pt x="10628" y="21508"/>
                    <a:pt x="11438" y="17466"/>
                  </a:cubicBezTo>
                  <a:cubicBezTo>
                    <a:pt x="11438" y="17466"/>
                    <a:pt x="12248" y="14474"/>
                    <a:pt x="9692" y="12816"/>
                  </a:cubicBezTo>
                  <a:cubicBezTo>
                    <a:pt x="9692" y="12816"/>
                    <a:pt x="9755" y="11656"/>
                    <a:pt x="10752" y="12209"/>
                  </a:cubicBezTo>
                  <a:cubicBezTo>
                    <a:pt x="10752" y="12209"/>
                    <a:pt x="13932" y="14805"/>
                    <a:pt x="12062" y="18893"/>
                  </a:cubicBezTo>
                  <a:cubicBezTo>
                    <a:pt x="12062" y="18893"/>
                    <a:pt x="14998" y="18838"/>
                    <a:pt x="16678" y="14695"/>
                  </a:cubicBezTo>
                  <a:cubicBezTo>
                    <a:pt x="16678" y="14695"/>
                    <a:pt x="19044" y="13037"/>
                    <a:pt x="18795" y="10552"/>
                  </a:cubicBezTo>
                  <a:cubicBezTo>
                    <a:pt x="18795" y="10552"/>
                    <a:pt x="16239" y="11878"/>
                    <a:pt x="14119" y="11519"/>
                  </a:cubicBezTo>
                  <a:cubicBezTo>
                    <a:pt x="14119" y="11519"/>
                    <a:pt x="12124" y="11104"/>
                    <a:pt x="11688" y="10552"/>
                  </a:cubicBezTo>
                  <a:cubicBezTo>
                    <a:pt x="11688" y="10552"/>
                    <a:pt x="9069" y="12926"/>
                    <a:pt x="5453" y="11159"/>
                  </a:cubicBezTo>
                  <a:cubicBezTo>
                    <a:pt x="5453" y="11159"/>
                    <a:pt x="4705" y="11988"/>
                    <a:pt x="4082" y="11519"/>
                  </a:cubicBezTo>
                  <a:cubicBezTo>
                    <a:pt x="4082" y="11519"/>
                    <a:pt x="4518" y="11215"/>
                    <a:pt x="5391" y="10497"/>
                  </a:cubicBezTo>
                  <a:lnTo>
                    <a:pt x="5328" y="9171"/>
                  </a:lnTo>
                  <a:cubicBezTo>
                    <a:pt x="5328" y="9171"/>
                    <a:pt x="6076" y="8671"/>
                    <a:pt x="6014" y="9418"/>
                  </a:cubicBezTo>
                  <a:lnTo>
                    <a:pt x="6076" y="10441"/>
                  </a:lnTo>
                  <a:cubicBezTo>
                    <a:pt x="6076" y="10441"/>
                    <a:pt x="9069" y="11930"/>
                    <a:pt x="11376" y="94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16" name="Shape 2260"/>
            <p:cNvSpPr/>
            <p:nvPr/>
          </p:nvSpPr>
          <p:spPr>
            <a:xfrm>
              <a:off x="3578735" y="2479538"/>
              <a:ext cx="930355" cy="1002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4" h="19672" extrusionOk="0">
                  <a:moveTo>
                    <a:pt x="21444" y="2648"/>
                  </a:moveTo>
                  <a:cubicBezTo>
                    <a:pt x="21444" y="2648"/>
                    <a:pt x="18767" y="-1928"/>
                    <a:pt x="13694" y="950"/>
                  </a:cubicBezTo>
                  <a:cubicBezTo>
                    <a:pt x="13694" y="950"/>
                    <a:pt x="10312" y="4068"/>
                    <a:pt x="13694" y="6826"/>
                  </a:cubicBezTo>
                  <a:cubicBezTo>
                    <a:pt x="13694" y="6826"/>
                    <a:pt x="14304" y="7546"/>
                    <a:pt x="16818" y="7905"/>
                  </a:cubicBezTo>
                  <a:cubicBezTo>
                    <a:pt x="16818" y="7905"/>
                    <a:pt x="16678" y="6098"/>
                    <a:pt x="17800" y="6507"/>
                  </a:cubicBezTo>
                  <a:cubicBezTo>
                    <a:pt x="17800" y="6507"/>
                    <a:pt x="18201" y="6644"/>
                    <a:pt x="17960" y="7121"/>
                  </a:cubicBezTo>
                  <a:cubicBezTo>
                    <a:pt x="17960" y="7121"/>
                    <a:pt x="17158" y="8144"/>
                    <a:pt x="18120" y="9645"/>
                  </a:cubicBezTo>
                  <a:cubicBezTo>
                    <a:pt x="18120" y="9645"/>
                    <a:pt x="18361" y="10668"/>
                    <a:pt x="17399" y="10122"/>
                  </a:cubicBezTo>
                  <a:cubicBezTo>
                    <a:pt x="17399" y="10122"/>
                    <a:pt x="16717" y="9236"/>
                    <a:pt x="16818" y="9031"/>
                  </a:cubicBezTo>
                  <a:cubicBezTo>
                    <a:pt x="16818" y="9031"/>
                    <a:pt x="14513" y="8895"/>
                    <a:pt x="12750" y="7599"/>
                  </a:cubicBezTo>
                  <a:cubicBezTo>
                    <a:pt x="12750" y="7599"/>
                    <a:pt x="10666" y="6439"/>
                    <a:pt x="10906" y="3165"/>
                  </a:cubicBezTo>
                  <a:cubicBezTo>
                    <a:pt x="10906" y="3165"/>
                    <a:pt x="6657" y="2688"/>
                    <a:pt x="4573" y="6575"/>
                  </a:cubicBezTo>
                  <a:cubicBezTo>
                    <a:pt x="4573" y="6575"/>
                    <a:pt x="-156" y="7326"/>
                    <a:pt x="4" y="11896"/>
                  </a:cubicBezTo>
                  <a:cubicBezTo>
                    <a:pt x="4" y="11896"/>
                    <a:pt x="245" y="16944"/>
                    <a:pt x="5375" y="17899"/>
                  </a:cubicBezTo>
                  <a:cubicBezTo>
                    <a:pt x="5375" y="17899"/>
                    <a:pt x="7298" y="18103"/>
                    <a:pt x="8501" y="17899"/>
                  </a:cubicBezTo>
                  <a:cubicBezTo>
                    <a:pt x="8501" y="17899"/>
                    <a:pt x="8020" y="15784"/>
                    <a:pt x="8100" y="15034"/>
                  </a:cubicBezTo>
                  <a:cubicBezTo>
                    <a:pt x="8100" y="15034"/>
                    <a:pt x="6818" y="14079"/>
                    <a:pt x="6818" y="13806"/>
                  </a:cubicBezTo>
                  <a:cubicBezTo>
                    <a:pt x="6818" y="13806"/>
                    <a:pt x="6898" y="13192"/>
                    <a:pt x="7780" y="13601"/>
                  </a:cubicBezTo>
                  <a:cubicBezTo>
                    <a:pt x="7780" y="13601"/>
                    <a:pt x="7973" y="14693"/>
                    <a:pt x="10723" y="14079"/>
                  </a:cubicBezTo>
                  <a:cubicBezTo>
                    <a:pt x="10723" y="14079"/>
                    <a:pt x="11982" y="14079"/>
                    <a:pt x="10723" y="14761"/>
                  </a:cubicBezTo>
                  <a:cubicBezTo>
                    <a:pt x="10723" y="14761"/>
                    <a:pt x="10025" y="14965"/>
                    <a:pt x="9624" y="14965"/>
                  </a:cubicBezTo>
                  <a:cubicBezTo>
                    <a:pt x="9624" y="14965"/>
                    <a:pt x="8421" y="19536"/>
                    <a:pt x="13712" y="19672"/>
                  </a:cubicBezTo>
                  <a:cubicBezTo>
                    <a:pt x="13712" y="19672"/>
                    <a:pt x="19558" y="17899"/>
                    <a:pt x="21444" y="11282"/>
                  </a:cubicBezTo>
                  <a:cubicBezTo>
                    <a:pt x="21444" y="11282"/>
                    <a:pt x="21444" y="2648"/>
                    <a:pt x="21444" y="2648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17" name="Shape 2261"/>
            <p:cNvSpPr/>
            <p:nvPr/>
          </p:nvSpPr>
          <p:spPr>
            <a:xfrm>
              <a:off x="3414729" y="3164850"/>
              <a:ext cx="1094817" cy="1356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26" h="21545" extrusionOk="0">
                  <a:moveTo>
                    <a:pt x="7711" y="9833"/>
                  </a:moveTo>
                  <a:cubicBezTo>
                    <a:pt x="7711" y="9833"/>
                    <a:pt x="5071" y="11546"/>
                    <a:pt x="2141" y="10055"/>
                  </a:cubicBezTo>
                  <a:cubicBezTo>
                    <a:pt x="2141" y="10055"/>
                    <a:pt x="-1974" y="8563"/>
                    <a:pt x="1205" y="4309"/>
                  </a:cubicBezTo>
                  <a:cubicBezTo>
                    <a:pt x="1205" y="4309"/>
                    <a:pt x="-228" y="1547"/>
                    <a:pt x="1954" y="0"/>
                  </a:cubicBezTo>
                  <a:cubicBezTo>
                    <a:pt x="1954" y="0"/>
                    <a:pt x="3512" y="5525"/>
                    <a:pt x="10121" y="4530"/>
                  </a:cubicBezTo>
                  <a:cubicBezTo>
                    <a:pt x="10121" y="4530"/>
                    <a:pt x="10994" y="5414"/>
                    <a:pt x="11804" y="5690"/>
                  </a:cubicBezTo>
                  <a:lnTo>
                    <a:pt x="9813" y="5856"/>
                  </a:lnTo>
                  <a:cubicBezTo>
                    <a:pt x="9813" y="5856"/>
                    <a:pt x="8749" y="6629"/>
                    <a:pt x="10121" y="6961"/>
                  </a:cubicBezTo>
                  <a:cubicBezTo>
                    <a:pt x="10121" y="6961"/>
                    <a:pt x="16164" y="6851"/>
                    <a:pt x="19626" y="1492"/>
                  </a:cubicBezTo>
                  <a:lnTo>
                    <a:pt x="19626" y="17466"/>
                  </a:lnTo>
                  <a:cubicBezTo>
                    <a:pt x="19626" y="17466"/>
                    <a:pt x="18600" y="21600"/>
                    <a:pt x="14236" y="21545"/>
                  </a:cubicBezTo>
                  <a:cubicBezTo>
                    <a:pt x="14236" y="21545"/>
                    <a:pt x="8999" y="21508"/>
                    <a:pt x="8188" y="17466"/>
                  </a:cubicBezTo>
                  <a:cubicBezTo>
                    <a:pt x="8188" y="17466"/>
                    <a:pt x="7377" y="14474"/>
                    <a:pt x="9934" y="12816"/>
                  </a:cubicBezTo>
                  <a:cubicBezTo>
                    <a:pt x="9934" y="12816"/>
                    <a:pt x="9872" y="11656"/>
                    <a:pt x="8874" y="12209"/>
                  </a:cubicBezTo>
                  <a:cubicBezTo>
                    <a:pt x="8874" y="12209"/>
                    <a:pt x="5694" y="14805"/>
                    <a:pt x="7564" y="18893"/>
                  </a:cubicBezTo>
                  <a:cubicBezTo>
                    <a:pt x="7564" y="18893"/>
                    <a:pt x="4628" y="18838"/>
                    <a:pt x="2948" y="14695"/>
                  </a:cubicBezTo>
                  <a:cubicBezTo>
                    <a:pt x="2948" y="14695"/>
                    <a:pt x="582" y="13037"/>
                    <a:pt x="832" y="10552"/>
                  </a:cubicBezTo>
                  <a:cubicBezTo>
                    <a:pt x="832" y="10552"/>
                    <a:pt x="3388" y="11878"/>
                    <a:pt x="5507" y="11519"/>
                  </a:cubicBezTo>
                  <a:cubicBezTo>
                    <a:pt x="5507" y="11519"/>
                    <a:pt x="7502" y="11104"/>
                    <a:pt x="7939" y="10552"/>
                  </a:cubicBezTo>
                  <a:cubicBezTo>
                    <a:pt x="7939" y="10552"/>
                    <a:pt x="10557" y="12926"/>
                    <a:pt x="14173" y="11159"/>
                  </a:cubicBezTo>
                  <a:cubicBezTo>
                    <a:pt x="14173" y="11159"/>
                    <a:pt x="14921" y="11988"/>
                    <a:pt x="15545" y="11519"/>
                  </a:cubicBezTo>
                  <a:cubicBezTo>
                    <a:pt x="15545" y="11519"/>
                    <a:pt x="15109" y="11215"/>
                    <a:pt x="14236" y="10497"/>
                  </a:cubicBezTo>
                  <a:lnTo>
                    <a:pt x="14298" y="9171"/>
                  </a:lnTo>
                  <a:cubicBezTo>
                    <a:pt x="14298" y="9171"/>
                    <a:pt x="13550" y="8671"/>
                    <a:pt x="13612" y="9418"/>
                  </a:cubicBezTo>
                  <a:lnTo>
                    <a:pt x="13550" y="10441"/>
                  </a:lnTo>
                  <a:cubicBezTo>
                    <a:pt x="13550" y="10441"/>
                    <a:pt x="10557" y="11930"/>
                    <a:pt x="8250" y="941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24" name="Shape 2276"/>
          <p:cNvSpPr/>
          <p:nvPr/>
        </p:nvSpPr>
        <p:spPr>
          <a:xfrm flipV="1">
            <a:off x="2898822" y="2849270"/>
            <a:ext cx="3320150" cy="63198"/>
          </a:xfrm>
          <a:prstGeom prst="line">
            <a:avLst/>
          </a:prstGeom>
          <a:ln w="69850">
            <a:solidFill>
              <a:srgbClr val="FFC000"/>
            </a:solidFill>
            <a:prstDash val="dashDot"/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5" name="Shape 2276"/>
          <p:cNvSpPr/>
          <p:nvPr/>
        </p:nvSpPr>
        <p:spPr>
          <a:xfrm flipV="1">
            <a:off x="3077734" y="3689769"/>
            <a:ext cx="3130562" cy="0"/>
          </a:xfrm>
          <a:prstGeom prst="line">
            <a:avLst/>
          </a:prstGeom>
          <a:ln w="69850">
            <a:solidFill>
              <a:srgbClr val="00B050"/>
            </a:solidFill>
            <a:prstDash val="sysDot"/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6" name="Shape 2276"/>
          <p:cNvSpPr/>
          <p:nvPr/>
        </p:nvSpPr>
        <p:spPr>
          <a:xfrm flipV="1">
            <a:off x="7673452" y="3673900"/>
            <a:ext cx="2347700" cy="2"/>
          </a:xfrm>
          <a:prstGeom prst="line">
            <a:avLst/>
          </a:prstGeom>
          <a:ln w="69850">
            <a:solidFill>
              <a:srgbClr val="00B050"/>
            </a:solidFill>
            <a:prstDash val="sysDot"/>
            <a:miter lim="400000"/>
            <a:headEnd type="oval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3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4088184" y="2170824"/>
            <a:ext cx="801739" cy="710045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1.</a:t>
            </a:r>
            <a:endParaRPr lang="en-GB" sz="36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4058841" y="3711113"/>
            <a:ext cx="801739" cy="710045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2.</a:t>
            </a:r>
            <a:endParaRPr lang="en-GB" sz="36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8704139" y="2959140"/>
            <a:ext cx="801739" cy="710045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b="1" dirty="0" smtClean="0">
                <a:latin typeface="MV Boli" panose="02000500030200090000" pitchFamily="2" charset="0"/>
                <a:cs typeface="MV Boli" panose="02000500030200090000" pitchFamily="2" charset="0"/>
              </a:rPr>
              <a:t>3.</a:t>
            </a:r>
            <a:endParaRPr lang="en-GB" sz="3600" b="1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5437073" y="4825920"/>
            <a:ext cx="6754927" cy="1524638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 smtClean="0"/>
          </a:p>
          <a:p>
            <a:r>
              <a:rPr lang="en-GB" sz="2400" dirty="0" smtClean="0">
                <a:latin typeface="Calibri" panose="020F0502020204030204" pitchFamily="34" charset="0"/>
              </a:rPr>
              <a:t>1. Record thought-pattern: “</a:t>
            </a:r>
            <a:r>
              <a:rPr lang="en-GB" sz="2400" i="1" dirty="0" smtClean="0">
                <a:latin typeface="Calibri" panose="020F0502020204030204" pitchFamily="34" charset="0"/>
              </a:rPr>
              <a:t>TAKEOFF</a:t>
            </a:r>
            <a:r>
              <a:rPr lang="en-GB" sz="2400" dirty="0" smtClean="0">
                <a:latin typeface="Calibri" panose="020F0502020204030204" pitchFamily="34" charset="0"/>
              </a:rPr>
              <a:t>” (once)</a:t>
            </a:r>
          </a:p>
          <a:p>
            <a:r>
              <a:rPr lang="en-GB" sz="2400" dirty="0">
                <a:latin typeface="Calibri" panose="020F0502020204030204" pitchFamily="34" charset="0"/>
              </a:rPr>
              <a:t>2. </a:t>
            </a:r>
            <a:r>
              <a:rPr lang="en-GB" sz="2400" dirty="0" smtClean="0">
                <a:latin typeface="Calibri" panose="020F0502020204030204" pitchFamily="34" charset="0"/>
              </a:rPr>
              <a:t>Evoke </a:t>
            </a:r>
            <a:r>
              <a:rPr lang="en-GB" sz="2400" dirty="0">
                <a:latin typeface="Calibri" panose="020F0502020204030204" pitchFamily="34" charset="0"/>
              </a:rPr>
              <a:t>thought </a:t>
            </a:r>
            <a:r>
              <a:rPr lang="en-GB" sz="2400" dirty="0" smtClean="0">
                <a:latin typeface="Calibri" panose="020F0502020204030204" pitchFamily="34" charset="0"/>
              </a:rPr>
              <a:t>“</a:t>
            </a:r>
            <a:r>
              <a:rPr lang="en-GB" sz="2400" i="1" dirty="0">
                <a:latin typeface="Calibri" panose="020F0502020204030204" pitchFamily="34" charset="0"/>
              </a:rPr>
              <a:t>TAKEOFF</a:t>
            </a:r>
            <a:r>
              <a:rPr lang="en-GB" sz="2400" dirty="0" smtClean="0">
                <a:latin typeface="Calibri" panose="020F0502020204030204" pitchFamily="34" charset="0"/>
              </a:rPr>
              <a:t>”</a:t>
            </a:r>
          </a:p>
          <a:p>
            <a:r>
              <a:rPr lang="en-GB" sz="2400" dirty="0">
                <a:latin typeface="Calibri" panose="020F0502020204030204" pitchFamily="34" charset="0"/>
              </a:rPr>
              <a:t>3. </a:t>
            </a:r>
            <a:r>
              <a:rPr lang="en-GB" sz="2400" dirty="0" smtClean="0">
                <a:latin typeface="Calibri" panose="020F0502020204030204" pitchFamily="34" charset="0"/>
              </a:rPr>
              <a:t>If </a:t>
            </a:r>
            <a:r>
              <a:rPr lang="en-GB" sz="2400" dirty="0">
                <a:latin typeface="Calibri" panose="020F0502020204030204" pitchFamily="34" charset="0"/>
              </a:rPr>
              <a:t>“</a:t>
            </a:r>
            <a:r>
              <a:rPr lang="en-GB" sz="2400" i="1" dirty="0">
                <a:latin typeface="Calibri" panose="020F0502020204030204" pitchFamily="34" charset="0"/>
              </a:rPr>
              <a:t>TAKEOFF</a:t>
            </a:r>
            <a:r>
              <a:rPr lang="en-GB" sz="2400" dirty="0" smtClean="0">
                <a:latin typeface="Calibri" panose="020F0502020204030204" pitchFamily="34" charset="0"/>
              </a:rPr>
              <a:t>” = True </a:t>
            </a:r>
            <a:r>
              <a:rPr lang="en-GB" sz="24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2400" dirty="0" smtClean="0">
                <a:latin typeface="Calibri" panose="020F0502020204030204" pitchFamily="34" charset="0"/>
              </a:rPr>
              <a:t>run command XYZ </a:t>
            </a:r>
            <a:endParaRPr lang="en-GB" sz="2400" dirty="0">
              <a:latin typeface="Calibri" panose="020F0502020204030204" pitchFamily="34" charset="0"/>
            </a:endParaRPr>
          </a:p>
          <a:p>
            <a:pPr marL="457200" indent="-457200" algn="r">
              <a:buFontTx/>
              <a:buAutoNum type="arabicPeriod"/>
            </a:pPr>
            <a:endParaRPr lang="en-GB" sz="2400" dirty="0">
              <a:latin typeface="Calibri" panose="020F0502020204030204" pitchFamily="34" charset="0"/>
            </a:endParaRPr>
          </a:p>
          <a:p>
            <a:pPr marL="457200" indent="-457200" algn="r">
              <a:buAutoNum type="arabicPeriod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4935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alibri" panose="020F0502020204030204" pitchFamily="34" charset="0"/>
              </a:rPr>
              <a:t>MindDrone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– current setup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pic>
        <p:nvPicPr>
          <p:cNvPr id="1028" name="Picture 4" descr="https://emotiv.com/include/home/images/section5-epo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187" y="2579187"/>
            <a:ext cx="3959225" cy="206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pixabay.com/static/uploads/photo/2013/07/13/11/46/laptop-158648_64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974" y="1452223"/>
            <a:ext cx="6809683" cy="464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motiv.com/upload/iblock/dad/minddrone_details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34" y="3017514"/>
            <a:ext cx="2306152" cy="111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blogcdn.com/www.joystiq.com/media/2010/01/epoc-screen-shot-58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596" y="1787096"/>
            <a:ext cx="1897380" cy="115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14077">
            <a:off x="2674258" y="2191581"/>
            <a:ext cx="710909" cy="146585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88235">
            <a:off x="5362855" y="2267963"/>
            <a:ext cx="710909" cy="1465858"/>
          </a:xfrm>
          <a:prstGeom prst="rect">
            <a:avLst/>
          </a:prstGeom>
        </p:spPr>
      </p:pic>
      <p:pic>
        <p:nvPicPr>
          <p:cNvPr id="1036" name="Picture 12" descr="http://www.rcracingtwente.nl/WebRoot/StoreNL2/Shops/480822358/4DF9/BD00/DAB1/A2F7/8E39/C0A8/29BA/3574/parrot-drone-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247" y="1893551"/>
            <a:ext cx="3487170" cy="181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2695">
            <a:off x="7682260" y="2317105"/>
            <a:ext cx="710909" cy="1465858"/>
          </a:xfrm>
          <a:prstGeom prst="rect">
            <a:avLst/>
          </a:prstGeom>
        </p:spPr>
      </p:pic>
      <p:pic>
        <p:nvPicPr>
          <p:cNvPr id="1038" name="Picture 14" descr="http://www.tutorialsweb.com/Cellular/Bluethooth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067" y="2217978"/>
            <a:ext cx="555934" cy="6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wifitenne.com/images/Wifi-Hotspots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571" y="3253293"/>
            <a:ext cx="1238885" cy="85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869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www.wifitenne.com/images/Wifi-Hotspot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972" y="3289851"/>
            <a:ext cx="1238885" cy="85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latin typeface="Calibri" panose="020F0502020204030204" pitchFamily="34" charset="0"/>
              </a:rPr>
              <a:t>MindDrone</a:t>
            </a:r>
            <a:r>
              <a:rPr lang="en-GB" dirty="0">
                <a:latin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</a:rPr>
              <a:t>– future setup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pic>
        <p:nvPicPr>
          <p:cNvPr id="1028" name="Picture 4" descr="https://emotiv.com/include/home/images/section5-epo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187" y="2579187"/>
            <a:ext cx="3959225" cy="206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760876" y="1419677"/>
            <a:ext cx="3832606" cy="2616952"/>
            <a:chOff x="2212974" y="1452223"/>
            <a:chExt cx="6809683" cy="4649738"/>
          </a:xfrm>
        </p:grpSpPr>
        <p:pic>
          <p:nvPicPr>
            <p:cNvPr id="1034" name="Picture 10" descr="https://pixabay.com/static/uploads/photo/2013/07/13/11/46/laptop-158648_640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974" y="1452223"/>
              <a:ext cx="6809683" cy="464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emotiv.com/upload/iblock/dad/minddrone_details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7734" y="3017514"/>
              <a:ext cx="2306152" cy="1119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://www.blogcdn.com/www.joystiq.com/media/2010/01/epoc-screen-shot-580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2596" y="1787096"/>
              <a:ext cx="1897380" cy="1158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88235">
              <a:off x="5362855" y="2267963"/>
              <a:ext cx="710909" cy="1465858"/>
            </a:xfrm>
            <a:prstGeom prst="rect">
              <a:avLst/>
            </a:prstGeom>
          </p:spPr>
        </p:pic>
      </p:grpSp>
      <p:pic>
        <p:nvPicPr>
          <p:cNvPr id="1036" name="Picture 12" descr="http://www.rcracingtwente.nl/WebRoot/StoreNL2/Shops/480822358/4DF9/BD00/DAB1/A2F7/8E39/C0A8/29BA/3574/parrot-drone-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830" y="1402095"/>
            <a:ext cx="3487170" cy="181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9627">
            <a:off x="9406863" y="2715109"/>
            <a:ext cx="710909" cy="1465858"/>
          </a:xfrm>
          <a:prstGeom prst="rect">
            <a:avLst/>
          </a:prstGeom>
        </p:spPr>
      </p:pic>
      <p:pic>
        <p:nvPicPr>
          <p:cNvPr id="1038" name="Picture 14" descr="http://www.tutorialsweb.com/Cellular/Bluethooth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067" y="2217978"/>
            <a:ext cx="555934" cy="6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pixabay.com/static/uploads/photo/2013/07/13/11/46/laptop-158648_64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326" y="4086795"/>
            <a:ext cx="2962360" cy="202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s://emotiv.com/upload/iblock/dad/minddrone_details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05" y="4354677"/>
            <a:ext cx="1713835" cy="8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00570">
            <a:off x="2832870" y="1742638"/>
            <a:ext cx="710909" cy="1971027"/>
          </a:xfrm>
          <a:prstGeom prst="rect">
            <a:avLst/>
          </a:prstGeom>
        </p:spPr>
      </p:pic>
      <p:sp>
        <p:nvSpPr>
          <p:cNvPr id="25" name="Shape 2029"/>
          <p:cNvSpPr/>
          <p:nvPr/>
        </p:nvSpPr>
        <p:spPr>
          <a:xfrm>
            <a:off x="6311169" y="3234299"/>
            <a:ext cx="915333" cy="915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6" y="15577"/>
                </a:moveTo>
                <a:cubicBezTo>
                  <a:pt x="12144" y="16865"/>
                  <a:pt x="9844" y="18851"/>
                  <a:pt x="8177" y="21278"/>
                </a:cubicBezTo>
                <a:cubicBezTo>
                  <a:pt x="9017" y="21487"/>
                  <a:pt x="9895" y="21600"/>
                  <a:pt x="10801" y="21600"/>
                </a:cubicBezTo>
                <a:cubicBezTo>
                  <a:pt x="12429" y="21600"/>
                  <a:pt x="13973" y="21237"/>
                  <a:pt x="15358" y="20591"/>
                </a:cubicBezTo>
                <a:cubicBezTo>
                  <a:pt x="15580" y="19502"/>
                  <a:pt x="15699" y="18376"/>
                  <a:pt x="15699" y="17222"/>
                </a:cubicBezTo>
                <a:cubicBezTo>
                  <a:pt x="15699" y="16807"/>
                  <a:pt x="15679" y="16394"/>
                  <a:pt x="15648" y="15985"/>
                </a:cubicBezTo>
                <a:cubicBezTo>
                  <a:pt x="15371" y="15896"/>
                  <a:pt x="15116" y="15757"/>
                  <a:pt x="14896" y="15577"/>
                </a:cubicBezTo>
                <a:close/>
                <a:moveTo>
                  <a:pt x="18049" y="2796"/>
                </a:moveTo>
                <a:cubicBezTo>
                  <a:pt x="16319" y="2963"/>
                  <a:pt x="14667" y="3397"/>
                  <a:pt x="13127" y="4050"/>
                </a:cubicBezTo>
                <a:cubicBezTo>
                  <a:pt x="13136" y="4125"/>
                  <a:pt x="13139" y="4202"/>
                  <a:pt x="13139" y="4280"/>
                </a:cubicBezTo>
                <a:cubicBezTo>
                  <a:pt x="13139" y="4642"/>
                  <a:pt x="13052" y="4984"/>
                  <a:pt x="12904" y="5289"/>
                </a:cubicBezTo>
                <a:cubicBezTo>
                  <a:pt x="14441" y="7094"/>
                  <a:pt x="15635" y="9198"/>
                  <a:pt x="16388" y="11500"/>
                </a:cubicBezTo>
                <a:cubicBezTo>
                  <a:pt x="17323" y="11517"/>
                  <a:pt x="18121" y="12090"/>
                  <a:pt x="18465" y="12903"/>
                </a:cubicBezTo>
                <a:cubicBezTo>
                  <a:pt x="19505" y="12797"/>
                  <a:pt x="20517" y="12599"/>
                  <a:pt x="21493" y="12312"/>
                </a:cubicBezTo>
                <a:cubicBezTo>
                  <a:pt x="21562" y="11817"/>
                  <a:pt x="21600" y="11314"/>
                  <a:pt x="21600" y="10799"/>
                </a:cubicBezTo>
                <a:cubicBezTo>
                  <a:pt x="21600" y="7626"/>
                  <a:pt x="20230" y="4772"/>
                  <a:pt x="18049" y="2796"/>
                </a:cubicBezTo>
                <a:close/>
                <a:moveTo>
                  <a:pt x="13739" y="14349"/>
                </a:moveTo>
                <a:cubicBezTo>
                  <a:pt x="11074" y="13908"/>
                  <a:pt x="8601" y="12890"/>
                  <a:pt x="6450" y="11433"/>
                </a:cubicBezTo>
                <a:cubicBezTo>
                  <a:pt x="6101" y="11646"/>
                  <a:pt x="5691" y="11773"/>
                  <a:pt x="5251" y="11773"/>
                </a:cubicBezTo>
                <a:cubicBezTo>
                  <a:pt x="5090" y="11773"/>
                  <a:pt x="4933" y="11755"/>
                  <a:pt x="4781" y="11724"/>
                </a:cubicBezTo>
                <a:cubicBezTo>
                  <a:pt x="3750" y="13677"/>
                  <a:pt x="3093" y="15854"/>
                  <a:pt x="2903" y="18164"/>
                </a:cubicBezTo>
                <a:cubicBezTo>
                  <a:pt x="3931" y="19266"/>
                  <a:pt x="5186" y="20154"/>
                  <a:pt x="6595" y="20750"/>
                </a:cubicBezTo>
                <a:cubicBezTo>
                  <a:pt x="8345" y="18059"/>
                  <a:pt x="10792" y="15833"/>
                  <a:pt x="13739" y="14349"/>
                </a:cubicBezTo>
                <a:close/>
                <a:moveTo>
                  <a:pt x="17258" y="15906"/>
                </a:moveTo>
                <a:cubicBezTo>
                  <a:pt x="17290" y="16340"/>
                  <a:pt x="17306" y="16780"/>
                  <a:pt x="17306" y="17222"/>
                </a:cubicBezTo>
                <a:cubicBezTo>
                  <a:pt x="17306" y="18003"/>
                  <a:pt x="17256" y="18770"/>
                  <a:pt x="17163" y="19525"/>
                </a:cubicBezTo>
                <a:cubicBezTo>
                  <a:pt x="18993" y="18186"/>
                  <a:pt x="20389" y="16288"/>
                  <a:pt x="21091" y="14080"/>
                </a:cubicBezTo>
                <a:cubicBezTo>
                  <a:pt x="20259" y="14281"/>
                  <a:pt x="19403" y="14425"/>
                  <a:pt x="18531" y="14508"/>
                </a:cubicBezTo>
                <a:cubicBezTo>
                  <a:pt x="18326" y="15137"/>
                  <a:pt x="17860" y="15646"/>
                  <a:pt x="17258" y="15906"/>
                </a:cubicBezTo>
                <a:close/>
                <a:moveTo>
                  <a:pt x="14278" y="12804"/>
                </a:moveTo>
                <a:cubicBezTo>
                  <a:pt x="14421" y="12507"/>
                  <a:pt x="14624" y="12244"/>
                  <a:pt x="14874" y="12035"/>
                </a:cubicBezTo>
                <a:cubicBezTo>
                  <a:pt x="14196" y="9947"/>
                  <a:pt x="13122" y="8037"/>
                  <a:pt x="11738" y="6396"/>
                </a:cubicBezTo>
                <a:cubicBezTo>
                  <a:pt x="11462" y="6512"/>
                  <a:pt x="11160" y="6577"/>
                  <a:pt x="10842" y="6577"/>
                </a:cubicBezTo>
                <a:cubicBezTo>
                  <a:pt x="10343" y="6577"/>
                  <a:pt x="9883" y="6417"/>
                  <a:pt x="9507" y="6147"/>
                </a:cubicBezTo>
                <a:cubicBezTo>
                  <a:pt x="8673" y="6781"/>
                  <a:pt x="7903" y="7490"/>
                  <a:pt x="7202" y="8265"/>
                </a:cubicBezTo>
                <a:cubicBezTo>
                  <a:pt x="7421" y="8615"/>
                  <a:pt x="7550" y="9030"/>
                  <a:pt x="7550" y="9475"/>
                </a:cubicBezTo>
                <a:cubicBezTo>
                  <a:pt x="7550" y="9715"/>
                  <a:pt x="7513" y="9946"/>
                  <a:pt x="7444" y="10163"/>
                </a:cubicBezTo>
                <a:cubicBezTo>
                  <a:pt x="9459" y="11510"/>
                  <a:pt x="11779" y="12433"/>
                  <a:pt x="14278" y="12804"/>
                </a:cubicBezTo>
                <a:close/>
                <a:moveTo>
                  <a:pt x="10842" y="1982"/>
                </a:moveTo>
                <a:cubicBezTo>
                  <a:pt x="11448" y="1982"/>
                  <a:pt x="11999" y="2219"/>
                  <a:pt x="12409" y="2604"/>
                </a:cubicBezTo>
                <a:cubicBezTo>
                  <a:pt x="13608" y="2088"/>
                  <a:pt x="14870" y="1692"/>
                  <a:pt x="16183" y="1439"/>
                </a:cubicBezTo>
                <a:cubicBezTo>
                  <a:pt x="14599" y="526"/>
                  <a:pt x="12761" y="0"/>
                  <a:pt x="10801" y="0"/>
                </a:cubicBezTo>
                <a:cubicBezTo>
                  <a:pt x="9464" y="0"/>
                  <a:pt x="8183" y="245"/>
                  <a:pt x="7001" y="690"/>
                </a:cubicBezTo>
                <a:cubicBezTo>
                  <a:pt x="7940" y="1152"/>
                  <a:pt x="8833" y="1693"/>
                  <a:pt x="9674" y="2303"/>
                </a:cubicBezTo>
                <a:cubicBezTo>
                  <a:pt x="10018" y="2100"/>
                  <a:pt x="10415" y="1982"/>
                  <a:pt x="10842" y="1982"/>
                </a:cubicBezTo>
                <a:close/>
                <a:moveTo>
                  <a:pt x="2954" y="9475"/>
                </a:moveTo>
                <a:cubicBezTo>
                  <a:pt x="2954" y="9153"/>
                  <a:pt x="3021" y="8844"/>
                  <a:pt x="3141" y="8566"/>
                </a:cubicBezTo>
                <a:cubicBezTo>
                  <a:pt x="2404" y="7757"/>
                  <a:pt x="1736" y="6884"/>
                  <a:pt x="1151" y="5952"/>
                </a:cubicBezTo>
                <a:cubicBezTo>
                  <a:pt x="417" y="7410"/>
                  <a:pt x="0" y="9056"/>
                  <a:pt x="0" y="10799"/>
                </a:cubicBezTo>
                <a:cubicBezTo>
                  <a:pt x="0" y="12819"/>
                  <a:pt x="556" y="14708"/>
                  <a:pt x="1521" y="16325"/>
                </a:cubicBezTo>
                <a:cubicBezTo>
                  <a:pt x="1866" y="14381"/>
                  <a:pt x="2520" y="12545"/>
                  <a:pt x="3424" y="10861"/>
                </a:cubicBezTo>
                <a:cubicBezTo>
                  <a:pt x="3130" y="10477"/>
                  <a:pt x="2954" y="9996"/>
                  <a:pt x="2954" y="9475"/>
                </a:cubicBezTo>
                <a:close/>
                <a:moveTo>
                  <a:pt x="5251" y="7176"/>
                </a:moveTo>
                <a:cubicBezTo>
                  <a:pt x="5487" y="7176"/>
                  <a:pt x="5715" y="7213"/>
                  <a:pt x="5930" y="7278"/>
                </a:cubicBezTo>
                <a:cubicBezTo>
                  <a:pt x="6738" y="6372"/>
                  <a:pt x="7636" y="5547"/>
                  <a:pt x="8608" y="4813"/>
                </a:cubicBezTo>
                <a:cubicBezTo>
                  <a:pt x="8567" y="4642"/>
                  <a:pt x="8543" y="4464"/>
                  <a:pt x="8543" y="4280"/>
                </a:cubicBezTo>
                <a:cubicBezTo>
                  <a:pt x="8543" y="4026"/>
                  <a:pt x="8587" y="3781"/>
                  <a:pt x="8663" y="3552"/>
                </a:cubicBezTo>
                <a:cubicBezTo>
                  <a:pt x="7575" y="2770"/>
                  <a:pt x="6391" y="2115"/>
                  <a:pt x="5131" y="1609"/>
                </a:cubicBezTo>
                <a:cubicBezTo>
                  <a:pt x="3949" y="2338"/>
                  <a:pt x="2920" y="3289"/>
                  <a:pt x="2099" y="4405"/>
                </a:cubicBezTo>
                <a:cubicBezTo>
                  <a:pt x="2708" y="5484"/>
                  <a:pt x="3433" y="6491"/>
                  <a:pt x="4256" y="7407"/>
                </a:cubicBezTo>
                <a:cubicBezTo>
                  <a:pt x="4557" y="7261"/>
                  <a:pt x="4895" y="7176"/>
                  <a:pt x="5251" y="717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88235">
            <a:off x="6454301" y="2820030"/>
            <a:ext cx="693194" cy="207082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2996">
            <a:off x="5395896" y="3836161"/>
            <a:ext cx="1206942" cy="1571832"/>
          </a:xfrm>
          <a:prstGeom prst="rect">
            <a:avLst/>
          </a:prstGeom>
        </p:spPr>
      </p:pic>
      <p:sp>
        <p:nvSpPr>
          <p:cNvPr id="27" name="Text Placeholder 2"/>
          <p:cNvSpPr txBox="1">
            <a:spLocks/>
          </p:cNvSpPr>
          <p:nvPr/>
        </p:nvSpPr>
        <p:spPr>
          <a:xfrm>
            <a:off x="3791820" y="4200478"/>
            <a:ext cx="240201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The Internet</a:t>
            </a: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3007">
            <a:off x="4420007" y="4832054"/>
            <a:ext cx="938731" cy="103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96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://www.wifitenne.com/images/Wifi-Hotspot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392" y="3171114"/>
            <a:ext cx="1238885" cy="85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Seeking a remote location!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pic>
        <p:nvPicPr>
          <p:cNvPr id="1028" name="Picture 4" descr="https://emotiv.com/include/home/images/section5-epo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2187" y="2579187"/>
            <a:ext cx="3959225" cy="2065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769397" y="1626884"/>
            <a:ext cx="3832606" cy="2616952"/>
            <a:chOff x="2212974" y="1452223"/>
            <a:chExt cx="6809683" cy="4649738"/>
          </a:xfrm>
        </p:grpSpPr>
        <p:pic>
          <p:nvPicPr>
            <p:cNvPr id="1034" name="Picture 10" descr="https://pixabay.com/static/uploads/photo/2013/07/13/11/46/laptop-158648_640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2974" y="1452223"/>
              <a:ext cx="6809683" cy="464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emotiv.com/upload/iblock/dad/minddrone_details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7734" y="3017514"/>
              <a:ext cx="2306152" cy="11192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://www.blogcdn.com/www.joystiq.com/media/2010/01/epoc-screen-shot-580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2596" y="1787096"/>
              <a:ext cx="1897380" cy="1158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88235">
              <a:off x="5362855" y="2267963"/>
              <a:ext cx="710909" cy="1465858"/>
            </a:xfrm>
            <a:prstGeom prst="rect">
              <a:avLst/>
            </a:prstGeom>
          </p:spPr>
        </p:pic>
      </p:grpSp>
      <p:pic>
        <p:nvPicPr>
          <p:cNvPr id="1036" name="Picture 12" descr="http://www.rcracingtwente.nl/WebRoot/StoreNL2/Shops/480822358/4DF9/BD00/DAB1/A2F7/8E39/C0A8/29BA/3574/parrot-drone-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161" y="1661064"/>
            <a:ext cx="2935857" cy="152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tutorialsweb.com/Cellular/Bluethooth.g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067" y="2217978"/>
            <a:ext cx="555934" cy="6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323257" y="3859074"/>
            <a:ext cx="2552825" cy="1743101"/>
            <a:chOff x="7097326" y="4086795"/>
            <a:chExt cx="2962360" cy="2022737"/>
          </a:xfrm>
        </p:grpSpPr>
        <p:pic>
          <p:nvPicPr>
            <p:cNvPr id="21" name="Picture 10" descr="https://pixabay.com/static/uploads/photo/2013/07/13/11/46/laptop-158648_640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7326" y="4086795"/>
              <a:ext cx="2962360" cy="2022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6" descr="https://emotiv.com/upload/iblock/dad/minddrone_details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5305" y="4354677"/>
              <a:ext cx="1713835" cy="831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00570">
            <a:off x="2832870" y="1742638"/>
            <a:ext cx="710909" cy="1971027"/>
          </a:xfrm>
          <a:prstGeom prst="rect">
            <a:avLst/>
          </a:prstGeom>
        </p:spPr>
      </p:pic>
      <p:sp>
        <p:nvSpPr>
          <p:cNvPr id="25" name="Shape 2029"/>
          <p:cNvSpPr/>
          <p:nvPr/>
        </p:nvSpPr>
        <p:spPr>
          <a:xfrm>
            <a:off x="6458804" y="3371036"/>
            <a:ext cx="915333" cy="915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6" y="15577"/>
                </a:moveTo>
                <a:cubicBezTo>
                  <a:pt x="12144" y="16865"/>
                  <a:pt x="9844" y="18851"/>
                  <a:pt x="8177" y="21278"/>
                </a:cubicBezTo>
                <a:cubicBezTo>
                  <a:pt x="9017" y="21487"/>
                  <a:pt x="9895" y="21600"/>
                  <a:pt x="10801" y="21600"/>
                </a:cubicBezTo>
                <a:cubicBezTo>
                  <a:pt x="12429" y="21600"/>
                  <a:pt x="13973" y="21237"/>
                  <a:pt x="15358" y="20591"/>
                </a:cubicBezTo>
                <a:cubicBezTo>
                  <a:pt x="15580" y="19502"/>
                  <a:pt x="15699" y="18376"/>
                  <a:pt x="15699" y="17222"/>
                </a:cubicBezTo>
                <a:cubicBezTo>
                  <a:pt x="15699" y="16807"/>
                  <a:pt x="15679" y="16394"/>
                  <a:pt x="15648" y="15985"/>
                </a:cubicBezTo>
                <a:cubicBezTo>
                  <a:pt x="15371" y="15896"/>
                  <a:pt x="15116" y="15757"/>
                  <a:pt x="14896" y="15577"/>
                </a:cubicBezTo>
                <a:close/>
                <a:moveTo>
                  <a:pt x="18049" y="2796"/>
                </a:moveTo>
                <a:cubicBezTo>
                  <a:pt x="16319" y="2963"/>
                  <a:pt x="14667" y="3397"/>
                  <a:pt x="13127" y="4050"/>
                </a:cubicBezTo>
                <a:cubicBezTo>
                  <a:pt x="13136" y="4125"/>
                  <a:pt x="13139" y="4202"/>
                  <a:pt x="13139" y="4280"/>
                </a:cubicBezTo>
                <a:cubicBezTo>
                  <a:pt x="13139" y="4642"/>
                  <a:pt x="13052" y="4984"/>
                  <a:pt x="12904" y="5289"/>
                </a:cubicBezTo>
                <a:cubicBezTo>
                  <a:pt x="14441" y="7094"/>
                  <a:pt x="15635" y="9198"/>
                  <a:pt x="16388" y="11500"/>
                </a:cubicBezTo>
                <a:cubicBezTo>
                  <a:pt x="17323" y="11517"/>
                  <a:pt x="18121" y="12090"/>
                  <a:pt x="18465" y="12903"/>
                </a:cubicBezTo>
                <a:cubicBezTo>
                  <a:pt x="19505" y="12797"/>
                  <a:pt x="20517" y="12599"/>
                  <a:pt x="21493" y="12312"/>
                </a:cubicBezTo>
                <a:cubicBezTo>
                  <a:pt x="21562" y="11817"/>
                  <a:pt x="21600" y="11314"/>
                  <a:pt x="21600" y="10799"/>
                </a:cubicBezTo>
                <a:cubicBezTo>
                  <a:pt x="21600" y="7626"/>
                  <a:pt x="20230" y="4772"/>
                  <a:pt x="18049" y="2796"/>
                </a:cubicBezTo>
                <a:close/>
                <a:moveTo>
                  <a:pt x="13739" y="14349"/>
                </a:moveTo>
                <a:cubicBezTo>
                  <a:pt x="11074" y="13908"/>
                  <a:pt x="8601" y="12890"/>
                  <a:pt x="6450" y="11433"/>
                </a:cubicBezTo>
                <a:cubicBezTo>
                  <a:pt x="6101" y="11646"/>
                  <a:pt x="5691" y="11773"/>
                  <a:pt x="5251" y="11773"/>
                </a:cubicBezTo>
                <a:cubicBezTo>
                  <a:pt x="5090" y="11773"/>
                  <a:pt x="4933" y="11755"/>
                  <a:pt x="4781" y="11724"/>
                </a:cubicBezTo>
                <a:cubicBezTo>
                  <a:pt x="3750" y="13677"/>
                  <a:pt x="3093" y="15854"/>
                  <a:pt x="2903" y="18164"/>
                </a:cubicBezTo>
                <a:cubicBezTo>
                  <a:pt x="3931" y="19266"/>
                  <a:pt x="5186" y="20154"/>
                  <a:pt x="6595" y="20750"/>
                </a:cubicBezTo>
                <a:cubicBezTo>
                  <a:pt x="8345" y="18059"/>
                  <a:pt x="10792" y="15833"/>
                  <a:pt x="13739" y="14349"/>
                </a:cubicBezTo>
                <a:close/>
                <a:moveTo>
                  <a:pt x="17258" y="15906"/>
                </a:moveTo>
                <a:cubicBezTo>
                  <a:pt x="17290" y="16340"/>
                  <a:pt x="17306" y="16780"/>
                  <a:pt x="17306" y="17222"/>
                </a:cubicBezTo>
                <a:cubicBezTo>
                  <a:pt x="17306" y="18003"/>
                  <a:pt x="17256" y="18770"/>
                  <a:pt x="17163" y="19525"/>
                </a:cubicBezTo>
                <a:cubicBezTo>
                  <a:pt x="18993" y="18186"/>
                  <a:pt x="20389" y="16288"/>
                  <a:pt x="21091" y="14080"/>
                </a:cubicBezTo>
                <a:cubicBezTo>
                  <a:pt x="20259" y="14281"/>
                  <a:pt x="19403" y="14425"/>
                  <a:pt x="18531" y="14508"/>
                </a:cubicBezTo>
                <a:cubicBezTo>
                  <a:pt x="18326" y="15137"/>
                  <a:pt x="17860" y="15646"/>
                  <a:pt x="17258" y="15906"/>
                </a:cubicBezTo>
                <a:close/>
                <a:moveTo>
                  <a:pt x="14278" y="12804"/>
                </a:moveTo>
                <a:cubicBezTo>
                  <a:pt x="14421" y="12507"/>
                  <a:pt x="14624" y="12244"/>
                  <a:pt x="14874" y="12035"/>
                </a:cubicBezTo>
                <a:cubicBezTo>
                  <a:pt x="14196" y="9947"/>
                  <a:pt x="13122" y="8037"/>
                  <a:pt x="11738" y="6396"/>
                </a:cubicBezTo>
                <a:cubicBezTo>
                  <a:pt x="11462" y="6512"/>
                  <a:pt x="11160" y="6577"/>
                  <a:pt x="10842" y="6577"/>
                </a:cubicBezTo>
                <a:cubicBezTo>
                  <a:pt x="10343" y="6577"/>
                  <a:pt x="9883" y="6417"/>
                  <a:pt x="9507" y="6147"/>
                </a:cubicBezTo>
                <a:cubicBezTo>
                  <a:pt x="8673" y="6781"/>
                  <a:pt x="7903" y="7490"/>
                  <a:pt x="7202" y="8265"/>
                </a:cubicBezTo>
                <a:cubicBezTo>
                  <a:pt x="7421" y="8615"/>
                  <a:pt x="7550" y="9030"/>
                  <a:pt x="7550" y="9475"/>
                </a:cubicBezTo>
                <a:cubicBezTo>
                  <a:pt x="7550" y="9715"/>
                  <a:pt x="7513" y="9946"/>
                  <a:pt x="7444" y="10163"/>
                </a:cubicBezTo>
                <a:cubicBezTo>
                  <a:pt x="9459" y="11510"/>
                  <a:pt x="11779" y="12433"/>
                  <a:pt x="14278" y="12804"/>
                </a:cubicBezTo>
                <a:close/>
                <a:moveTo>
                  <a:pt x="10842" y="1982"/>
                </a:moveTo>
                <a:cubicBezTo>
                  <a:pt x="11448" y="1982"/>
                  <a:pt x="11999" y="2219"/>
                  <a:pt x="12409" y="2604"/>
                </a:cubicBezTo>
                <a:cubicBezTo>
                  <a:pt x="13608" y="2088"/>
                  <a:pt x="14870" y="1692"/>
                  <a:pt x="16183" y="1439"/>
                </a:cubicBezTo>
                <a:cubicBezTo>
                  <a:pt x="14599" y="526"/>
                  <a:pt x="12761" y="0"/>
                  <a:pt x="10801" y="0"/>
                </a:cubicBezTo>
                <a:cubicBezTo>
                  <a:pt x="9464" y="0"/>
                  <a:pt x="8183" y="245"/>
                  <a:pt x="7001" y="690"/>
                </a:cubicBezTo>
                <a:cubicBezTo>
                  <a:pt x="7940" y="1152"/>
                  <a:pt x="8833" y="1693"/>
                  <a:pt x="9674" y="2303"/>
                </a:cubicBezTo>
                <a:cubicBezTo>
                  <a:pt x="10018" y="2100"/>
                  <a:pt x="10415" y="1982"/>
                  <a:pt x="10842" y="1982"/>
                </a:cubicBezTo>
                <a:close/>
                <a:moveTo>
                  <a:pt x="2954" y="9475"/>
                </a:moveTo>
                <a:cubicBezTo>
                  <a:pt x="2954" y="9153"/>
                  <a:pt x="3021" y="8844"/>
                  <a:pt x="3141" y="8566"/>
                </a:cubicBezTo>
                <a:cubicBezTo>
                  <a:pt x="2404" y="7757"/>
                  <a:pt x="1736" y="6884"/>
                  <a:pt x="1151" y="5952"/>
                </a:cubicBezTo>
                <a:cubicBezTo>
                  <a:pt x="417" y="7410"/>
                  <a:pt x="0" y="9056"/>
                  <a:pt x="0" y="10799"/>
                </a:cubicBezTo>
                <a:cubicBezTo>
                  <a:pt x="0" y="12819"/>
                  <a:pt x="556" y="14708"/>
                  <a:pt x="1521" y="16325"/>
                </a:cubicBezTo>
                <a:cubicBezTo>
                  <a:pt x="1866" y="14381"/>
                  <a:pt x="2520" y="12545"/>
                  <a:pt x="3424" y="10861"/>
                </a:cubicBezTo>
                <a:cubicBezTo>
                  <a:pt x="3130" y="10477"/>
                  <a:pt x="2954" y="9996"/>
                  <a:pt x="2954" y="9475"/>
                </a:cubicBezTo>
                <a:close/>
                <a:moveTo>
                  <a:pt x="5251" y="7176"/>
                </a:moveTo>
                <a:cubicBezTo>
                  <a:pt x="5487" y="7176"/>
                  <a:pt x="5715" y="7213"/>
                  <a:pt x="5930" y="7278"/>
                </a:cubicBezTo>
                <a:cubicBezTo>
                  <a:pt x="6738" y="6372"/>
                  <a:pt x="7636" y="5547"/>
                  <a:pt x="8608" y="4813"/>
                </a:cubicBezTo>
                <a:cubicBezTo>
                  <a:pt x="8567" y="4642"/>
                  <a:pt x="8543" y="4464"/>
                  <a:pt x="8543" y="4280"/>
                </a:cubicBezTo>
                <a:cubicBezTo>
                  <a:pt x="8543" y="4026"/>
                  <a:pt x="8587" y="3781"/>
                  <a:pt x="8663" y="3552"/>
                </a:cubicBezTo>
                <a:cubicBezTo>
                  <a:pt x="7575" y="2770"/>
                  <a:pt x="6391" y="2115"/>
                  <a:pt x="5131" y="1609"/>
                </a:cubicBezTo>
                <a:cubicBezTo>
                  <a:pt x="3949" y="2338"/>
                  <a:pt x="2920" y="3289"/>
                  <a:pt x="2099" y="4405"/>
                </a:cubicBezTo>
                <a:cubicBezTo>
                  <a:pt x="2708" y="5484"/>
                  <a:pt x="3433" y="6491"/>
                  <a:pt x="4256" y="7407"/>
                </a:cubicBezTo>
                <a:cubicBezTo>
                  <a:pt x="4557" y="7261"/>
                  <a:pt x="4895" y="7176"/>
                  <a:pt x="5251" y="717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88235">
            <a:off x="6592707" y="2764769"/>
            <a:ext cx="693194" cy="2472745"/>
          </a:xfrm>
          <a:prstGeom prst="rect">
            <a:avLst/>
          </a:prstGeom>
        </p:spPr>
      </p:pic>
      <p:pic>
        <p:nvPicPr>
          <p:cNvPr id="3074" name="Picture 2" descr="http://europedraughts.org/wp-content/uploads/2012/05/netherlands_flag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293" y="4464698"/>
            <a:ext cx="1454696" cy="145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Afgeronde rechthoek 19"/>
          <p:cNvSpPr/>
          <p:nvPr/>
        </p:nvSpPr>
        <p:spPr>
          <a:xfrm>
            <a:off x="115257" y="1402699"/>
            <a:ext cx="6241632" cy="4600296"/>
          </a:xfrm>
          <a:prstGeom prst="roundRect">
            <a:avLst/>
          </a:prstGeom>
          <a:solidFill>
            <a:srgbClr val="FFC000">
              <a:alpha val="7000"/>
            </a:srgbClr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1700" b="1" dirty="0">
              <a:solidFill>
                <a:srgbClr val="FBB040"/>
              </a:solidFill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971550" y="4699213"/>
            <a:ext cx="2888489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The Netherlands (SURFnet)</a:t>
            </a: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9627">
            <a:off x="8583386" y="2609584"/>
            <a:ext cx="710909" cy="1465858"/>
          </a:xfrm>
          <a:prstGeom prst="rect">
            <a:avLst/>
          </a:prstGeom>
        </p:spPr>
      </p:pic>
      <p:sp>
        <p:nvSpPr>
          <p:cNvPr id="34" name="Text Placeholder 2"/>
          <p:cNvSpPr txBox="1">
            <a:spLocks/>
          </p:cNvSpPr>
          <p:nvPr/>
        </p:nvSpPr>
        <p:spPr>
          <a:xfrm>
            <a:off x="9641445" y="4546640"/>
            <a:ext cx="2402010" cy="905554"/>
          </a:xfrm>
          <a:prstGeom prst="rect">
            <a:avLst/>
          </a:prstGeom>
          <a:noFill/>
        </p:spPr>
        <p:txBody>
          <a:bodyPr lIns="144000" tIns="0" rIns="0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MV Boli" panose="02000500030200090000" pitchFamily="2" charset="0"/>
                <a:cs typeface="MV Boli" panose="02000500030200090000" pitchFamily="2" charset="0"/>
              </a:rPr>
              <a:t>Location X ?!</a:t>
            </a:r>
            <a:endParaRPr lang="en-GB" sz="24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32" name="Afgeronde rechthoek 19"/>
          <p:cNvSpPr/>
          <p:nvPr/>
        </p:nvSpPr>
        <p:spPr>
          <a:xfrm>
            <a:off x="7459264" y="1509236"/>
            <a:ext cx="4540736" cy="4600296"/>
          </a:xfrm>
          <a:prstGeom prst="roundRect">
            <a:avLst/>
          </a:prstGeom>
          <a:solidFill>
            <a:srgbClr val="FFC000">
              <a:alpha val="7000"/>
            </a:srgbClr>
          </a:solidFill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 sz="1700" b="1" dirty="0">
              <a:solidFill>
                <a:srgbClr val="FBB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89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Remote location requirements</a:t>
            </a:r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668001" y="6273381"/>
            <a:ext cx="8856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3285" y="6350558"/>
            <a:ext cx="686385" cy="28357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192000" y="6273381"/>
            <a:ext cx="11808000" cy="475814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vert="horz" lIns="108000" tIns="0" rIns="144000" bIns="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None/>
              <a:defRPr sz="2000" b="0" kern="1200" cap="all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200"/>
              </a:spcBef>
              <a:buFont typeface="Arial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1" cap="non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1151" y="6350558"/>
            <a:ext cx="686385" cy="283570"/>
          </a:xfrm>
          <a:prstGeom prst="rect">
            <a:avLst/>
          </a:prstGeom>
        </p:spPr>
      </p:pic>
      <p:sp>
        <p:nvSpPr>
          <p:cNvPr id="36" name="Title 3"/>
          <p:cNvSpPr txBox="1">
            <a:spLocks/>
          </p:cNvSpPr>
          <p:nvPr/>
        </p:nvSpPr>
        <p:spPr>
          <a:xfrm>
            <a:off x="192000" y="1373177"/>
            <a:ext cx="11807999" cy="4443423"/>
          </a:xfrm>
          <a:prstGeom prst="roundRect">
            <a:avLst>
              <a:gd name="adj" fmla="val 5682"/>
            </a:avLst>
          </a:prstGeom>
          <a:noFill/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Tx/>
              <a:buChar char="-"/>
            </a:pPr>
            <a: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Inside, but landmark location (in the background)!</a:t>
            </a:r>
          </a:p>
          <a:p>
            <a:pPr marL="1028700" lvl="1" indent="-571500">
              <a:buFontTx/>
              <a:buChar char="-"/>
            </a:pPr>
            <a:r>
              <a:rPr lang="en-GB" sz="2600" dirty="0" smtClean="0">
                <a:latin typeface="Calibri" panose="020F0502020204030204" pitchFamily="34" charset="0"/>
              </a:rPr>
              <a:t>The drone has a camera that will stream the video back to the NL location!</a:t>
            </a:r>
            <a:endParaRPr lang="en-GB" sz="26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Some minimal space to fly the drone.</a:t>
            </a:r>
          </a:p>
          <a:p>
            <a:pPr marL="1028700" lvl="1" indent="-571500">
              <a:buFontTx/>
              <a:buChar char="-"/>
            </a:pPr>
            <a:r>
              <a:rPr lang="en-GB" sz="2800" dirty="0" smtClean="0">
                <a:latin typeface="Calibri" panose="020F0502020204030204" pitchFamily="34" charset="0"/>
              </a:rPr>
              <a:t>Only take-off and landing space is needed:</a:t>
            </a:r>
          </a:p>
          <a:p>
            <a:pPr marL="1485900" lvl="2" indent="-571500">
              <a:buFontTx/>
              <a:buChar char="-"/>
            </a:pPr>
            <a:r>
              <a:rPr lang="en-GB" sz="2800" dirty="0" smtClean="0">
                <a:latin typeface="Calibri" panose="020F0502020204030204" pitchFamily="34" charset="0"/>
              </a:rPr>
              <a:t>1,5 meter x 1,5 meter on the ground.</a:t>
            </a:r>
          </a:p>
          <a:p>
            <a:pPr marL="1485900" lvl="2" indent="-571500">
              <a:buFontTx/>
              <a:buChar char="-"/>
            </a:pPr>
            <a:r>
              <a:rPr lang="en-GB" sz="2800" dirty="0" smtClean="0">
                <a:latin typeface="Calibri" panose="020F0502020204030204" pitchFamily="34" charset="0"/>
              </a:rPr>
              <a:t>1,5 meter in height… no objects like lamps or decoration. </a:t>
            </a:r>
          </a:p>
          <a:p>
            <a:pPr marL="1485900" lvl="2" indent="-571500">
              <a:buFontTx/>
              <a:buChar char="-"/>
            </a:pPr>
            <a:r>
              <a:rPr lang="en-GB" sz="2800" dirty="0" smtClean="0">
                <a:latin typeface="Calibri" panose="020F0502020204030204" pitchFamily="34" charset="0"/>
              </a:rPr>
              <a:t>The drone will not fly left/right or move forward/backward (safety). </a:t>
            </a:r>
            <a:endParaRPr lang="en-GB" sz="40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indent="-571500">
              <a:buFontTx/>
              <a:buChar char="-"/>
            </a:pPr>
            <a: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Decent internet connection (public IP).</a:t>
            </a:r>
          </a:p>
          <a:p>
            <a:pPr marL="571500" indent="-571500">
              <a:buFontTx/>
              <a:buChar char="-"/>
            </a:pPr>
            <a:r>
              <a:rPr lang="en-GB" sz="4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 willing laptop!</a:t>
            </a:r>
          </a:p>
        </p:txBody>
      </p:sp>
    </p:spTree>
    <p:extLst>
      <p:ext uri="{BB962C8B-B14F-4D97-AF65-F5344CB8AC3E}">
        <p14:creationId xmlns:p14="http://schemas.microsoft.com/office/powerpoint/2010/main" val="53147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RF">
  <a:themeElements>
    <a:clrScheme name="Surf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DB4"/>
      </a:accent1>
      <a:accent2>
        <a:srgbClr val="0090C4"/>
      </a:accent2>
      <a:accent3>
        <a:srgbClr val="5EA8D2"/>
      </a:accent3>
      <a:accent4>
        <a:srgbClr val="9BC4E1"/>
      </a:accent4>
      <a:accent5>
        <a:srgbClr val="CEE0F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BC6423A4-2A7B-4D94-A762-424192C49AEA}" vid="{810BDEF1-4FDF-4E3E-A63D-049203617A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73ADDF6-C92D-48EC-A5F4-E3D83B5820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89EB17D-20AA-4E4E-949B-6F7A74234A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86F37FF-871A-4413-B2EA-18FCE92FA643}">
  <ds:schemaRefs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</Words>
  <Application>Microsoft Macintosh PowerPoint</Application>
  <PresentationFormat>Custom</PresentationFormat>
  <Paragraphs>68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SURF</vt:lpstr>
      <vt:lpstr>  MindDrone – International Demo</vt:lpstr>
      <vt:lpstr>Global Conference on Cyberspace 2015</vt:lpstr>
      <vt:lpstr>MindDrone – fly a drone with your brain activity</vt:lpstr>
      <vt:lpstr>Global Conference on Cyberspace 2015</vt:lpstr>
      <vt:lpstr>MindDrone – setup</vt:lpstr>
      <vt:lpstr>MindDrone – current setup</vt:lpstr>
      <vt:lpstr>MindDrone – future setup</vt:lpstr>
      <vt:lpstr>Seeking a remote location!</vt:lpstr>
      <vt:lpstr>Remote location requirements</vt:lpstr>
      <vt:lpstr>Interested?!</vt:lpstr>
      <vt:lpstr>PowerPoint Presentation</vt:lpstr>
      <vt:lpstr>PowerPoint Presentation</vt:lpstr>
      <vt:lpstr>PowerPoint Presentation</vt:lpstr>
      <vt:lpstr>PowerPoint Presentation</vt:lpstr>
      <vt:lpstr>Let’s share our thoughts over the internet!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2015-01-21T12:47:11Z</dcterms:created>
  <dcterms:modified xsi:type="dcterms:W3CDTF">2015-10-27T11:49:26Z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