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15"/>
  </p:notesMasterIdLst>
  <p:sldIdLst>
    <p:sldId id="380" r:id="rId5"/>
    <p:sldId id="390" r:id="rId6"/>
    <p:sldId id="382" r:id="rId7"/>
    <p:sldId id="384" r:id="rId8"/>
    <p:sldId id="391" r:id="rId9"/>
    <p:sldId id="392" r:id="rId10"/>
    <p:sldId id="349" r:id="rId11"/>
    <p:sldId id="393" r:id="rId12"/>
    <p:sldId id="387" r:id="rId13"/>
    <p:sldId id="388" r:id="rId14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003F5D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48" autoAdjust="0"/>
    <p:restoredTop sz="94660"/>
  </p:normalViewPr>
  <p:slideViewPr>
    <p:cSldViewPr snapToGrid="0">
      <p:cViewPr varScale="1">
        <p:scale>
          <a:sx n="89" d="100"/>
          <a:sy n="89" d="100"/>
        </p:scale>
        <p:origin x="1306" y="7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29/10/2015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Showing how the</a:t>
            </a:r>
            <a:r>
              <a:rPr lang="en-GB" baseline="0" dirty="0" smtClean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103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6613609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sp>
        <p:nvSpPr>
          <p:cNvPr id="15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4222361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487364" y="6235404"/>
            <a:ext cx="8169272" cy="294664"/>
            <a:chOff x="245272" y="6235404"/>
            <a:chExt cx="8169272" cy="294664"/>
          </a:xfrm>
        </p:grpSpPr>
        <p:sp>
          <p:nvSpPr>
            <p:cNvPr id="22" name="TextBox 21"/>
            <p:cNvSpPr txBox="1"/>
            <p:nvPr userDrawn="1"/>
          </p:nvSpPr>
          <p:spPr>
            <a:xfrm>
              <a:off x="687414" y="6275014"/>
              <a:ext cx="77271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 work is part of a project that has applied</a:t>
              </a:r>
              <a:r>
                <a:rPr lang="en-GB" sz="8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for </a:t>
              </a:r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272" y="6235404"/>
              <a:ext cx="433675" cy="294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1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674019" y="4227842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01660"/>
            <a:ext cx="6035675" cy="864096"/>
          </a:xfrm>
        </p:spPr>
        <p:txBody>
          <a:bodyPr/>
          <a:lstStyle>
            <a:lvl1pPr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86637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  <p:sldLayoutId id="2147483665" r:id="rId14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://www.geant.org/" TargetMode="External"/><Relationship Id="rId7" Type="http://schemas.openxmlformats.org/officeDocument/2006/relationships/image" Target="../media/image13.png"/><Relationship Id="rId2" Type="http://schemas.openxmlformats.org/officeDocument/2006/relationships/hyperlink" Target="geant.org/News_and_Events/Pages/CONNECT_issue_20.aspx" TargetMode="Externa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hyperlink" Target="http://www.inthefieldstories.net/" TargetMode="External"/><Relationship Id="rId10" Type="http://schemas.openxmlformats.org/officeDocument/2006/relationships/image" Target="../media/image16.png"/><Relationship Id="rId4" Type="http://schemas.openxmlformats.org/officeDocument/2006/relationships/hyperlink" Target="http://www.casefornrens.org/" TargetMode="External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intranet.geant.org/gn4/1/Activities/NA1/T8/Pages/GN4-Symposium-2016.aspx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services.geant.net/sites/Recruitment/Pages/Jobs%20Board.asp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Melanie Pankhurst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TF-CPR, Cambridge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 smtClean="0"/>
              <a:t>The first 6 months…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GÉANT Project (GN4-1)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29 October 2015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NA2 (Communication &amp; Promotion) Activity Leader	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Head of Communications (Cambridge office)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42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…over to Karl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Services Update…	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0220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GÉANT Project - GN3plus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577970" y="1463611"/>
            <a:ext cx="5771370" cy="4124865"/>
          </a:xfrm>
        </p:spPr>
        <p:txBody>
          <a:bodyPr>
            <a:normAutofit/>
          </a:bodyPr>
          <a:lstStyle/>
          <a:p>
            <a:r>
              <a:rPr lang="en-GB" dirty="0" smtClean="0"/>
              <a:t>The GÉANT (GN3plus) Project was successfully reviewed in July, and we are proud to have received an EXCELLENT rating (4th consecutive year).</a:t>
            </a:r>
          </a:p>
          <a:p>
            <a:endParaRPr lang="en-GB" dirty="0" smtClean="0"/>
          </a:p>
          <a:p>
            <a:r>
              <a:rPr lang="en-GB" dirty="0" smtClean="0"/>
              <a:t>GÉANT </a:t>
            </a:r>
            <a:r>
              <a:rPr lang="en-GB" dirty="0"/>
              <a:t>Open </a:t>
            </a:r>
            <a:r>
              <a:rPr lang="en-GB" dirty="0" smtClean="0"/>
              <a:t>Call attracted 30 new partners from industry and academia, with 75% of those projects continuing beyond the funding programme.</a:t>
            </a:r>
          </a:p>
          <a:p>
            <a:endParaRPr lang="en-GB" dirty="0" smtClean="0"/>
          </a:p>
          <a:p>
            <a:r>
              <a:rPr lang="en-GB" dirty="0" smtClean="0"/>
              <a:t> Service facts:</a:t>
            </a:r>
          </a:p>
          <a:p>
            <a:pPr lvl="1"/>
            <a:r>
              <a:rPr lang="en-GB" dirty="0" err="1" smtClean="0"/>
              <a:t>eduGAIN</a:t>
            </a:r>
            <a:r>
              <a:rPr lang="en-GB" dirty="0" smtClean="0"/>
              <a:t> </a:t>
            </a:r>
            <a:r>
              <a:rPr lang="en-GB" dirty="0" err="1" smtClean="0"/>
              <a:t>IdP</a:t>
            </a:r>
            <a:r>
              <a:rPr lang="en-GB" dirty="0" smtClean="0"/>
              <a:t> and SP providers up 700% in year</a:t>
            </a:r>
          </a:p>
          <a:p>
            <a:pPr lvl="1"/>
            <a:r>
              <a:rPr lang="en-GB" dirty="0" err="1" smtClean="0"/>
              <a:t>eduroam</a:t>
            </a:r>
            <a:r>
              <a:rPr lang="en-GB" dirty="0" smtClean="0"/>
              <a:t> authentications doubled to 180m/ month </a:t>
            </a:r>
          </a:p>
          <a:p>
            <a:pPr lvl="1"/>
            <a:r>
              <a:rPr lang="en-GB" dirty="0" smtClean="0"/>
              <a:t>The average monthly access availability is 100% </a:t>
            </a:r>
          </a:p>
          <a:p>
            <a:pPr lvl="1"/>
            <a:endParaRPr lang="en-GB" dirty="0"/>
          </a:p>
          <a:p>
            <a:pPr marL="457200" lvl="1" indent="0">
              <a:buNone/>
            </a:pPr>
            <a:endParaRPr lang="en-GB" dirty="0"/>
          </a:p>
        </p:txBody>
      </p:sp>
      <p:pic>
        <p:nvPicPr>
          <p:cNvPr id="9" name="Picture 2" descr="http://www.msagb.com/msablog/wp-content/uploads/2015/02/Gold-Sta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1365" y="1463611"/>
            <a:ext cx="1976886" cy="1976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721475" y="4339891"/>
            <a:ext cx="1896314" cy="1015663"/>
          </a:xfrm>
          <a:prstGeom prst="rect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2000" dirty="0">
                <a:solidFill>
                  <a:schemeClr val="bg1"/>
                </a:solidFill>
              </a:rPr>
              <a:t>The visibility of GÉANT is </a:t>
            </a:r>
            <a:r>
              <a:rPr lang="en-GB" sz="2000" dirty="0" smtClean="0">
                <a:solidFill>
                  <a:schemeClr val="bg1"/>
                </a:solidFill>
              </a:rPr>
              <a:t>unquestionable</a:t>
            </a:r>
            <a:endParaRPr lang="en-GB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10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A Trusted EC partner - supporting Horizon 2020</a:t>
            </a:r>
            <a:br>
              <a:rPr lang="en-GB" sz="2400" dirty="0" smtClean="0"/>
            </a:br>
            <a:r>
              <a:rPr lang="en-GB" sz="2000" i="1" dirty="0" smtClean="0"/>
              <a:t> – FPA and GN4-1</a:t>
            </a:r>
            <a:endParaRPr lang="en-GB" sz="2000" i="1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0629" y="1510471"/>
            <a:ext cx="5130662" cy="2197609"/>
          </a:xfrm>
        </p:spPr>
        <p:txBody>
          <a:bodyPr>
            <a:noAutofit/>
          </a:bodyPr>
          <a:lstStyle/>
          <a:p>
            <a:r>
              <a:rPr lang="en-GB" b="1" dirty="0" smtClean="0"/>
              <a:t>Objectives:</a:t>
            </a:r>
            <a:r>
              <a:rPr lang="en-GB" b="1" dirty="0"/>
              <a:t> </a:t>
            </a:r>
            <a:endParaRPr lang="en-GB" b="1" dirty="0" smtClean="0"/>
          </a:p>
          <a:p>
            <a:pPr lvl="1"/>
            <a:r>
              <a:rPr lang="en-GB" dirty="0" smtClean="0"/>
              <a:t>“To provide a stable, though innovative, environment, for the growth of </a:t>
            </a:r>
            <a:r>
              <a:rPr lang="en-GB" dirty="0"/>
              <a:t>GÉANT </a:t>
            </a:r>
            <a:r>
              <a:rPr lang="en-GB" dirty="0" smtClean="0"/>
              <a:t> (network and services) as </a:t>
            </a:r>
            <a:r>
              <a:rPr lang="en-GB" dirty="0"/>
              <a:t>the unified European Communications </a:t>
            </a:r>
            <a:r>
              <a:rPr lang="en-GB" dirty="0" smtClean="0"/>
              <a:t>Commons for the European Research Area (ERA), providing the best possible digital infrastructure to ensure that Europe remains at the forefront of research.”</a:t>
            </a:r>
            <a:endParaRPr lang="en-GB" b="1" dirty="0" smtClean="0"/>
          </a:p>
          <a:p>
            <a:pPr lvl="1"/>
            <a:r>
              <a:rPr lang="en-GB" dirty="0" smtClean="0"/>
              <a:t>“To maintain the operational excellence of the established </a:t>
            </a:r>
            <a:r>
              <a:rPr lang="en-GB" dirty="0"/>
              <a:t>GÉANT </a:t>
            </a:r>
            <a:r>
              <a:rPr lang="en-GB" dirty="0" smtClean="0"/>
              <a:t>services, while achieving significant economies on the costs of the backbone network.”</a:t>
            </a:r>
            <a:endParaRPr lang="en-GB" dirty="0"/>
          </a:p>
          <a:p>
            <a:r>
              <a:rPr lang="en-GB" b="1" dirty="0"/>
              <a:t>28 October 2015: </a:t>
            </a:r>
            <a:r>
              <a:rPr lang="en-GB" dirty="0"/>
              <a:t>the GN4-1 grant agreement was signed by the Commission. It was the first multi-party SGA signed by the Commission.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8" t="22876" r="10493" b="21982"/>
          <a:stretch/>
        </p:blipFill>
        <p:spPr>
          <a:xfrm>
            <a:off x="5452548" y="1441748"/>
            <a:ext cx="3121694" cy="163788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8" t="8600" r="6077" b="9103"/>
          <a:stretch/>
        </p:blipFill>
        <p:spPr>
          <a:xfrm>
            <a:off x="6698467" y="2703192"/>
            <a:ext cx="561849" cy="37643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862839" y="3700073"/>
            <a:ext cx="2455844" cy="2246769"/>
          </a:xfrm>
          <a:prstGeom prst="rect">
            <a:avLst/>
          </a:prstGeom>
          <a:solidFill>
            <a:srgbClr val="ED1556">
              <a:alpha val="62000"/>
            </a:srgbClr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400" b="1" dirty="0"/>
              <a:t>Co-funded: </a:t>
            </a:r>
            <a:r>
              <a:rPr lang="en-GB" sz="1400" dirty="0"/>
              <a:t>B​y the EU and Europe’s NRENs​. As part of the GÉANT 2020 Framework Partnership Agreement (FPA), the project receives funding from the European Union's Horizon 2020 research and innovation programme under Grant Agreement No. 691567 (GN4-1).</a:t>
            </a:r>
          </a:p>
        </p:txBody>
      </p:sp>
    </p:spTree>
    <p:extLst>
      <p:ext uri="{BB962C8B-B14F-4D97-AF65-F5344CB8AC3E}">
        <p14:creationId xmlns:p14="http://schemas.microsoft.com/office/powerpoint/2010/main" val="217815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081642567"/>
              </p:ext>
            </p:extLst>
          </p:nvPr>
        </p:nvGraphicFramePr>
        <p:xfrm>
          <a:off x="668544" y="3540617"/>
          <a:ext cx="3875806" cy="22923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37903"/>
                <a:gridCol w="1937903"/>
              </a:tblGrid>
              <a:tr h="21817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600" b="1" dirty="0">
                          <a:effectLst/>
                        </a:rPr>
                        <a:t>​​​Start date: ​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5" marR="46355" marT="23495" marB="2349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800" dirty="0">
                          <a:effectLst/>
                        </a:rPr>
                        <a:t>1 May 2015​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5" marR="46355" marT="23495" marB="2349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817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600" b="1" dirty="0">
                          <a:effectLst/>
                        </a:rPr>
                        <a:t>​​Duration: 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5" marR="46355" marT="23495" marB="2349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800" dirty="0">
                          <a:effectLst/>
                        </a:rPr>
                        <a:t>​12 months​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5" marR="46355" marT="23495" marB="23495" anchor="ctr"/>
                </a:tc>
              </a:tr>
              <a:tr h="21817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600" b="1" dirty="0">
                          <a:effectLst/>
                        </a:rPr>
                        <a:t>​​Total budget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5" marR="46355" marT="23495" marB="2349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800" dirty="0">
                          <a:effectLst/>
                        </a:rPr>
                        <a:t>​​€43m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5" marR="46355" marT="23495" marB="2349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1817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600" b="1" dirty="0">
                          <a:effectLst/>
                        </a:rPr>
                        <a:t>​EC contribution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5" marR="46355" marT="23495" marB="2349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800" dirty="0">
                          <a:effectLst/>
                        </a:rPr>
                        <a:t>​​€25m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5" marR="46355" marT="23495" marB="23495" anchor="ctr"/>
                </a:tc>
              </a:tr>
              <a:tr h="21817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600" b="1" dirty="0">
                          <a:effectLst/>
                        </a:rPr>
                        <a:t>​</a:t>
                      </a:r>
                      <a:r>
                        <a:rPr lang="en-GB" sz="1600" b="1" dirty="0" err="1">
                          <a:effectLst/>
                        </a:rPr>
                        <a:t>Participa</a:t>
                      </a:r>
                      <a:r>
                        <a:rPr lang="en-GB" sz="1600" b="1" dirty="0">
                          <a:effectLst/>
                        </a:rPr>
                        <a:t>​</a:t>
                      </a:r>
                      <a:r>
                        <a:rPr lang="en-GB" sz="1600" b="1" dirty="0" err="1">
                          <a:effectLst/>
                        </a:rPr>
                        <a:t>nts</a:t>
                      </a:r>
                      <a:r>
                        <a:rPr lang="en-GB" sz="1600" b="1" dirty="0">
                          <a:effectLst/>
                        </a:rPr>
                        <a:t>​</a:t>
                      </a:r>
                      <a:endParaRPr lang="en-GB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5" marR="46355" marT="23495" marB="2349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600"/>
                        </a:spcBef>
                        <a:spcAft>
                          <a:spcPts val="1200"/>
                        </a:spcAft>
                      </a:pPr>
                      <a:r>
                        <a:rPr lang="en-GB" sz="1800" dirty="0">
                          <a:effectLst/>
                        </a:rPr>
                        <a:t>​500+​​​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6355" marR="46355" marT="23495" marB="23495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4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GN4-1 project profile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124089" y="3540617"/>
            <a:ext cx="3295291" cy="1890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2000" dirty="0" smtClean="0"/>
              <a:t>​​</a:t>
            </a:r>
            <a:r>
              <a:rPr lang="en-GB" sz="2000" b="1" dirty="0" smtClean="0"/>
              <a:t>38 </a:t>
            </a:r>
            <a:r>
              <a:rPr lang="en-GB" sz="2000" b="1" dirty="0"/>
              <a:t>Project Partners:</a:t>
            </a:r>
            <a:r>
              <a:rPr lang="en-GB" sz="2000" dirty="0"/>
              <a:t> </a:t>
            </a:r>
            <a:r>
              <a:rPr lang="en-GB" dirty="0"/>
              <a:t>35 NRENs, </a:t>
            </a:r>
            <a:r>
              <a:rPr lang="en-GB" dirty="0" err="1"/>
              <a:t>NORDUnet</a:t>
            </a:r>
            <a:r>
              <a:rPr lang="en-GB" dirty="0"/>
              <a:t> (representing 5 Nordic countries) and GÉANT (comprising GÉANT Association and GEANT Limited as coordinator).​​​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01" y="1203091"/>
            <a:ext cx="8388299" cy="202984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91741" y="1481914"/>
            <a:ext cx="3449682" cy="1220438"/>
          </a:xfrm>
          <a:prstGeom prst="rect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bg1"/>
                </a:solidFill>
              </a:rPr>
              <a:t>Accelerating research, </a:t>
            </a:r>
            <a:endParaRPr lang="en-GB" sz="2000" b="1" dirty="0" smtClean="0">
              <a:solidFill>
                <a:schemeClr val="bg1"/>
              </a:solidFill>
            </a:endParaRPr>
          </a:p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driving </a:t>
            </a:r>
            <a:r>
              <a:rPr lang="en-GB" sz="2000" b="1" dirty="0">
                <a:solidFill>
                  <a:schemeClr val="bg1"/>
                </a:solidFill>
              </a:rPr>
              <a:t>innovation</a:t>
            </a:r>
          </a:p>
          <a:p>
            <a:pPr algn="ctr"/>
            <a:r>
              <a:rPr lang="en-GB" sz="2000" b="1" dirty="0">
                <a:solidFill>
                  <a:schemeClr val="bg1"/>
                </a:solidFill>
              </a:rPr>
              <a:t>and enriching education.</a:t>
            </a:r>
          </a:p>
        </p:txBody>
      </p:sp>
    </p:spTree>
    <p:extLst>
      <p:ext uri="{BB962C8B-B14F-4D97-AF65-F5344CB8AC3E}">
        <p14:creationId xmlns:p14="http://schemas.microsoft.com/office/powerpoint/2010/main" val="372911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2901650"/>
          </a:xfrm>
        </p:spPr>
        <p:txBody>
          <a:bodyPr>
            <a:noAutofit/>
          </a:bodyPr>
          <a:lstStyle/>
          <a:p>
            <a:r>
              <a:rPr lang="fr-FR" dirty="0" smtClean="0"/>
              <a:t>Activity Leader, NA2 (Communications </a:t>
            </a:r>
            <a:r>
              <a:rPr lang="fr-FR" dirty="0"/>
              <a:t>&amp; </a:t>
            </a:r>
            <a:r>
              <a:rPr lang="fr-FR" dirty="0" smtClean="0"/>
              <a:t>Promotion) - Melanie Pankhurst</a:t>
            </a:r>
            <a:r>
              <a:rPr lang="fr-FR" dirty="0"/>
              <a:t>, </a:t>
            </a:r>
            <a:r>
              <a:rPr lang="fr-FR" dirty="0" smtClean="0"/>
              <a:t>GÉANT </a:t>
            </a:r>
            <a:r>
              <a:rPr lang="en-GB" dirty="0" smtClean="0"/>
              <a:t> </a:t>
            </a:r>
          </a:p>
          <a:p>
            <a:endParaRPr lang="en-GB" dirty="0" smtClean="0"/>
          </a:p>
          <a:p>
            <a:r>
              <a:rPr lang="en-GB" dirty="0" smtClean="0"/>
              <a:t>Task 1: </a:t>
            </a:r>
            <a:r>
              <a:rPr lang="en-GB" b="1" dirty="0" smtClean="0"/>
              <a:t>Project Communications </a:t>
            </a:r>
            <a:r>
              <a:rPr lang="en-GB" dirty="0" smtClean="0"/>
              <a:t>– Paul Maurice, </a:t>
            </a:r>
            <a:r>
              <a:rPr lang="fr-FR" dirty="0" smtClean="0"/>
              <a:t>GÉANT</a:t>
            </a:r>
          </a:p>
          <a:p>
            <a:pPr lvl="1"/>
            <a:r>
              <a:rPr lang="en-GB" sz="2000" dirty="0"/>
              <a:t>Audrey Gerber, </a:t>
            </a:r>
            <a:r>
              <a:rPr lang="en-GB" sz="2000" dirty="0" smtClean="0"/>
              <a:t>IUCC</a:t>
            </a:r>
          </a:p>
          <a:p>
            <a:pPr lvl="1"/>
            <a:r>
              <a:rPr lang="en-GB" sz="2000" dirty="0" smtClean="0"/>
              <a:t>Helga Spitaler, </a:t>
            </a:r>
            <a:r>
              <a:rPr lang="fr-FR" sz="2000" dirty="0"/>
              <a:t>GÉANT </a:t>
            </a:r>
            <a:r>
              <a:rPr lang="en-GB" sz="2000" dirty="0"/>
              <a:t> </a:t>
            </a:r>
            <a:endParaRPr lang="en-GB" sz="2000" dirty="0" smtClean="0"/>
          </a:p>
          <a:p>
            <a:pPr lvl="1"/>
            <a:r>
              <a:rPr lang="en-GB" sz="2000" dirty="0" smtClean="0"/>
              <a:t>Tamsin Henderson, </a:t>
            </a:r>
            <a:r>
              <a:rPr lang="fr-FR" sz="2000" dirty="0"/>
              <a:t>GÉANT </a:t>
            </a:r>
            <a:endParaRPr lang="en-GB" sz="2000" dirty="0" smtClean="0"/>
          </a:p>
          <a:p>
            <a:pPr lvl="1"/>
            <a:r>
              <a:rPr lang="en-GB" sz="2000" dirty="0" smtClean="0"/>
              <a:t>Anna Everitt, </a:t>
            </a:r>
            <a:r>
              <a:rPr lang="fr-FR" sz="2000" dirty="0"/>
              <a:t>GÉANT </a:t>
            </a:r>
            <a:r>
              <a:rPr lang="en-GB" sz="2000" dirty="0"/>
              <a:t> </a:t>
            </a:r>
          </a:p>
          <a:p>
            <a:endParaRPr lang="fr-FR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3005167"/>
          </a:xfrm>
        </p:spPr>
        <p:txBody>
          <a:bodyPr>
            <a:normAutofit lnSpcReduction="10000"/>
          </a:bodyPr>
          <a:lstStyle/>
          <a:p>
            <a:r>
              <a:rPr lang="fr-FR" dirty="0" err="1"/>
              <a:t>Task</a:t>
            </a:r>
            <a:r>
              <a:rPr lang="fr-FR" dirty="0"/>
              <a:t> 2: </a:t>
            </a:r>
            <a:r>
              <a:rPr lang="fr-FR" b="1" dirty="0"/>
              <a:t>Product Marketing and Promotion </a:t>
            </a:r>
            <a:r>
              <a:rPr lang="fr-FR" dirty="0"/>
              <a:t>– Karl Meyer, GÉANT</a:t>
            </a:r>
          </a:p>
          <a:p>
            <a:pPr lvl="1"/>
            <a:r>
              <a:rPr lang="en-GB" sz="2000" dirty="0" smtClean="0"/>
              <a:t>Damian </a:t>
            </a:r>
            <a:r>
              <a:rPr lang="en-GB" sz="2000" dirty="0" err="1" smtClean="0"/>
              <a:t>Niemir</a:t>
            </a:r>
            <a:r>
              <a:rPr lang="en-GB" sz="2000" dirty="0" smtClean="0"/>
              <a:t>, PSNC</a:t>
            </a:r>
          </a:p>
          <a:p>
            <a:pPr lvl="1"/>
            <a:r>
              <a:rPr lang="en-GB" sz="2000" dirty="0" smtClean="0"/>
              <a:t>Nino </a:t>
            </a:r>
            <a:r>
              <a:rPr lang="en-GB" sz="2000" dirty="0" err="1" smtClean="0"/>
              <a:t>Cosic</a:t>
            </a:r>
            <a:r>
              <a:rPr lang="en-GB" sz="2000" dirty="0" smtClean="0"/>
              <a:t>, </a:t>
            </a:r>
            <a:r>
              <a:rPr lang="en-GB" sz="2000" dirty="0" err="1" smtClean="0"/>
              <a:t>CARNet</a:t>
            </a:r>
            <a:endParaRPr lang="en-GB" sz="2000" dirty="0" smtClean="0"/>
          </a:p>
          <a:p>
            <a:pPr lvl="1"/>
            <a:r>
              <a:rPr lang="en-GB" sz="2000" dirty="0" smtClean="0"/>
              <a:t>Laura Durnford, </a:t>
            </a:r>
            <a:r>
              <a:rPr lang="fr-FR" sz="2000" dirty="0"/>
              <a:t>GÉANT</a:t>
            </a:r>
          </a:p>
          <a:p>
            <a:endParaRPr lang="fr-FR" dirty="0" smtClean="0"/>
          </a:p>
          <a:p>
            <a:r>
              <a:rPr lang="fr-FR" dirty="0" err="1" smtClean="0"/>
              <a:t>Task</a:t>
            </a:r>
            <a:r>
              <a:rPr lang="fr-FR" dirty="0" smtClean="0"/>
              <a:t> </a:t>
            </a:r>
            <a:r>
              <a:rPr lang="fr-FR" dirty="0"/>
              <a:t>3: </a:t>
            </a:r>
            <a:r>
              <a:rPr lang="fr-FR" b="1" dirty="0"/>
              <a:t>Web and Online </a:t>
            </a:r>
            <a:r>
              <a:rPr lang="fr-FR" b="1" dirty="0" err="1"/>
              <a:t>Identity</a:t>
            </a:r>
            <a:r>
              <a:rPr lang="fr-FR" b="1" dirty="0"/>
              <a:t> </a:t>
            </a:r>
            <a:r>
              <a:rPr lang="fr-FR" dirty="0"/>
              <a:t>– Paul </a:t>
            </a:r>
            <a:r>
              <a:rPr lang="fr-FR" dirty="0" smtClean="0"/>
              <a:t>Hasleham</a:t>
            </a:r>
          </a:p>
          <a:p>
            <a:pPr lvl="1"/>
            <a:r>
              <a:rPr lang="fr-FR" sz="2000" dirty="0" smtClean="0"/>
              <a:t>Fiona </a:t>
            </a:r>
            <a:r>
              <a:rPr lang="fr-FR" sz="2000" dirty="0" err="1" smtClean="0"/>
              <a:t>Bayliss</a:t>
            </a:r>
            <a:endParaRPr lang="en-GB" sz="2000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NA2 in the GÉANT project (GN4-1) 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5150050" y="5202283"/>
            <a:ext cx="1684017" cy="64633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GB" dirty="0" smtClean="0">
                <a:latin typeface="+mj-lt"/>
              </a:rPr>
              <a:t>42 MM (3.5MY)</a:t>
            </a:r>
          </a:p>
          <a:p>
            <a:r>
              <a:rPr lang="en-GB" dirty="0" smtClean="0">
                <a:latin typeface="+mj-lt"/>
              </a:rPr>
              <a:t>460 </a:t>
            </a:r>
            <a:r>
              <a:rPr lang="en-GB" dirty="0">
                <a:latin typeface="+mj-lt"/>
              </a:rPr>
              <a:t>– 566 Euro</a:t>
            </a:r>
          </a:p>
        </p:txBody>
      </p:sp>
    </p:spTree>
    <p:extLst>
      <p:ext uri="{BB962C8B-B14F-4D97-AF65-F5344CB8AC3E}">
        <p14:creationId xmlns:p14="http://schemas.microsoft.com/office/powerpoint/2010/main" val="108566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Communications roles in GÉANT2020 (GN4-1) </a:t>
            </a:r>
            <a:br>
              <a:rPr lang="en-GB" dirty="0"/>
            </a:br>
            <a:endParaRPr lang="en-GB" dirty="0"/>
          </a:p>
        </p:txBody>
      </p:sp>
      <p:sp>
        <p:nvSpPr>
          <p:cNvPr id="5" name="Rectangle 4"/>
          <p:cNvSpPr/>
          <p:nvPr/>
        </p:nvSpPr>
        <p:spPr bwMode="auto">
          <a:xfrm>
            <a:off x="3422197" y="2003410"/>
            <a:ext cx="2196231" cy="188584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rgbClr val="07435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1748" tIns="30874" rIns="61748" bIns="30874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50" kern="0" dirty="0">
                <a:solidFill>
                  <a:srgbClr val="074359"/>
                </a:solidFill>
                <a:latin typeface="Arial"/>
              </a:rPr>
              <a:t>GN4 Development SAs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3422197" y="2247846"/>
            <a:ext cx="2196231" cy="189632"/>
          </a:xfrm>
          <a:prstGeom prst="rect">
            <a:avLst/>
          </a:prstGeom>
          <a:solidFill>
            <a:srgbClr val="074359"/>
          </a:solidFill>
          <a:ln w="9525" cap="flat" cmpd="sng" algn="ctr">
            <a:solidFill>
              <a:srgbClr val="07435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1748" tIns="30874" rIns="61748" bIns="30874" numCol="1" rtlCol="0" anchor="t" anchorCtr="0" compatLnSpc="1">
            <a:prstTxWarp prst="textNoShape">
              <a:avLst/>
            </a:prstTxWarp>
          </a:bodyPr>
          <a:lstStyle/>
          <a:p>
            <a:pPr algn="ctr" defTabSz="61749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50" kern="0" dirty="0">
                <a:solidFill>
                  <a:srgbClr val="FFFFFF"/>
                </a:solidFill>
                <a:latin typeface="Arial"/>
              </a:rPr>
              <a:t>SA5 Trust &amp; Identity Service </a:t>
            </a:r>
            <a:r>
              <a:rPr lang="en-GB" sz="1050" kern="0" dirty="0" err="1">
                <a:solidFill>
                  <a:srgbClr val="FFFFFF"/>
                </a:solidFill>
                <a:latin typeface="Arial"/>
              </a:rPr>
              <a:t>Developmentt</a:t>
            </a:r>
            <a:endParaRPr lang="en-GB" sz="105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3422198" y="2536930"/>
            <a:ext cx="2196231" cy="192602"/>
          </a:xfrm>
          <a:prstGeom prst="rect">
            <a:avLst/>
          </a:prstGeom>
          <a:solidFill>
            <a:srgbClr val="074359"/>
          </a:solidFill>
          <a:ln w="9525" cap="flat" cmpd="sng" algn="ctr">
            <a:solidFill>
              <a:srgbClr val="07435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1748" tIns="30874" rIns="61748" bIns="30874" numCol="1" rtlCol="0" anchor="t" anchorCtr="0" compatLnSpc="1">
            <a:prstTxWarp prst="textNoShape">
              <a:avLst/>
            </a:prstTxWarp>
          </a:bodyPr>
          <a:lstStyle/>
          <a:p>
            <a:pPr algn="ctr" defTabSz="61749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50" kern="0" dirty="0">
                <a:solidFill>
                  <a:srgbClr val="FFFFFF"/>
                </a:solidFill>
                <a:latin typeface="Arial"/>
              </a:rPr>
              <a:t>SA7 Supply Chain Support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6176003" y="2272542"/>
            <a:ext cx="2094632" cy="353683"/>
          </a:xfrm>
          <a:prstGeom prst="rect">
            <a:avLst/>
          </a:prstGeom>
          <a:solidFill>
            <a:srgbClr val="074359"/>
          </a:solidFill>
          <a:ln w="9525" cap="flat" cmpd="sng" algn="ctr">
            <a:solidFill>
              <a:srgbClr val="07435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1748" tIns="30874" rIns="61748" bIns="30874" numCol="1" rtlCol="0" anchor="t" anchorCtr="0" compatLnSpc="1">
            <a:prstTxWarp prst="textNoShape">
              <a:avLst/>
            </a:prstTxWarp>
          </a:bodyPr>
          <a:lstStyle/>
          <a:p>
            <a:pPr algn="ctr" defTabSz="61749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50" kern="0" dirty="0">
                <a:solidFill>
                  <a:srgbClr val="FFFFFF"/>
                </a:solidFill>
                <a:latin typeface="Arial"/>
              </a:rPr>
              <a:t>SA1 Network Services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6175302" y="3133050"/>
            <a:ext cx="2095333" cy="183863"/>
          </a:xfrm>
          <a:prstGeom prst="rect">
            <a:avLst/>
          </a:prstGeom>
          <a:solidFill>
            <a:srgbClr val="074359"/>
          </a:solidFill>
          <a:ln w="9525" cap="flat" cmpd="sng" algn="ctr">
            <a:solidFill>
              <a:srgbClr val="07435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1748" tIns="30874" rIns="61748" bIns="30874" numCol="1" rtlCol="0" anchor="t" anchorCtr="0" compatLnSpc="1">
            <a:prstTxWarp prst="textNoShape">
              <a:avLst/>
            </a:prstTxWarp>
          </a:bodyPr>
          <a:lstStyle/>
          <a:p>
            <a:pPr algn="ctr" defTabSz="61749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50" kern="0" dirty="0">
                <a:solidFill>
                  <a:srgbClr val="FFFFFF"/>
                </a:solidFill>
                <a:latin typeface="Arial"/>
              </a:rPr>
              <a:t>SA6 Production Support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6178217" y="2690485"/>
            <a:ext cx="2094633" cy="364373"/>
          </a:xfrm>
          <a:prstGeom prst="rect">
            <a:avLst/>
          </a:prstGeom>
          <a:solidFill>
            <a:srgbClr val="074359"/>
          </a:solidFill>
          <a:ln w="9525" cap="flat" cmpd="sng" algn="ctr">
            <a:solidFill>
              <a:srgbClr val="07435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1748" tIns="30874" rIns="61748" bIns="30874" numCol="1" rtlCol="0" anchor="t" anchorCtr="0" compatLnSpc="1">
            <a:prstTxWarp prst="textNoShape">
              <a:avLst/>
            </a:prstTxWarp>
          </a:bodyPr>
          <a:lstStyle/>
          <a:p>
            <a:pPr algn="ctr" defTabSz="61749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50" kern="0" dirty="0">
                <a:solidFill>
                  <a:srgbClr val="FFFFFF"/>
                </a:solidFill>
                <a:latin typeface="Arial"/>
              </a:rPr>
              <a:t>SA4 Production Application Services &amp; Infrastructure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525476" y="3958832"/>
            <a:ext cx="7745158" cy="270017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rgbClr val="07435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1748" tIns="30874" rIns="61748" bIns="30874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50" kern="0" dirty="0">
                <a:solidFill>
                  <a:srgbClr val="074359"/>
                </a:solidFill>
                <a:latin typeface="Arial"/>
              </a:rPr>
              <a:t>GN4 NAs</a:t>
            </a:r>
            <a:endParaRPr lang="en-GB" sz="1050" b="1" kern="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25477" y="4327390"/>
            <a:ext cx="1541896" cy="187570"/>
          </a:xfrm>
          <a:prstGeom prst="rect">
            <a:avLst/>
          </a:prstGeom>
          <a:solidFill>
            <a:srgbClr val="074359"/>
          </a:solidFill>
          <a:ln w="9525" cap="flat" cmpd="sng" algn="ctr">
            <a:solidFill>
              <a:srgbClr val="07435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1748" tIns="30874" rIns="61748" bIns="30874" numCol="1" rtlCol="0" anchor="t" anchorCtr="0" compatLnSpc="1">
            <a:prstTxWarp prst="textNoShape">
              <a:avLst/>
            </a:prstTxWarp>
          </a:bodyPr>
          <a:lstStyle/>
          <a:p>
            <a:pPr algn="ctr" defTabSz="61749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50" kern="0" dirty="0">
                <a:solidFill>
                  <a:srgbClr val="FFFFFF"/>
                </a:solidFill>
                <a:latin typeface="Arial"/>
              </a:rPr>
              <a:t>NA1 Management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2249848" y="4327390"/>
            <a:ext cx="1606480" cy="187570"/>
          </a:xfrm>
          <a:prstGeom prst="rect">
            <a:avLst/>
          </a:prstGeom>
          <a:solidFill>
            <a:srgbClr val="074359"/>
          </a:solidFill>
          <a:ln w="9525" cap="flat" cmpd="sng" algn="ctr">
            <a:solidFill>
              <a:srgbClr val="07435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1748" tIns="30874" rIns="61748" bIns="30874" numCol="1" rtlCol="0" anchor="t" anchorCtr="0" compatLnSpc="1">
            <a:prstTxWarp prst="textNoShape">
              <a:avLst/>
            </a:prstTxWarp>
          </a:bodyPr>
          <a:lstStyle/>
          <a:p>
            <a:pPr algn="ctr" defTabSz="61749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50" kern="0" dirty="0">
                <a:solidFill>
                  <a:srgbClr val="FFFFFF"/>
                </a:solidFill>
                <a:latin typeface="Arial"/>
              </a:rPr>
              <a:t>NA2 Communications</a:t>
            </a:r>
          </a:p>
        </p:txBody>
      </p:sp>
      <p:sp>
        <p:nvSpPr>
          <p:cNvPr id="14" name="Rectangle 13"/>
          <p:cNvSpPr/>
          <p:nvPr/>
        </p:nvSpPr>
        <p:spPr bwMode="auto">
          <a:xfrm>
            <a:off x="3964399" y="4329327"/>
            <a:ext cx="1808810" cy="189632"/>
          </a:xfrm>
          <a:prstGeom prst="rect">
            <a:avLst/>
          </a:prstGeom>
          <a:solidFill>
            <a:srgbClr val="074359"/>
          </a:solidFill>
          <a:ln w="9525" cap="flat" cmpd="sng" algn="ctr">
            <a:solidFill>
              <a:srgbClr val="07435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1748" tIns="30874" rIns="61748" bIns="30874" numCol="1" rtlCol="0" anchor="t" anchorCtr="0" compatLnSpc="1">
            <a:prstTxWarp prst="textNoShape">
              <a:avLst/>
            </a:prstTxWarp>
          </a:bodyPr>
          <a:lstStyle/>
          <a:p>
            <a:pPr algn="ctr" defTabSz="61749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50" kern="0" dirty="0">
                <a:solidFill>
                  <a:srgbClr val="FFFFFF"/>
                </a:solidFill>
                <a:latin typeface="Arial"/>
              </a:rPr>
              <a:t>NA3 Status &amp; Trends Management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5914140" y="4325328"/>
            <a:ext cx="2356495" cy="189632"/>
          </a:xfrm>
          <a:prstGeom prst="rect">
            <a:avLst/>
          </a:prstGeom>
          <a:solidFill>
            <a:srgbClr val="074359"/>
          </a:solidFill>
          <a:ln w="9525" cap="flat" cmpd="sng" algn="ctr">
            <a:solidFill>
              <a:srgbClr val="07435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1748" tIns="30874" rIns="61748" bIns="30874" numCol="1" rtlCol="0" anchor="t" anchorCtr="0" compatLnSpc="1">
            <a:prstTxWarp prst="textNoShape">
              <a:avLst/>
            </a:prstTxWarp>
          </a:bodyPr>
          <a:lstStyle/>
          <a:p>
            <a:pPr algn="ctr" defTabSz="61749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50" kern="0" dirty="0">
                <a:solidFill>
                  <a:srgbClr val="FFFFFF"/>
                </a:solidFill>
                <a:latin typeface="Arial"/>
              </a:rPr>
              <a:t>NA4 International Bus Dev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525477" y="2026201"/>
            <a:ext cx="2431284" cy="177728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rgbClr val="07435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1748" tIns="30874" rIns="61748" bIns="30874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50" kern="0" dirty="0">
                <a:solidFill>
                  <a:srgbClr val="074359"/>
                </a:solidFill>
                <a:latin typeface="Arial"/>
              </a:rPr>
              <a:t>GN4 JRAs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525476" y="3127814"/>
            <a:ext cx="2431284" cy="342730"/>
          </a:xfrm>
          <a:prstGeom prst="rect">
            <a:avLst/>
          </a:prstGeom>
          <a:solidFill>
            <a:srgbClr val="074359"/>
          </a:solidFill>
          <a:ln w="9525" cap="flat" cmpd="sng" algn="ctr">
            <a:solidFill>
              <a:srgbClr val="07435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1748" tIns="30874" rIns="61748" bIns="30874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50" kern="0" dirty="0">
                <a:solidFill>
                  <a:srgbClr val="FFFFFF"/>
                </a:solidFill>
                <a:latin typeface="Arial"/>
              </a:rPr>
              <a:t>JRA3 Trust &amp; Identity Research</a:t>
            </a:r>
          </a:p>
          <a:p>
            <a:pPr algn="ctr" defTabSz="61749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105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525477" y="2729072"/>
            <a:ext cx="2431283" cy="332159"/>
          </a:xfrm>
          <a:prstGeom prst="rect">
            <a:avLst/>
          </a:prstGeom>
          <a:solidFill>
            <a:srgbClr val="074359"/>
          </a:solidFill>
          <a:ln w="9525" cap="flat" cmpd="sng" algn="ctr">
            <a:solidFill>
              <a:srgbClr val="07435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1748" tIns="30874" rIns="61748" bIns="30874" numCol="1" rtlCol="0" anchor="t" anchorCtr="0" compatLnSpc="1">
            <a:prstTxWarp prst="textNoShape">
              <a:avLst/>
            </a:prstTxWarp>
          </a:bodyPr>
          <a:lstStyle/>
          <a:p>
            <a:pPr algn="ctr" defTabSz="61749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50" kern="0" dirty="0">
                <a:solidFill>
                  <a:srgbClr val="FFFFFF"/>
                </a:solidFill>
                <a:latin typeface="Arial"/>
              </a:rPr>
              <a:t>JRA2 Future Network Services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525476" y="2274360"/>
            <a:ext cx="2431284" cy="375365"/>
          </a:xfrm>
          <a:prstGeom prst="rect">
            <a:avLst/>
          </a:prstGeom>
          <a:solidFill>
            <a:srgbClr val="074359"/>
          </a:solidFill>
          <a:ln w="9525" cap="flat" cmpd="sng" algn="ctr">
            <a:solidFill>
              <a:srgbClr val="07435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1748" tIns="30874" rIns="61748" bIns="30874" numCol="1" rtlCol="0" anchor="t" anchorCtr="0" compatLnSpc="1">
            <a:prstTxWarp prst="textNoShape">
              <a:avLst/>
            </a:prstTxWarp>
          </a:bodyPr>
          <a:lstStyle/>
          <a:p>
            <a:pPr algn="ctr" defTabSz="61749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50" kern="0" dirty="0">
                <a:solidFill>
                  <a:srgbClr val="FFFFFF"/>
                </a:solidFill>
                <a:latin typeface="Arial"/>
              </a:rPr>
              <a:t>JRA1 Future Network Topologies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3422197" y="3121025"/>
            <a:ext cx="2202522" cy="228951"/>
          </a:xfrm>
          <a:prstGeom prst="rect">
            <a:avLst/>
          </a:prstGeom>
          <a:solidFill>
            <a:srgbClr val="074359"/>
          </a:solidFill>
          <a:ln w="9525" cap="flat" cmpd="sng" algn="ctr">
            <a:solidFill>
              <a:srgbClr val="07435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1748" tIns="30874" rIns="61748" bIns="30874" numCol="1" rtlCol="0" anchor="t" anchorCtr="0" compatLnSpc="1">
            <a:prstTxWarp prst="textNoShape">
              <a:avLst/>
            </a:prstTxWarp>
          </a:bodyPr>
          <a:lstStyle/>
          <a:p>
            <a:pPr algn="ctr" defTabSz="61749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50" kern="0" dirty="0">
                <a:solidFill>
                  <a:srgbClr val="FFFFFF"/>
                </a:solidFill>
                <a:latin typeface="Arial"/>
              </a:rPr>
              <a:t>SA3 Network Delivery &amp; Support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3422197" y="2815122"/>
            <a:ext cx="2196231" cy="230165"/>
          </a:xfrm>
          <a:prstGeom prst="rect">
            <a:avLst/>
          </a:prstGeom>
          <a:solidFill>
            <a:srgbClr val="074359"/>
          </a:solidFill>
          <a:ln w="9525" cap="flat" cmpd="sng" algn="ctr">
            <a:solidFill>
              <a:srgbClr val="07435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1748" tIns="30874" rIns="61748" bIns="30874" numCol="1" rtlCol="0" anchor="t" anchorCtr="0" compatLnSpc="1">
            <a:prstTxWarp prst="textNoShape">
              <a:avLst/>
            </a:prstTxWarp>
          </a:bodyPr>
          <a:lstStyle/>
          <a:p>
            <a:pPr algn="ctr" defTabSz="61749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50" kern="0" dirty="0">
                <a:solidFill>
                  <a:srgbClr val="FFFFFF"/>
                </a:solidFill>
                <a:latin typeface="Arial"/>
              </a:rPr>
              <a:t>SA2 </a:t>
            </a:r>
            <a:r>
              <a:rPr lang="en-GB" sz="1050" kern="0" dirty="0" err="1">
                <a:solidFill>
                  <a:srgbClr val="FFFFFF"/>
                </a:solidFill>
                <a:latin typeface="Arial"/>
              </a:rPr>
              <a:t>Testbeds</a:t>
            </a:r>
            <a:endParaRPr lang="en-GB" sz="1050" kern="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6171925" y="2016952"/>
            <a:ext cx="2098710" cy="187625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rgbClr val="07435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1748" tIns="30874" rIns="61748" bIns="30874" numCol="1" rtlCol="0" anchor="t" anchorCtr="0" compatLnSpc="1">
            <a:prstTxWarp prst="textNoShape">
              <a:avLst/>
            </a:prstTxWarp>
          </a:bodyPr>
          <a:lstStyle/>
          <a:p>
            <a:pPr algn="ctr" defTabSz="6858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50" kern="0" dirty="0">
                <a:solidFill>
                  <a:srgbClr val="074359"/>
                </a:solidFill>
                <a:latin typeface="Arial"/>
              </a:rPr>
              <a:t>GN4 Production &amp; Security SAs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3422197" y="3421095"/>
            <a:ext cx="2202522" cy="358163"/>
          </a:xfrm>
          <a:prstGeom prst="rect">
            <a:avLst/>
          </a:prstGeom>
          <a:solidFill>
            <a:srgbClr val="074359"/>
          </a:solidFill>
          <a:ln w="9525" cap="flat" cmpd="sng" algn="ctr">
            <a:solidFill>
              <a:srgbClr val="07435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61748" tIns="30874" rIns="61748" bIns="30874" numCol="1" rtlCol="0" anchor="t" anchorCtr="0" compatLnSpc="1">
            <a:prstTxWarp prst="textNoShape">
              <a:avLst/>
            </a:prstTxWarp>
          </a:bodyPr>
          <a:lstStyle/>
          <a:p>
            <a:pPr algn="ctr" defTabSz="61749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1050" kern="0" dirty="0">
                <a:solidFill>
                  <a:srgbClr val="FFFFFF"/>
                </a:solidFill>
                <a:latin typeface="Arial"/>
              </a:rPr>
              <a:t>SA8 Real-Time Applications and Multimedia Management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67088" y="5013131"/>
            <a:ext cx="7503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SA7 – Lars </a:t>
            </a:r>
            <a:r>
              <a:rPr lang="en-GB" dirty="0" err="1">
                <a:solidFill>
                  <a:schemeClr val="tx2"/>
                </a:solidFill>
              </a:rPr>
              <a:t>Fuglevaag</a:t>
            </a:r>
            <a:r>
              <a:rPr lang="en-GB" dirty="0">
                <a:solidFill>
                  <a:schemeClr val="tx2"/>
                </a:solidFill>
              </a:rPr>
              <a:t>, UNIETT</a:t>
            </a:r>
          </a:p>
          <a:p>
            <a:r>
              <a:rPr lang="en-GB" dirty="0">
                <a:solidFill>
                  <a:schemeClr val="tx2"/>
                </a:solidFill>
              </a:rPr>
              <a:t>SA5 – </a:t>
            </a:r>
            <a:r>
              <a:rPr lang="en-GB" dirty="0" err="1">
                <a:solidFill>
                  <a:schemeClr val="tx2"/>
                </a:solidFill>
              </a:rPr>
              <a:t>Tangui</a:t>
            </a:r>
            <a:r>
              <a:rPr lang="en-GB" dirty="0">
                <a:solidFill>
                  <a:schemeClr val="tx2"/>
                </a:solidFill>
              </a:rPr>
              <a:t> </a:t>
            </a:r>
            <a:r>
              <a:rPr lang="en-GB" dirty="0" err="1" smtClean="0">
                <a:solidFill>
                  <a:schemeClr val="tx2"/>
                </a:solidFill>
              </a:rPr>
              <a:t>Coulouarn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(NDN/</a:t>
            </a:r>
            <a:r>
              <a:rPr lang="en-GB" dirty="0" err="1">
                <a:solidFill>
                  <a:schemeClr val="tx2"/>
                </a:solidFill>
              </a:rPr>
              <a:t>DeiC</a:t>
            </a:r>
            <a:r>
              <a:rPr lang="en-GB" dirty="0">
                <a:solidFill>
                  <a:schemeClr val="tx2"/>
                </a:solidFill>
              </a:rPr>
              <a:t>; Andres (CESNET); Arad </a:t>
            </a:r>
            <a:r>
              <a:rPr lang="en-GB" dirty="0" err="1">
                <a:solidFill>
                  <a:schemeClr val="tx2"/>
                </a:solidFill>
              </a:rPr>
              <a:t>Alper</a:t>
            </a:r>
            <a:r>
              <a:rPr lang="en-GB" dirty="0">
                <a:solidFill>
                  <a:schemeClr val="tx2"/>
                </a:solidFill>
              </a:rPr>
              <a:t> (IUCC)</a:t>
            </a:r>
          </a:p>
        </p:txBody>
      </p:sp>
    </p:spTree>
    <p:extLst>
      <p:ext uri="{BB962C8B-B14F-4D97-AF65-F5344CB8AC3E}">
        <p14:creationId xmlns:p14="http://schemas.microsoft.com/office/powerpoint/2010/main" val="3468112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Communications and outreach - updates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411856"/>
            <a:ext cx="5256542" cy="4652513"/>
          </a:xfrm>
        </p:spPr>
        <p:txBody>
          <a:bodyPr>
            <a:normAutofit/>
          </a:bodyPr>
          <a:lstStyle/>
          <a:p>
            <a:r>
              <a:rPr lang="en-GB" dirty="0" smtClean="0"/>
              <a:t>CONNECT magazine </a:t>
            </a:r>
          </a:p>
          <a:p>
            <a:pPr lvl="1"/>
            <a:r>
              <a:rPr lang="en-GB" dirty="0" smtClean="0">
                <a:hlinkClick r:id="rId2" action="ppaction://hlinkfile"/>
              </a:rPr>
              <a:t>Issue #20 </a:t>
            </a:r>
            <a:r>
              <a:rPr lang="en-GB" dirty="0"/>
              <a:t>out now </a:t>
            </a:r>
            <a:endParaRPr lang="en-GB" dirty="0" smtClean="0"/>
          </a:p>
          <a:p>
            <a:pPr lvl="1"/>
            <a:r>
              <a:rPr lang="en-GB" dirty="0" smtClean="0"/>
              <a:t>Issue #21 in planning, due February 2016 - contributions welcome or re-use of content (e.g. this issue’s </a:t>
            </a:r>
            <a:r>
              <a:rPr lang="en-GB" dirty="0" err="1" smtClean="0"/>
              <a:t>eduroam</a:t>
            </a:r>
            <a:r>
              <a:rPr lang="en-GB" dirty="0" smtClean="0"/>
              <a:t>…..)</a:t>
            </a:r>
          </a:p>
          <a:p>
            <a:r>
              <a:rPr lang="en-GB" dirty="0" smtClean="0"/>
              <a:t>New website coming 2 November – </a:t>
            </a:r>
            <a:r>
              <a:rPr lang="en-GB" dirty="0" smtClean="0">
                <a:hlinkClick r:id="rId3"/>
              </a:rPr>
              <a:t>www.geant.org</a:t>
            </a:r>
            <a:r>
              <a:rPr lang="en-GB" dirty="0" smtClean="0"/>
              <a:t> </a:t>
            </a:r>
          </a:p>
          <a:p>
            <a:r>
              <a:rPr lang="en-GB" dirty="0" smtClean="0"/>
              <a:t>Global </a:t>
            </a:r>
            <a:r>
              <a:rPr lang="en-GB" dirty="0"/>
              <a:t>PR Network – support and facilitate</a:t>
            </a:r>
          </a:p>
          <a:p>
            <a:pPr lvl="1"/>
            <a:r>
              <a:rPr lang="en-GB" dirty="0"/>
              <a:t>‘Case for NREN’ portal </a:t>
            </a:r>
            <a:r>
              <a:rPr lang="en-GB" dirty="0">
                <a:hlinkClick r:id="rId4"/>
              </a:rPr>
              <a:t>www.casefornrens.org</a:t>
            </a:r>
            <a:endParaRPr lang="en-GB" dirty="0"/>
          </a:p>
          <a:p>
            <a:pPr lvl="1"/>
            <a:r>
              <a:rPr lang="en-GB" dirty="0"/>
              <a:t>‘In the field blog’ </a:t>
            </a:r>
            <a:r>
              <a:rPr lang="en-GB" dirty="0">
                <a:hlinkClick r:id="rId5"/>
              </a:rPr>
              <a:t>http://www.inthefieldstories.net/</a:t>
            </a:r>
            <a:endParaRPr lang="en-GB" dirty="0"/>
          </a:p>
          <a:p>
            <a:r>
              <a:rPr lang="en-GB" dirty="0" smtClean="0"/>
              <a:t>Case </a:t>
            </a:r>
            <a:r>
              <a:rPr lang="en-GB" dirty="0"/>
              <a:t>studies underway on EUMETSAT and </a:t>
            </a:r>
            <a:r>
              <a:rPr lang="en-GB" dirty="0" smtClean="0"/>
              <a:t>CERN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7813" y="1411856"/>
            <a:ext cx="1278889" cy="180277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04677" y="1411856"/>
            <a:ext cx="1240869" cy="180277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61455" y="3316044"/>
            <a:ext cx="2372983" cy="191499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39127" y="3842187"/>
            <a:ext cx="2109817" cy="171467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21475" y="5839748"/>
            <a:ext cx="1905000" cy="52387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61455" y="5667604"/>
            <a:ext cx="631353" cy="65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17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746" y="319245"/>
            <a:ext cx="6035675" cy="864096"/>
          </a:xfrm>
        </p:spPr>
        <p:txBody>
          <a:bodyPr/>
          <a:lstStyle/>
          <a:p>
            <a:r>
              <a:rPr lang="en-GB" dirty="0" smtClean="0"/>
              <a:t>Communications and outreach - updates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5" y="1524000"/>
            <a:ext cx="4418259" cy="4652963"/>
          </a:xfrm>
        </p:spPr>
        <p:txBody>
          <a:bodyPr>
            <a:normAutofit/>
          </a:bodyPr>
          <a:lstStyle/>
          <a:p>
            <a:r>
              <a:rPr lang="en-GB" dirty="0" smtClean="0"/>
              <a:t>External events</a:t>
            </a:r>
          </a:p>
          <a:p>
            <a:pPr lvl="1"/>
            <a:r>
              <a:rPr lang="en-GB" dirty="0" smtClean="0"/>
              <a:t>ICT, Lisbon, 20-22 October – booth with invited users -           MD-PAEDIGREE and CARDIOPROOF - ‘VIP visitors’ of Commissioner Moedas and DG Viola.</a:t>
            </a:r>
          </a:p>
          <a:p>
            <a:pPr lvl="1"/>
            <a:r>
              <a:rPr lang="en-GB" dirty="0" smtClean="0"/>
              <a:t>SC15 attendance </a:t>
            </a:r>
          </a:p>
          <a:p>
            <a:pPr lvl="0"/>
            <a:r>
              <a:rPr lang="en-GB" dirty="0" smtClean="0">
                <a:hlinkClick r:id="rId2"/>
              </a:rPr>
              <a:t>Symposium</a:t>
            </a:r>
            <a:r>
              <a:rPr lang="en-GB" dirty="0" smtClean="0"/>
              <a:t>, 7-10 March, Vienna.</a:t>
            </a:r>
          </a:p>
          <a:p>
            <a:pPr lvl="0"/>
            <a:r>
              <a:rPr lang="en-GB" dirty="0" smtClean="0"/>
              <a:t>News</a:t>
            </a:r>
          </a:p>
          <a:p>
            <a:pPr lvl="1"/>
            <a:r>
              <a:rPr lang="en-GB" dirty="0" smtClean="0"/>
              <a:t>Check out News pages, </a:t>
            </a:r>
            <a:r>
              <a:rPr lang="en-GB" dirty="0" err="1" smtClean="0"/>
              <a:t>facebook</a:t>
            </a:r>
            <a:r>
              <a:rPr lang="en-GB" dirty="0" smtClean="0"/>
              <a:t> and twitter for the latest.</a:t>
            </a:r>
          </a:p>
          <a:p>
            <a:pPr lvl="1"/>
            <a:r>
              <a:rPr lang="en-GB" dirty="0"/>
              <a:t>Introducing blogging for key areas such as networks, users, services, innovation.</a:t>
            </a:r>
          </a:p>
          <a:p>
            <a:pPr marL="0" lvl="0" indent="0">
              <a:buNone/>
            </a:pPr>
            <a:endParaRPr lang="en-GB" dirty="0" smtClean="0"/>
          </a:p>
          <a:p>
            <a:pPr lvl="1"/>
            <a:endParaRPr lang="en-GB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9920" y="1290503"/>
            <a:ext cx="3600171" cy="24751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4243" y="4723064"/>
            <a:ext cx="2131523" cy="203265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796" y="3850481"/>
            <a:ext cx="2844677" cy="74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35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Work Programme 2016/17 published by EC (also an input)</a:t>
            </a:r>
          </a:p>
          <a:p>
            <a:r>
              <a:rPr lang="en-GB" dirty="0" smtClean="0"/>
              <a:t>GÉANT  Project Planning Committee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>
                <a:sym typeface="Wingdings" panose="05000000000000000000" pitchFamily="2" charset="2"/>
              </a:rPr>
              <a:t>(GPPC)</a:t>
            </a:r>
          </a:p>
          <a:p>
            <a:pPr lvl="1"/>
            <a:r>
              <a:rPr lang="en-GB" dirty="0" smtClean="0"/>
              <a:t>White papers written in 6 topic areas </a:t>
            </a:r>
          </a:p>
          <a:p>
            <a:pPr lvl="1"/>
            <a:r>
              <a:rPr lang="en-GB" dirty="0" smtClean="0"/>
              <a:t>Sent to NRENs with q</a:t>
            </a:r>
            <a:r>
              <a:rPr lang="en-GB" dirty="0" smtClean="0">
                <a:sym typeface="Wingdings" panose="05000000000000000000" pitchFamily="2" charset="2"/>
              </a:rPr>
              <a:t>uestionnaire to prioritise aspects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GPPC scrutinised input</a:t>
            </a:r>
          </a:p>
          <a:p>
            <a:r>
              <a:rPr lang="en-GB" b="1" dirty="0" smtClean="0">
                <a:sym typeface="Wingdings" panose="05000000000000000000" pitchFamily="2" charset="2"/>
              </a:rPr>
              <a:t>White papers + input from NRENs + EC requirements = proposals for Activities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Rationalising and reorganising the activities</a:t>
            </a:r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Closed process, completed work plan by end of March 2016</a:t>
            </a:r>
          </a:p>
          <a:p>
            <a:r>
              <a:rPr lang="en-GB" dirty="0" smtClean="0"/>
              <a:t>Calls for participation</a:t>
            </a:r>
          </a:p>
          <a:p>
            <a:pPr lvl="1"/>
            <a:r>
              <a:rPr lang="en-GB" dirty="0" smtClean="0"/>
              <a:t>SGA2 Activity Leader vacancies now advertised – apply via the </a:t>
            </a:r>
            <a:r>
              <a:rPr lang="en-GB" u="sng" dirty="0" smtClean="0">
                <a:hlinkClick r:id="rId2"/>
              </a:rPr>
              <a:t>GÉANT </a:t>
            </a:r>
            <a:r>
              <a:rPr lang="en-GB" u="sng" dirty="0">
                <a:hlinkClick r:id="rId2"/>
              </a:rPr>
              <a:t>Jobs Board</a:t>
            </a:r>
            <a:r>
              <a:rPr lang="en-GB" dirty="0"/>
              <a:t> </a:t>
            </a:r>
            <a:endParaRPr lang="en-GB" dirty="0" smtClean="0"/>
          </a:p>
          <a:p>
            <a:pPr lvl="1"/>
            <a:r>
              <a:rPr lang="en-GB" dirty="0" smtClean="0"/>
              <a:t>Expect to advertise for other participants later this year.</a:t>
            </a:r>
            <a:endParaRPr lang="en-GB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FPA and SGA-2 planning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2900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AA3960-760A-4B61-8C8B-DBF90F37C8C8}">
  <ds:schemaRefs>
    <ds:schemaRef ds:uri="http://www.w3.org/XML/1998/namespace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schemas.microsoft.com/sharepoint/v3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5172</TotalTime>
  <Words>686</Words>
  <Application>Microsoft Office PowerPoint</Application>
  <PresentationFormat>On-screen Show (4:3)</PresentationFormat>
  <Paragraphs>117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Verdana</vt:lpstr>
      <vt:lpstr>Wingdings</vt:lpstr>
      <vt:lpstr>GEANT Association</vt:lpstr>
      <vt:lpstr>PowerPoint Presentation</vt:lpstr>
      <vt:lpstr>GÉANT Project - GN3plus</vt:lpstr>
      <vt:lpstr>A Trusted EC partner - supporting Horizon 2020  – FPA and GN4-1</vt:lpstr>
      <vt:lpstr>GN4-1 project profile</vt:lpstr>
      <vt:lpstr>NA2 in the GÉANT project (GN4-1) </vt:lpstr>
      <vt:lpstr>Other Communications roles in GÉANT2020 (GN4-1)  </vt:lpstr>
      <vt:lpstr>Communications and outreach - updates</vt:lpstr>
      <vt:lpstr>Communications and outreach - updates</vt:lpstr>
      <vt:lpstr>The FPA and SGA-2 planning</vt:lpstr>
      <vt:lpstr>Services Update… 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Melanie Pankhurst</cp:lastModifiedBy>
  <cp:revision>188</cp:revision>
  <cp:lastPrinted>2015-05-01T10:30:08Z</cp:lastPrinted>
  <dcterms:created xsi:type="dcterms:W3CDTF">2015-04-29T14:13:57Z</dcterms:created>
  <dcterms:modified xsi:type="dcterms:W3CDTF">2015-10-29T09:09:18Z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