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22"/>
  </p:notesMasterIdLst>
  <p:sldIdLst>
    <p:sldId id="322" r:id="rId5"/>
    <p:sldId id="357" r:id="rId6"/>
    <p:sldId id="326" r:id="rId7"/>
    <p:sldId id="345" r:id="rId8"/>
    <p:sldId id="353" r:id="rId9"/>
    <p:sldId id="354" r:id="rId10"/>
    <p:sldId id="329" r:id="rId11"/>
    <p:sldId id="330" r:id="rId12"/>
    <p:sldId id="328" r:id="rId13"/>
    <p:sldId id="342" r:id="rId14"/>
    <p:sldId id="331" r:id="rId15"/>
    <p:sldId id="332" r:id="rId16"/>
    <p:sldId id="333" r:id="rId17"/>
    <p:sldId id="361" r:id="rId18"/>
    <p:sldId id="360" r:id="rId19"/>
    <p:sldId id="362" r:id="rId20"/>
    <p:sldId id="355" r:id="rId21"/>
  </p:sldIdLst>
  <p:sldSz cx="9144000" cy="6858000" type="screen4x3"/>
  <p:notesSz cx="6735763" cy="98663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1556"/>
    <a:srgbClr val="003F5D"/>
    <a:srgbClr val="1C4161"/>
    <a:srgbClr val="004361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62255" autoAdjust="0"/>
  </p:normalViewPr>
  <p:slideViewPr>
    <p:cSldViewPr snapToGrid="0">
      <p:cViewPr varScale="1">
        <p:scale>
          <a:sx n="55" d="100"/>
          <a:sy n="55" d="100"/>
        </p:scale>
        <p:origin x="2227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502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28/10/2015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9350" y="1233488"/>
            <a:ext cx="44370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748163"/>
            <a:ext cx="5388610" cy="38848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71286"/>
            <a:ext cx="2918831" cy="4950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3358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8745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1094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91DC3A-14DC-DA4C-AB4A-F26370817BA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3838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91492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6419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136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2968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69022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BC110B-1C27-4A5B-8007-E6BF4BB6C5F7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84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50" y="3094772"/>
            <a:ext cx="9186861" cy="3779897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930191" y="2448121"/>
            <a:ext cx="5096933" cy="375289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 smtClean="0"/>
              <a:t>Presenter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930191" y="4552754"/>
            <a:ext cx="5003270" cy="43634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Event, Location</a:t>
            </a:r>
            <a:endParaRPr lang="en-GB" dirty="0"/>
          </a:p>
        </p:txBody>
      </p:sp>
      <p:sp>
        <p:nvSpPr>
          <p:cNvPr id="14" name="Rectangle 13"/>
          <p:cNvSpPr/>
          <p:nvPr userDrawn="1"/>
        </p:nvSpPr>
        <p:spPr>
          <a:xfrm>
            <a:off x="64168" y="272717"/>
            <a:ext cx="9023685" cy="11951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72258" y="770731"/>
            <a:ext cx="1834330" cy="977860"/>
          </a:xfrm>
          <a:prstGeom prst="rect">
            <a:avLst/>
          </a:prstGeom>
        </p:spPr>
      </p:pic>
      <p:sp>
        <p:nvSpPr>
          <p:cNvPr id="12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930191" y="1830667"/>
            <a:ext cx="5012795" cy="503459"/>
          </a:xfrm>
        </p:spPr>
        <p:txBody>
          <a:bodyPr>
            <a:normAutofit/>
          </a:bodyPr>
          <a:lstStyle>
            <a:lvl1pPr marL="0" indent="0">
              <a:buNone/>
              <a:defRPr sz="2600"/>
            </a:lvl1pPr>
          </a:lstStyle>
          <a:p>
            <a:pPr lvl="0"/>
            <a:r>
              <a:rPr lang="en-US" dirty="0" smtClean="0"/>
              <a:t>Subtitle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930191" y="1331495"/>
            <a:ext cx="5012795" cy="473242"/>
          </a:xfrm>
        </p:spPr>
        <p:txBody>
          <a:bodyPr>
            <a:noAutofit/>
          </a:bodyPr>
          <a:lstStyle>
            <a:lvl1pPr marL="0" indent="0">
              <a:buNone/>
              <a:defRPr sz="3200" b="1"/>
            </a:lvl1pPr>
          </a:lstStyle>
          <a:p>
            <a:pPr lvl="0"/>
            <a:r>
              <a:rPr lang="en-US" dirty="0" smtClean="0"/>
              <a:t>Title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930191" y="4921723"/>
            <a:ext cx="5003270" cy="42831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 smtClean="0"/>
              <a:t>Date</a:t>
            </a:r>
            <a:endParaRPr lang="en-GB" dirty="0"/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930191" y="2821101"/>
            <a:ext cx="5096933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Project, GÉANT Project (if applicable)</a:t>
            </a:r>
          </a:p>
        </p:txBody>
      </p:sp>
      <p:sp>
        <p:nvSpPr>
          <p:cNvPr id="18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930191" y="3166006"/>
            <a:ext cx="6613609" cy="347215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 smtClean="0"/>
              <a:t>Role in Organisation, Organisation Name (if Applicable)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1115094" y="3682167"/>
            <a:ext cx="914400" cy="190399"/>
          </a:xfrm>
        </p:spPr>
        <p:txBody>
          <a:bodyPr>
            <a:normAutofit/>
          </a:bodyPr>
          <a:lstStyle>
            <a:lvl1pPr marL="0" indent="0">
              <a:buNone/>
              <a:defRPr sz="800"/>
            </a:lvl1pPr>
          </a:lstStyle>
          <a:p>
            <a:pPr lvl="0"/>
            <a:r>
              <a:rPr lang="en-US" dirty="0" smtClean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716834"/>
            <a:ext cx="4629150" cy="414421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716834"/>
            <a:ext cx="3236119" cy="415215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extBox 1"/>
          <p:cNvSpPr txBox="1"/>
          <p:nvPr userDrawn="1"/>
        </p:nvSpPr>
        <p:spPr>
          <a:xfrm>
            <a:off x="489285" y="304799"/>
            <a:ext cx="55533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rgbClr val="003F5D"/>
                </a:solidFill>
              </a:rPr>
              <a:t>Style</a:t>
            </a:r>
            <a:r>
              <a:rPr lang="en-GB" sz="2400" b="1" baseline="0" dirty="0" smtClean="0">
                <a:solidFill>
                  <a:srgbClr val="003F5D"/>
                </a:solidFill>
              </a:rPr>
              <a:t> Guide</a:t>
            </a:r>
          </a:p>
          <a:p>
            <a:r>
              <a:rPr lang="en-GB" sz="2400" baseline="0" dirty="0" smtClean="0">
                <a:solidFill>
                  <a:srgbClr val="ED1556"/>
                </a:solidFill>
              </a:rPr>
              <a:t>A Guide to Using the New GÉANT Template</a:t>
            </a:r>
            <a:endParaRPr lang="en-GB" sz="2400" dirty="0">
              <a:solidFill>
                <a:srgbClr val="ED1556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585273" y="1331499"/>
            <a:ext cx="7612243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3F5D"/>
                </a:solidFill>
              </a:rPr>
              <a:t>This template is for use both to</a:t>
            </a:r>
            <a:r>
              <a:rPr lang="en-GB" baseline="0" dirty="0" smtClean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baseline="0" dirty="0" smtClean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baseline="0" dirty="0" smtClean="0">
                <a:solidFill>
                  <a:srgbClr val="003F5D"/>
                </a:solidFill>
              </a:rPr>
              <a:t>If the colours are not shown in PowerPoint use the colour picker to select the correct colour from the logo or these samples</a:t>
            </a: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ED1556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 title slide has space for the speaker’s own organisation logo which should be no larger than the main GÉANT logo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baseline="0" dirty="0" smtClean="0">
              <a:solidFill>
                <a:srgbClr val="003F5D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There are two end slide versions: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baseline="0" dirty="0" smtClean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457200" lvl="1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 </a:t>
            </a:r>
          </a:p>
          <a:p>
            <a:pPr marL="0" lvl="0" indent="0">
              <a:buFont typeface="Arial" panose="020B0604020202020204" pitchFamily="34" charset="0"/>
              <a:buNone/>
            </a:pPr>
            <a:r>
              <a:rPr lang="en-GB" baseline="0" dirty="0" smtClean="0">
                <a:solidFill>
                  <a:srgbClr val="003F5D"/>
                </a:solidFill>
              </a:rPr>
              <a:t>If in doubt contact your line manager for clarification on which version to use</a:t>
            </a:r>
            <a:endParaRPr lang="en-GB" dirty="0">
              <a:solidFill>
                <a:srgbClr val="003F5D"/>
              </a:solidFill>
            </a:endParaRPr>
          </a:p>
        </p:txBody>
      </p:sp>
      <p:sp>
        <p:nvSpPr>
          <p:cNvPr id="5" name="Oval 4"/>
          <p:cNvSpPr/>
          <p:nvPr userDrawn="1"/>
        </p:nvSpPr>
        <p:spPr>
          <a:xfrm>
            <a:off x="6448923" y="3046373"/>
            <a:ext cx="545432" cy="529390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/>
          <p:cNvSpPr/>
          <p:nvPr userDrawn="1"/>
        </p:nvSpPr>
        <p:spPr>
          <a:xfrm>
            <a:off x="5694943" y="3046373"/>
            <a:ext cx="545432" cy="529390"/>
          </a:xfrm>
          <a:prstGeom prst="ellipse">
            <a:avLst/>
          </a:prstGeom>
          <a:solidFill>
            <a:srgbClr val="ED1556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804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8021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294836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4773547"/>
            <a:ext cx="1219200" cy="529760"/>
          </a:xfrm>
          <a:prstGeom prst="rect">
            <a:avLst/>
          </a:prstGeom>
        </p:spPr>
      </p:pic>
      <p:sp>
        <p:nvSpPr>
          <p:cNvPr id="15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6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4222361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GN4-1 Presentations</a:t>
            </a:r>
            <a:endParaRPr lang="en-GB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487364" y="6235404"/>
            <a:ext cx="8169272" cy="294664"/>
            <a:chOff x="245272" y="6235404"/>
            <a:chExt cx="8169272" cy="294664"/>
          </a:xfrm>
        </p:grpSpPr>
        <p:sp>
          <p:nvSpPr>
            <p:cNvPr id="22" name="TextBox 21"/>
            <p:cNvSpPr txBox="1"/>
            <p:nvPr userDrawn="1"/>
          </p:nvSpPr>
          <p:spPr>
            <a:xfrm>
              <a:off x="687414" y="6275014"/>
              <a:ext cx="77271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 work is part of a project that has applied</a:t>
              </a:r>
              <a:r>
                <a:rPr lang="en-GB" sz="800" kern="1200" baseline="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for </a:t>
              </a:r>
              <a:r>
                <a:rPr lang="en-GB" sz="800" kern="1200" dirty="0" smtClean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80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272" y="6235404"/>
              <a:ext cx="433675" cy="2946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674019" y="4227842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6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01660"/>
            <a:ext cx="6035675" cy="864096"/>
          </a:xfrm>
        </p:spPr>
        <p:txBody>
          <a:bodyPr/>
          <a:lstStyle>
            <a:lvl1pPr>
              <a:defRPr sz="2300" b="1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86637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85725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3" name="Rectangle 12"/>
          <p:cNvSpPr/>
          <p:nvPr userDrawn="1"/>
        </p:nvSpPr>
        <p:spPr>
          <a:xfrm>
            <a:off x="1941584" y="1024187"/>
            <a:ext cx="5602848" cy="3984690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970258"/>
            <a:ext cx="9144000" cy="589228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2100" b="0" dirty="0">
                <a:solidFill>
                  <a:schemeClr val="bg1"/>
                </a:solidFill>
              </a:rPr>
              <a:t>Thank </a:t>
            </a:r>
            <a:r>
              <a:rPr lang="en-GB" sz="2100" b="0" dirty="0" smtClean="0">
                <a:solidFill>
                  <a:schemeClr val="bg1"/>
                </a:solidFill>
              </a:rPr>
              <a:t>you</a:t>
            </a:r>
            <a:endParaRPr lang="en-GB" sz="2100" b="0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 userDrawn="1"/>
        </p:nvSpPr>
        <p:spPr>
          <a:xfrm>
            <a:off x="3002547" y="5623697"/>
            <a:ext cx="31157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 smtClean="0">
                <a:solidFill>
                  <a:schemeClr val="bg1"/>
                </a:solidFill>
              </a:rPr>
              <a:t>Networks </a:t>
            </a:r>
            <a:r>
              <a:rPr lang="en-GB" sz="1200" baseline="0" dirty="0" smtClean="0">
                <a:solidFill>
                  <a:schemeClr val="bg1"/>
                </a:solidFill>
              </a:rPr>
              <a:t>∙ Services ∙ People        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b="0" i="0" dirty="0" smtClean="0">
                <a:solidFill>
                  <a:schemeClr val="bg1"/>
                </a:solidFill>
              </a:rPr>
              <a:t>www.geant.org</a:t>
            </a:r>
          </a:p>
          <a:p>
            <a:pPr algn="ctr"/>
            <a:r>
              <a:rPr lang="en-GB" sz="1200" i="0" baseline="0" dirty="0" smtClean="0">
                <a:solidFill>
                  <a:schemeClr val="bg1"/>
                </a:solidFill>
              </a:rPr>
              <a:t> </a:t>
            </a:r>
            <a:endParaRPr lang="en-GB" sz="1200" i="0" dirty="0">
              <a:solidFill>
                <a:schemeClr val="bg1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799" y="5102408"/>
            <a:ext cx="1219200" cy="529760"/>
          </a:xfrm>
          <a:prstGeom prst="rect">
            <a:avLst/>
          </a:prstGeom>
        </p:spPr>
      </p:pic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41358" y="305910"/>
            <a:ext cx="5061285" cy="350836"/>
          </a:xfrm>
        </p:spPr>
        <p:txBody>
          <a:bodyPr>
            <a:normAutofit/>
          </a:bodyPr>
          <a:lstStyle>
            <a:lvl1pPr marL="0" indent="0" algn="ctr">
              <a:buNone/>
              <a:defRPr sz="12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 smtClean="0"/>
              <a:t>Presenter email</a:t>
            </a:r>
            <a:endParaRPr lang="en-GB" dirty="0"/>
          </a:p>
        </p:txBody>
      </p:sp>
      <p:sp>
        <p:nvSpPr>
          <p:cNvPr id="11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070100" y="3559174"/>
            <a:ext cx="5003800" cy="428625"/>
          </a:xfrm>
        </p:spPr>
        <p:txBody>
          <a:bodyPr>
            <a:noAutofit/>
          </a:bodyPr>
          <a:lstStyle>
            <a:lvl1pPr marL="0" indent="0" algn="ctr">
              <a:buNone/>
              <a:defRPr sz="21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Optional “Any Questions?” Text here</a:t>
            </a:r>
          </a:p>
        </p:txBody>
      </p:sp>
    </p:spTree>
    <p:extLst>
      <p:ext uri="{BB962C8B-B14F-4D97-AF65-F5344CB8AC3E}">
        <p14:creationId xmlns:p14="http://schemas.microsoft.com/office/powerpoint/2010/main" val="3983406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825625"/>
            <a:ext cx="4171950" cy="4351338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1" y="1681163"/>
            <a:ext cx="413623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2489201"/>
            <a:ext cx="4164806" cy="37004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5898092" cy="4652963"/>
          </a:xfrm>
        </p:spPr>
        <p:txBody>
          <a:bodyPr/>
          <a:lstStyle>
            <a:lvl1pPr>
              <a:defRPr sz="20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532467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3" y="1532467"/>
            <a:ext cx="2" cy="4682066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676400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28" y="4083050"/>
            <a:ext cx="8406062" cy="218139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3858126"/>
            <a:ext cx="9144000" cy="2165684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524586"/>
            <a:ext cx="8486943" cy="210093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651518"/>
            <a:ext cx="4629150" cy="4209532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642188"/>
            <a:ext cx="3236119" cy="42268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3" y="74646"/>
            <a:ext cx="720906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203200"/>
            <a:ext cx="6780516" cy="9277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Slide Title</a:t>
            </a:r>
            <a:br>
              <a:rPr lang="en-US" dirty="0" smtClean="0"/>
            </a:br>
            <a:r>
              <a:rPr lang="en-US" dirty="0" smtClean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5" y="1524000"/>
            <a:ext cx="8181975" cy="4652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6406016"/>
            <a:ext cx="555766" cy="27487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5" y="6413247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6457890"/>
            <a:ext cx="31157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000" dirty="0" smtClean="0">
                <a:solidFill>
                  <a:srgbClr val="003F5E"/>
                </a:solidFill>
              </a:rPr>
              <a:t>Networks </a:t>
            </a:r>
            <a:r>
              <a:rPr lang="en-GB" sz="1000" baseline="0" dirty="0" smtClean="0">
                <a:solidFill>
                  <a:srgbClr val="003F5E"/>
                </a:solidFill>
              </a:rPr>
              <a:t>∙ Services ∙ People           </a:t>
            </a:r>
            <a:r>
              <a:rPr lang="en-GB" sz="1000" b="0" i="1" dirty="0" smtClean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1000" baseline="0" dirty="0" smtClean="0">
                <a:solidFill>
                  <a:srgbClr val="003F5E"/>
                </a:solidFill>
              </a:rPr>
              <a:t> </a:t>
            </a:r>
            <a:endParaRPr lang="en-GB" sz="1000" dirty="0">
              <a:solidFill>
                <a:srgbClr val="003F5E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987" y="219648"/>
            <a:ext cx="1691439" cy="75992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015675"/>
            <a:ext cx="8678778" cy="314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  <p:sldLayoutId id="2147483665" r:id="rId14"/>
    <p:sldLayoutId id="2147483666" r:id="rId15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5000"/>
    </mc:Choice>
    <mc:Fallback xmlns="">
      <p:transition spd="slow" advClick="0" advTm="5000"/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png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12.jpeg"/><Relationship Id="rId7" Type="http://schemas.openxmlformats.org/officeDocument/2006/relationships/image" Target="../media/image35.jp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jpg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2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11.jpg"/><Relationship Id="rId4" Type="http://schemas.openxmlformats.org/officeDocument/2006/relationships/image" Target="../media/image40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7" Type="http://schemas.openxmlformats.org/officeDocument/2006/relationships/image" Target="../media/image20.gi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Niels Hersoug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The new, one GÉANT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28 October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General Manager</a:t>
            </a:r>
            <a:r>
              <a:rPr lang="en-GB" dirty="0"/>
              <a:t>, </a:t>
            </a:r>
            <a:r>
              <a:rPr lang="en-GB" dirty="0" smtClean="0"/>
              <a:t>GÉANT 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933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What does GÉANT do? 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0" i="1" dirty="0" smtClean="0"/>
              <a:t>Trust &amp; Identity and Collaboration projects </a:t>
            </a:r>
            <a:endParaRPr lang="en-GB" sz="2400" b="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524000"/>
            <a:ext cx="6464240" cy="4652963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GB" dirty="0" smtClean="0"/>
              <a:t>AARC</a:t>
            </a:r>
          </a:p>
          <a:p>
            <a:pPr lvl="1"/>
            <a:r>
              <a:rPr lang="en-GB" dirty="0" smtClean="0"/>
              <a:t>authentication </a:t>
            </a:r>
            <a:r>
              <a:rPr lang="en-GB" dirty="0"/>
              <a:t>and authorisation for research and </a:t>
            </a:r>
            <a:r>
              <a:rPr lang="en-GB" dirty="0" smtClean="0"/>
              <a:t>education; GÉANT leads 20 partners from </a:t>
            </a:r>
            <a:r>
              <a:rPr lang="en-GB" dirty="0"/>
              <a:t>NRENs, e-Infrastructures, service providers and libraries. </a:t>
            </a:r>
          </a:p>
          <a:p>
            <a:pPr lvl="0"/>
            <a:r>
              <a:rPr lang="en-GB" dirty="0" smtClean="0"/>
              <a:t>REFEDS</a:t>
            </a:r>
          </a:p>
          <a:p>
            <a:pPr lvl="1"/>
            <a:r>
              <a:rPr lang="en-GB" dirty="0" smtClean="0"/>
              <a:t>the </a:t>
            </a:r>
            <a:r>
              <a:rPr lang="en-GB" dirty="0"/>
              <a:t>voice of research and education identity federations </a:t>
            </a:r>
            <a:r>
              <a:rPr lang="en-GB" dirty="0" smtClean="0"/>
              <a:t>worldwide; GÉANT provides </a:t>
            </a:r>
            <a:r>
              <a:rPr lang="en-GB" dirty="0"/>
              <a:t>secretariat support for the group. </a:t>
            </a:r>
            <a:endParaRPr lang="en-GB" dirty="0" smtClean="0"/>
          </a:p>
          <a:p>
            <a:pPr lvl="0"/>
            <a:r>
              <a:rPr lang="en-GB" dirty="0" smtClean="0"/>
              <a:t>MAGIC </a:t>
            </a:r>
          </a:p>
          <a:p>
            <a:pPr lvl="1"/>
            <a:r>
              <a:rPr lang="en-GB" dirty="0" smtClean="0"/>
              <a:t>middleware </a:t>
            </a:r>
            <a:r>
              <a:rPr lang="en-GB" dirty="0"/>
              <a:t>for collaborative </a:t>
            </a:r>
            <a:r>
              <a:rPr lang="en-GB" dirty="0" smtClean="0"/>
              <a:t>applications </a:t>
            </a:r>
            <a:r>
              <a:rPr lang="en-GB" dirty="0"/>
              <a:t>and </a:t>
            </a:r>
            <a:r>
              <a:rPr lang="en-GB" dirty="0" smtClean="0"/>
              <a:t>global </a:t>
            </a:r>
            <a:r>
              <a:rPr lang="en-GB" dirty="0"/>
              <a:t>virtual </a:t>
            </a:r>
            <a:r>
              <a:rPr lang="en-GB" dirty="0" smtClean="0"/>
              <a:t>communities​</a:t>
            </a:r>
            <a:r>
              <a:rPr lang="en-GB" dirty="0"/>
              <a:t>; GÉANT is one of 21 </a:t>
            </a:r>
            <a:r>
              <a:rPr lang="en-GB" dirty="0" smtClean="0"/>
              <a:t>global project </a:t>
            </a:r>
            <a:r>
              <a:rPr lang="en-GB" dirty="0"/>
              <a:t>partners </a:t>
            </a:r>
            <a:r>
              <a:rPr lang="en-GB" dirty="0" smtClean="0"/>
              <a:t>this </a:t>
            </a:r>
            <a:r>
              <a:rPr lang="en-GB" dirty="0"/>
              <a:t>successor to the ELCIRA project, led by </a:t>
            </a:r>
            <a:r>
              <a:rPr lang="en-GB" dirty="0" err="1"/>
              <a:t>RedCLARA</a:t>
            </a:r>
            <a:r>
              <a:rPr lang="en-GB" dirty="0" smtClean="0"/>
              <a:t>.</a:t>
            </a:r>
          </a:p>
          <a:p>
            <a:r>
              <a:rPr lang="en-GB" dirty="0" smtClean="0"/>
              <a:t>TANDEM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rans-African network development</a:t>
            </a:r>
            <a:r>
              <a:rPr lang="en-GB" dirty="0"/>
              <a:t>; GÉANT is one of 9 project partners from Latin America, Africa, and Europe, led by </a:t>
            </a:r>
            <a:r>
              <a:rPr lang="en-GB" dirty="0" err="1"/>
              <a:t>RedCLARA</a:t>
            </a:r>
            <a:r>
              <a:rPr lang="en-GB" dirty="0"/>
              <a:t>.</a:t>
            </a:r>
            <a:endParaRPr lang="en-GB" dirty="0" smtClean="0"/>
          </a:p>
          <a:p>
            <a:r>
              <a:rPr lang="en-GB" dirty="0" err="1" smtClean="0"/>
              <a:t>OpenCloudMesh</a:t>
            </a:r>
            <a:endParaRPr lang="en-GB" dirty="0" smtClean="0"/>
          </a:p>
          <a:p>
            <a:pPr lvl="1"/>
            <a:r>
              <a:rPr lang="en-GB" dirty="0"/>
              <a:t>i</a:t>
            </a:r>
            <a:r>
              <a:rPr lang="en-GB" dirty="0" smtClean="0"/>
              <a:t>nterconnected</a:t>
            </a:r>
            <a:r>
              <a:rPr lang="en-GB" dirty="0"/>
              <a:t>, secure private </a:t>
            </a:r>
            <a:r>
              <a:rPr lang="en-GB" dirty="0" smtClean="0"/>
              <a:t>clouds; a </a:t>
            </a:r>
            <a:r>
              <a:rPr lang="en-GB" dirty="0"/>
              <a:t>joint international </a:t>
            </a:r>
            <a:r>
              <a:rPr lang="en-GB" dirty="0" smtClean="0"/>
              <a:t>initiative jointly managed by </a:t>
            </a:r>
            <a:r>
              <a:rPr lang="en-GB" dirty="0"/>
              <a:t>own​Cloud Inc., CERN and GÉANT.​​</a:t>
            </a:r>
          </a:p>
          <a:p>
            <a:endParaRPr lang="en-GB" dirty="0"/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030" y="1465631"/>
            <a:ext cx="695325" cy="609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972" y="2368819"/>
            <a:ext cx="1363874" cy="53224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636" y="3097319"/>
            <a:ext cx="1493267" cy="6533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1781" y="4039173"/>
            <a:ext cx="942975" cy="105727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28432" y="5262113"/>
            <a:ext cx="1052781" cy="78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495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40619" y="3056298"/>
            <a:ext cx="8223818" cy="2923090"/>
          </a:xfrm>
        </p:spPr>
        <p:txBody>
          <a:bodyPr>
            <a:noAutofit/>
          </a:bodyPr>
          <a:lstStyle/>
          <a:p>
            <a:r>
              <a:rPr lang="en-GB" sz="1800" dirty="0" smtClean="0"/>
              <a:t>Develop, operate </a:t>
            </a:r>
            <a:r>
              <a:rPr lang="en-GB" sz="1800" dirty="0"/>
              <a:t>and </a:t>
            </a:r>
            <a:r>
              <a:rPr lang="en-GB" sz="1800" dirty="0" smtClean="0"/>
              <a:t>support innovative services </a:t>
            </a:r>
            <a:r>
              <a:rPr lang="en-GB" sz="1800" dirty="0"/>
              <a:t>relating to such areas as </a:t>
            </a:r>
            <a:endParaRPr lang="en-GB" sz="1800" dirty="0" smtClean="0"/>
          </a:p>
          <a:p>
            <a:pPr lvl="1"/>
            <a:r>
              <a:rPr lang="en-GB" dirty="0" smtClean="0"/>
              <a:t>Connectivity options, network management and test bed facilities</a:t>
            </a:r>
          </a:p>
          <a:p>
            <a:pPr lvl="1"/>
            <a:r>
              <a:rPr lang="en-GB" dirty="0" smtClean="0"/>
              <a:t>Trust </a:t>
            </a:r>
            <a:r>
              <a:rPr lang="en-GB" dirty="0"/>
              <a:t>and </a:t>
            </a:r>
            <a:r>
              <a:rPr lang="en-GB" dirty="0" smtClean="0"/>
              <a:t>identity</a:t>
            </a:r>
          </a:p>
          <a:p>
            <a:pPr lvl="1"/>
            <a:r>
              <a:rPr lang="en-GB" dirty="0" smtClean="0"/>
              <a:t>Security </a:t>
            </a:r>
          </a:p>
          <a:p>
            <a:pPr lvl="1"/>
            <a:r>
              <a:rPr lang="en-GB" dirty="0" smtClean="0"/>
              <a:t>Cloud services</a:t>
            </a:r>
          </a:p>
          <a:p>
            <a:pPr lvl="1"/>
            <a:r>
              <a:rPr lang="en-GB" dirty="0"/>
              <a:t>M</a:t>
            </a:r>
            <a:r>
              <a:rPr lang="en-GB" dirty="0" smtClean="0"/>
              <a:t>obility </a:t>
            </a:r>
            <a:r>
              <a:rPr lang="en-GB" dirty="0"/>
              <a:t>and </a:t>
            </a:r>
            <a:r>
              <a:rPr lang="en-GB" dirty="0" smtClean="0"/>
              <a:t>access</a:t>
            </a:r>
          </a:p>
          <a:p>
            <a:pPr lvl="1"/>
            <a:r>
              <a:rPr lang="en-GB" dirty="0" smtClean="0"/>
              <a:t>Real-time communications</a:t>
            </a:r>
          </a:p>
          <a:p>
            <a:r>
              <a:rPr lang="en-GB" sz="1800" dirty="0" smtClean="0"/>
              <a:t>Professional services – project management, consultancy, secretariat.</a:t>
            </a:r>
          </a:p>
          <a:p>
            <a:r>
              <a:rPr lang="en-GB" sz="1800" dirty="0" smtClean="0"/>
              <a:t>Provide </a:t>
            </a:r>
            <a:r>
              <a:rPr lang="en-GB" sz="1800" dirty="0"/>
              <a:t>practical support for members, educators, researchers and other partners to collaborate, innovate, share knowledge and agree on policies and </a:t>
            </a:r>
            <a:r>
              <a:rPr lang="en-GB" sz="1800" dirty="0" smtClean="0"/>
              <a:t>strategies.</a:t>
            </a:r>
            <a:endParaRPr lang="en-GB" sz="1800" dirty="0"/>
          </a:p>
          <a:p>
            <a:pPr marL="457200" lvl="1" indent="0">
              <a:buNone/>
            </a:pPr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What does GÉANT do? </a:t>
            </a:r>
            <a:br>
              <a:rPr lang="en-GB" sz="2400" dirty="0" smtClean="0"/>
            </a:br>
            <a:r>
              <a:rPr lang="en-GB" sz="2400" b="0" i="1" dirty="0" smtClean="0"/>
              <a:t>Services</a:t>
            </a:r>
            <a:endParaRPr lang="en-GB" sz="2400" dirty="0"/>
          </a:p>
        </p:txBody>
      </p:sp>
      <p:pic>
        <p:nvPicPr>
          <p:cNvPr id="10" name="Picture 9" descr="Eduroam [Converted]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3456" y="1383079"/>
            <a:ext cx="1682749" cy="730777"/>
          </a:xfrm>
          <a:prstGeom prst="rect">
            <a:avLst/>
          </a:prstGeom>
        </p:spPr>
      </p:pic>
      <p:pic>
        <p:nvPicPr>
          <p:cNvPr id="2050" name="Picture 2" descr="http://upload.wikimedia.org/wikipedia/en/1/19/EduGAIN_logo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819" y="2342651"/>
            <a:ext cx="1479550" cy="3858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NRENum-logo-standard.eps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776" y="1530604"/>
            <a:ext cx="1682087" cy="438139"/>
          </a:xfrm>
          <a:prstGeom prst="rect">
            <a:avLst/>
          </a:prstGeom>
        </p:spPr>
      </p:pic>
      <p:pic>
        <p:nvPicPr>
          <p:cNvPr id="6" name="Picture 5" descr="Schermafbeelding 2014-10-23 om 14.59.45.pn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20" t="28338" r="7372" b="54057"/>
          <a:stretch/>
        </p:blipFill>
        <p:spPr>
          <a:xfrm>
            <a:off x="3740748" y="1459806"/>
            <a:ext cx="1825485" cy="508937"/>
          </a:xfrm>
          <a:prstGeom prst="rect">
            <a:avLst/>
          </a:prstGeom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83277" y="2256871"/>
            <a:ext cx="196215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265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3775586"/>
            <a:ext cx="9144000" cy="265199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6" y="1512209"/>
            <a:ext cx="7571759" cy="241022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GB" dirty="0" smtClean="0"/>
              <a:t>Provide expertise </a:t>
            </a:r>
            <a:r>
              <a:rPr lang="en-GB" dirty="0"/>
              <a:t>in procurement, project management, community engagement, network operations, and </a:t>
            </a:r>
            <a:r>
              <a:rPr lang="en-GB" dirty="0" smtClean="0"/>
              <a:t>outreach, dissemination </a:t>
            </a:r>
            <a:r>
              <a:rPr lang="en-GB" dirty="0"/>
              <a:t>and </a:t>
            </a:r>
            <a:r>
              <a:rPr lang="en-GB" dirty="0" smtClean="0"/>
              <a:t>training.</a:t>
            </a:r>
          </a:p>
          <a:p>
            <a:pPr>
              <a:lnSpc>
                <a:spcPct val="100000"/>
              </a:lnSpc>
            </a:pPr>
            <a:r>
              <a:rPr lang="en-GB" dirty="0" smtClean="0"/>
              <a:t>Mobilise and coordinate community expertise to achieve collaborative innovation and knowledge sharing. </a:t>
            </a:r>
          </a:p>
          <a:p>
            <a:pPr lvl="1">
              <a:spcBef>
                <a:spcPts val="1000"/>
              </a:spcBef>
            </a:pPr>
            <a:endParaRPr lang="en-GB" sz="2000" dirty="0"/>
          </a:p>
          <a:p>
            <a:pPr lvl="1">
              <a:spcBef>
                <a:spcPts val="1000"/>
              </a:spcBef>
            </a:pPr>
            <a:endParaRPr lang="en-GB" sz="2000" dirty="0" smtClean="0"/>
          </a:p>
          <a:p>
            <a:pPr lvl="1">
              <a:spcBef>
                <a:spcPts val="1000"/>
              </a:spcBef>
            </a:pP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11" t="21647" b="19003"/>
          <a:stretch/>
        </p:blipFill>
        <p:spPr>
          <a:xfrm>
            <a:off x="3245330" y="5161251"/>
            <a:ext cx="2422481" cy="10296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865"/>
          <a:stretch/>
        </p:blipFill>
        <p:spPr>
          <a:xfrm>
            <a:off x="965341" y="5161251"/>
            <a:ext cx="2061874" cy="10296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85927" y="5161251"/>
            <a:ext cx="1967589" cy="1029642"/>
          </a:xfrm>
          <a:prstGeom prst="rect">
            <a:avLst/>
          </a:prstGeom>
        </p:spPr>
      </p:pic>
      <p:sp>
        <p:nvSpPr>
          <p:cNvPr id="12" name="Title 3"/>
          <p:cNvSpPr>
            <a:spLocks noGrp="1"/>
          </p:cNvSpPr>
          <p:nvPr>
            <p:ph type="title"/>
          </p:nvPr>
        </p:nvSpPr>
        <p:spPr>
          <a:xfrm>
            <a:off x="341734" y="74648"/>
            <a:ext cx="7209065" cy="1325563"/>
          </a:xfrm>
        </p:spPr>
        <p:txBody>
          <a:bodyPr>
            <a:normAutofit/>
          </a:bodyPr>
          <a:lstStyle/>
          <a:p>
            <a:r>
              <a:rPr lang="en-GB" dirty="0"/>
              <a:t>What does GÉANT do?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0" i="1" dirty="0" smtClean="0"/>
              <a:t>People</a:t>
            </a:r>
            <a:endParaRPr lang="en-GB" sz="2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281340" y="4177297"/>
            <a:ext cx="925495" cy="799595"/>
            <a:chOff x="1237096" y="4405776"/>
            <a:chExt cx="925495" cy="799595"/>
          </a:xfrm>
        </p:grpSpPr>
        <p:sp>
          <p:nvSpPr>
            <p:cNvPr id="14" name="Rectangle 13"/>
            <p:cNvSpPr/>
            <p:nvPr/>
          </p:nvSpPr>
          <p:spPr>
            <a:xfrm>
              <a:off x="1237096" y="4405776"/>
              <a:ext cx="925495" cy="799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 descr="imgres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03408" y="4509138"/>
              <a:ext cx="592870" cy="592870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2397430" y="4177296"/>
            <a:ext cx="925495" cy="799595"/>
            <a:chOff x="2184158" y="4405775"/>
            <a:chExt cx="925495" cy="799595"/>
          </a:xfrm>
        </p:grpSpPr>
        <p:sp>
          <p:nvSpPr>
            <p:cNvPr id="15" name="Rectangle 14"/>
            <p:cNvSpPr/>
            <p:nvPr/>
          </p:nvSpPr>
          <p:spPr>
            <a:xfrm>
              <a:off x="2184158" y="4405775"/>
              <a:ext cx="925495" cy="799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20110201-transits-logo-for-web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47305" y="4508435"/>
              <a:ext cx="594273" cy="594273"/>
            </a:xfrm>
            <a:prstGeom prst="rect">
              <a:avLst/>
            </a:prstGeom>
          </p:spPr>
        </p:pic>
      </p:grpSp>
      <p:grpSp>
        <p:nvGrpSpPr>
          <p:cNvPr id="19" name="Group 18"/>
          <p:cNvGrpSpPr/>
          <p:nvPr/>
        </p:nvGrpSpPr>
        <p:grpSpPr>
          <a:xfrm>
            <a:off x="3597478" y="4177294"/>
            <a:ext cx="925495" cy="799595"/>
            <a:chOff x="3156938" y="4405773"/>
            <a:chExt cx="925495" cy="799595"/>
          </a:xfrm>
        </p:grpSpPr>
        <p:sp>
          <p:nvSpPr>
            <p:cNvPr id="16" name="Rectangle 15"/>
            <p:cNvSpPr/>
            <p:nvPr/>
          </p:nvSpPr>
          <p:spPr>
            <a:xfrm>
              <a:off x="3156938" y="4405773"/>
              <a:ext cx="925495" cy="799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 descr="imgres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7145" y="4463030"/>
              <a:ext cx="685080" cy="685080"/>
            </a:xfrm>
            <a:prstGeom prst="rect">
              <a:avLst/>
            </a:prstGeom>
          </p:spPr>
        </p:pic>
      </p:grpSp>
      <p:grpSp>
        <p:nvGrpSpPr>
          <p:cNvPr id="18" name="Group 17"/>
          <p:cNvGrpSpPr/>
          <p:nvPr/>
        </p:nvGrpSpPr>
        <p:grpSpPr>
          <a:xfrm>
            <a:off x="4731437" y="4177293"/>
            <a:ext cx="1034897" cy="799595"/>
            <a:chOff x="4118319" y="4405772"/>
            <a:chExt cx="1034897" cy="799595"/>
          </a:xfrm>
        </p:grpSpPr>
        <p:sp>
          <p:nvSpPr>
            <p:cNvPr id="17" name="Rectangle 16"/>
            <p:cNvSpPr/>
            <p:nvPr/>
          </p:nvSpPr>
          <p:spPr>
            <a:xfrm>
              <a:off x="4118319" y="4405772"/>
              <a:ext cx="1034897" cy="7995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 descr="PeaRlogo-single-500w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30673" y="4525722"/>
              <a:ext cx="740218" cy="525554"/>
            </a:xfrm>
            <a:prstGeom prst="rect">
              <a:avLst/>
            </a:prstGeom>
          </p:spPr>
        </p:pic>
      </p:grpSp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66919">
            <a:off x="6735603" y="2367865"/>
            <a:ext cx="1794587" cy="25331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31704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1179871"/>
            <a:ext cx="9144000" cy="3125642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52293" y="4471356"/>
            <a:ext cx="7928516" cy="185282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004360"/>
                </a:solidFill>
                <a:latin typeface="+mn-lt"/>
              </a:rPr>
              <a:t>Organise workshops, meetings and conferences </a:t>
            </a:r>
          </a:p>
          <a:p>
            <a:pPr lvl="1">
              <a:lnSpc>
                <a:spcPct val="100000"/>
              </a:lnSpc>
            </a:pPr>
            <a:r>
              <a:rPr lang="en-GB" dirty="0" smtClean="0">
                <a:solidFill>
                  <a:srgbClr val="004360"/>
                </a:solidFill>
                <a:latin typeface="+mn-lt"/>
              </a:rPr>
              <a:t>Including TNC – Europe’s largest networking conference for research </a:t>
            </a:r>
            <a:br>
              <a:rPr lang="en-GB" dirty="0" smtClean="0">
                <a:solidFill>
                  <a:srgbClr val="004360"/>
                </a:solidFill>
                <a:latin typeface="+mn-lt"/>
              </a:rPr>
            </a:br>
            <a:r>
              <a:rPr lang="en-GB" dirty="0" smtClean="0">
                <a:solidFill>
                  <a:srgbClr val="004360"/>
                </a:solidFill>
                <a:latin typeface="+mn-lt"/>
              </a:rPr>
              <a:t>and education </a:t>
            </a:r>
          </a:p>
          <a:p>
            <a:pPr>
              <a:lnSpc>
                <a:spcPct val="100000"/>
              </a:lnSpc>
            </a:pPr>
            <a:r>
              <a:rPr lang="en-GB" dirty="0" smtClean="0">
                <a:solidFill>
                  <a:srgbClr val="004360"/>
                </a:solidFill>
                <a:latin typeface="+mn-lt"/>
              </a:rPr>
              <a:t>Liaise with other e-infrastructure organisations, user communities, </a:t>
            </a:r>
            <a:br>
              <a:rPr lang="en-GB" dirty="0" smtClean="0">
                <a:solidFill>
                  <a:srgbClr val="004360"/>
                </a:solidFill>
                <a:latin typeface="+mn-lt"/>
              </a:rPr>
            </a:br>
            <a:r>
              <a:rPr lang="en-GB" dirty="0" smtClean="0">
                <a:solidFill>
                  <a:srgbClr val="004360"/>
                </a:solidFill>
                <a:latin typeface="+mn-lt"/>
              </a:rPr>
              <a:t>industry and the European Commission</a:t>
            </a:r>
          </a:p>
          <a:p>
            <a:pPr>
              <a:lnSpc>
                <a:spcPct val="100000"/>
              </a:lnSpc>
            </a:pPr>
            <a:endParaRPr lang="en-GB" dirty="0" smtClean="0">
              <a:solidFill>
                <a:srgbClr val="004360"/>
              </a:solidFill>
              <a:latin typeface="+mn-lt"/>
            </a:endParaRPr>
          </a:p>
          <a:p>
            <a:pPr lvl="1"/>
            <a:endParaRPr lang="en-GB" sz="2000" dirty="0">
              <a:solidFill>
                <a:srgbClr val="004360"/>
              </a:solidFill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11" name="Title 4"/>
          <p:cNvSpPr>
            <a:spLocks noGrp="1"/>
          </p:cNvSpPr>
          <p:nvPr>
            <p:ph type="title"/>
          </p:nvPr>
        </p:nvSpPr>
        <p:spPr>
          <a:xfrm>
            <a:off x="341734" y="74648"/>
            <a:ext cx="7209065" cy="1325563"/>
          </a:xfrm>
        </p:spPr>
        <p:txBody>
          <a:bodyPr>
            <a:normAutofit/>
          </a:bodyPr>
          <a:lstStyle/>
          <a:p>
            <a:r>
              <a:rPr lang="en-GB" dirty="0"/>
              <a:t>What does GÉANT do?</a:t>
            </a:r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b="0" i="1" dirty="0" smtClean="0"/>
              <a:t>People</a:t>
            </a:r>
            <a:endParaRPr lang="en-GB" sz="2400" b="0" i="1" dirty="0"/>
          </a:p>
        </p:txBody>
      </p:sp>
      <p:pic>
        <p:nvPicPr>
          <p:cNvPr id="10" name="Picture 9" descr="TNC15 vertical web banner groot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39" y="1430595"/>
            <a:ext cx="1491305" cy="264142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b="7993"/>
          <a:stretch/>
        </p:blipFill>
        <p:spPr>
          <a:xfrm>
            <a:off x="2568871" y="1422069"/>
            <a:ext cx="1875747" cy="115673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-387" t="12233" r="387" b="14514"/>
          <a:stretch/>
        </p:blipFill>
        <p:spPr>
          <a:xfrm>
            <a:off x="2583619" y="2753035"/>
            <a:ext cx="1875747" cy="131898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5" t="24262" r="45888" b="21688"/>
          <a:stretch/>
        </p:blipFill>
        <p:spPr>
          <a:xfrm>
            <a:off x="6765516" y="1417727"/>
            <a:ext cx="1485715" cy="266361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0294" y="1422188"/>
            <a:ext cx="1863536" cy="26546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846869" y="1430595"/>
            <a:ext cx="691731" cy="29265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5" t="24262" r="45888" b="21688"/>
          <a:stretch/>
        </p:blipFill>
        <p:spPr>
          <a:xfrm>
            <a:off x="6807941" y="1400211"/>
            <a:ext cx="1485715" cy="2663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48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A trusted EC </a:t>
            </a:r>
            <a:r>
              <a:rPr lang="en-GB" dirty="0"/>
              <a:t>p</a:t>
            </a:r>
            <a:r>
              <a:rPr lang="en-GB" dirty="0" smtClean="0"/>
              <a:t>artner</a:t>
            </a:r>
            <a:endParaRPr lang="en-GB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2600" y="4012591"/>
            <a:ext cx="6618774" cy="2197609"/>
          </a:xfrm>
        </p:spPr>
        <p:txBody>
          <a:bodyPr>
            <a:noAutofit/>
          </a:bodyPr>
          <a:lstStyle/>
          <a:p>
            <a:r>
              <a:rPr lang="en-GB" dirty="0" smtClean="0">
                <a:cs typeface="Calibri"/>
              </a:rPr>
              <a:t>Supporting a strategy </a:t>
            </a:r>
            <a:r>
              <a:rPr lang="en-GB" dirty="0">
                <a:cs typeface="Calibri"/>
              </a:rPr>
              <a:t>to achieve the Horizon 2020 </a:t>
            </a:r>
            <a:r>
              <a:rPr lang="en-GB" dirty="0" smtClean="0">
                <a:cs typeface="Calibri"/>
              </a:rPr>
              <a:t>vision.</a:t>
            </a:r>
          </a:p>
          <a:p>
            <a:r>
              <a:rPr lang="en-GB" dirty="0" smtClean="0">
                <a:cs typeface="Calibri"/>
              </a:rPr>
              <a:t>A trusted </a:t>
            </a:r>
            <a:r>
              <a:rPr lang="en-GB" dirty="0">
                <a:cs typeface="Calibri"/>
              </a:rPr>
              <a:t>EC partner in many global collaboration projects and initiatives through our special relationship with the European </a:t>
            </a:r>
            <a:r>
              <a:rPr lang="en-GB" dirty="0" smtClean="0">
                <a:cs typeface="Calibri"/>
              </a:rPr>
              <a:t>Union</a:t>
            </a:r>
            <a:r>
              <a:rPr lang="en-GB" dirty="0" smtClean="0">
                <a:latin typeface="Calibri"/>
                <a:cs typeface="Calibri"/>
              </a:rPr>
              <a:t>.</a:t>
            </a:r>
          </a:p>
          <a:p>
            <a:pPr lvl="1"/>
            <a:r>
              <a:rPr lang="en-GB" sz="2000" dirty="0" smtClean="0">
                <a:latin typeface="Calibri"/>
                <a:cs typeface="Calibri"/>
              </a:rPr>
              <a:t>DG CONNECT, DG DEVCO, DG NEAR, DG GROW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26" y="1473737"/>
            <a:ext cx="8388299" cy="2029847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463826" y="1554153"/>
            <a:ext cx="3449682" cy="1220438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>
                <a:solidFill>
                  <a:schemeClr val="bg1"/>
                </a:solidFill>
              </a:rPr>
              <a:t>Accelerating research, </a:t>
            </a:r>
            <a:endParaRPr lang="en-GB" sz="2000" b="1" dirty="0" smtClean="0">
              <a:solidFill>
                <a:schemeClr val="bg1"/>
              </a:solidFill>
            </a:endParaRP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driving </a:t>
            </a:r>
            <a:r>
              <a:rPr lang="en-GB" sz="2000" b="1" dirty="0">
                <a:solidFill>
                  <a:schemeClr val="bg1"/>
                </a:solidFill>
              </a:rPr>
              <a:t>innovation</a:t>
            </a:r>
          </a:p>
          <a:p>
            <a:pPr algn="ctr"/>
            <a:r>
              <a:rPr lang="en-GB" sz="2000" b="1" dirty="0">
                <a:solidFill>
                  <a:schemeClr val="bg1"/>
                </a:solidFill>
              </a:rPr>
              <a:t>and enriching education.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8" t="22876" r="10493" b="21982"/>
          <a:stretch/>
        </p:blipFill>
        <p:spPr>
          <a:xfrm rot="5400000">
            <a:off x="6966429" y="4344126"/>
            <a:ext cx="2447828" cy="128432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78" t="8600" r="6077" b="9103"/>
          <a:stretch/>
        </p:blipFill>
        <p:spPr>
          <a:xfrm>
            <a:off x="6935941" y="5833762"/>
            <a:ext cx="561849" cy="376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89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>
          <a:xfrm>
            <a:off x="350201" y="1357452"/>
            <a:ext cx="41719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Stability for </a:t>
            </a:r>
            <a:r>
              <a:rPr lang="en-GB" b="1" dirty="0" smtClean="0"/>
              <a:t>users</a:t>
            </a:r>
          </a:p>
          <a:p>
            <a:r>
              <a:rPr lang="en-GB" dirty="0" smtClean="0"/>
              <a:t>7-year </a:t>
            </a:r>
            <a:r>
              <a:rPr lang="en-GB" dirty="0"/>
              <a:t>“Framework Partnership Agreement” (FPA) with the EC </a:t>
            </a:r>
            <a:r>
              <a:rPr lang="en-GB" dirty="0" smtClean="0"/>
              <a:t>started Spring </a:t>
            </a:r>
            <a:r>
              <a:rPr lang="en-GB" dirty="0"/>
              <a:t>2015 </a:t>
            </a:r>
          </a:p>
          <a:p>
            <a:r>
              <a:rPr lang="en-GB" dirty="0"/>
              <a:t>Provides a stable environment for the implementation of GÉANT as the European Communication Commons </a:t>
            </a:r>
          </a:p>
          <a:p>
            <a:pPr marL="128588" lvl="1">
              <a:spcBef>
                <a:spcPts val="563"/>
              </a:spcBef>
            </a:pPr>
            <a:r>
              <a:rPr lang="en-GB" sz="2000" dirty="0" smtClean="0"/>
              <a:t>Specific </a:t>
            </a:r>
            <a:r>
              <a:rPr lang="en-GB" sz="2000" dirty="0"/>
              <a:t>Grant Agreements (SGAs) define the work in detail – at least 3 are </a:t>
            </a:r>
            <a:r>
              <a:rPr lang="en-GB" sz="2000" dirty="0" smtClean="0"/>
              <a:t>planned. May include more than 1 project.</a:t>
            </a:r>
            <a:endParaRPr lang="en-GB" sz="2000" dirty="0"/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573742" y="1357452"/>
            <a:ext cx="4000500" cy="32635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b="1" dirty="0"/>
              <a:t>Six “Actions” underpinning the FPA</a:t>
            </a:r>
          </a:p>
          <a:p>
            <a:pPr lvl="0"/>
            <a:r>
              <a:rPr lang="en-GB" dirty="0"/>
              <a:t>Drive the Evolution of the Network </a:t>
            </a:r>
          </a:p>
          <a:p>
            <a:pPr lvl="0"/>
            <a:r>
              <a:rPr lang="en-GB" dirty="0"/>
              <a:t>Support the Knowledge Community </a:t>
            </a:r>
          </a:p>
          <a:p>
            <a:pPr lvl="0"/>
            <a:r>
              <a:rPr lang="en-GB" dirty="0"/>
              <a:t>Provide Security, Trust and Identity</a:t>
            </a:r>
          </a:p>
          <a:p>
            <a:pPr lvl="0"/>
            <a:r>
              <a:rPr lang="en-GB" dirty="0"/>
              <a:t>Deliver GÉANT’s Collaborative Ecosystem </a:t>
            </a:r>
          </a:p>
          <a:p>
            <a:pPr lvl="0"/>
            <a:r>
              <a:rPr lang="en-GB" dirty="0"/>
              <a:t>Develop the Human Capital of the GÉANT Partnership</a:t>
            </a:r>
          </a:p>
          <a:p>
            <a:r>
              <a:rPr lang="en-GB" dirty="0"/>
              <a:t>Ensuring the Long-Term Future of the GÉANT Infrastructure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956BB-44CB-48D9-B368-9C62D89CA2E0}" type="slidenum">
              <a:rPr lang="en-GB" smtClean="0"/>
              <a:t>15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50200" y="203200"/>
            <a:ext cx="7124025" cy="92776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The GÉANT 2020 Framework Partnership Agreement (FPA)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493093" y="5161259"/>
            <a:ext cx="8161298" cy="1015663"/>
          </a:xfrm>
          <a:prstGeom prst="rect">
            <a:avLst/>
          </a:prstGeom>
          <a:solidFill>
            <a:srgbClr val="004359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000" dirty="0">
                <a:solidFill>
                  <a:schemeClr val="bg1"/>
                </a:solidFill>
                <a:latin typeface="+mj-lt"/>
              </a:rPr>
              <a:t>This FPA aims to </a:t>
            </a:r>
            <a:r>
              <a:rPr lang="en-GB" sz="2000" i="1" dirty="0">
                <a:solidFill>
                  <a:schemeClr val="bg1"/>
                </a:solidFill>
                <a:latin typeface="+mj-lt"/>
              </a:rPr>
              <a:t>"...make every European researcher digital, increasing creativity and efficiency of research and bridging the divide between developed and  less-developed regions.” </a:t>
            </a:r>
          </a:p>
        </p:txBody>
      </p:sp>
    </p:spTree>
    <p:extLst>
      <p:ext uri="{BB962C8B-B14F-4D97-AF65-F5344CB8AC3E}">
        <p14:creationId xmlns:p14="http://schemas.microsoft.com/office/powerpoint/2010/main" val="27140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 smtClean="0"/>
              <a:t>Niels Hersoug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 smtClean="0"/>
              <a:t>TF-CPR, Cambridge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The new, one GÉANT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 smtClean="0"/>
              <a:t>28 October 2015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General Manager</a:t>
            </a:r>
            <a:r>
              <a:rPr lang="en-GB" dirty="0"/>
              <a:t>, </a:t>
            </a:r>
            <a:r>
              <a:rPr lang="en-GB" dirty="0" smtClean="0"/>
              <a:t>GÉANT 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lnSpcReduction="10000"/>
          </a:bodyPr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 rot="1907611">
            <a:off x="4499330" y="2724660"/>
            <a:ext cx="210666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9600" b="1" cap="none" spc="0" dirty="0" smtClean="0">
                <a:ln w="12700" cmpd="sng">
                  <a:solidFill>
                    <a:schemeClr val="accent4"/>
                  </a:solidFill>
                  <a:prstDash val="solid"/>
                </a:ln>
                <a:gradFill>
                  <a:gsLst>
                    <a:gs pos="0">
                      <a:schemeClr val="accent4"/>
                    </a:gs>
                    <a:gs pos="4000">
                      <a:schemeClr val="accent4">
                        <a:lumMod val="60000"/>
                        <a:lumOff val="40000"/>
                      </a:schemeClr>
                    </a:gs>
                    <a:gs pos="87000">
                      <a:schemeClr val="accent4">
                        <a:lumMod val="20000"/>
                        <a:lumOff val="80000"/>
                      </a:schemeClr>
                    </a:gs>
                  </a:gsLst>
                  <a:lin ang="5400000"/>
                </a:gradFill>
                <a:effectLst/>
              </a:rPr>
              <a:t>End</a:t>
            </a:r>
            <a:endParaRPr lang="en-US" sz="9600" b="1" cap="none" spc="0" dirty="0">
              <a:ln w="12700" cmpd="sng">
                <a:solidFill>
                  <a:schemeClr val="accent4"/>
                </a:solidFill>
                <a:prstDash val="solid"/>
              </a:ln>
              <a:gradFill>
                <a:gsLst>
                  <a:gs pos="0">
                    <a:schemeClr val="accent4"/>
                  </a:gs>
                  <a:gs pos="4000">
                    <a:schemeClr val="accent4">
                      <a:lumMod val="60000"/>
                      <a:lumOff val="40000"/>
                    </a:schemeClr>
                  </a:gs>
                  <a:gs pos="87000">
                    <a:schemeClr val="accent4">
                      <a:lumMod val="20000"/>
                      <a:lumOff val="8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611002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06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1183902"/>
            <a:ext cx="9144000" cy="2670922"/>
          </a:xfrm>
          <a:prstGeom prst="rect">
            <a:avLst/>
          </a:prstGeom>
          <a:solidFill>
            <a:srgbClr val="1C4161"/>
          </a:solidFill>
          <a:ln w="1905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new one GÉANT</a:t>
            </a:r>
            <a:br>
              <a:rPr lang="en-GB" dirty="0"/>
            </a:br>
            <a:endParaRPr lang="en-GB" sz="24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3815303"/>
            <a:ext cx="4711504" cy="2503031"/>
          </a:xfrm>
        </p:spPr>
        <p:txBody>
          <a:bodyPr>
            <a:noAutofit/>
          </a:bodyPr>
          <a:lstStyle/>
          <a:p>
            <a:endParaRPr lang="en-GB" sz="1800" dirty="0" smtClean="0"/>
          </a:p>
          <a:p>
            <a:r>
              <a:rPr lang="en-GB" sz="1800" dirty="0" smtClean="0"/>
              <a:t>Owned </a:t>
            </a:r>
            <a:r>
              <a:rPr lang="en-GB" sz="1800" dirty="0"/>
              <a:t>by </a:t>
            </a:r>
            <a:r>
              <a:rPr lang="en-GB" sz="1800" dirty="0" smtClean="0"/>
              <a:t>core </a:t>
            </a:r>
            <a:r>
              <a:rPr lang="en-GB" sz="1800" dirty="0"/>
              <a:t>membership </a:t>
            </a:r>
            <a:r>
              <a:rPr lang="en-GB" sz="1800" dirty="0" smtClean="0"/>
              <a:t>:</a:t>
            </a:r>
          </a:p>
          <a:p>
            <a:pPr lvl="1"/>
            <a:r>
              <a:rPr lang="en-GB" sz="1600" dirty="0" smtClean="0"/>
              <a:t>European </a:t>
            </a:r>
            <a:r>
              <a:rPr lang="en-GB" sz="1600" dirty="0"/>
              <a:t>NREN organisations </a:t>
            </a:r>
            <a:endParaRPr lang="en-GB" sz="1400" dirty="0" smtClean="0"/>
          </a:p>
          <a:p>
            <a:pPr lvl="1"/>
            <a:r>
              <a:rPr lang="en-GB" sz="1600" dirty="0" smtClean="0"/>
              <a:t>Associate </a:t>
            </a:r>
            <a:r>
              <a:rPr lang="en-GB" sz="1600" dirty="0"/>
              <a:t>members </a:t>
            </a:r>
            <a:endParaRPr lang="en-GB" sz="1600" dirty="0" smtClean="0"/>
          </a:p>
          <a:p>
            <a:pPr lvl="2"/>
            <a:r>
              <a:rPr lang="en-GB" sz="1400" dirty="0"/>
              <a:t>C</a:t>
            </a:r>
            <a:r>
              <a:rPr lang="en-GB" sz="1400" dirty="0" smtClean="0"/>
              <a:t>ommercial organisations</a:t>
            </a:r>
          </a:p>
          <a:p>
            <a:pPr lvl="2"/>
            <a:r>
              <a:rPr lang="en-GB" sz="1400" dirty="0" smtClean="0"/>
              <a:t>Multi-national </a:t>
            </a:r>
            <a:r>
              <a:rPr lang="en-GB" sz="1400" dirty="0"/>
              <a:t>research infrastructures and projects.</a:t>
            </a:r>
          </a:p>
          <a:p>
            <a:endParaRPr lang="en-GB" sz="18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94616" y="1448371"/>
            <a:ext cx="4165872" cy="2147277"/>
          </a:xfrm>
          <a:prstGeom prst="rect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Europe’s leading collaboration on e-infrastructure and services for research and education.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1" name="Picture 10" descr="Untitled-1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38" t="789" r="20379" b="37312"/>
          <a:stretch/>
        </p:blipFill>
        <p:spPr>
          <a:xfrm>
            <a:off x="4711505" y="1448371"/>
            <a:ext cx="4082869" cy="214727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711505" y="4204599"/>
            <a:ext cx="432743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October 2014: </a:t>
            </a:r>
            <a:endParaRPr lang="en-GB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TERENA </a:t>
            </a:r>
            <a:r>
              <a:rPr lang="en-GB" dirty="0">
                <a:solidFill>
                  <a:schemeClr val="tx2"/>
                </a:solidFill>
              </a:rPr>
              <a:t>and DANTE joined forces to become GÉANT Association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May </a:t>
            </a:r>
            <a:r>
              <a:rPr lang="en-GB" dirty="0">
                <a:solidFill>
                  <a:schemeClr val="tx2"/>
                </a:solidFill>
              </a:rPr>
              <a:t>2015: </a:t>
            </a:r>
            <a:endParaRPr lang="en-GB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tx2"/>
                </a:solidFill>
              </a:rPr>
              <a:t>Now </a:t>
            </a:r>
            <a:r>
              <a:rPr lang="en-GB" dirty="0">
                <a:solidFill>
                  <a:schemeClr val="tx2"/>
                </a:solidFill>
              </a:rPr>
              <a:t>rebranded simply as “GÉANT”  which has a new meaning of community collaboration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>
              <a:solidFill>
                <a:schemeClr val="tx2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10015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1" name="Straight Connector 50"/>
          <p:cNvCxnSpPr/>
          <p:nvPr/>
        </p:nvCxnSpPr>
        <p:spPr>
          <a:xfrm>
            <a:off x="3271373" y="2974302"/>
            <a:ext cx="0" cy="567058"/>
          </a:xfrm>
          <a:prstGeom prst="line">
            <a:avLst/>
          </a:prstGeom>
          <a:ln w="41275">
            <a:solidFill>
              <a:srgbClr val="014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772151" y="2983686"/>
            <a:ext cx="0" cy="1487843"/>
          </a:xfrm>
          <a:prstGeom prst="line">
            <a:avLst/>
          </a:prstGeom>
          <a:ln w="38100">
            <a:solidFill>
              <a:srgbClr val="01446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Rectangle 88"/>
          <p:cNvSpPr/>
          <p:nvPr/>
        </p:nvSpPr>
        <p:spPr>
          <a:xfrm>
            <a:off x="2095719" y="3195960"/>
            <a:ext cx="2320492" cy="384636"/>
          </a:xfrm>
          <a:prstGeom prst="rect">
            <a:avLst/>
          </a:prstGeom>
          <a:solidFill>
            <a:srgbClr val="8497B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Rectangle 85"/>
          <p:cNvSpPr/>
          <p:nvPr/>
        </p:nvSpPr>
        <p:spPr>
          <a:xfrm>
            <a:off x="4611111" y="3678889"/>
            <a:ext cx="2320492" cy="384636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Rectangle 86"/>
          <p:cNvSpPr/>
          <p:nvPr/>
        </p:nvSpPr>
        <p:spPr>
          <a:xfrm>
            <a:off x="4644315" y="4172924"/>
            <a:ext cx="2320492" cy="384636"/>
          </a:xfrm>
          <a:prstGeom prst="rect">
            <a:avLst/>
          </a:prstGeom>
          <a:solidFill>
            <a:srgbClr val="8497B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1734" y="74648"/>
            <a:ext cx="7209065" cy="1360452"/>
          </a:xfrm>
        </p:spPr>
        <p:txBody>
          <a:bodyPr>
            <a:normAutofit/>
          </a:bodyPr>
          <a:lstStyle/>
          <a:p>
            <a:r>
              <a:rPr lang="en-GB" sz="2400" dirty="0" smtClean="0"/>
              <a:t/>
            </a:r>
            <a:br>
              <a:rPr lang="en-GB" sz="2400" dirty="0" smtClean="0"/>
            </a:br>
            <a:r>
              <a:rPr lang="en-GB" sz="2400" dirty="0" smtClean="0"/>
              <a:t>Structure and governance</a:t>
            </a:r>
            <a:endParaRPr lang="en-GB" sz="2400" dirty="0"/>
          </a:p>
        </p:txBody>
      </p:sp>
      <p:sp>
        <p:nvSpPr>
          <p:cNvPr id="5" name="Rectangle 4"/>
          <p:cNvSpPr/>
          <p:nvPr/>
        </p:nvSpPr>
        <p:spPr>
          <a:xfrm>
            <a:off x="2019300" y="1706104"/>
            <a:ext cx="5076825" cy="1277582"/>
          </a:xfrm>
          <a:prstGeom prst="rect">
            <a:avLst/>
          </a:prstGeom>
          <a:solidFill>
            <a:schemeClr val="bg1"/>
          </a:solidFill>
          <a:ln w="28575">
            <a:solidFill>
              <a:srgbClr val="014461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3065573" y="1756708"/>
            <a:ext cx="30072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014461"/>
                </a:solidFill>
              </a:rPr>
              <a:t>GENERAL ASSEMBLY</a:t>
            </a:r>
          </a:p>
          <a:p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802413" y="2153884"/>
            <a:ext cx="1533525" cy="692815"/>
          </a:xfrm>
          <a:prstGeom prst="rect">
            <a:avLst/>
          </a:prstGeom>
          <a:solidFill>
            <a:srgbClr val="EF14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Box 30"/>
          <p:cNvSpPr txBox="1"/>
          <p:nvPr/>
        </p:nvSpPr>
        <p:spPr>
          <a:xfrm>
            <a:off x="3801034" y="2196609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Representative</a:t>
            </a: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Members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5416118" y="2164088"/>
            <a:ext cx="1533525" cy="692815"/>
          </a:xfrm>
          <a:prstGeom prst="rect">
            <a:avLst/>
          </a:prstGeom>
          <a:solidFill>
            <a:srgbClr val="EF14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/>
          <p:cNvSpPr/>
          <p:nvPr/>
        </p:nvSpPr>
        <p:spPr>
          <a:xfrm>
            <a:off x="2190273" y="2153884"/>
            <a:ext cx="1533525" cy="692815"/>
          </a:xfrm>
          <a:prstGeom prst="rect">
            <a:avLst/>
          </a:prstGeom>
          <a:solidFill>
            <a:srgbClr val="EF14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TextBox 35"/>
          <p:cNvSpPr txBox="1"/>
          <p:nvPr/>
        </p:nvSpPr>
        <p:spPr>
          <a:xfrm>
            <a:off x="5416118" y="2214299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Associate</a:t>
            </a:r>
            <a:endParaRPr lang="en-GB" sz="1600" dirty="0">
              <a:solidFill>
                <a:schemeClr val="bg1"/>
              </a:solidFill>
            </a:endParaRP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Members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201737" y="2196609"/>
            <a:ext cx="15335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National</a:t>
            </a:r>
            <a:endParaRPr lang="en-GB" sz="1600" dirty="0">
              <a:solidFill>
                <a:schemeClr val="bg1"/>
              </a:solidFill>
            </a:endParaRPr>
          </a:p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Members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629151" y="3181762"/>
            <a:ext cx="2320492" cy="384636"/>
          </a:xfrm>
          <a:prstGeom prst="rect">
            <a:avLst/>
          </a:prstGeom>
          <a:solidFill>
            <a:srgbClr val="8497B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TextBox 42"/>
          <p:cNvSpPr txBox="1"/>
          <p:nvPr/>
        </p:nvSpPr>
        <p:spPr>
          <a:xfrm>
            <a:off x="4627563" y="3187161"/>
            <a:ext cx="2322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Board of Directors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624946" y="3696573"/>
            <a:ext cx="20305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CEO &amp; Management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611111" y="4209859"/>
            <a:ext cx="2322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Staff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107286" y="3222992"/>
            <a:ext cx="2322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bg1"/>
                </a:solidFill>
              </a:rPr>
              <a:t>GA Committees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7374" y="4769834"/>
            <a:ext cx="9144000" cy="1660463"/>
          </a:xfrm>
          <a:prstGeom prst="rect">
            <a:avLst/>
          </a:prstGeom>
          <a:solidFill>
            <a:srgbClr val="1C4161"/>
          </a:solidFill>
          <a:ln w="1905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>
            <a:off x="503965" y="5046133"/>
            <a:ext cx="1994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Simplified governance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&amp; more efficient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management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2385039" y="5023408"/>
            <a:ext cx="185788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Combined </a:t>
            </a:r>
            <a:r>
              <a:rPr lang="en-GB" sz="1600" dirty="0" smtClean="0">
                <a:solidFill>
                  <a:schemeClr val="bg1"/>
                </a:solidFill>
              </a:rPr>
              <a:t/>
            </a:r>
            <a:br>
              <a:rPr lang="en-GB" sz="1600" dirty="0" smtClean="0">
                <a:solidFill>
                  <a:schemeClr val="bg1"/>
                </a:solidFill>
              </a:rPr>
            </a:br>
            <a:r>
              <a:rPr lang="en-GB" sz="1600" dirty="0" smtClean="0">
                <a:solidFill>
                  <a:schemeClr val="bg1"/>
                </a:solidFill>
              </a:rPr>
              <a:t>expertise  for </a:t>
            </a:r>
            <a:r>
              <a:rPr lang="en-GB" sz="1600" dirty="0">
                <a:solidFill>
                  <a:schemeClr val="bg1"/>
                </a:solidFill>
              </a:rPr>
              <a:t>more </a:t>
            </a:r>
            <a:r>
              <a:rPr lang="en-GB" sz="1600" dirty="0" smtClean="0">
                <a:solidFill>
                  <a:schemeClr val="bg1"/>
                </a:solidFill>
              </a:rPr>
              <a:t/>
            </a:r>
            <a:br>
              <a:rPr lang="en-GB" sz="1600" dirty="0" smtClean="0">
                <a:solidFill>
                  <a:schemeClr val="bg1"/>
                </a:solidFill>
              </a:rPr>
            </a:br>
            <a:r>
              <a:rPr lang="en-GB" sz="1600" dirty="0" smtClean="0">
                <a:solidFill>
                  <a:schemeClr val="bg1"/>
                </a:solidFill>
              </a:rPr>
              <a:t>flexible </a:t>
            </a:r>
            <a:r>
              <a:rPr lang="en-GB" sz="1600" dirty="0">
                <a:solidFill>
                  <a:schemeClr val="bg1"/>
                </a:solidFill>
              </a:rPr>
              <a:t>use </a:t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of resources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4444883" y="5023408"/>
            <a:ext cx="19948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Enhanced </a:t>
            </a:r>
            <a:r>
              <a:rPr lang="en-GB" sz="1600" dirty="0" smtClean="0">
                <a:solidFill>
                  <a:schemeClr val="bg1"/>
                </a:solidFill>
              </a:rPr>
              <a:t/>
            </a:r>
            <a:br>
              <a:rPr lang="en-GB" sz="1600" dirty="0" smtClean="0">
                <a:solidFill>
                  <a:schemeClr val="bg1"/>
                </a:solidFill>
              </a:rPr>
            </a:br>
            <a:r>
              <a:rPr lang="en-GB" sz="1600" dirty="0" smtClean="0">
                <a:solidFill>
                  <a:schemeClr val="bg1"/>
                </a:solidFill>
              </a:rPr>
              <a:t>innovation</a:t>
            </a:r>
            <a:r>
              <a:rPr lang="en-GB" sz="1600" dirty="0">
                <a:solidFill>
                  <a:schemeClr val="bg1"/>
                </a:solidFill>
              </a:rPr>
              <a:t>, </a:t>
            </a:r>
            <a:r>
              <a:rPr lang="en-GB" sz="1600" dirty="0" smtClean="0">
                <a:solidFill>
                  <a:schemeClr val="bg1"/>
                </a:solidFill>
              </a:rPr>
              <a:t>service </a:t>
            </a:r>
            <a:br>
              <a:rPr lang="en-GB" sz="1600" dirty="0" smtClean="0">
                <a:solidFill>
                  <a:schemeClr val="bg1"/>
                </a:solidFill>
              </a:rPr>
            </a:br>
            <a:r>
              <a:rPr lang="en-GB" sz="1600" dirty="0" smtClean="0">
                <a:solidFill>
                  <a:schemeClr val="bg1"/>
                </a:solidFill>
              </a:rPr>
              <a:t>delivery and </a:t>
            </a:r>
            <a:r>
              <a:rPr lang="en-GB" sz="1600" dirty="0">
                <a:solidFill>
                  <a:schemeClr val="bg1"/>
                </a:solidFill>
              </a:rPr>
              <a:t/>
            </a:r>
            <a:br>
              <a:rPr lang="en-GB" sz="1600" dirty="0">
                <a:solidFill>
                  <a:schemeClr val="bg1"/>
                </a:solidFill>
              </a:rPr>
            </a:br>
            <a:r>
              <a:rPr lang="en-GB" sz="1600" dirty="0">
                <a:solidFill>
                  <a:schemeClr val="bg1"/>
                </a:solidFill>
              </a:rPr>
              <a:t>knowledge-sharing</a:t>
            </a:r>
          </a:p>
        </p:txBody>
      </p:sp>
      <p:sp>
        <p:nvSpPr>
          <p:cNvPr id="84" name="TextBox 83"/>
          <p:cNvSpPr txBox="1"/>
          <p:nvPr/>
        </p:nvSpPr>
        <p:spPr>
          <a:xfrm>
            <a:off x="6607342" y="5022013"/>
            <a:ext cx="22388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bg1"/>
                </a:solidFill>
              </a:rPr>
              <a:t>Strengthened </a:t>
            </a:r>
            <a:r>
              <a:rPr lang="en-GB" sz="1600" dirty="0" smtClean="0">
                <a:solidFill>
                  <a:schemeClr val="bg1"/>
                </a:solidFill>
              </a:rPr>
              <a:t/>
            </a:r>
            <a:br>
              <a:rPr lang="en-GB" sz="1600" dirty="0" smtClean="0">
                <a:solidFill>
                  <a:schemeClr val="bg1"/>
                </a:solidFill>
              </a:rPr>
            </a:br>
            <a:r>
              <a:rPr lang="en-GB" sz="1600" dirty="0" smtClean="0">
                <a:solidFill>
                  <a:schemeClr val="bg1"/>
                </a:solidFill>
              </a:rPr>
              <a:t>relationship </a:t>
            </a:r>
            <a:r>
              <a:rPr lang="en-GB" sz="1600" dirty="0">
                <a:solidFill>
                  <a:schemeClr val="bg1"/>
                </a:solidFill>
              </a:rPr>
              <a:t>with members and community</a:t>
            </a:r>
          </a:p>
        </p:txBody>
      </p:sp>
      <p:sp>
        <p:nvSpPr>
          <p:cNvPr id="91" name="Slide Number Placeholder 9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044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1128" y="383860"/>
            <a:ext cx="6035675" cy="864096"/>
          </a:xfrm>
        </p:spPr>
        <p:txBody>
          <a:bodyPr/>
          <a:lstStyle/>
          <a:p>
            <a:r>
              <a:rPr lang="en-GB" dirty="0" smtClean="0"/>
              <a:t>Who’s who in governance and management?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40125" y="3529360"/>
            <a:ext cx="7926284" cy="2778675"/>
          </a:xfrm>
          <a:prstGeom prst="rect">
            <a:avLst/>
          </a:prstGeom>
          <a:solidFill>
            <a:srgbClr val="ED1556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b="1" dirty="0" smtClean="0">
                <a:solidFill>
                  <a:schemeClr val="bg1"/>
                </a:solidFill>
              </a:rPr>
              <a:t>         Executive </a:t>
            </a:r>
            <a:r>
              <a:rPr lang="en-GB" b="1" dirty="0">
                <a:solidFill>
                  <a:schemeClr val="bg1"/>
                </a:solidFill>
              </a:rPr>
              <a:t>team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Valentino Cavalli - Community &amp; Innovation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Niels Hersoug – Business Development 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Matthew Scott – Services &amp; Operations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David </a:t>
            </a:r>
            <a:r>
              <a:rPr lang="en-GB" dirty="0" err="1">
                <a:solidFill>
                  <a:schemeClr val="bg1"/>
                </a:solidFill>
              </a:rPr>
              <a:t>Wrathnall</a:t>
            </a:r>
            <a:r>
              <a:rPr lang="en-GB" dirty="0">
                <a:solidFill>
                  <a:schemeClr val="bg1"/>
                </a:solidFill>
              </a:rPr>
              <a:t> – Finance, Resources &amp; Board support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Bert van Pinxteren – </a:t>
            </a:r>
            <a:r>
              <a:rPr lang="en-GB" dirty="0" smtClean="0">
                <a:solidFill>
                  <a:schemeClr val="bg1"/>
                </a:solidFill>
              </a:rPr>
              <a:t>Membership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CEO 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	interim CEO Bob </a:t>
            </a:r>
            <a:r>
              <a:rPr lang="en-GB" dirty="0" smtClean="0">
                <a:solidFill>
                  <a:schemeClr val="bg1"/>
                </a:solidFill>
              </a:rPr>
              <a:t>Day /  JISC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smtClean="0">
                <a:solidFill>
                  <a:schemeClr val="bg1"/>
                </a:solidFill>
              </a:rPr>
              <a:t>Steve </a:t>
            </a:r>
            <a:r>
              <a:rPr lang="en-GB" dirty="0">
                <a:solidFill>
                  <a:schemeClr val="bg1"/>
                </a:solidFill>
              </a:rPr>
              <a:t>Cotter to start 2 </a:t>
            </a:r>
            <a:r>
              <a:rPr lang="en-GB" dirty="0" smtClean="0">
                <a:solidFill>
                  <a:schemeClr val="bg1"/>
                </a:solidFill>
              </a:rPr>
              <a:t>November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8973" y="1423173"/>
            <a:ext cx="7926284" cy="19309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endParaRPr lang="en-GB" sz="2000" b="1" dirty="0">
              <a:solidFill>
                <a:schemeClr val="bg1"/>
              </a:solidFill>
            </a:endParaRPr>
          </a:p>
          <a:p>
            <a:pPr lvl="1"/>
            <a:endParaRPr lang="en-GB" sz="2000" b="1" dirty="0" smtClean="0">
              <a:solidFill>
                <a:schemeClr val="bg1"/>
              </a:solidFill>
            </a:endParaRPr>
          </a:p>
          <a:p>
            <a:pPr lvl="1"/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8976" y="1869866"/>
            <a:ext cx="39029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dirty="0" smtClean="0">
                <a:solidFill>
                  <a:schemeClr val="bg1"/>
                </a:solidFill>
              </a:rPr>
              <a:t>Sabine </a:t>
            </a:r>
            <a:r>
              <a:rPr lang="en-GB" dirty="0" err="1" smtClean="0">
                <a:solidFill>
                  <a:schemeClr val="bg1"/>
                </a:solidFill>
              </a:rPr>
              <a:t>Jaume-Rajaonia</a:t>
            </a:r>
            <a:r>
              <a:rPr lang="en-GB" dirty="0" smtClean="0">
                <a:solidFill>
                  <a:schemeClr val="bg1"/>
                </a:solidFill>
              </a:rPr>
              <a:t> RENATER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Ivan </a:t>
            </a:r>
            <a:r>
              <a:rPr lang="en-GB" dirty="0" err="1" smtClean="0">
                <a:solidFill>
                  <a:schemeClr val="bg1"/>
                </a:solidFill>
              </a:rPr>
              <a:t>Marić</a:t>
            </a: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dirty="0" err="1" smtClean="0">
                <a:solidFill>
                  <a:schemeClr val="bg1"/>
                </a:solidFill>
              </a:rPr>
              <a:t>CARnet</a:t>
            </a:r>
            <a:r>
              <a:rPr lang="en-GB" dirty="0" smtClean="0">
                <a:solidFill>
                  <a:schemeClr val="bg1"/>
                </a:solidFill>
              </a:rPr>
              <a:t>​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Dorte Olesen  </a:t>
            </a:r>
            <a:r>
              <a:rPr lang="en-GB" dirty="0" err="1" smtClean="0">
                <a:solidFill>
                  <a:schemeClr val="bg1"/>
                </a:solidFill>
              </a:rPr>
              <a:t>Uni</a:t>
            </a:r>
            <a:r>
              <a:rPr lang="en-GB" dirty="0" smtClean="0">
                <a:solidFill>
                  <a:schemeClr val="bg1"/>
                </a:solidFill>
              </a:rPr>
              <a:t> of Denmark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Alberto Pérez  </a:t>
            </a:r>
            <a:r>
              <a:rPr lang="en-GB" dirty="0" err="1" smtClean="0">
                <a:solidFill>
                  <a:schemeClr val="bg1"/>
                </a:solidFill>
              </a:rPr>
              <a:t>RedIRIS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0125" y="1626321"/>
            <a:ext cx="39029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>
                <a:solidFill>
                  <a:schemeClr val="bg1"/>
                </a:solidFill>
              </a:rPr>
              <a:t>Board of Directors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Pierre </a:t>
            </a:r>
            <a:r>
              <a:rPr lang="en-GB" dirty="0" err="1" smtClean="0">
                <a:solidFill>
                  <a:schemeClr val="bg1"/>
                </a:solidFill>
              </a:rPr>
              <a:t>Bruyère</a:t>
            </a:r>
            <a:r>
              <a:rPr lang="en-GB" dirty="0" smtClean="0">
                <a:solidFill>
                  <a:schemeClr val="bg1"/>
                </a:solidFill>
              </a:rPr>
              <a:t>  BELNET (Chair)</a:t>
            </a: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Erwin </a:t>
            </a:r>
            <a:r>
              <a:rPr lang="en-GB" dirty="0" err="1" smtClean="0">
                <a:solidFill>
                  <a:schemeClr val="bg1"/>
                </a:solidFill>
              </a:rPr>
              <a:t>Bleumink</a:t>
            </a:r>
            <a:r>
              <a:rPr lang="en-GB" dirty="0" smtClean="0">
                <a:solidFill>
                  <a:schemeClr val="bg1"/>
                </a:solidFill>
              </a:rPr>
              <a:t>  </a:t>
            </a:r>
            <a:r>
              <a:rPr lang="en-GB" dirty="0" err="1" smtClean="0">
                <a:solidFill>
                  <a:schemeClr val="bg1"/>
                </a:solidFill>
              </a:rPr>
              <a:t>SURFnet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Marko </a:t>
            </a:r>
            <a:r>
              <a:rPr lang="en-GB" dirty="0">
                <a:solidFill>
                  <a:schemeClr val="bg1"/>
                </a:solidFill>
              </a:rPr>
              <a:t>Bona​</a:t>
            </a:r>
            <a:r>
              <a:rPr lang="en-GB" dirty="0" smtClean="0">
                <a:solidFill>
                  <a:schemeClr val="bg1"/>
                </a:solidFill>
              </a:rPr>
              <a:t>č   ARNES</a:t>
            </a:r>
            <a:endParaRPr lang="en-GB" dirty="0">
              <a:solidFill>
                <a:schemeClr val="bg1"/>
              </a:solidFill>
            </a:endParaRPr>
          </a:p>
          <a:p>
            <a:pPr lvl="1"/>
            <a:r>
              <a:rPr lang="en-GB" dirty="0" smtClean="0">
                <a:solidFill>
                  <a:schemeClr val="bg1"/>
                </a:solidFill>
              </a:rPr>
              <a:t>Christian Grimm   DFN</a:t>
            </a:r>
            <a:endParaRPr lang="en-GB" dirty="0">
              <a:solidFill>
                <a:schemeClr val="bg1"/>
              </a:solidFill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07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524000"/>
            <a:ext cx="8518749" cy="4882016"/>
          </a:xfrm>
        </p:spPr>
        <p:txBody>
          <a:bodyPr>
            <a:normAutofit/>
          </a:bodyPr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r>
              <a:rPr lang="en-GB" dirty="0" smtClean="0"/>
              <a:t>Development, delivery and operation </a:t>
            </a:r>
          </a:p>
          <a:p>
            <a:pPr lvl="1"/>
            <a:r>
              <a:rPr lang="en-GB" dirty="0" smtClean="0"/>
              <a:t>…of advanced network and e-infrastructure services</a:t>
            </a:r>
          </a:p>
          <a:p>
            <a:r>
              <a:rPr lang="en-GB" dirty="0" smtClean="0"/>
              <a:t>Promotion of innovation </a:t>
            </a:r>
          </a:p>
          <a:p>
            <a:pPr lvl="1"/>
            <a:r>
              <a:rPr lang="en-GB" dirty="0" smtClean="0"/>
              <a:t>…amongst membership and with others</a:t>
            </a:r>
          </a:p>
          <a:p>
            <a:r>
              <a:rPr lang="en-GB" dirty="0" smtClean="0"/>
              <a:t>Coordination and collaboration </a:t>
            </a:r>
          </a:p>
          <a:p>
            <a:pPr lvl="1"/>
            <a:r>
              <a:rPr lang="en-GB" dirty="0" smtClean="0"/>
              <a:t>…amongst membership and in projects</a:t>
            </a:r>
          </a:p>
          <a:p>
            <a:r>
              <a:rPr lang="en-GB" dirty="0" smtClean="0"/>
              <a:t>Development of knowledge, skills and competencies</a:t>
            </a:r>
          </a:p>
          <a:p>
            <a:pPr lvl="1"/>
            <a:r>
              <a:rPr lang="en-GB" dirty="0" smtClean="0"/>
              <a:t>…across Europe</a:t>
            </a:r>
          </a:p>
          <a:p>
            <a:r>
              <a:rPr lang="en-GB" dirty="0" smtClean="0"/>
              <a:t>Promotion of consensus </a:t>
            </a:r>
          </a:p>
          <a:p>
            <a:pPr lvl="1"/>
            <a:r>
              <a:rPr lang="en-GB" dirty="0" smtClean="0"/>
              <a:t>…in development of e-infrastructures services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operational objectives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333375" y="1294947"/>
            <a:ext cx="8518749" cy="946448"/>
          </a:xfrm>
          <a:prstGeom prst="rect">
            <a:avLst/>
          </a:prstGeom>
          <a:solidFill>
            <a:schemeClr val="accent1">
              <a:lumMod val="75000"/>
              <a:alpha val="6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/>
              <a:t>GÉANT is a membership organisation acting with </a:t>
            </a:r>
            <a:r>
              <a:rPr lang="en-GB" b="1" dirty="0" smtClean="0"/>
              <a:t>and </a:t>
            </a:r>
            <a:r>
              <a:rPr lang="en-GB" b="1" dirty="0"/>
              <a:t>for its members to further research and </a:t>
            </a:r>
            <a:r>
              <a:rPr lang="en-GB" b="1" dirty="0" smtClean="0"/>
              <a:t> education </a:t>
            </a:r>
            <a:r>
              <a:rPr lang="en-GB" b="1" dirty="0"/>
              <a:t>networking in Europe and globally</a:t>
            </a:r>
          </a:p>
        </p:txBody>
      </p:sp>
    </p:spTree>
    <p:extLst>
      <p:ext uri="{BB962C8B-B14F-4D97-AF65-F5344CB8AC3E}">
        <p14:creationId xmlns:p14="http://schemas.microsoft.com/office/powerpoint/2010/main" val="3766582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5000"/>
    </mc:Choice>
    <mc:Fallback xmlns="">
      <p:transition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827" y="4136563"/>
            <a:ext cx="4437885" cy="2702884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33375" y="1400210"/>
            <a:ext cx="8181975" cy="4776754"/>
          </a:xfrm>
        </p:spPr>
        <p:txBody>
          <a:bodyPr/>
          <a:lstStyle/>
          <a:p>
            <a:r>
              <a:rPr lang="en-GB" dirty="0" smtClean="0"/>
              <a:t>A provider of services</a:t>
            </a:r>
          </a:p>
          <a:p>
            <a:pPr lvl="1"/>
            <a:r>
              <a:rPr lang="en-GB" dirty="0" smtClean="0"/>
              <a:t> –delivered via partnerships, by third parties and by federation</a:t>
            </a:r>
          </a:p>
          <a:p>
            <a:r>
              <a:rPr lang="en-GB" dirty="0" smtClean="0"/>
              <a:t>An innovator by collaboration </a:t>
            </a:r>
          </a:p>
          <a:p>
            <a:pPr lvl="1"/>
            <a:r>
              <a:rPr lang="en-GB" dirty="0" smtClean="0"/>
              <a:t>- with a wider range of partners </a:t>
            </a:r>
          </a:p>
          <a:p>
            <a:r>
              <a:rPr lang="en-GB" dirty="0" smtClean="0"/>
              <a:t>A global player </a:t>
            </a:r>
          </a:p>
          <a:p>
            <a:pPr lvl="1"/>
            <a:r>
              <a:rPr lang="en-GB" dirty="0" smtClean="0"/>
              <a:t>- of large importance </a:t>
            </a:r>
          </a:p>
          <a:p>
            <a:r>
              <a:rPr lang="en-GB" dirty="0" smtClean="0"/>
              <a:t>Increasing its profile and confidence </a:t>
            </a:r>
          </a:p>
          <a:p>
            <a:pPr lvl="1"/>
            <a:r>
              <a:rPr lang="en-GB" dirty="0" smtClean="0"/>
              <a:t>- in influencing European policy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GÉANT strategic priorities</a:t>
            </a:r>
            <a:endParaRPr lang="en-GB" dirty="0"/>
          </a:p>
        </p:txBody>
      </p:sp>
      <p:pic>
        <p:nvPicPr>
          <p:cNvPr id="5" name="Picture 2" descr="http://www.geant.org/geantproject/Network/PublishingImages/Topolgy_Map_new_logo_2015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" t="17285" r="4497" b="22808"/>
          <a:stretch/>
        </p:blipFill>
        <p:spPr bwMode="auto">
          <a:xfrm>
            <a:off x="6265280" y="2049674"/>
            <a:ext cx="2711835" cy="233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275" t="24262" r="45888" b="21688"/>
          <a:stretch/>
        </p:blipFill>
        <p:spPr>
          <a:xfrm>
            <a:off x="433738" y="4275187"/>
            <a:ext cx="1045992" cy="18752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865"/>
          <a:stretch/>
        </p:blipFill>
        <p:spPr>
          <a:xfrm>
            <a:off x="1224664" y="5323853"/>
            <a:ext cx="2061874" cy="1029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584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What does GÉANT do? </a:t>
            </a:r>
            <a:br>
              <a:rPr lang="en-GB" sz="2400" dirty="0"/>
            </a:br>
            <a:r>
              <a:rPr lang="en-GB" sz="2400" b="0" i="1" dirty="0" smtClean="0"/>
              <a:t>GÉANT Pan-European network </a:t>
            </a:r>
            <a:endParaRPr lang="en-GB" sz="2400" b="0" i="1" dirty="0"/>
          </a:p>
        </p:txBody>
      </p:sp>
      <p:pic>
        <p:nvPicPr>
          <p:cNvPr id="1026" name="Picture 2" descr="http://www.geant.org/geantproject/Network/PublishingImages/Topolgy_Map_new_logo_20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64" t="17285" r="4497" b="22808"/>
          <a:stretch/>
        </p:blipFill>
        <p:spPr bwMode="auto">
          <a:xfrm>
            <a:off x="238883" y="1320800"/>
            <a:ext cx="5679441" cy="4893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087291" y="1749462"/>
            <a:ext cx="2741749" cy="44653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500Gbps super-channels </a:t>
            </a:r>
          </a:p>
          <a:p>
            <a:r>
              <a:rPr lang="en-GB" dirty="0" smtClean="0"/>
              <a:t>1,000+ terabytes of data across network per day</a:t>
            </a:r>
          </a:p>
          <a:p>
            <a:r>
              <a:rPr lang="en-GB" dirty="0" smtClean="0"/>
              <a:t>50,000km network infrastructure on 44 routes </a:t>
            </a:r>
          </a:p>
          <a:p>
            <a:r>
              <a:rPr lang="en-GB" dirty="0" smtClean="0"/>
              <a:t>Widely diversified footprint</a:t>
            </a:r>
          </a:p>
          <a:p>
            <a:pPr lvl="1"/>
            <a:r>
              <a:rPr lang="en-GB" dirty="0" smtClean="0"/>
              <a:t>Serves 50m users</a:t>
            </a:r>
          </a:p>
          <a:p>
            <a:pPr lvl="1"/>
            <a:r>
              <a:rPr lang="en-GB" dirty="0" smtClean="0"/>
              <a:t>10,000 institutions</a:t>
            </a:r>
          </a:p>
          <a:p>
            <a:pPr lvl="1"/>
            <a:r>
              <a:rPr lang="en-GB" dirty="0" smtClean="0"/>
              <a:t>100 countries worldwide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40720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374" y="2843701"/>
            <a:ext cx="5908399" cy="359849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What does GÉANT do? </a:t>
            </a:r>
            <a:br>
              <a:rPr lang="en-GB" sz="2400" dirty="0"/>
            </a:br>
            <a:r>
              <a:rPr lang="en-GB" sz="2400" b="0" i="1" dirty="0" smtClean="0"/>
              <a:t>Global networking</a:t>
            </a:r>
            <a:endParaRPr lang="en-GB" sz="2400" b="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5" y="1524000"/>
            <a:ext cx="8181975" cy="1773849"/>
          </a:xfrm>
        </p:spPr>
        <p:txBody>
          <a:bodyPr>
            <a:noAutofit/>
          </a:bodyPr>
          <a:lstStyle/>
          <a:p>
            <a:r>
              <a:rPr lang="en-GB" dirty="0" smtClean="0"/>
              <a:t>The </a:t>
            </a:r>
            <a:r>
              <a:rPr lang="en-GB" dirty="0"/>
              <a:t>GÉANT network has extensive links to networks in other world </a:t>
            </a:r>
            <a:r>
              <a:rPr lang="en-GB" dirty="0" smtClean="0"/>
              <a:t>regions:</a:t>
            </a:r>
          </a:p>
          <a:p>
            <a:pPr lvl="1"/>
            <a:r>
              <a:rPr lang="en-GB" dirty="0" smtClean="0"/>
              <a:t>North </a:t>
            </a:r>
            <a:r>
              <a:rPr lang="en-GB" dirty="0"/>
              <a:t>America, Latin America, the Caribbean, North Africa and the Middle East, Southern and Eastern Africa, the Eastern Partnership, Central Asia and the Asia-Pacific Region. </a:t>
            </a:r>
            <a:endParaRPr lang="en-GB" dirty="0" smtClean="0"/>
          </a:p>
          <a:p>
            <a:pPr lvl="1"/>
            <a:r>
              <a:rPr lang="en-GB" dirty="0" smtClean="0"/>
              <a:t>Work </a:t>
            </a:r>
            <a:r>
              <a:rPr lang="en-GB" dirty="0"/>
              <a:t>is also on-going to connect to Western and Central Africa.</a:t>
            </a:r>
          </a:p>
          <a:p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402251" y="3099975"/>
            <a:ext cx="2741749" cy="30859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3F5E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rgbClr val="004360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Extensive partnerships worldwide</a:t>
            </a:r>
          </a:p>
          <a:p>
            <a:endParaRPr lang="en-GB" dirty="0" smtClean="0"/>
          </a:p>
          <a:p>
            <a:r>
              <a:rPr lang="en-GB" dirty="0" smtClean="0"/>
              <a:t>GÉANT reaches 100 countries worldwide </a:t>
            </a:r>
            <a:r>
              <a:rPr lang="en-GB" sz="1600" dirty="0" smtClean="0"/>
              <a:t>i.e. more than 50% of the countries in the world. </a:t>
            </a: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9501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10000">
        <p:fade/>
      </p:transition>
    </mc:Choice>
    <mc:Fallback xmlns="">
      <p:transition spd="med" advClick="0" advTm="10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41734" y="1400211"/>
            <a:ext cx="5704839" cy="5105399"/>
          </a:xfrm>
        </p:spPr>
        <p:txBody>
          <a:bodyPr>
            <a:noAutofit/>
          </a:bodyPr>
          <a:lstStyle/>
          <a:p>
            <a:pPr>
              <a:lnSpc>
                <a:spcPct val="110000"/>
              </a:lnSpc>
            </a:pPr>
            <a:r>
              <a:rPr lang="en-GB" dirty="0" smtClean="0">
                <a:latin typeface="+mn-lt"/>
              </a:rPr>
              <a:t>Manage research &amp; education networking projects</a:t>
            </a:r>
          </a:p>
          <a:p>
            <a:pPr>
              <a:lnSpc>
                <a:spcPct val="110000"/>
              </a:lnSpc>
            </a:pPr>
            <a:r>
              <a:rPr lang="en-GB" dirty="0" smtClean="0"/>
              <a:t>Procure</a:t>
            </a:r>
            <a:r>
              <a:rPr lang="en-GB" dirty="0"/>
              <a:t>, build and operate large-scale, advanced international high-speed networks</a:t>
            </a:r>
          </a:p>
          <a:p>
            <a:pPr lvl="1">
              <a:lnSpc>
                <a:spcPct val="110000"/>
              </a:lnSpc>
            </a:pPr>
            <a:r>
              <a:rPr lang="en-GB" dirty="0" smtClean="0"/>
              <a:t>GÉANT (Europe)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EUMEDCONNECT </a:t>
            </a:r>
            <a:r>
              <a:rPr lang="en-GB" sz="1600" dirty="0" smtClean="0"/>
              <a:t>(</a:t>
            </a:r>
            <a:r>
              <a:rPr lang="en-GB" dirty="0" smtClean="0">
                <a:latin typeface="+mn-lt"/>
              </a:rPr>
              <a:t>Mediterranean)</a:t>
            </a:r>
          </a:p>
          <a:p>
            <a:pPr lvl="1">
              <a:lnSpc>
                <a:spcPct val="110000"/>
              </a:lnSpc>
            </a:pPr>
            <a:r>
              <a:rPr lang="en-GB" sz="1600" dirty="0" smtClean="0"/>
              <a:t>AfricaConnect2 (</a:t>
            </a:r>
            <a:r>
              <a:rPr lang="en-GB" dirty="0" smtClean="0">
                <a:latin typeface="+mn-lt"/>
              </a:rPr>
              <a:t>Sub-Saharan Africa)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CAREN </a:t>
            </a:r>
            <a:r>
              <a:rPr lang="en-GB" sz="1600" dirty="0" smtClean="0"/>
              <a:t>(</a:t>
            </a:r>
            <a:r>
              <a:rPr lang="en-GB" dirty="0" smtClean="0">
                <a:latin typeface="+mn-lt"/>
              </a:rPr>
              <a:t>Central Asia)</a:t>
            </a:r>
          </a:p>
          <a:p>
            <a:pPr lvl="1">
              <a:lnSpc>
                <a:spcPct val="110000"/>
              </a:lnSpc>
            </a:pPr>
            <a:r>
              <a:rPr lang="en-GB" dirty="0" err="1" smtClean="0"/>
              <a:t>EaPConnect</a:t>
            </a:r>
            <a:r>
              <a:rPr lang="en-GB" dirty="0" smtClean="0"/>
              <a:t> (Eastern partnership countries)</a:t>
            </a:r>
            <a:endParaRPr lang="en-GB" dirty="0" smtClean="0">
              <a:latin typeface="+mn-lt"/>
            </a:endParaRPr>
          </a:p>
          <a:p>
            <a:pPr>
              <a:lnSpc>
                <a:spcPct val="110000"/>
              </a:lnSpc>
            </a:pPr>
            <a:r>
              <a:rPr lang="en-GB" dirty="0" smtClean="0">
                <a:latin typeface="+mn-lt"/>
              </a:rPr>
              <a:t>Support and assist other regional projects</a:t>
            </a:r>
          </a:p>
          <a:p>
            <a:pPr lvl="1">
              <a:lnSpc>
                <a:spcPct val="110000"/>
              </a:lnSpc>
            </a:pPr>
            <a:r>
              <a:rPr lang="en-GB" sz="1600" dirty="0" err="1"/>
              <a:t>ORIENTplus</a:t>
            </a:r>
            <a:r>
              <a:rPr lang="en-GB" sz="1600" dirty="0"/>
              <a:t> </a:t>
            </a:r>
            <a:r>
              <a:rPr lang="en-GB" sz="1600" dirty="0" smtClean="0"/>
              <a:t>(</a:t>
            </a:r>
            <a:r>
              <a:rPr lang="en-GB" dirty="0" smtClean="0">
                <a:latin typeface="+mn-lt"/>
              </a:rPr>
              <a:t>Europe-China collaboration)</a:t>
            </a:r>
          </a:p>
          <a:p>
            <a:pPr lvl="1">
              <a:lnSpc>
                <a:spcPct val="110000"/>
              </a:lnSpc>
            </a:pPr>
            <a:r>
              <a:rPr lang="en-GB" sz="1600" dirty="0" err="1"/>
              <a:t>RedCLARA</a:t>
            </a:r>
            <a:r>
              <a:rPr lang="en-GB" sz="1600" dirty="0"/>
              <a:t> </a:t>
            </a:r>
            <a:r>
              <a:rPr lang="en-GB" sz="1600" dirty="0" smtClean="0"/>
              <a:t>(</a:t>
            </a:r>
            <a:r>
              <a:rPr lang="en-GB" dirty="0" smtClean="0">
                <a:latin typeface="+mn-lt"/>
              </a:rPr>
              <a:t>Latin America)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CKLN </a:t>
            </a:r>
            <a:r>
              <a:rPr lang="en-GB" sz="1600" dirty="0" smtClean="0"/>
              <a:t>(</a:t>
            </a:r>
            <a:r>
              <a:rPr lang="en-GB" dirty="0" smtClean="0">
                <a:latin typeface="+mn-lt"/>
              </a:rPr>
              <a:t>Caribbean)</a:t>
            </a:r>
          </a:p>
          <a:p>
            <a:pPr lvl="1">
              <a:lnSpc>
                <a:spcPct val="110000"/>
              </a:lnSpc>
            </a:pPr>
            <a:r>
              <a:rPr lang="en-GB" sz="1600" dirty="0"/>
              <a:t>TEIN*CC </a:t>
            </a:r>
            <a:r>
              <a:rPr lang="en-GB" sz="1600" dirty="0" smtClean="0"/>
              <a:t>(</a:t>
            </a:r>
            <a:r>
              <a:rPr lang="en-GB" dirty="0" smtClean="0">
                <a:latin typeface="+mn-lt"/>
              </a:rPr>
              <a:t>Asia-Pacific)</a:t>
            </a:r>
            <a:endParaRPr lang="en-GB" dirty="0">
              <a:latin typeface="+mn-lt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What does GÉANT do?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b="0" i="1" dirty="0" smtClean="0"/>
              <a:t>Network projects</a:t>
            </a:r>
            <a:endParaRPr lang="en-GB" sz="2400" b="0" i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9019" y="2400115"/>
            <a:ext cx="1220100" cy="527756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2777" y="4001459"/>
            <a:ext cx="1277039" cy="40545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3724" y="5510608"/>
            <a:ext cx="1079361" cy="477483"/>
          </a:xfrm>
          <a:prstGeom prst="rect">
            <a:avLst/>
          </a:prstGeom>
        </p:spPr>
      </p:pic>
      <p:cxnSp>
        <p:nvCxnSpPr>
          <p:cNvPr id="21" name="Straight Connector 20"/>
          <p:cNvCxnSpPr/>
          <p:nvPr/>
        </p:nvCxnSpPr>
        <p:spPr>
          <a:xfrm>
            <a:off x="6776884" y="1668160"/>
            <a:ext cx="0" cy="441527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56767" y="1400209"/>
            <a:ext cx="1123685" cy="6565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767" y="3262754"/>
            <a:ext cx="1317475" cy="56651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677" y="4712251"/>
            <a:ext cx="1226802" cy="52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05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5000">
        <p:fade/>
      </p:transition>
    </mc:Choice>
    <mc:Fallback xmlns="">
      <p:transition spd="med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D342B61AA90142A8D5A114AFFAD389" ma:contentTypeVersion="1" ma:contentTypeDescription="Create a new document." ma:contentTypeScope="" ma:versionID="138dd77d572eb9aa87051d9216bdb443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48c5b5cd9b8d25ff6dd15848836f4270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AA3960-760A-4B61-8C8B-DBF90F37C8C8}">
  <ds:schemaRefs>
    <ds:schemaRef ds:uri="http://purl.org/dc/elements/1.1/"/>
    <ds:schemaRef ds:uri="http://schemas.microsoft.com/sharepoint/v3"/>
    <ds:schemaRef ds:uri="http://schemas.microsoft.com/office/infopath/2007/PartnerControls"/>
    <ds:schemaRef ds:uri="http://www.w3.org/XML/1998/namespace"/>
    <ds:schemaRef ds:uri="http://purl.org/dc/dcmitype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FF8F0BB2-8848-4E68-80B0-B0624BDBD58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5738</TotalTime>
  <Words>923</Words>
  <Application>Microsoft Office PowerPoint</Application>
  <PresentationFormat>On-screen Show (4:3)</PresentationFormat>
  <Paragraphs>182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Verdana</vt:lpstr>
      <vt:lpstr>GEANT Association</vt:lpstr>
      <vt:lpstr>PowerPoint Presentation</vt:lpstr>
      <vt:lpstr>The new one GÉANT </vt:lpstr>
      <vt:lpstr> Structure and governance</vt:lpstr>
      <vt:lpstr>Who’s who in governance and management?</vt:lpstr>
      <vt:lpstr>GÉANT operational objectives</vt:lpstr>
      <vt:lpstr>GÉANT strategic priorities</vt:lpstr>
      <vt:lpstr>What does GÉANT do?  GÉANT Pan-European network </vt:lpstr>
      <vt:lpstr>What does GÉANT do?  Global networking</vt:lpstr>
      <vt:lpstr>What does GÉANT do?  Network projects</vt:lpstr>
      <vt:lpstr>What does GÉANT do?  Trust &amp; Identity and Collaboration projects </vt:lpstr>
      <vt:lpstr>What does GÉANT do?  Services</vt:lpstr>
      <vt:lpstr>What does GÉANT do? People</vt:lpstr>
      <vt:lpstr>What does GÉANT do? People</vt:lpstr>
      <vt:lpstr>A trusted EC partner</vt:lpstr>
      <vt:lpstr> The GÉANT 2020 Framework Partnership Agreement (FPA) 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lastModifiedBy>Melanie Pankhurst</cp:lastModifiedBy>
  <cp:revision>200</cp:revision>
  <cp:lastPrinted>2015-05-01T10:30:08Z</cp:lastPrinted>
  <dcterms:created xsi:type="dcterms:W3CDTF">2015-04-29T14:13:57Z</dcterms:created>
  <dcterms:modified xsi:type="dcterms:W3CDTF">2015-10-28T12:29:31Z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0x01010015D342B61AA90142A8D5A114AFFAD389</vt:lpwstr>
  </property>
</Properties>
</file>