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03" r:id="rId3"/>
    <p:sldId id="295" r:id="rId4"/>
    <p:sldId id="292" r:id="rId5"/>
    <p:sldId id="290" r:id="rId6"/>
    <p:sldId id="309" r:id="rId7"/>
    <p:sldId id="305" r:id="rId8"/>
    <p:sldId id="310" r:id="rId9"/>
    <p:sldId id="304" r:id="rId10"/>
    <p:sldId id="306" r:id="rId11"/>
    <p:sldId id="307" r:id="rId12"/>
    <p:sldId id="308" r:id="rId13"/>
    <p:sldId id="294" r:id="rId14"/>
    <p:sldId id="289" r:id="rId15"/>
  </p:sldIdLst>
  <p:sldSz cx="10691813" cy="75596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jolein Oorsprong" initials="MO" lastIdx="64" clrIdx="0">
    <p:extLst>
      <p:ext uri="{19B8F6BF-5375-455C-9EA6-DF929625EA0E}">
        <p15:presenceInfo xmlns:p15="http://schemas.microsoft.com/office/powerpoint/2012/main" userId="S-1-5-21-397953076-4138036344-3703450374-11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B19"/>
    <a:srgbClr val="FF9900"/>
    <a:srgbClr val="19317B"/>
    <a:srgbClr val="3399FF"/>
    <a:srgbClr val="84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B09D78C-826D-45B1-8920-0FF9560DB7F7}">
  <a:tblStyle styleId="{5B09D78C-826D-45B1-8920-0FF9560DB7F7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21" autoAdjust="0"/>
    <p:restoredTop sz="84925" autoAdjust="0"/>
  </p:normalViewPr>
  <p:slideViewPr>
    <p:cSldViewPr showGuides="1">
      <p:cViewPr varScale="1">
        <p:scale>
          <a:sx n="88" d="100"/>
          <a:sy n="88" d="100"/>
        </p:scale>
        <p:origin x="1704" y="96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25" d="100"/>
          <a:sy n="125" d="100"/>
        </p:scale>
        <p:origin x="3736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78BA1-844C-4C2E-8589-B87A0C1555E4}" type="datetimeFigureOut">
              <a:rPr lang="sl-SI" smtClean="0"/>
              <a:t>3. 10. 2022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6D600-ED1E-48DD-B2DE-1388276FD47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54829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43648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1pPr>
    <a:lvl2pPr marL="695209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2pPr>
    <a:lvl3pPr marL="1390419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3pPr>
    <a:lvl4pPr marL="2085626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4pPr>
    <a:lvl5pPr marL="2780836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5pPr>
    <a:lvl6pPr marL="3476045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6pPr>
    <a:lvl7pPr marL="4171253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7pPr>
    <a:lvl8pPr marL="4866462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8pPr>
    <a:lvl9pPr marL="5561670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i="1" dirty="0"/>
          </a:p>
        </p:txBody>
      </p:sp>
    </p:spTree>
    <p:extLst>
      <p:ext uri="{BB962C8B-B14F-4D97-AF65-F5344CB8AC3E}">
        <p14:creationId xmlns:p14="http://schemas.microsoft.com/office/powerpoint/2010/main" val="647236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384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/>
              <a:t>SIG Lists are currently inactive – will be activated when dedicated activities will be developed</a:t>
            </a:r>
          </a:p>
        </p:txBody>
      </p:sp>
    </p:spTree>
    <p:extLst>
      <p:ext uri="{BB962C8B-B14F-4D97-AF65-F5344CB8AC3E}">
        <p14:creationId xmlns:p14="http://schemas.microsoft.com/office/powerpoint/2010/main" val="714432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1064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Almost 20 years if you count from the first Scientific Case for HPC created by HPCEUR in 2004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Source Sans Pro" panose="020B0503030403020204" pitchFamily="34" charset="0"/>
              </a:rPr>
              <a:t>SHAPE (SME HPC Adoption 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Source Sans Pro" panose="020B0503030403020204" pitchFamily="34" charset="0"/>
              </a:rPr>
              <a:t>Programme</a:t>
            </a:r>
            <a:r>
              <a:rPr lang="en-US" b="0" i="0" dirty="0">
                <a:solidFill>
                  <a:srgbClr val="444444"/>
                </a:solidFill>
                <a:effectLst/>
                <a:latin typeface="Source Sans Pro" panose="020B0503030403020204" pitchFamily="34" charset="0"/>
              </a:rPr>
              <a:t> in Europe) &gt; industry (SMEs)</a:t>
            </a:r>
          </a:p>
          <a:p>
            <a:r>
              <a:rPr lang="en-US" b="0" i="0" dirty="0">
                <a:solidFill>
                  <a:srgbClr val="444444"/>
                </a:solidFill>
                <a:effectLst/>
                <a:latin typeface="Source Sans Pro" panose="020B0503030403020204" pitchFamily="34" charset="0"/>
              </a:rPr>
              <a:t>Distributed European Computing Initiative (DECI) </a:t>
            </a:r>
            <a:r>
              <a:rPr lang="en-US" b="0" i="0" dirty="0" err="1">
                <a:solidFill>
                  <a:srgbClr val="444444"/>
                </a:solidFill>
                <a:effectLst/>
                <a:latin typeface="Source Sans Pro" panose="020B0503030403020204" pitchFamily="34" charset="0"/>
              </a:rPr>
              <a:t>programme</a:t>
            </a:r>
            <a:r>
              <a:rPr lang="en-US" b="0" i="0" dirty="0">
                <a:solidFill>
                  <a:srgbClr val="444444"/>
                </a:solidFill>
                <a:effectLst/>
                <a:latin typeface="Source Sans Pro" panose="020B0503030403020204" pitchFamily="34" charset="0"/>
              </a:rPr>
              <a:t> &gt; Tier-1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364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Software Strategy For European </a:t>
            </a:r>
            <a:r>
              <a:rPr lang="en-GB" dirty="0" err="1"/>
              <a:t>Exascale</a:t>
            </a:r>
            <a:r>
              <a:rPr lang="en-GB" dirty="0"/>
              <a:t> Systems</a:t>
            </a:r>
          </a:p>
          <a:p>
            <a:r>
              <a:rPr lang="en-GB" dirty="0"/>
              <a:t>Special Report on HPC for All</a:t>
            </a:r>
          </a:p>
        </p:txBody>
      </p:sp>
    </p:spTree>
    <p:extLst>
      <p:ext uri="{BB962C8B-B14F-4D97-AF65-F5344CB8AC3E}">
        <p14:creationId xmlns:p14="http://schemas.microsoft.com/office/powerpoint/2010/main" val="2149220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4900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82313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73678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Subdomains and sites such as www.training.prace-ri.eu/ </a:t>
            </a:r>
          </a:p>
          <a:p>
            <a:r>
              <a:rPr lang="en-GB" dirty="0"/>
              <a:t>Project-focussed websites such as www.exdci.eu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41687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5264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002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15"/>
          <p:cNvSpPr txBox="1">
            <a:spLocks noGrp="1"/>
          </p:cNvSpPr>
          <p:nvPr>
            <p:ph type="ctrTitle"/>
          </p:nvPr>
        </p:nvSpPr>
        <p:spPr>
          <a:xfrm>
            <a:off x="462489" y="2615667"/>
            <a:ext cx="6314764" cy="115170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3307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rtl="0">
              <a:spcBef>
                <a:spcPts val="0"/>
              </a:spcBef>
              <a:buSzPct val="100000"/>
              <a:defRPr sz="3307"/>
            </a:lvl2pPr>
            <a:lvl3pPr lvl="2" rtl="0">
              <a:spcBef>
                <a:spcPts val="0"/>
              </a:spcBef>
              <a:buSzPct val="100000"/>
              <a:defRPr sz="3307"/>
            </a:lvl3pPr>
            <a:lvl4pPr lvl="3" rtl="0">
              <a:spcBef>
                <a:spcPts val="0"/>
              </a:spcBef>
              <a:buSzPct val="100000"/>
              <a:defRPr sz="3307"/>
            </a:lvl4pPr>
            <a:lvl5pPr lvl="4" rtl="0">
              <a:spcBef>
                <a:spcPts val="0"/>
              </a:spcBef>
              <a:buSzPct val="100000"/>
              <a:defRPr sz="3307"/>
            </a:lvl5pPr>
            <a:lvl6pPr lvl="5" rtl="0">
              <a:spcBef>
                <a:spcPts val="0"/>
              </a:spcBef>
              <a:buSzPct val="100000"/>
              <a:defRPr sz="3307"/>
            </a:lvl6pPr>
            <a:lvl7pPr lvl="6" rtl="0">
              <a:spcBef>
                <a:spcPts val="0"/>
              </a:spcBef>
              <a:buSzPct val="100000"/>
              <a:defRPr sz="3307"/>
            </a:lvl7pPr>
            <a:lvl8pPr lvl="7" rtl="0">
              <a:spcBef>
                <a:spcPts val="0"/>
              </a:spcBef>
              <a:buSzPct val="100000"/>
              <a:defRPr sz="3307"/>
            </a:lvl8pPr>
            <a:lvl9pPr lvl="8" rtl="0">
              <a:spcBef>
                <a:spcPts val="0"/>
              </a:spcBef>
              <a:buSzPct val="100000"/>
              <a:defRPr sz="3307"/>
            </a:lvl9pPr>
          </a:lstStyle>
          <a:p>
            <a:endParaRPr dirty="0"/>
          </a:p>
        </p:txBody>
      </p:sp>
      <p:cxnSp>
        <p:nvCxnSpPr>
          <p:cNvPr id="42" name="Straight Connector 41"/>
          <p:cNvCxnSpPr/>
          <p:nvPr userDrawn="1"/>
        </p:nvCxnSpPr>
        <p:spPr>
          <a:xfrm>
            <a:off x="462489" y="4118960"/>
            <a:ext cx="420984" cy="0"/>
          </a:xfrm>
          <a:prstGeom prst="line">
            <a:avLst/>
          </a:prstGeom>
          <a:ln w="12700">
            <a:solidFill>
              <a:srgbClr val="FF6B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1136063" y="1524899"/>
            <a:ext cx="8503883" cy="89557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defRPr sz="2205">
                <a:solidFill>
                  <a:srgbClr val="19317B"/>
                </a:solidFill>
                <a:latin typeface="+mn-lt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1136063" y="2721498"/>
            <a:ext cx="8503883" cy="391585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lvl="0" indent="-285750">
              <a:lnSpc>
                <a:spcPct val="150000"/>
              </a:lnSpc>
              <a:spcBef>
                <a:spcPts val="0"/>
              </a:spcBef>
              <a:buClr>
                <a:srgbClr val="FF6B19"/>
              </a:buClr>
              <a:buSzPct val="70000"/>
              <a:buFont typeface="LucidaGrande" charset="0"/>
              <a:buChar char="▶"/>
              <a:defRPr>
                <a:latin typeface="+mn-lt"/>
              </a:defRPr>
            </a:lvl1pPr>
            <a:lvl2pPr marL="742950" lvl="1" indent="-285750">
              <a:lnSpc>
                <a:spcPct val="150000"/>
              </a:lnSpc>
              <a:spcBef>
                <a:spcPts val="0"/>
              </a:spcBef>
              <a:buSzPct val="60000"/>
              <a:buFont typeface="LucidaGrande" charset="0"/>
              <a:buChar char="▶"/>
              <a:defRPr baseline="0"/>
            </a:lvl2pPr>
            <a:lvl3pPr marL="1200150" lvl="2" indent="-285750">
              <a:lnSpc>
                <a:spcPct val="150000"/>
              </a:lnSpc>
              <a:spcBef>
                <a:spcPts val="0"/>
              </a:spcBef>
              <a:buSzPct val="50000"/>
              <a:buFont typeface="LucidaGrande" charset="0"/>
              <a:buChar char="▶"/>
              <a:defRPr baseline="0"/>
            </a:lvl3pPr>
            <a:lvl4pPr marL="1657350" lvl="3" indent="-285750">
              <a:lnSpc>
                <a:spcPct val="150000"/>
              </a:lnSpc>
              <a:spcBef>
                <a:spcPts val="0"/>
              </a:spcBef>
              <a:buClr>
                <a:srgbClr val="19317B"/>
              </a:buClr>
              <a:buSzPct val="40000"/>
              <a:buFont typeface="LucidaGrande" charset="0"/>
              <a:buChar char="▶"/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hyperlink" Target="http://www.prace-ri.eu/" TargetMode="Externa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448134" y="7023036"/>
            <a:ext cx="687932" cy="5366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36052F6A-383D-4658-9E2E-503D22466366}" type="slidenum">
              <a:rPr lang="en-GB" sz="992" baseline="0" smtClean="0">
                <a:solidFill>
                  <a:srgbClr val="19317B"/>
                </a:solidFill>
              </a:rPr>
              <a:pPr/>
              <a:t>‹#›</a:t>
            </a:fld>
            <a:endParaRPr lang="en-GB" sz="992" baseline="0" dirty="0">
              <a:solidFill>
                <a:srgbClr val="19317B"/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62490" y="6954857"/>
            <a:ext cx="9766836" cy="0"/>
          </a:xfrm>
          <a:prstGeom prst="line">
            <a:avLst/>
          </a:prstGeom>
          <a:ln w="12700">
            <a:solidFill>
              <a:srgbClr val="FF6B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hlinkClick r:id="rId5"/>
          </p:cNvPr>
          <p:cNvSpPr txBox="1">
            <a:spLocks/>
          </p:cNvSpPr>
          <p:nvPr userDrawn="1"/>
        </p:nvSpPr>
        <p:spPr>
          <a:xfrm>
            <a:off x="8966371" y="7023036"/>
            <a:ext cx="1262953" cy="5366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GB" sz="992" baseline="0" dirty="0" err="1">
                <a:solidFill>
                  <a:srgbClr val="FF6B19"/>
                </a:solidFill>
                <a:hlinkClick r:id="rId5"/>
              </a:rPr>
              <a:t>www.prace-ri.eu</a:t>
            </a:r>
            <a:endParaRPr lang="en-GB" sz="992" baseline="0" dirty="0">
              <a:solidFill>
                <a:srgbClr val="FF6B1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" y="0"/>
            <a:ext cx="10688636" cy="1204253"/>
          </a:xfrm>
          <a:prstGeom prst="rect">
            <a:avLst/>
          </a:prstGeom>
        </p:spPr>
      </p:pic>
      <p:sp>
        <p:nvSpPr>
          <p:cNvPr id="6" name="Title Placeholder 5"/>
          <p:cNvSpPr>
            <a:spLocks noGrp="1"/>
          </p:cNvSpPr>
          <p:nvPr>
            <p:ph type="title"/>
          </p:nvPr>
        </p:nvSpPr>
        <p:spPr>
          <a:xfrm>
            <a:off x="534592" y="1401123"/>
            <a:ext cx="9622632" cy="1460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4592" y="3058851"/>
            <a:ext cx="9694732" cy="3601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sl-SI" dirty="0"/>
              <a:t>First level bullets</a:t>
            </a:r>
          </a:p>
          <a:p>
            <a:pPr lvl="1"/>
            <a:r>
              <a:rPr lang="sl-SI" dirty="0"/>
              <a:t>Second level bullets</a:t>
            </a:r>
          </a:p>
          <a:p>
            <a:pPr lvl="2"/>
            <a:r>
              <a:rPr lang="sl-SI" dirty="0"/>
              <a:t>Third level bullets</a:t>
            </a:r>
          </a:p>
          <a:p>
            <a:pPr lvl="3"/>
            <a:r>
              <a:rPr lang="sl-SI" dirty="0"/>
              <a:t>Forth level bullets</a:t>
            </a:r>
          </a:p>
          <a:p>
            <a:pPr lvl="3"/>
            <a:endParaRPr lang="sl-SI" dirty="0"/>
          </a:p>
        </p:txBody>
      </p:sp>
      <p:sp>
        <p:nvSpPr>
          <p:cNvPr id="20" name="Footer Placeholder 4"/>
          <p:cNvSpPr txBox="1">
            <a:spLocks/>
          </p:cNvSpPr>
          <p:nvPr userDrawn="1"/>
        </p:nvSpPr>
        <p:spPr>
          <a:xfrm>
            <a:off x="1025426" y="7023033"/>
            <a:ext cx="7940945" cy="5366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sz="992" baseline="0" dirty="0">
                <a:solidFill>
                  <a:srgbClr val="FF6B19"/>
                </a:solidFill>
              </a:rPr>
              <a:t>GÉANT SIG-Marcomms Autumn Meeting - 4-5 October 2022, Brussels, Belgium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8" r:id="rId3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2205" b="0" i="0" u="none" strike="noStrike" cap="none">
          <a:solidFill>
            <a:srgbClr val="19317B"/>
          </a:solidFill>
          <a:latin typeface="+mn-lt"/>
          <a:ea typeface="Arial" panose="020B0604020202020204" pitchFamily="34" charset="0"/>
          <a:cs typeface="Arial" panose="020B0604020202020204" pitchFamily="34" charset="0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285750" marR="0" lvl="0" indent="-285750" algn="l" rtl="0">
        <a:lnSpc>
          <a:spcPct val="150000"/>
        </a:lnSpc>
        <a:spcBef>
          <a:spcPts val="0"/>
        </a:spcBef>
        <a:spcAft>
          <a:spcPts val="0"/>
        </a:spcAft>
        <a:buClr>
          <a:srgbClr val="FF6B19"/>
        </a:buClr>
        <a:buSzPct val="70000"/>
        <a:buFont typeface="LucidaGrande" charset="0"/>
        <a:buChar char="▶"/>
        <a:defRPr sz="1543" b="0" i="0" u="none" strike="noStrike" cap="none" baseline="0" dirty="0">
          <a:solidFill>
            <a:srgbClr val="19317B"/>
          </a:solidFill>
          <a:latin typeface="+mn-lt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L="742950" marR="0" lvl="1" indent="-285750" algn="l" rtl="0">
        <a:lnSpc>
          <a:spcPct val="150000"/>
        </a:lnSpc>
        <a:spcBef>
          <a:spcPts val="0"/>
        </a:spcBef>
        <a:spcAft>
          <a:spcPts val="0"/>
        </a:spcAft>
        <a:buClr>
          <a:srgbClr val="19317B"/>
        </a:buClr>
        <a:buSzPct val="60000"/>
        <a:buFont typeface="LucidaGrande" charset="0"/>
        <a:buChar char="▶"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2pPr>
      <a:lvl3pPr marL="1200150" marR="0" lvl="2" indent="-285750" algn="l" rtl="0">
        <a:lnSpc>
          <a:spcPct val="150000"/>
        </a:lnSpc>
        <a:spcBef>
          <a:spcPts val="0"/>
        </a:spcBef>
        <a:spcAft>
          <a:spcPts val="0"/>
        </a:spcAft>
        <a:buSzPct val="50000"/>
        <a:buFont typeface="LucidaGrande" charset="0"/>
        <a:buChar char="▶"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3pPr>
      <a:lvl4pPr marL="1657350" marR="0" lvl="3" indent="-285750" algn="l" defTabSz="914400" rtl="0" eaLnBrk="1" fontAlgn="auto" latinLnBrk="0" hangingPunct="1">
        <a:lnSpc>
          <a:spcPct val="150000"/>
        </a:lnSpc>
        <a:spcBef>
          <a:spcPts val="0"/>
        </a:spcBef>
        <a:spcAft>
          <a:spcPts val="0"/>
        </a:spcAft>
        <a:buClrTx/>
        <a:buSzPct val="40000"/>
        <a:buFont typeface="LucidaGrande" charset="0"/>
        <a:buChar char="▶"/>
        <a:tabLst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4pPr>
      <a:lvl5pPr marL="0" marR="0" lvl="4" indent="0" algn="l" rtl="0">
        <a:lnSpc>
          <a:spcPct val="100000"/>
        </a:lnSpc>
        <a:spcBef>
          <a:spcPts val="0"/>
        </a:spcBef>
        <a:spcAft>
          <a:spcPts val="0"/>
        </a:spcAft>
        <a:buSzPct val="50000"/>
        <a:buFont typeface="LucidaGrande" charset="0"/>
        <a:buNone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L="285750" marR="0" lvl="6" indent="-285750" algn="l" rtl="0">
        <a:lnSpc>
          <a:spcPct val="100000"/>
        </a:lnSpc>
        <a:spcBef>
          <a:spcPts val="0"/>
        </a:spcBef>
        <a:spcAft>
          <a:spcPts val="0"/>
        </a:spcAft>
        <a:buSzPct val="50000"/>
        <a:buFont typeface="LucidaGrande" charset="0"/>
        <a:buChar char="▶"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sig-marcomms@prace-ri.eu" TargetMode="External"/><Relationship Id="rId3" Type="http://schemas.openxmlformats.org/officeDocument/2006/relationships/hyperlink" Target="https://prace-ri.eu/subscribe-to-prace-mailing-lists/" TargetMode="External"/><Relationship Id="rId7" Type="http://schemas.openxmlformats.org/officeDocument/2006/relationships/hyperlink" Target="mailto:sig-application-enabling@prace-ri.eu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ig-industry@prace-ri.eu" TargetMode="External"/><Relationship Id="rId5" Type="http://schemas.openxmlformats.org/officeDocument/2006/relationships/hyperlink" Target="mailto:sig-new-tech@prace-ri.eu" TargetMode="External"/><Relationship Id="rId4" Type="http://schemas.openxmlformats.org/officeDocument/2006/relationships/hyperlink" Target="mailto:sig-operation@prace-ri.eu" TargetMode="External"/><Relationship Id="rId9" Type="http://schemas.openxmlformats.org/officeDocument/2006/relationships/hyperlink" Target="mailto:sig-training@prace-ri.eu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M.Oorsprong@staff.prace-ri.eu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linkedin.com/company/prace" TargetMode="External"/><Relationship Id="rId4" Type="http://schemas.openxmlformats.org/officeDocument/2006/relationships/hyperlink" Target="http://www.prace-ri.e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c-hpc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hyperlink" Target="https://supercomputing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e-ri.e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ctrTitle"/>
          </p:nvPr>
        </p:nvSpPr>
        <p:spPr>
          <a:xfrm>
            <a:off x="450332" y="2555701"/>
            <a:ext cx="10081120" cy="1296858"/>
          </a:xfrm>
        </p:spPr>
        <p:txBody>
          <a:bodyPr>
            <a:noAutofit/>
          </a:bodyPr>
          <a:lstStyle/>
          <a:p>
            <a:r>
              <a:rPr lang="en-US" sz="4000" b="1" dirty="0"/>
              <a:t>PRACE </a:t>
            </a:r>
            <a:r>
              <a:rPr lang="en-US" sz="4000" b="1" dirty="0">
                <a:solidFill>
                  <a:srgbClr val="FF6B19"/>
                </a:solidFill>
              </a:rPr>
              <a:t>Legacy</a:t>
            </a:r>
          </a:p>
        </p:txBody>
      </p:sp>
      <p:sp>
        <p:nvSpPr>
          <p:cNvPr id="27" name="Shape 65"/>
          <p:cNvSpPr txBox="1">
            <a:spLocks/>
          </p:cNvSpPr>
          <p:nvPr/>
        </p:nvSpPr>
        <p:spPr>
          <a:xfrm>
            <a:off x="462489" y="4652969"/>
            <a:ext cx="4325153" cy="446173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600" b="0" i="0" u="none" strike="noStrike" cap="none">
                <a:solidFill>
                  <a:schemeClr val="bg1">
                    <a:lumMod val="50000"/>
                  </a:schemeClr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r>
              <a:rPr lang="en-GB" sz="1323" i="1" dirty="0">
                <a:solidFill>
                  <a:srgbClr val="19317B"/>
                </a:solidFill>
              </a:rPr>
              <a:t>Head of Communications, PRACE aisbl</a:t>
            </a:r>
            <a:endParaRPr lang="en" sz="1323" i="1" dirty="0">
              <a:solidFill>
                <a:srgbClr val="19317B"/>
              </a:solidFill>
            </a:endParaRPr>
          </a:p>
        </p:txBody>
      </p:sp>
      <p:sp>
        <p:nvSpPr>
          <p:cNvPr id="28" name="Shape 65"/>
          <p:cNvSpPr txBox="1">
            <a:spLocks/>
          </p:cNvSpPr>
          <p:nvPr/>
        </p:nvSpPr>
        <p:spPr>
          <a:xfrm>
            <a:off x="462489" y="4335465"/>
            <a:ext cx="6323577" cy="446173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600" b="0" i="0" u="none" strike="noStrike" cap="none">
                <a:solidFill>
                  <a:schemeClr val="bg1">
                    <a:lumMod val="50000"/>
                  </a:schemeClr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r>
              <a:rPr lang="en-GB" sz="2205" dirty="0">
                <a:solidFill>
                  <a:srgbClr val="19317B"/>
                </a:solidFill>
              </a:rPr>
              <a:t>Marjolein Oorsprong </a:t>
            </a:r>
            <a:r>
              <a:rPr lang="en-GB" sz="1320" i="1" dirty="0">
                <a:solidFill>
                  <a:srgbClr val="19317B"/>
                </a:solidFill>
              </a:rPr>
              <a:t>(she/her/hers)</a:t>
            </a:r>
            <a:endParaRPr lang="en" sz="1320" i="1" dirty="0">
              <a:solidFill>
                <a:srgbClr val="19317B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/>
              <a:t>PRACE </a:t>
            </a:r>
            <a:r>
              <a:rPr lang="en-GB" sz="4000" b="1" dirty="0">
                <a:solidFill>
                  <a:srgbClr val="FF6B19"/>
                </a:solidFill>
              </a:rPr>
              <a:t>@SC22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/>
              <a:t>#PRACEcelebration campaign was launched on 3 October 2022, leading up to SC22 (November, Dallas)</a:t>
            </a:r>
          </a:p>
          <a:p>
            <a:r>
              <a:rPr lang="en-GB" sz="2400" dirty="0"/>
              <a:t>PRACE booth will be decorated with</a:t>
            </a:r>
          </a:p>
          <a:p>
            <a:pPr lvl="1"/>
            <a:r>
              <a:rPr lang="en-GB" sz="2400" dirty="0"/>
              <a:t>Timeline from 2004 to present</a:t>
            </a:r>
          </a:p>
          <a:p>
            <a:pPr lvl="1"/>
            <a:r>
              <a:rPr lang="en-GB" sz="2400" dirty="0"/>
              <a:t>Excerpts of Success Stories, including imagery</a:t>
            </a:r>
          </a:p>
          <a:p>
            <a:pPr lvl="1"/>
            <a:r>
              <a:rPr lang="en-GB" sz="2400" dirty="0"/>
              <a:t>Instagram booth for fun pictures from our community</a:t>
            </a:r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F5A2AD-AFD3-CF50-6FE5-4FD9BAEB7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6106" y="1114108"/>
            <a:ext cx="3012868" cy="1217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582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0D8A2EA-23B5-D49D-1700-961A6C89F0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771"/>
            <a:ext cx="10691813" cy="4816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827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A143916-2D6D-8402-C8A8-B32156F1A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98004"/>
            <a:ext cx="10691813" cy="5363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103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/>
              <a:t>PRACE </a:t>
            </a:r>
            <a:r>
              <a:rPr lang="en-GB" sz="4000" b="1" dirty="0">
                <a:solidFill>
                  <a:srgbClr val="FF6B19"/>
                </a:solidFill>
              </a:rPr>
              <a:t>Sign-up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/>
              <a:t>PRACE mailing lists </a:t>
            </a:r>
            <a:r>
              <a:rPr lang="en-GB" sz="2400" dirty="0">
                <a:hlinkClick r:id="rId3"/>
              </a:rPr>
              <a:t>https://prace-ri.eu/subscribe-to-prace-mailing-lists/</a:t>
            </a:r>
            <a:r>
              <a:rPr lang="en-GB" sz="2400" dirty="0"/>
              <a:t> </a:t>
            </a:r>
          </a:p>
          <a:p>
            <a:pPr lvl="1"/>
            <a:r>
              <a:rPr lang="en-GB" sz="2400" dirty="0"/>
              <a:t>Info Bulletin (general PRACE News &amp; Announcements)</a:t>
            </a:r>
          </a:p>
          <a:p>
            <a:pPr lvl="1"/>
            <a:r>
              <a:rPr lang="en-GB" sz="2400" dirty="0"/>
              <a:t>Training Bulletin</a:t>
            </a:r>
          </a:p>
          <a:p>
            <a:pPr lvl="1"/>
            <a:r>
              <a:rPr lang="en-GB" sz="2400" dirty="0"/>
              <a:t>Outreach to Universities</a:t>
            </a:r>
          </a:p>
          <a:p>
            <a:r>
              <a:rPr lang="en-GB" sz="2400" dirty="0"/>
              <a:t>PRACE SIG Mailing Lists</a:t>
            </a: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4"/>
              </a:rPr>
              <a:t>sig-operation@prace-ri.eu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5"/>
              </a:rPr>
              <a:t>sig-new-tech@prace-ri.eu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6"/>
              </a:rPr>
              <a:t>sig-industry@prace-ri.eu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7"/>
              </a:rPr>
              <a:t>sig-application-enabling@prace-ri.eu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8"/>
              </a:rPr>
              <a:t>sig-marcomms@prace-ri.eu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9"/>
              </a:rPr>
              <a:t>sig-training@prace-ri.eu</a:t>
            </a:r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5766293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>
            <a:spLocks noGrp="1"/>
          </p:cNvSpPr>
          <p:nvPr>
            <p:ph type="ctrTitle" idx="4294967295"/>
          </p:nvPr>
        </p:nvSpPr>
        <p:spPr>
          <a:xfrm>
            <a:off x="738188" y="2339677"/>
            <a:ext cx="9217024" cy="874059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/>
          <a:p>
            <a:r>
              <a:rPr lang="sl-SI" sz="4000" b="1" dirty="0">
                <a:solidFill>
                  <a:srgbClr val="FF6B19"/>
                </a:solidFill>
              </a:rPr>
              <a:t>THANK YOU </a:t>
            </a:r>
            <a:r>
              <a:rPr lang="sl-SI" sz="4000" b="1" dirty="0">
                <a:solidFill>
                  <a:srgbClr val="19317B"/>
                </a:solidFill>
              </a:rPr>
              <a:t>FOR YOUR ATTENTION</a:t>
            </a:r>
            <a:endParaRPr lang="en-US" sz="4000" b="1" dirty="0">
              <a:solidFill>
                <a:srgbClr val="19317B"/>
              </a:solidFill>
            </a:endParaRPr>
          </a:p>
        </p:txBody>
      </p:sp>
      <p:sp>
        <p:nvSpPr>
          <p:cNvPr id="12" name="Shape 100"/>
          <p:cNvSpPr txBox="1">
            <a:spLocks/>
          </p:cNvSpPr>
          <p:nvPr/>
        </p:nvSpPr>
        <p:spPr>
          <a:xfrm>
            <a:off x="1026220" y="3347789"/>
            <a:ext cx="8640960" cy="2736304"/>
          </a:xfrm>
          <a:prstGeom prst="rect">
            <a:avLst/>
          </a:prstGeom>
        </p:spPr>
        <p:txBody>
          <a:bodyPr lIns="100779" tIns="100779" rIns="100779" bIns="100779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b="1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Marjolein Oorsprong</a:t>
            </a:r>
          </a:p>
          <a:p>
            <a:pPr algn="ctr"/>
            <a:r>
              <a:rPr lang="en-US" sz="1800" i="1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 of Communications</a:t>
            </a:r>
          </a:p>
          <a:p>
            <a:pPr algn="ctr"/>
            <a:endParaRPr lang="en-US" sz="1800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M.Oorsprong@staff.prace-ri.eu</a:t>
            </a:r>
            <a:endParaRPr lang="en-US" sz="1800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www.prace-ri.eu</a:t>
            </a:r>
            <a:endParaRPr lang="en-US" sz="1800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Twitter: @PRACE_RI</a:t>
            </a:r>
          </a:p>
          <a:p>
            <a:pPr algn="ctr"/>
            <a:r>
              <a:rPr lang="en-US" sz="1800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LinkedIn: </a:t>
            </a:r>
            <a:r>
              <a:rPr lang="en-US" sz="1800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www.linkedin.com/company/prace</a:t>
            </a:r>
            <a:endParaRPr lang="en-US" sz="1800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298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/>
              <a:t>PRACE </a:t>
            </a:r>
            <a:r>
              <a:rPr lang="en-GB" sz="4000" b="1" dirty="0">
                <a:solidFill>
                  <a:srgbClr val="FF6B19"/>
                </a:solidFill>
              </a:rPr>
              <a:t>Legacy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After 10+ years of making Tier-0 HPC available to academia and industry, the ecosystem is changing with the arrival of </a:t>
            </a:r>
            <a:r>
              <a:rPr lang="en-GB" sz="2400" dirty="0" err="1"/>
              <a:t>EuroHPC</a:t>
            </a:r>
            <a:endParaRPr lang="en-GB" sz="2400" dirty="0"/>
          </a:p>
          <a:p>
            <a:r>
              <a:rPr lang="en-GB" sz="2400" dirty="0"/>
              <a:t>A good moment to summarise &amp; promote what we have achieved over the years</a:t>
            </a:r>
          </a:p>
          <a:p>
            <a:pPr lvl="1"/>
            <a:r>
              <a:rPr lang="en-GB" sz="2400" dirty="0"/>
              <a:t>24 Calls for Proposal for Project Access</a:t>
            </a:r>
          </a:p>
          <a:p>
            <a:pPr lvl="1"/>
            <a:r>
              <a:rPr lang="en-GB" sz="2400" dirty="0"/>
              <a:t>44 cut-off for Preparatory Access</a:t>
            </a:r>
          </a:p>
          <a:p>
            <a:pPr lvl="1"/>
            <a:r>
              <a:rPr lang="en-GB" sz="2400" dirty="0"/>
              <a:t>14 SHAPE Calls for Proposals</a:t>
            </a:r>
          </a:p>
          <a:p>
            <a:pPr lvl="1"/>
            <a:r>
              <a:rPr lang="en-GB" sz="2400" dirty="0"/>
              <a:t>17 DECI Calls for Proposals</a:t>
            </a:r>
          </a:p>
          <a:p>
            <a:pPr lvl="1"/>
            <a:r>
              <a:rPr lang="en-GB" sz="2400" dirty="0"/>
              <a:t>11 ICEI Calls for Proposals</a:t>
            </a:r>
          </a:p>
          <a:p>
            <a:pPr lvl="1"/>
            <a:r>
              <a:rPr lang="en-GB" sz="2400" dirty="0"/>
              <a:t>2 international collaborative calls</a:t>
            </a:r>
          </a:p>
          <a:p>
            <a:pPr lvl="1"/>
            <a:r>
              <a:rPr lang="en-GB" sz="2400" dirty="0"/>
              <a:t>COVID-19 Fast Track Call for Proposals</a:t>
            </a:r>
          </a:p>
          <a:p>
            <a:endParaRPr lang="en-GB" sz="2400" dirty="0"/>
          </a:p>
          <a:p>
            <a:endParaRPr lang="en-GB" sz="2400" dirty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30469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/>
              <a:t>PRACE </a:t>
            </a:r>
            <a:r>
              <a:rPr lang="en-GB" sz="4000" b="1" dirty="0">
                <a:solidFill>
                  <a:srgbClr val="FF6B19"/>
                </a:solidFill>
              </a:rPr>
              <a:t>Publications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fontScale="92500" lnSpcReduction="10000"/>
          </a:bodyPr>
          <a:lstStyle/>
          <a:p>
            <a:pPr marL="285750" lvl="1">
              <a:lnSpc>
                <a:spcPct val="160000"/>
              </a:lnSpc>
              <a:buClr>
                <a:srgbClr val="FF6B19"/>
              </a:buClr>
              <a:buSzPct val="70000"/>
            </a:pPr>
            <a:r>
              <a:rPr lang="en-GB" sz="2400" dirty="0">
                <a:latin typeface="+mn-lt"/>
                <a:cs typeface="Arial" panose="020B0604020202020204" pitchFamily="34" charset="0"/>
              </a:rPr>
              <a:t>Annual Report (10+1)</a:t>
            </a:r>
          </a:p>
          <a:p>
            <a:pPr marL="285750" lvl="1">
              <a:lnSpc>
                <a:spcPct val="160000"/>
              </a:lnSpc>
              <a:buClr>
                <a:srgbClr val="FF6B19"/>
              </a:buClr>
              <a:buSzPct val="70000"/>
            </a:pPr>
            <a:r>
              <a:rPr lang="en-GB" sz="2400" dirty="0">
                <a:latin typeface="+mn-lt"/>
                <a:cs typeface="Arial" panose="020B0604020202020204" pitchFamily="34" charset="0"/>
              </a:rPr>
              <a:t>Digest magazine (9)</a:t>
            </a:r>
          </a:p>
          <a:p>
            <a:pPr marL="285750" lvl="1">
              <a:lnSpc>
                <a:spcPct val="160000"/>
              </a:lnSpc>
              <a:buClr>
                <a:srgbClr val="FF6B19"/>
              </a:buClr>
              <a:buSzPct val="70000"/>
            </a:pPr>
            <a:r>
              <a:rPr lang="en-GB" sz="2400" dirty="0">
                <a:latin typeface="+mn-lt"/>
                <a:cs typeface="Arial" panose="020B0604020202020204" pitchFamily="34" charset="0"/>
              </a:rPr>
              <a:t>PRACE Women in HPC Magazine</a:t>
            </a:r>
          </a:p>
          <a:p>
            <a:pPr marL="285750" lvl="1">
              <a:lnSpc>
                <a:spcPct val="160000"/>
              </a:lnSpc>
              <a:buClr>
                <a:srgbClr val="FF6B19"/>
              </a:buClr>
              <a:buSzPct val="70000"/>
            </a:pPr>
            <a:r>
              <a:rPr lang="en-GB" sz="2400" dirty="0">
                <a:latin typeface="+mn-lt"/>
                <a:cs typeface="Arial" panose="020B0604020202020204" pitchFamily="34" charset="0"/>
              </a:rPr>
              <a:t>Stand-alone articles (&gt;20)</a:t>
            </a:r>
          </a:p>
          <a:p>
            <a:pPr marL="285750" lvl="1">
              <a:lnSpc>
                <a:spcPct val="160000"/>
              </a:lnSpc>
              <a:buClr>
                <a:srgbClr val="FF6B19"/>
              </a:buClr>
              <a:buSzPct val="70000"/>
            </a:pPr>
            <a:r>
              <a:rPr lang="en-GB" sz="2400" dirty="0">
                <a:latin typeface="+mn-lt"/>
                <a:cs typeface="Arial" panose="020B0604020202020204" pitchFamily="34" charset="0"/>
              </a:rPr>
              <a:t>Fact Sheets (18)</a:t>
            </a:r>
          </a:p>
          <a:p>
            <a:pPr marL="285750" lvl="1">
              <a:lnSpc>
                <a:spcPct val="160000"/>
              </a:lnSpc>
              <a:buClr>
                <a:srgbClr val="FF6B19"/>
              </a:buClr>
              <a:buSzPct val="70000"/>
            </a:pPr>
            <a:r>
              <a:rPr lang="en-GB" sz="2400" dirty="0">
                <a:latin typeface="+mn-lt"/>
                <a:cs typeface="Arial" panose="020B0604020202020204" pitchFamily="34" charset="0"/>
              </a:rPr>
              <a:t>Scientific Case (3)</a:t>
            </a:r>
          </a:p>
          <a:p>
            <a:pPr marL="285750" lvl="1">
              <a:lnSpc>
                <a:spcPct val="160000"/>
              </a:lnSpc>
              <a:buClr>
                <a:srgbClr val="FF6B19"/>
              </a:buClr>
              <a:buSzPct val="70000"/>
            </a:pPr>
            <a:r>
              <a:rPr lang="en-GB" sz="2400" dirty="0">
                <a:latin typeface="+mn-lt"/>
                <a:cs typeface="Arial" panose="020B0604020202020204" pitchFamily="34" charset="0"/>
              </a:rPr>
              <a:t>Position Paper (1)</a:t>
            </a:r>
          </a:p>
          <a:p>
            <a:pPr marL="285750" lvl="1">
              <a:lnSpc>
                <a:spcPct val="160000"/>
              </a:lnSpc>
              <a:buClr>
                <a:srgbClr val="FF6B19"/>
              </a:buClr>
              <a:buSzPct val="70000"/>
            </a:pPr>
            <a:r>
              <a:rPr lang="en-GB" sz="2400" dirty="0">
                <a:latin typeface="+mn-lt"/>
                <a:cs typeface="Arial" panose="020B0604020202020204" pitchFamily="34" charset="0"/>
              </a:rPr>
              <a:t>&gt;125 videos</a:t>
            </a:r>
          </a:p>
          <a:p>
            <a:endParaRPr lang="en-GB" sz="2400" dirty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4F06734-3BBC-F39B-09EC-FD6102E0E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594" y="3973040"/>
            <a:ext cx="1896951" cy="2684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DA58327D-56D1-43FB-4DBB-0E471C1615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3978" y="3973041"/>
            <a:ext cx="1896951" cy="2684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E1FB17FF-A809-DB88-5958-F4591BDF02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452" y="1043533"/>
            <a:ext cx="1896952" cy="268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025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/>
              <a:t>PRACE </a:t>
            </a:r>
            <a:r>
              <a:rPr lang="en-GB" sz="4000" b="1" dirty="0">
                <a:solidFill>
                  <a:srgbClr val="FF6B19"/>
                </a:solidFill>
              </a:rPr>
              <a:t>Events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/>
              <a:t>EuroHPC Summit Week &amp; </a:t>
            </a:r>
            <a:r>
              <a:rPr lang="en-GB" sz="2400" dirty="0" err="1"/>
              <a:t>PRACEdays</a:t>
            </a:r>
            <a:r>
              <a:rPr lang="en-GB" sz="2400" dirty="0"/>
              <a:t> &gt; since 2012</a:t>
            </a:r>
          </a:p>
          <a:p>
            <a:r>
              <a:rPr lang="en-GB" sz="2400" dirty="0"/>
              <a:t>ISC &gt; </a:t>
            </a:r>
            <a:r>
              <a:rPr lang="en-GB" sz="2400" dirty="0">
                <a:hlinkClick r:id="rId3"/>
              </a:rPr>
              <a:t>www.isc-hpc.com</a:t>
            </a:r>
            <a:r>
              <a:rPr lang="en-GB" sz="2400" dirty="0"/>
              <a:t> &gt; since 2008</a:t>
            </a:r>
          </a:p>
          <a:p>
            <a:r>
              <a:rPr lang="en-GB" sz="2400" dirty="0"/>
              <a:t>SC &gt; </a:t>
            </a:r>
            <a:r>
              <a:rPr lang="en-GB" sz="2400" dirty="0">
                <a:hlinkClick r:id="rId4"/>
              </a:rPr>
              <a:t>https://supercomputing.org/</a:t>
            </a:r>
            <a:r>
              <a:rPr lang="en-GB" sz="2400" dirty="0"/>
              <a:t> &gt; since 2007</a:t>
            </a:r>
          </a:p>
          <a:p>
            <a:r>
              <a:rPr lang="en-GB" sz="2400" dirty="0"/>
              <a:t>Other events such as: DI4R, EAGE, ICT, ICRI, BDEC, </a:t>
            </a:r>
            <a:r>
              <a:rPr lang="en-GB" sz="2400" dirty="0" err="1"/>
              <a:t>HiPEAC</a:t>
            </a:r>
            <a:r>
              <a:rPr lang="en-GB" sz="2400" dirty="0"/>
              <a:t>, PARI, etc.</a:t>
            </a:r>
          </a:p>
          <a:p>
            <a:endParaRPr lang="en-GB" sz="2400" dirty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  <p:pic>
        <p:nvPicPr>
          <p:cNvPr id="5122" name="Picture 2" descr="PRACEdays22_logo_final">
            <a:extLst>
              <a:ext uri="{FF2B5EF4-FFF2-40B4-BE49-F238E27FC236}">
                <a16:creationId xmlns:a16="http://schemas.microsoft.com/office/drawing/2014/main" id="{6166BFC4-BF69-416B-F06C-2471126B94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394" y="5228688"/>
            <a:ext cx="2952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uroHPC Summit Week 2022">
            <a:extLst>
              <a:ext uri="{FF2B5EF4-FFF2-40B4-BE49-F238E27FC236}">
                <a16:creationId xmlns:a16="http://schemas.microsoft.com/office/drawing/2014/main" id="{B1E8DB31-4817-BAEF-CD5D-3BBC68C10F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46" y="5103823"/>
            <a:ext cx="4869905" cy="162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033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/>
              <a:t>PRACE </a:t>
            </a:r>
            <a:r>
              <a:rPr lang="en-GB" sz="4000" b="1" dirty="0">
                <a:solidFill>
                  <a:srgbClr val="FF6B19"/>
                </a:solidFill>
              </a:rPr>
              <a:t>Awards</a:t>
            </a:r>
          </a:p>
        </p:txBody>
      </p:sp>
      <p:sp>
        <p:nvSpPr>
          <p:cNvPr id="5" name="Shape 357"/>
          <p:cNvSpPr txBox="1">
            <a:spLocks noGrp="1"/>
          </p:cNvSpPr>
          <p:nvPr>
            <p:ph type="body" idx="1"/>
          </p:nvPr>
        </p:nvSpPr>
        <p:spPr>
          <a:xfrm>
            <a:off x="373894" y="2342965"/>
            <a:ext cx="4972806" cy="3579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ts val="1680"/>
              <a:buFont typeface="Merriweather Sans"/>
              <a:buChar char="▶"/>
            </a:pPr>
            <a:r>
              <a:rPr lang="en-GB" sz="2200" b="0" i="0" u="none" strike="noStrike" cap="none" dirty="0" err="1">
                <a:solidFill>
                  <a:srgbClr val="19317B"/>
                </a:solidFill>
                <a:sym typeface="Arial"/>
              </a:rPr>
              <a:t>PRACEdays</a:t>
            </a: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 Awards</a:t>
            </a:r>
            <a:endParaRPr sz="2200" b="0" i="0" u="none" strike="noStrike" cap="none" dirty="0">
              <a:solidFill>
                <a:srgbClr val="19317B"/>
              </a:solidFill>
              <a:sym typeface="Arial"/>
            </a:endParaRPr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Student Poster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Poster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Industrial Presentation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Scientific Presentation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FF6B19"/>
                </a:solidFill>
                <a:sym typeface="Arial"/>
              </a:rPr>
              <a:t>PRACE Ada Lovelace Award for HPC</a:t>
            </a:r>
          </a:p>
        </p:txBody>
      </p:sp>
      <p:sp>
        <p:nvSpPr>
          <p:cNvPr id="6" name="Shape 358"/>
          <p:cNvSpPr txBox="1"/>
          <p:nvPr/>
        </p:nvSpPr>
        <p:spPr>
          <a:xfrm>
            <a:off x="5346699" y="2315698"/>
            <a:ext cx="5049233" cy="3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ts val="168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PRACE-ISC Research Poster Award</a:t>
            </a:r>
            <a:endParaRPr sz="2200" dirty="0"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ts val="168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PRACE Summer of HPC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Ambassador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Visualisation</a:t>
            </a: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ts val="1680"/>
              <a:buFont typeface="Merriweather Sans"/>
              <a:buChar char="▶"/>
            </a:pPr>
            <a:r>
              <a:rPr lang="en-GB" sz="2200" dirty="0">
                <a:solidFill>
                  <a:srgbClr val="19317B"/>
                </a:solidFill>
              </a:rPr>
              <a:t>PRACE HPC Excellence Award</a:t>
            </a:r>
            <a:endParaRPr lang="en-GB" sz="2200" dirty="0"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ts val="1680"/>
              <a:buFont typeface="Merriweather Sans"/>
              <a:buChar char="▶"/>
            </a:pPr>
            <a:r>
              <a:rPr lang="en-GB" sz="2200" dirty="0">
                <a:solidFill>
                  <a:srgbClr val="19317B"/>
                </a:solidFill>
              </a:rPr>
              <a:t>PRACE Award at EUCYS</a:t>
            </a:r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endParaRPr sz="2200" b="0" i="0" u="none" strike="noStrike" cap="none" dirty="0">
              <a:solidFill>
                <a:srgbClr val="19317B"/>
              </a:solidFill>
              <a:sym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466" y="6040215"/>
            <a:ext cx="10098467" cy="707886"/>
          </a:xfrm>
          <a:prstGeom prst="rect">
            <a:avLst/>
          </a:prstGeom>
          <a:solidFill>
            <a:srgbClr val="84CEEF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19317B"/>
                </a:solidFill>
              </a:rPr>
              <a:t>Awards are meant to celebrate </a:t>
            </a:r>
            <a:r>
              <a:rPr lang="en-GB" sz="2000" dirty="0">
                <a:solidFill>
                  <a:srgbClr val="FF6B19"/>
                </a:solidFill>
              </a:rPr>
              <a:t>excellent</a:t>
            </a:r>
            <a:r>
              <a:rPr lang="en-GB" sz="2000" dirty="0">
                <a:solidFill>
                  <a:srgbClr val="19317B"/>
                </a:solidFill>
              </a:rPr>
              <a:t> HPC-supported </a:t>
            </a:r>
            <a:r>
              <a:rPr lang="en-GB" sz="2000" dirty="0">
                <a:solidFill>
                  <a:srgbClr val="FF6B19"/>
                </a:solidFill>
              </a:rPr>
              <a:t>research &amp; innovation</a:t>
            </a:r>
            <a:r>
              <a:rPr lang="en-GB" sz="2000" dirty="0">
                <a:solidFill>
                  <a:srgbClr val="19317B"/>
                </a:solidFill>
              </a:rPr>
              <a:t>, as well as to encourage </a:t>
            </a:r>
            <a:r>
              <a:rPr lang="en-GB" sz="2000" dirty="0">
                <a:solidFill>
                  <a:srgbClr val="FF6B19"/>
                </a:solidFill>
              </a:rPr>
              <a:t>students</a:t>
            </a:r>
            <a:r>
              <a:rPr lang="en-GB" sz="2000" dirty="0">
                <a:solidFill>
                  <a:srgbClr val="19317B"/>
                </a:solidFill>
              </a:rPr>
              <a:t> and </a:t>
            </a:r>
            <a:r>
              <a:rPr lang="en-GB" sz="2000" dirty="0">
                <a:solidFill>
                  <a:srgbClr val="FF6B19"/>
                </a:solidFill>
              </a:rPr>
              <a:t>women</a:t>
            </a:r>
            <a:r>
              <a:rPr lang="en-GB" sz="2000" dirty="0">
                <a:solidFill>
                  <a:srgbClr val="19317B"/>
                </a:solidFill>
              </a:rPr>
              <a:t> in HPC.</a:t>
            </a:r>
          </a:p>
        </p:txBody>
      </p:sp>
      <p:pic>
        <p:nvPicPr>
          <p:cNvPr id="3074" name="Picture 2" descr="AdaLovelace">
            <a:extLst>
              <a:ext uri="{FF2B5EF4-FFF2-40B4-BE49-F238E27FC236}">
                <a16:creationId xmlns:a16="http://schemas.microsoft.com/office/drawing/2014/main" id="{19C2968E-8F90-AB75-FBA7-77498EC82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8219" y="1043533"/>
            <a:ext cx="14097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9977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/>
              <a:t>PRACE </a:t>
            </a:r>
            <a:r>
              <a:rPr lang="en-GB" sz="4000" b="1" dirty="0">
                <a:solidFill>
                  <a:srgbClr val="FF6B19"/>
                </a:solidFill>
              </a:rPr>
              <a:t>Training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/>
              <a:t>PRACE Summer of HPC &gt; since 2013</a:t>
            </a:r>
          </a:p>
          <a:p>
            <a:r>
              <a:rPr lang="en-GB" sz="2400" dirty="0"/>
              <a:t>International HPC Summer School &gt; since 2011</a:t>
            </a:r>
          </a:p>
          <a:p>
            <a:r>
              <a:rPr lang="en-GB" sz="2400" dirty="0"/>
              <a:t>MOOCs via </a:t>
            </a:r>
            <a:r>
              <a:rPr lang="en-GB" sz="2400" dirty="0" err="1"/>
              <a:t>FutureLearn</a:t>
            </a:r>
            <a:endParaRPr lang="en-GB" sz="2400" dirty="0"/>
          </a:p>
          <a:p>
            <a:r>
              <a:rPr lang="en-GB" sz="2400" dirty="0"/>
              <a:t>&gt;17 000 people trained via</a:t>
            </a:r>
          </a:p>
          <a:p>
            <a:pPr lvl="1"/>
            <a:r>
              <a:rPr lang="en-GB" sz="2400" dirty="0"/>
              <a:t>Training events</a:t>
            </a:r>
          </a:p>
          <a:p>
            <a:pPr lvl="1"/>
            <a:r>
              <a:rPr lang="en-GB" sz="2400" dirty="0"/>
              <a:t>Seasonal School</a:t>
            </a:r>
          </a:p>
          <a:p>
            <a:pPr lvl="1"/>
            <a:r>
              <a:rPr lang="en-GB" sz="2400" dirty="0"/>
              <a:t>Workshops</a:t>
            </a:r>
          </a:p>
          <a:p>
            <a:pPr lvl="1"/>
            <a:endParaRPr lang="en-GB" sz="2400" dirty="0"/>
          </a:p>
          <a:p>
            <a:endParaRPr lang="en-GB" sz="2400" dirty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EAF840-5D29-1337-2275-CD80EAC9E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1637" y="1403573"/>
            <a:ext cx="1686694" cy="36960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E6B5568-2A67-06BD-B1F6-6148BE0BE8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6651" y="3815562"/>
            <a:ext cx="1219200" cy="1219200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E0C95F5-A802-CBF5-0192-4A4C20E92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430" y="5100302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725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/>
              <a:t>PRACE </a:t>
            </a:r>
            <a:r>
              <a:rPr lang="en-GB" sz="4000" b="1" dirty="0">
                <a:solidFill>
                  <a:srgbClr val="FF6B19"/>
                </a:solidFill>
              </a:rPr>
              <a:t>Website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>
                <a:hlinkClick r:id="rId3"/>
              </a:rPr>
              <a:t>www.prace-ri.eu</a:t>
            </a:r>
            <a:endParaRPr lang="en-GB" sz="2400" dirty="0"/>
          </a:p>
          <a:p>
            <a:pPr lvl="1"/>
            <a:r>
              <a:rPr lang="en-GB" sz="2400" dirty="0"/>
              <a:t>Will be re-organised and partially rewritten to better show what we have achieved</a:t>
            </a:r>
          </a:p>
          <a:p>
            <a:pPr lvl="2"/>
            <a:r>
              <a:rPr lang="en-GB" sz="2400" dirty="0"/>
              <a:t>Improved search function</a:t>
            </a:r>
          </a:p>
          <a:p>
            <a:pPr lvl="1"/>
            <a:r>
              <a:rPr lang="en-GB" sz="2400" dirty="0"/>
              <a:t>Will host the Calls for Proposals by </a:t>
            </a:r>
            <a:r>
              <a:rPr lang="en-GB" sz="2400" dirty="0" err="1"/>
              <a:t>EuroHPC</a:t>
            </a:r>
            <a:endParaRPr lang="en-GB" sz="2400" dirty="0"/>
          </a:p>
          <a:p>
            <a:pPr lvl="2"/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779487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71E006F-CD37-83FD-012B-885588287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91813" cy="739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780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/>
              <a:t>PRACE </a:t>
            </a:r>
            <a:r>
              <a:rPr lang="en-GB" sz="4000" b="1" dirty="0">
                <a:solidFill>
                  <a:srgbClr val="FF6B19"/>
                </a:solidFill>
              </a:rPr>
              <a:t>Social Media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/>
              <a:t>LinkedIn &amp; Twitter</a:t>
            </a:r>
          </a:p>
          <a:p>
            <a:pPr lvl="1"/>
            <a:r>
              <a:rPr lang="en-GB" sz="2400" dirty="0"/>
              <a:t>Launched on 3 October 2022</a:t>
            </a:r>
          </a:p>
          <a:p>
            <a:pPr lvl="2"/>
            <a:r>
              <a:rPr lang="en-GB" sz="2400" dirty="0"/>
              <a:t>#PRACEcelebration</a:t>
            </a:r>
          </a:p>
          <a:p>
            <a:pPr lvl="3"/>
            <a:r>
              <a:rPr lang="en-GB" sz="2400" dirty="0"/>
              <a:t>#triviaTuesday</a:t>
            </a:r>
          </a:p>
          <a:p>
            <a:pPr lvl="3"/>
            <a:r>
              <a:rPr lang="en-GB" sz="2400" dirty="0"/>
              <a:t>#throwbackThursday</a:t>
            </a:r>
          </a:p>
          <a:p>
            <a:pPr lvl="3"/>
            <a:r>
              <a:rPr lang="en-GB" sz="2400" dirty="0"/>
              <a:t>#PRACEswag</a:t>
            </a:r>
          </a:p>
          <a:p>
            <a:endParaRPr lang="en-GB" sz="2400" dirty="0"/>
          </a:p>
          <a:p>
            <a:endParaRPr lang="fr-FR" sz="2400" dirty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677AC30-65F6-C090-CE7F-CC0A7EFFB7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592" y="1468233"/>
            <a:ext cx="2073758" cy="17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177696-EA5A-4F8D-A1C0-2978836B9F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1407" y="5180525"/>
            <a:ext cx="2063453" cy="15475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8697A7-D071-CE60-7E32-7CAD833120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519"/>
          <a:stretch/>
        </p:blipFill>
        <p:spPr>
          <a:xfrm>
            <a:off x="6065986" y="3426964"/>
            <a:ext cx="2080228" cy="22322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CFAAA1-23B4-508F-BBA6-312A501B19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8781" y="3419797"/>
            <a:ext cx="2063453" cy="1547590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C5932A5-2E9A-2E0D-25A0-51FC7EFEF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074" y="1468233"/>
            <a:ext cx="2122140" cy="1778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743801"/>
      </p:ext>
    </p:extLst>
  </p:cSld>
  <p:clrMapOvr>
    <a:masterClrMapping/>
  </p:clrMapOvr>
</p:sld>
</file>

<file path=ppt/theme/theme1.xml><?xml version="1.0" encoding="utf-8"?>
<a:theme xmlns:a="http://schemas.openxmlformats.org/drawingml/2006/main" name="Arvirarg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8716</TotalTime>
  <Words>568</Words>
  <Application>Microsoft Office PowerPoint</Application>
  <PresentationFormat>Custom</PresentationFormat>
  <Paragraphs>118</Paragraphs>
  <Slides>14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LucidaGrande</vt:lpstr>
      <vt:lpstr>Merriweather Sans</vt:lpstr>
      <vt:lpstr>Source Sans Pro</vt:lpstr>
      <vt:lpstr>Arvirargus template</vt:lpstr>
      <vt:lpstr>PRACE Legacy</vt:lpstr>
      <vt:lpstr>PRACE Legacy</vt:lpstr>
      <vt:lpstr>PRACE Publications</vt:lpstr>
      <vt:lpstr>PRACE Events</vt:lpstr>
      <vt:lpstr>PRACE Awards</vt:lpstr>
      <vt:lpstr>PRACE Training</vt:lpstr>
      <vt:lpstr>PRACE Website</vt:lpstr>
      <vt:lpstr>PowerPoint Presentation</vt:lpstr>
      <vt:lpstr>PRACE Social Media</vt:lpstr>
      <vt:lpstr>PRACE @SC22</vt:lpstr>
      <vt:lpstr>PowerPoint Presentation</vt:lpstr>
      <vt:lpstr>PowerPoint Presentation</vt:lpstr>
      <vt:lpstr>PRACE Sign-up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miha arvaj</dc:creator>
  <cp:lastModifiedBy>Marjolein Oorsprong</cp:lastModifiedBy>
  <cp:revision>332</cp:revision>
  <cp:lastPrinted>2017-05-09T12:34:47Z</cp:lastPrinted>
  <dcterms:modified xsi:type="dcterms:W3CDTF">2022-10-03T13:19:27Z</dcterms:modified>
</cp:coreProperties>
</file>