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64" r:id="rId14"/>
  </p:sldIdLst>
  <p:sldSz cx="9906000" cy="6858000" type="A4"/>
  <p:notesSz cx="9906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1022" y="31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42950" y="2125980"/>
            <a:ext cx="84201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485900" y="3840480"/>
            <a:ext cx="69342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810"/>
              </a:lnSpc>
            </a:pPr>
            <a:r>
              <a:rPr spc="-5" dirty="0"/>
              <a:t>End-Users</a:t>
            </a:r>
            <a:r>
              <a:rPr spc="-10" dirty="0"/>
              <a:t> </a:t>
            </a:r>
            <a:r>
              <a:rPr spc="-25" dirty="0"/>
              <a:t>Training</a:t>
            </a:r>
            <a:r>
              <a:rPr spc="5" dirty="0"/>
              <a:t> </a:t>
            </a:r>
            <a:r>
              <a:rPr spc="-5" dirty="0"/>
              <a:t>15.04.22, </a:t>
            </a:r>
            <a:r>
              <a:rPr spc="-10" dirty="0"/>
              <a:t>Tbilisi,</a:t>
            </a:r>
            <a:r>
              <a:rPr spc="10" dirty="0"/>
              <a:t> </a:t>
            </a:r>
            <a:r>
              <a:rPr spc="-5" dirty="0"/>
              <a:t>Georgia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10/5/2022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81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006FC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810"/>
              </a:lnSpc>
            </a:pPr>
            <a:r>
              <a:rPr spc="-5" dirty="0"/>
              <a:t>End-Users</a:t>
            </a:r>
            <a:r>
              <a:rPr spc="-10" dirty="0"/>
              <a:t> </a:t>
            </a:r>
            <a:r>
              <a:rPr spc="-25" dirty="0"/>
              <a:t>Training</a:t>
            </a:r>
            <a:r>
              <a:rPr spc="5" dirty="0"/>
              <a:t> </a:t>
            </a:r>
            <a:r>
              <a:rPr spc="-5" dirty="0"/>
              <a:t>15.04.22, </a:t>
            </a:r>
            <a:r>
              <a:rPr spc="-10" dirty="0"/>
              <a:t>Tbilisi,</a:t>
            </a:r>
            <a:r>
              <a:rPr spc="10" dirty="0"/>
              <a:t> </a:t>
            </a:r>
            <a:r>
              <a:rPr spc="-5" dirty="0"/>
              <a:t>Georgia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10/5/2022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81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006FC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95300" y="1577340"/>
            <a:ext cx="430911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01590" y="1577340"/>
            <a:ext cx="430911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810"/>
              </a:lnSpc>
            </a:pPr>
            <a:r>
              <a:rPr spc="-5" dirty="0"/>
              <a:t>End-Users</a:t>
            </a:r>
            <a:r>
              <a:rPr spc="-10" dirty="0"/>
              <a:t> </a:t>
            </a:r>
            <a:r>
              <a:rPr spc="-25" dirty="0"/>
              <a:t>Training</a:t>
            </a:r>
            <a:r>
              <a:rPr spc="5" dirty="0"/>
              <a:t> </a:t>
            </a:r>
            <a:r>
              <a:rPr spc="-5" dirty="0"/>
              <a:t>15.04.22, </a:t>
            </a:r>
            <a:r>
              <a:rPr spc="-10" dirty="0"/>
              <a:t>Tbilisi,</a:t>
            </a:r>
            <a:r>
              <a:rPr spc="10" dirty="0"/>
              <a:t> </a:t>
            </a:r>
            <a:r>
              <a:rPr spc="-5" dirty="0"/>
              <a:t>Georgia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10/5/2022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81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006FC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810"/>
              </a:lnSpc>
            </a:pPr>
            <a:r>
              <a:rPr spc="-5" dirty="0"/>
              <a:t>End-Users</a:t>
            </a:r>
            <a:r>
              <a:rPr spc="-10" dirty="0"/>
              <a:t> </a:t>
            </a:r>
            <a:r>
              <a:rPr spc="-25" dirty="0"/>
              <a:t>Training</a:t>
            </a:r>
            <a:r>
              <a:rPr spc="5" dirty="0"/>
              <a:t> </a:t>
            </a:r>
            <a:r>
              <a:rPr spc="-5" dirty="0"/>
              <a:t>15.04.22, </a:t>
            </a:r>
            <a:r>
              <a:rPr spc="-10" dirty="0"/>
              <a:t>Tbilisi,</a:t>
            </a:r>
            <a:r>
              <a:rPr spc="10" dirty="0"/>
              <a:t> </a:t>
            </a:r>
            <a:r>
              <a:rPr spc="-5" dirty="0"/>
              <a:t>Georgia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10/5/2022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81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810"/>
              </a:lnSpc>
            </a:pPr>
            <a:r>
              <a:rPr spc="-5" dirty="0"/>
              <a:t>End-Users</a:t>
            </a:r>
            <a:r>
              <a:rPr spc="-10" dirty="0"/>
              <a:t> </a:t>
            </a:r>
            <a:r>
              <a:rPr spc="-25" dirty="0"/>
              <a:t>Training</a:t>
            </a:r>
            <a:r>
              <a:rPr spc="5" dirty="0"/>
              <a:t> </a:t>
            </a:r>
            <a:r>
              <a:rPr spc="-5" dirty="0"/>
              <a:t>15.04.22, </a:t>
            </a:r>
            <a:r>
              <a:rPr spc="-10" dirty="0"/>
              <a:t>Tbilisi,</a:t>
            </a:r>
            <a:r>
              <a:rPr spc="10" dirty="0"/>
              <a:t> </a:t>
            </a:r>
            <a:r>
              <a:rPr spc="-5" dirty="0"/>
              <a:t>Georgia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10/5/2022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81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906000" cy="6857998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55751" y="2068144"/>
            <a:ext cx="7794497" cy="1002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006FC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51231" y="1357375"/>
            <a:ext cx="9203537" cy="47199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910332" y="6432219"/>
            <a:ext cx="4084320" cy="2546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810"/>
              </a:lnSpc>
            </a:pPr>
            <a:r>
              <a:rPr spc="-5" dirty="0"/>
              <a:t>End-Users</a:t>
            </a:r>
            <a:r>
              <a:rPr spc="-10" dirty="0"/>
              <a:t> </a:t>
            </a:r>
            <a:r>
              <a:rPr spc="-25" dirty="0"/>
              <a:t>Training</a:t>
            </a:r>
            <a:r>
              <a:rPr spc="5" dirty="0"/>
              <a:t> </a:t>
            </a:r>
            <a:r>
              <a:rPr spc="-5" dirty="0"/>
              <a:t>15.04.22, </a:t>
            </a:r>
            <a:r>
              <a:rPr spc="-10" dirty="0"/>
              <a:t>Tbilisi,</a:t>
            </a:r>
            <a:r>
              <a:rPr spc="10" dirty="0"/>
              <a:t> </a:t>
            </a:r>
            <a:r>
              <a:rPr spc="-5" dirty="0"/>
              <a:t>Georgia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95300" y="6377940"/>
            <a:ext cx="22783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10/5/2022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164701" y="6432219"/>
            <a:ext cx="192404" cy="2546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810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apconnect.eu/stories/georgian-executive-board-on-european-open-science-cloud-mou-elect-chair-in-first-meeting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ni4os.eu/2021/12/29/first-meeting-of-the-executive-board-of-the-mou-on-the-georgian-open-science-cloud-initiative/" TargetMode="Externa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5800" y="2743200"/>
            <a:ext cx="8905747" cy="62901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EOSC in </a:t>
            </a:r>
            <a:r>
              <a:rPr lang="en-US" sz="4000" dirty="0">
                <a:solidFill>
                  <a:schemeClr val="accent1"/>
                </a:solidFill>
              </a:rPr>
              <a:t>Georgia</a:t>
            </a:r>
            <a:endParaRPr lang="el-GR" sz="4000" dirty="0">
              <a:solidFill>
                <a:schemeClr val="accent1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2227" y="4495800"/>
            <a:ext cx="4387850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400" dirty="0" smtClean="0">
                <a:solidFill>
                  <a:srgbClr val="006FC0"/>
                </a:solidFill>
                <a:latin typeface="Calibri"/>
                <a:cs typeface="Calibri"/>
              </a:rPr>
              <a:t>Tamara Gvenetadze</a:t>
            </a:r>
            <a:endParaRPr sz="2400" dirty="0">
              <a:latin typeface="Calibri"/>
              <a:cs typeface="Calibri"/>
            </a:endParaRPr>
          </a:p>
          <a:p>
            <a:r>
              <a:rPr sz="2400" spc="-5" dirty="0">
                <a:solidFill>
                  <a:srgbClr val="006FC0"/>
                </a:solidFill>
                <a:latin typeface="Calibri"/>
                <a:cs typeface="Calibri"/>
              </a:rPr>
              <a:t>Georgian</a:t>
            </a:r>
            <a:r>
              <a:rPr sz="2400" spc="-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006FC0"/>
                </a:solidFill>
                <a:latin typeface="Calibri"/>
                <a:cs typeface="Calibri"/>
              </a:rPr>
              <a:t>Research</a:t>
            </a:r>
            <a:r>
              <a:rPr sz="2400" spc="-4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006FC0"/>
                </a:solidFill>
                <a:latin typeface="Calibri"/>
                <a:cs typeface="Calibri"/>
              </a:rPr>
              <a:t>and</a:t>
            </a:r>
            <a:r>
              <a:rPr sz="2400" spc="-3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006FC0"/>
                </a:solidFill>
                <a:latin typeface="Calibri"/>
                <a:cs typeface="Calibri"/>
              </a:rPr>
              <a:t>Educational </a:t>
            </a:r>
            <a:r>
              <a:rPr sz="2400" spc="-53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006FC0"/>
                </a:solidFill>
                <a:latin typeface="Calibri"/>
                <a:cs typeface="Calibri"/>
              </a:rPr>
              <a:t>Networking </a:t>
            </a:r>
            <a:r>
              <a:rPr sz="2400" spc="-5" dirty="0">
                <a:solidFill>
                  <a:srgbClr val="006FC0"/>
                </a:solidFill>
                <a:latin typeface="Calibri"/>
                <a:cs typeface="Calibri"/>
              </a:rPr>
              <a:t>Association </a:t>
            </a:r>
            <a:r>
              <a:rPr sz="2400" dirty="0" smtClean="0">
                <a:solidFill>
                  <a:srgbClr val="006FC0"/>
                </a:solidFill>
                <a:latin typeface="Calibri"/>
                <a:cs typeface="Calibri"/>
              </a:rPr>
              <a:t>GRENA</a:t>
            </a:r>
            <a:endParaRPr lang="el-GR" sz="2400" b="1" dirty="0">
              <a:solidFill>
                <a:schemeClr val="accent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447800"/>
            <a:ext cx="7794497" cy="492443"/>
          </a:xfrm>
        </p:spPr>
        <p:txBody>
          <a:bodyPr/>
          <a:lstStyle/>
          <a:p>
            <a:pPr algn="ctr"/>
            <a:r>
              <a:rPr lang="en-US" dirty="0" smtClean="0"/>
              <a:t>EOSC Regional Event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65" y="2275335"/>
            <a:ext cx="4322283" cy="2096306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7909" y="2439271"/>
            <a:ext cx="4932073" cy="3699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2269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371600"/>
            <a:ext cx="7794497" cy="492443"/>
          </a:xfrm>
        </p:spPr>
        <p:txBody>
          <a:bodyPr/>
          <a:lstStyle/>
          <a:p>
            <a:pPr algn="ctr"/>
            <a:r>
              <a:rPr lang="en-US" dirty="0" smtClean="0"/>
              <a:t>EEGHUB.GE Database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6701" y="2016621"/>
            <a:ext cx="2801194" cy="375479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855" y="2565751"/>
            <a:ext cx="2631427" cy="3527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9621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447800"/>
            <a:ext cx="7794497" cy="492443"/>
          </a:xfrm>
        </p:spPr>
        <p:txBody>
          <a:bodyPr/>
          <a:lstStyle/>
          <a:p>
            <a:pPr algn="ctr"/>
            <a:r>
              <a:rPr lang="en-US" dirty="0" smtClean="0"/>
              <a:t>EOSC LOGO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166" y="2854348"/>
            <a:ext cx="7329669" cy="1649176"/>
          </a:xfrm>
        </p:spPr>
      </p:pic>
    </p:spTree>
    <p:extLst>
      <p:ext uri="{BB962C8B-B14F-4D97-AF65-F5344CB8AC3E}">
        <p14:creationId xmlns:p14="http://schemas.microsoft.com/office/powerpoint/2010/main" val="12867010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3450082" y="3183763"/>
            <a:ext cx="3484118" cy="73609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006FC0"/>
                </a:solidFill>
                <a:latin typeface="Calibri"/>
                <a:cs typeface="Calibri"/>
              </a:rPr>
              <a:t>Thank </a:t>
            </a:r>
            <a:r>
              <a:rPr sz="2400" spc="-10" dirty="0">
                <a:solidFill>
                  <a:srgbClr val="006FC0"/>
                </a:solidFill>
                <a:latin typeface="Calibri"/>
                <a:cs typeface="Calibri"/>
              </a:rPr>
              <a:t>you </a:t>
            </a:r>
            <a:r>
              <a:rPr sz="2400" spc="-20" dirty="0">
                <a:solidFill>
                  <a:srgbClr val="006FC0"/>
                </a:solidFill>
                <a:latin typeface="Calibri"/>
                <a:cs typeface="Calibri"/>
              </a:rPr>
              <a:t>for </a:t>
            </a:r>
            <a:r>
              <a:rPr sz="2400" spc="-15" dirty="0" smtClean="0">
                <a:solidFill>
                  <a:srgbClr val="006FC0"/>
                </a:solidFill>
                <a:latin typeface="Calibri"/>
                <a:cs typeface="Calibri"/>
              </a:rPr>
              <a:t>attention</a:t>
            </a:r>
            <a:r>
              <a:rPr lang="en-US" sz="2400" spc="-15" dirty="0" smtClean="0">
                <a:solidFill>
                  <a:srgbClr val="006FC0"/>
                </a:solidFill>
                <a:latin typeface="Calibri"/>
                <a:cs typeface="Calibri"/>
              </a:rPr>
              <a:t> !</a:t>
            </a:r>
            <a:r>
              <a:rPr sz="2400" spc="-15" dirty="0" smtClean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400" spc="-535" dirty="0" smtClean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endParaRPr sz="2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3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524000"/>
            <a:ext cx="7794497" cy="492443"/>
          </a:xfrm>
        </p:spPr>
        <p:txBody>
          <a:bodyPr/>
          <a:lstStyle/>
          <a:p>
            <a:pPr algn="ctr"/>
            <a:r>
              <a:rPr lang="en-US" dirty="0" smtClean="0"/>
              <a:t>N</a:t>
            </a:r>
            <a:r>
              <a:rPr lang="en-GB" dirty="0" err="1" smtClean="0"/>
              <a:t>ational</a:t>
            </a:r>
            <a:r>
              <a:rPr lang="en-GB" dirty="0" smtClean="0"/>
              <a:t> </a:t>
            </a:r>
            <a:r>
              <a:rPr lang="en-GB" dirty="0"/>
              <a:t>capacity </a:t>
            </a:r>
            <a:r>
              <a:rPr lang="en-GB" dirty="0" smtClean="0"/>
              <a:t>building event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2514600"/>
            <a:ext cx="5211114" cy="2874135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On November 25, 2020 Georgian </a:t>
            </a:r>
            <a:r>
              <a:rPr lang="en-GB" dirty="0"/>
              <a:t>Research and Educational Networking Association GRENA within the framework of the European Commission NI4OS-Europe project hosted the national capacity building NI4OS event. A meeting of the European Open Science Cloud EOSC was held online via the ZOOM platform.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The event gathered 50 representatives of research and education community from various parts of Georgia. 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The participants expressed huge interest towards EOSC, got engaged in discussions and showed interest in attending future </a:t>
            </a:r>
            <a:r>
              <a:rPr lang="en-GB" dirty="0" smtClean="0"/>
              <a:t>meetings</a:t>
            </a:r>
            <a:r>
              <a:rPr lang="en-US" dirty="0" smtClean="0"/>
              <a:t>. </a:t>
            </a:r>
            <a:endParaRPr lang="en-GB" dirty="0"/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743200"/>
            <a:ext cx="4025140" cy="2264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932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7088" y="1371600"/>
            <a:ext cx="7794497" cy="492443"/>
          </a:xfrm>
        </p:spPr>
        <p:txBody>
          <a:bodyPr/>
          <a:lstStyle/>
          <a:p>
            <a:pPr algn="ctr"/>
            <a:r>
              <a:rPr lang="en-US" dirty="0" smtClean="0"/>
              <a:t>EOSC related material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5486400"/>
            <a:ext cx="7477874" cy="553998"/>
          </a:xfrm>
        </p:spPr>
        <p:txBody>
          <a:bodyPr/>
          <a:lstStyle/>
          <a:p>
            <a:r>
              <a:rPr lang="en-US" b="1" dirty="0" smtClean="0"/>
              <a:t>The </a:t>
            </a:r>
            <a:r>
              <a:rPr lang="en-US" b="1" dirty="0"/>
              <a:t>material was translated from English into Georgian language. </a:t>
            </a:r>
            <a:endParaRPr lang="en-GB" b="1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1864043"/>
            <a:ext cx="2676287" cy="3541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03812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219200"/>
            <a:ext cx="7576170" cy="825411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Dissemination </a:t>
            </a:r>
            <a:r>
              <a:rPr lang="en-US" b="1" dirty="0"/>
              <a:t>Event – </a:t>
            </a:r>
            <a:r>
              <a:rPr lang="en-US" b="1" dirty="0" smtClean="0"/>
              <a:t>April</a:t>
            </a:r>
            <a:r>
              <a:rPr lang="en-US" b="1" dirty="0"/>
              <a:t>, 2021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173"/>
          <a:stretch/>
        </p:blipFill>
        <p:spPr>
          <a:xfrm>
            <a:off x="304800" y="1631905"/>
            <a:ext cx="4964958" cy="2424892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40" b="13920"/>
          <a:stretch/>
        </p:blipFill>
        <p:spPr>
          <a:xfrm>
            <a:off x="4724400" y="4067237"/>
            <a:ext cx="4883624" cy="2039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975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1371600" y="1905000"/>
            <a:ext cx="7378303" cy="3364706"/>
          </a:xfrm>
          <a:custGeom>
            <a:avLst/>
            <a:gdLst/>
            <a:ahLst/>
            <a:cxnLst/>
            <a:rect l="l" t="t" r="r" b="b"/>
            <a:pathLst>
              <a:path w="8768080" h="5090160">
                <a:moveTo>
                  <a:pt x="0" y="0"/>
                </a:moveTo>
                <a:lnTo>
                  <a:pt x="8767474" y="0"/>
                </a:lnTo>
                <a:lnTo>
                  <a:pt x="8767474" y="5089824"/>
                </a:lnTo>
                <a:lnTo>
                  <a:pt x="0" y="5089824"/>
                </a:lnTo>
                <a:lnTo>
                  <a:pt x="0" y="0"/>
                </a:lnTo>
                <a:close/>
              </a:path>
            </a:pathLst>
          </a:custGeom>
          <a:solidFill>
            <a:srgbClr val="E7EEF3"/>
          </a:solidFill>
        </p:spPr>
        <p:txBody>
          <a:bodyPr wrap="square" lIns="0" tIns="0" rIns="0" bIns="0" rtlCol="0"/>
          <a:lstStyle/>
          <a:p>
            <a:r>
              <a:rPr lang="en-GB" sz="1706" dirty="0"/>
              <a:t>FAIR is a set of principles, not a standard, according to which FAIR research data are the data which can be Findable, Accessible, Interoperable, and Reusable.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9539" y="2871788"/>
            <a:ext cx="4086225" cy="2267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04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371600"/>
            <a:ext cx="7477874" cy="276999"/>
          </a:xfrm>
        </p:spPr>
        <p:txBody>
          <a:bodyPr/>
          <a:lstStyle/>
          <a:p>
            <a:pPr algn="ctr"/>
            <a:r>
              <a:rPr lang="en-US" b="1" dirty="0" err="1" smtClean="0"/>
              <a:t>MoU</a:t>
            </a:r>
            <a:r>
              <a:rPr lang="en-US" b="1" dirty="0"/>
              <a:t> </a:t>
            </a:r>
            <a:r>
              <a:rPr lang="en-US" b="1" dirty="0" smtClean="0"/>
              <a:t>possibilities were discussed with adequate stakeholders.</a:t>
            </a:r>
            <a:r>
              <a:rPr lang="ka-GE" b="1" dirty="0" smtClean="0"/>
              <a:t> </a:t>
            </a:r>
            <a:endParaRPr lang="en-GB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5923" y="1905000"/>
            <a:ext cx="5316828" cy="3969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0698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1048" y="1371600"/>
            <a:ext cx="7794497" cy="492443"/>
          </a:xfrm>
        </p:spPr>
        <p:txBody>
          <a:bodyPr/>
          <a:lstStyle/>
          <a:p>
            <a:pPr algn="ctr"/>
            <a:r>
              <a:rPr lang="en-US" dirty="0" err="1"/>
              <a:t>MoU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2286000" y="2099582"/>
            <a:ext cx="5176995" cy="4424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2275" dirty="0"/>
              <a:t>In total 10 universities and structural units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17" y="2777551"/>
            <a:ext cx="8543925" cy="3437512"/>
          </a:xfrm>
        </p:spPr>
      </p:pic>
    </p:spTree>
    <p:extLst>
      <p:ext uri="{BB962C8B-B14F-4D97-AF65-F5344CB8AC3E}">
        <p14:creationId xmlns:p14="http://schemas.microsoft.com/office/powerpoint/2010/main" val="38928269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447800"/>
            <a:ext cx="7794497" cy="492443"/>
          </a:xfrm>
        </p:spPr>
        <p:txBody>
          <a:bodyPr/>
          <a:lstStyle/>
          <a:p>
            <a:pPr algn="ctr"/>
            <a:r>
              <a:rPr lang="en-US" dirty="0" smtClean="0"/>
              <a:t>Articles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752" y="2415183"/>
            <a:ext cx="4808423" cy="2677716"/>
          </a:xfrm>
        </p:spPr>
      </p:pic>
      <p:sp>
        <p:nvSpPr>
          <p:cNvPr id="8" name="TextBox 7"/>
          <p:cNvSpPr txBox="1"/>
          <p:nvPr/>
        </p:nvSpPr>
        <p:spPr>
          <a:xfrm>
            <a:off x="348258" y="5116359"/>
            <a:ext cx="5328344" cy="767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sz="1463" u="sng" dirty="0">
                <a:hlinkClick r:id="rId3"/>
              </a:rPr>
              <a:t>https://eapconnect.eu/stories/georgian-executive-board-on-european-open-science-cloud-mou-elect-chair-in-first-meeting/</a:t>
            </a:r>
            <a:r>
              <a:rPr lang="en-GB" sz="1463" dirty="0"/>
              <a:t> </a:t>
            </a:r>
          </a:p>
          <a:p>
            <a:endParaRPr lang="en-GB" sz="1463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7470" y="2713761"/>
            <a:ext cx="3456836" cy="221661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6121599" y="5116359"/>
            <a:ext cx="3784402" cy="992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63" dirty="0">
                <a:hlinkClick r:id="rId5"/>
              </a:rPr>
              <a:t>https://ni4os.eu/2021/12/29/first-meeting-of-the-executive-board-of-the-mou-on-the-georgian-open-science-cloud-initiative</a:t>
            </a:r>
            <a:r>
              <a:rPr lang="en-GB" sz="1463" dirty="0">
                <a:hlinkClick r:id="rId5"/>
              </a:rPr>
              <a:t>/</a:t>
            </a:r>
            <a:endParaRPr lang="en-GB" sz="1463" dirty="0"/>
          </a:p>
          <a:p>
            <a:endParaRPr lang="en-GB" sz="1463" dirty="0"/>
          </a:p>
        </p:txBody>
      </p:sp>
    </p:spTree>
    <p:extLst>
      <p:ext uri="{BB962C8B-B14F-4D97-AF65-F5344CB8AC3E}">
        <p14:creationId xmlns:p14="http://schemas.microsoft.com/office/powerpoint/2010/main" val="13105750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7008F0-52BF-4990-A7A3-3324681EE2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3898" y="2052101"/>
            <a:ext cx="4175170" cy="391008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b="1" dirty="0" smtClean="0"/>
              <a:t>National </a:t>
            </a:r>
            <a:r>
              <a:rPr lang="en-US" b="1" dirty="0"/>
              <a:t>End Users NI4OS Training – Georgia   </a:t>
            </a:r>
            <a:endParaRPr lang="en-GB" dirty="0"/>
          </a:p>
          <a:p>
            <a:pPr algn="ctr"/>
            <a:r>
              <a:rPr lang="en-US" b="1" dirty="0"/>
              <a:t>April 15, 2022</a:t>
            </a:r>
            <a:endParaRPr lang="en-GB" b="1" dirty="0"/>
          </a:p>
          <a:p>
            <a:endParaRPr lang="en-GB" sz="1950" dirty="0"/>
          </a:p>
          <a:p>
            <a:r>
              <a:rPr lang="en-GB"/>
              <a:t>Georgian Research and Educational Networking Association GRENA within the framework of the European Commission NI4OS-Europe project hosted the national end users EOSC training. </a:t>
            </a:r>
            <a:r>
              <a:rPr lang="en-GB" dirty="0"/>
              <a:t>The training was held online via the ZOOM platform.</a:t>
            </a:r>
            <a:r>
              <a:rPr lang="en-US" smtClean="0"/>
              <a:t>Target </a:t>
            </a:r>
            <a:r>
              <a:rPr lang="en-US"/>
              <a:t>participants </a:t>
            </a:r>
            <a:r>
              <a:rPr lang="en-US" smtClean="0"/>
              <a:t>included </a:t>
            </a:r>
            <a:r>
              <a:rPr lang="en-US" dirty="0"/>
              <a:t>representatives </a:t>
            </a:r>
            <a:r>
              <a:rPr lang="en-US"/>
              <a:t>of </a:t>
            </a:r>
            <a:r>
              <a:rPr lang="en-US" smtClean="0"/>
              <a:t>Georgian research </a:t>
            </a:r>
            <a:r>
              <a:rPr lang="en-US" dirty="0"/>
              <a:t>institution and universities, scientific libraries and other interested parties.</a:t>
            </a:r>
            <a:endParaRPr lang="en-GB" dirty="0"/>
          </a:p>
          <a:p>
            <a:r>
              <a:rPr lang="en-US" dirty="0" smtClean="0"/>
              <a:t>Main focus was put </a:t>
            </a:r>
            <a:r>
              <a:rPr lang="en-US" dirty="0"/>
              <a:t>on EOSC Portal usage and functionalities. </a:t>
            </a:r>
            <a:endParaRPr lang="en-GB" dirty="0"/>
          </a:p>
          <a:p>
            <a:r>
              <a:rPr lang="en-GB" dirty="0"/>
              <a:t/>
            </a:r>
            <a:br>
              <a:rPr lang="en-GB" dirty="0"/>
            </a:br>
            <a:endParaRPr lang="el-GR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41" y="2385989"/>
            <a:ext cx="4606043" cy="2838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3205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</TotalTime>
  <Words>193</Words>
  <Application>Microsoft Office PowerPoint</Application>
  <PresentationFormat>A4 Paper (210x297 mm)</PresentationFormat>
  <Paragraphs>25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Calibri</vt:lpstr>
      <vt:lpstr>Office Theme</vt:lpstr>
      <vt:lpstr>EOSC in Georgia</vt:lpstr>
      <vt:lpstr>National capacity building event </vt:lpstr>
      <vt:lpstr>EOSC related material</vt:lpstr>
      <vt:lpstr>Dissemination Event – April, 2021 </vt:lpstr>
      <vt:lpstr>PowerPoint Presentation</vt:lpstr>
      <vt:lpstr>PowerPoint Presentation</vt:lpstr>
      <vt:lpstr>MoU</vt:lpstr>
      <vt:lpstr>Articles</vt:lpstr>
      <vt:lpstr>PowerPoint Presentation</vt:lpstr>
      <vt:lpstr>EOSC Regional Event</vt:lpstr>
      <vt:lpstr>EEGHUB.GE Database</vt:lpstr>
      <vt:lpstr>EOSC LOGO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User</dc:creator>
  <cp:lastModifiedBy>Tako</cp:lastModifiedBy>
  <cp:revision>12</cp:revision>
  <dcterms:created xsi:type="dcterms:W3CDTF">2022-10-05T09:17:54Z</dcterms:created>
  <dcterms:modified xsi:type="dcterms:W3CDTF">2022-10-05T09:15:44Z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2022-04-15T00:00:00Z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2022-10-05T00:00:00Z</vt:filetime>
  </property>
</Properties>
</file>