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457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914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1371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18288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22860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2743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3200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3657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lumOff val="16847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rgbClr val="88FA4F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chemeClr val="accent3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60D937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chemeClr val="accent4">
              <a:hueOff val="348544"/>
              <a:lumOff val="7139"/>
            </a:scheme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8BB00"/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38100" cap="flat">
              <a:solidFill>
                <a:srgbClr val="F8BA00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464646"/>
              </a:solidFill>
              <a:prstDash val="solid"/>
              <a:miter lim="400000"/>
            </a:ln>
          </a:left>
          <a:right>
            <a:ln w="12700" cap="flat">
              <a:solidFill>
                <a:srgbClr val="464646"/>
              </a:solidFill>
              <a:prstDash val="solid"/>
              <a:miter lim="400000"/>
            </a:ln>
          </a:right>
          <a:top>
            <a:ln w="12700" cap="flat">
              <a:solidFill>
                <a:srgbClr val="464646"/>
              </a:solidFill>
              <a:prstDash val="solid"/>
              <a:miter lim="400000"/>
            </a:ln>
          </a:top>
          <a:bottom>
            <a:ln w="12700" cap="flat">
              <a:solidFill>
                <a:srgbClr val="464646"/>
              </a:solidFill>
              <a:prstDash val="solid"/>
              <a:miter lim="400000"/>
            </a:ln>
          </a:bottom>
          <a:insideH>
            <a:ln w="12700" cap="flat">
              <a:solidFill>
                <a:srgbClr val="464646"/>
              </a:solidFill>
              <a:prstDash val="solid"/>
              <a:miter lim="400000"/>
            </a:ln>
          </a:insideH>
          <a:insideV>
            <a:ln w="12700" cap="flat">
              <a:solidFill>
                <a:srgbClr val="46464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D4D5D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C3C3C3"/>
              </a:solidFill>
              <a:prstDash val="solid"/>
              <a:miter lim="400000"/>
            </a:ln>
          </a:top>
          <a:bottom>
            <a:ln w="12700" cap="flat">
              <a:solidFill>
                <a:srgbClr val="C3C3C3"/>
              </a:solidFill>
              <a:prstDash val="solid"/>
              <a:miter lim="400000"/>
            </a:ln>
          </a:bottom>
          <a:insideH>
            <a:ln w="12700" cap="flat">
              <a:solidFill>
                <a:srgbClr val="C3C3C3"/>
              </a:solidFill>
              <a:prstDash val="solid"/>
              <a:miter lim="400000"/>
            </a:ln>
          </a:insideH>
          <a:insideV>
            <a:ln w="12700" cap="flat">
              <a:solidFill>
                <a:srgbClr val="C3C3C3"/>
              </a:solidFill>
              <a:prstDash val="solid"/>
              <a:miter lim="400000"/>
            </a:ln>
          </a:insideV>
        </a:tcBdr>
        <a:fill>
          <a:solidFill>
            <a:srgbClr val="CB2A7B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38100" cap="flat">
              <a:solidFill>
                <a:srgbClr val="CB297B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991A5F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49" name="Shape 14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hor and Date"/>
          <p:cNvSpPr txBox="1"/>
          <p:nvPr>
            <p:ph type="body" sz="quarter" idx="21" hasCustomPrompt="1"/>
          </p:nvPr>
        </p:nvSpPr>
        <p:spPr>
          <a:xfrm>
            <a:off x="1201340" y="11859862"/>
            <a:ext cx="21971003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</a:lstStyle>
          <a:p>
            <a:pPr/>
            <a:r>
              <a:t>Author and Date</a:t>
            </a:r>
          </a:p>
        </p:txBody>
      </p:sp>
      <p:sp>
        <p:nvSpPr>
          <p:cNvPr id="12" name="Presentation Title"/>
          <p:cNvSpPr txBox="1"/>
          <p:nvPr>
            <p:ph type="title" hasCustomPrompt="1"/>
          </p:nvPr>
        </p:nvSpPr>
        <p:spPr>
          <a:xfrm>
            <a:off x="1206496" y="2574991"/>
            <a:ext cx="21971004" cy="4648201"/>
          </a:xfrm>
          <a:prstGeom prst="rect">
            <a:avLst/>
          </a:prstGeom>
        </p:spPr>
        <p:txBody>
          <a:bodyPr anchor="b"/>
          <a:lstStyle>
            <a:lvl1pPr>
              <a:defRPr spc="-232" sz="11600"/>
            </a:lvl1pPr>
          </a:lstStyle>
          <a:p>
            <a:pPr/>
            <a:r>
              <a:t>Presentation Title</a:t>
            </a:r>
          </a:p>
        </p:txBody>
      </p:sp>
      <p:sp>
        <p:nvSpPr>
          <p:cNvPr id="13" name="Body Level One…"/>
          <p:cNvSpPr txBox="1"/>
          <p:nvPr>
            <p:ph type="body" sz="quarter" idx="1" hasCustomPrompt="1"/>
          </p:nvPr>
        </p:nvSpPr>
        <p:spPr>
          <a:xfrm>
            <a:off x="1201342" y="7223190"/>
            <a:ext cx="21971001" cy="1905001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5pPr>
          </a:lstStyle>
          <a:p>
            <a:pPr/>
            <a:r>
              <a:t>Presentation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Body Level One…"/>
          <p:cNvSpPr txBox="1"/>
          <p:nvPr>
            <p:ph type="body" sz="half" idx="1" hasCustomPrompt="1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pPr/>
            <a:r>
              <a:t>Statement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ig F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Body Level One…"/>
          <p:cNvSpPr txBox="1"/>
          <p:nvPr>
            <p:ph type="body" idx="1" hasCustomPrompt="1"/>
          </p:nvPr>
        </p:nvSpPr>
        <p:spPr>
          <a:xfrm>
            <a:off x="1206500" y="1075927"/>
            <a:ext cx="21971000" cy="7241584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5pPr>
          </a:lstStyle>
          <a:p>
            <a:pPr/>
            <a:r>
              <a:t>100%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07" name="Fact information"/>
          <p:cNvSpPr txBox="1"/>
          <p:nvPr>
            <p:ph type="body" sz="quarter" idx="21" hasCustomPrompt="1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Fact information</a:t>
            </a:r>
          </a:p>
        </p:txBody>
      </p:sp>
      <p:sp>
        <p:nvSpPr>
          <p:cNvPr id="10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Attribution"/>
          <p:cNvSpPr txBox="1"/>
          <p:nvPr>
            <p:ph type="body" sz="quarter" idx="21" hasCustomPrompt="1"/>
          </p:nvPr>
        </p:nvSpPr>
        <p:spPr>
          <a:xfrm>
            <a:off x="2430025" y="10675453"/>
            <a:ext cx="20200052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</a:lstStyle>
          <a:p>
            <a:pPr/>
            <a:r>
              <a:t>Attribution</a:t>
            </a:r>
          </a:p>
        </p:txBody>
      </p:sp>
      <p:sp>
        <p:nvSpPr>
          <p:cNvPr id="116" name="Body Level One…"/>
          <p:cNvSpPr txBox="1"/>
          <p:nvPr>
            <p:ph type="body" sz="half" idx="1" hasCustomPrompt="1"/>
          </p:nvPr>
        </p:nvSpPr>
        <p:spPr>
          <a:xfrm>
            <a:off x="1753923" y="4939860"/>
            <a:ext cx="20876154" cy="3836280"/>
          </a:xfrm>
          <a:prstGeom prst="rect">
            <a:avLst/>
          </a:prstGeom>
        </p:spPr>
        <p:txBody>
          <a:bodyPr/>
          <a:lstStyle>
            <a:lvl1pPr marL="638923" indent="-4699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638923" indent="-127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638923" indent="4445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638923" indent="9017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638923" indent="13589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pPr/>
            <a:r>
              <a:t>“Notable Quote”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Bowl of salad with fried rice, boiled eggs and chopsticks"/>
          <p:cNvSpPr/>
          <p:nvPr>
            <p:ph type="pic" sz="quarter" idx="21"/>
          </p:nvPr>
        </p:nvSpPr>
        <p:spPr>
          <a:xfrm>
            <a:off x="15760700" y="1016000"/>
            <a:ext cx="7439099" cy="594967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5" name="Bowl with salmon cakes, salad and houmous "/>
          <p:cNvSpPr/>
          <p:nvPr>
            <p:ph type="pic" sz="half" idx="22"/>
          </p:nvPr>
        </p:nvSpPr>
        <p:spPr>
          <a:xfrm>
            <a:off x="13500100" y="3978275"/>
            <a:ext cx="10439400" cy="1215018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6" name="Bowl of pappardelle pasta with parsley butter, roasted hazelnuts and shaved parmesan cheese"/>
          <p:cNvSpPr/>
          <p:nvPr>
            <p:ph type="pic" idx="23"/>
          </p:nvPr>
        </p:nvSpPr>
        <p:spPr>
          <a:xfrm>
            <a:off x="-139700" y="495300"/>
            <a:ext cx="16611600" cy="124587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bowl of salad with fried rice, boiled eggs and chopsticks"/>
          <p:cNvSpPr/>
          <p:nvPr>
            <p:ph type="pic" idx="21"/>
          </p:nvPr>
        </p:nvSpPr>
        <p:spPr>
          <a:xfrm>
            <a:off x="-1333500" y="-5524500"/>
            <a:ext cx="27051000" cy="21640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3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Avocados and limes"/>
          <p:cNvSpPr/>
          <p:nvPr>
            <p:ph type="pic" idx="21"/>
          </p:nvPr>
        </p:nvSpPr>
        <p:spPr>
          <a:xfrm>
            <a:off x="-1155700" y="-1295400"/>
            <a:ext cx="26746200" cy="1601893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2" name="Presentation Title"/>
          <p:cNvSpPr txBox="1"/>
          <p:nvPr>
            <p:ph type="title" hasCustomPrompt="1"/>
          </p:nvPr>
        </p:nvSpPr>
        <p:spPr>
          <a:xfrm>
            <a:off x="1206500" y="7124700"/>
            <a:ext cx="21971000" cy="4648200"/>
          </a:xfrm>
          <a:prstGeom prst="rect">
            <a:avLst/>
          </a:prstGeom>
        </p:spPr>
        <p:txBody>
          <a:bodyPr anchor="b"/>
          <a:lstStyle>
            <a:lvl1pPr>
              <a:defRPr spc="-232" sz="11600"/>
            </a:lvl1pPr>
          </a:lstStyle>
          <a:p>
            <a:pPr/>
            <a:r>
              <a:t>Presentation Title</a:t>
            </a:r>
          </a:p>
        </p:txBody>
      </p:sp>
      <p:sp>
        <p:nvSpPr>
          <p:cNvPr id="23" name="Author and Date"/>
          <p:cNvSpPr txBox="1"/>
          <p:nvPr>
            <p:ph type="body" sz="quarter" idx="22" hasCustomPrompt="1"/>
          </p:nvPr>
        </p:nvSpPr>
        <p:spPr>
          <a:xfrm>
            <a:off x="1207690" y="1106137"/>
            <a:ext cx="21968621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</a:lstStyle>
          <a:p>
            <a:pPr/>
            <a:r>
              <a:t>Author and Date</a:t>
            </a:r>
          </a:p>
        </p:txBody>
      </p:sp>
      <p:sp>
        <p:nvSpPr>
          <p:cNvPr id="24" name="Body Level One…"/>
          <p:cNvSpPr txBox="1"/>
          <p:nvPr>
            <p:ph type="body" sz="quarter" idx="1" hasCustomPrompt="1"/>
          </p:nvPr>
        </p:nvSpPr>
        <p:spPr>
          <a:xfrm>
            <a:off x="1206500" y="11609910"/>
            <a:ext cx="21971000" cy="1116952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5pPr>
          </a:lstStyle>
          <a:p>
            <a:pPr/>
            <a:r>
              <a:t>Presentation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2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Photo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Bowl with salmon cakes, salad and houmous"/>
          <p:cNvSpPr/>
          <p:nvPr>
            <p:ph type="pic" idx="21"/>
          </p:nvPr>
        </p:nvSpPr>
        <p:spPr>
          <a:xfrm>
            <a:off x="10972800" y="-203200"/>
            <a:ext cx="12144837" cy="141351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3" name="Slide Title"/>
          <p:cNvSpPr txBox="1"/>
          <p:nvPr>
            <p:ph type="title" hasCustomPrompt="1"/>
          </p:nvPr>
        </p:nvSpPr>
        <p:spPr>
          <a:xfrm>
            <a:off x="1206500" y="1270000"/>
            <a:ext cx="9779000" cy="5882273"/>
          </a:xfrm>
          <a:prstGeom prst="rect">
            <a:avLst/>
          </a:prstGeom>
        </p:spPr>
        <p:txBody>
          <a:bodyPr anchor="b"/>
          <a:lstStyle/>
          <a:p>
            <a:pPr/>
            <a:r>
              <a:t>Slide Title</a:t>
            </a:r>
          </a:p>
        </p:txBody>
      </p:sp>
      <p:sp>
        <p:nvSpPr>
          <p:cNvPr id="34" name="Body Level One…"/>
          <p:cNvSpPr txBox="1"/>
          <p:nvPr>
            <p:ph type="body" sz="quarter" idx="1" hasCustomPrompt="1"/>
          </p:nvPr>
        </p:nvSpPr>
        <p:spPr>
          <a:xfrm>
            <a:off x="1206500" y="7060576"/>
            <a:ext cx="9779000" cy="5385424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5pPr>
          </a:lstStyle>
          <a:p>
            <a:pPr/>
            <a:r>
              <a:t>Slide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5" name="Slide Number"/>
          <p:cNvSpPr txBox="1"/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Title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43" name="Slide Subtitle"/>
          <p:cNvSpPr txBox="1"/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Slide Subtitle</a:t>
            </a:r>
          </a:p>
        </p:txBody>
      </p:sp>
      <p:sp>
        <p:nvSpPr>
          <p:cNvPr id="44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 numCol="2" spcCol="1098550"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5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lide Subtitle"/>
          <p:cNvSpPr txBox="1"/>
          <p:nvPr>
            <p:ph type="body" sz="quarter" idx="21" hasCustomPrompt="1"/>
          </p:nvPr>
        </p:nvSpPr>
        <p:spPr>
          <a:xfrm>
            <a:off x="1206500" y="2372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Slide Subtitle</a:t>
            </a:r>
          </a:p>
        </p:txBody>
      </p:sp>
      <p:sp>
        <p:nvSpPr>
          <p:cNvPr id="61" name="Body Level One…"/>
          <p:cNvSpPr txBox="1"/>
          <p:nvPr>
            <p:ph type="body" sz="half" idx="1" hasCustomPrompt="1"/>
          </p:nvPr>
        </p:nvSpPr>
        <p:spPr>
          <a:xfrm>
            <a:off x="1206500" y="4248504"/>
            <a:ext cx="9779000" cy="8256630"/>
          </a:xfrm>
          <a:prstGeom prst="rect">
            <a:avLst/>
          </a:prstGeom>
        </p:spPr>
        <p:txBody>
          <a:bodyPr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62" name="Bowl of pappardelle pasta with parsley butter, roasted hazelnuts and shaved parmesan cheese"/>
          <p:cNvSpPr/>
          <p:nvPr>
            <p:ph type="pic" idx="22"/>
          </p:nvPr>
        </p:nvSpPr>
        <p:spPr>
          <a:xfrm>
            <a:off x="12192000" y="-407266"/>
            <a:ext cx="10916874" cy="1455583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63" name="Slide Title"/>
          <p:cNvSpPr txBox="1"/>
          <p:nvPr>
            <p:ph type="title" hasCustomPrompt="1"/>
          </p:nvPr>
        </p:nvSpPr>
        <p:spPr>
          <a:xfrm>
            <a:off x="1206500" y="1079500"/>
            <a:ext cx="9779000" cy="1435100"/>
          </a:xfrm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6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ection Title"/>
          <p:cNvSpPr txBox="1"/>
          <p:nvPr>
            <p:ph type="title" hasCustomPrompt="1"/>
          </p:nvPr>
        </p:nvSpPr>
        <p:spPr>
          <a:xfrm>
            <a:off x="1206496" y="4533900"/>
            <a:ext cx="21971004" cy="4648200"/>
          </a:xfrm>
          <a:prstGeom prst="rect">
            <a:avLst/>
          </a:prstGeom>
        </p:spPr>
        <p:txBody>
          <a:bodyPr anchor="ctr"/>
          <a:lstStyle>
            <a:lvl1pPr>
              <a:defRPr b="0"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Section Title</a:t>
            </a:r>
          </a:p>
        </p:txBody>
      </p:sp>
      <p:sp>
        <p:nvSpPr>
          <p:cNvPr id="72" name="Slide Number"/>
          <p:cNvSpPr txBox="1"/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lide Title"/>
          <p:cNvSpPr txBox="1"/>
          <p:nvPr>
            <p:ph type="title" hasCustomPrompt="1"/>
          </p:nvPr>
        </p:nvSpPr>
        <p:spPr>
          <a:xfrm>
            <a:off x="1206500" y="1079500"/>
            <a:ext cx="21971000" cy="1434949"/>
          </a:xfrm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80" name="Slide Subtitle"/>
          <p:cNvSpPr txBox="1"/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Slide Subtitle</a:t>
            </a:r>
          </a:p>
        </p:txBody>
      </p:sp>
      <p:sp>
        <p:nvSpPr>
          <p:cNvPr id="8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Agenda Title"/>
          <p:cNvSpPr txBox="1"/>
          <p:nvPr>
            <p:ph type="title" hasCustomPrompt="1"/>
          </p:nvPr>
        </p:nvSpPr>
        <p:spPr>
          <a:xfrm>
            <a:off x="1206500" y="1079500"/>
            <a:ext cx="21971000" cy="1435100"/>
          </a:xfrm>
          <a:prstGeom prst="rect">
            <a:avLst/>
          </a:prstGeom>
        </p:spPr>
        <p:txBody>
          <a:bodyPr/>
          <a:lstStyle/>
          <a:p>
            <a:pPr/>
            <a:r>
              <a:t>Agenda Title</a:t>
            </a:r>
          </a:p>
        </p:txBody>
      </p:sp>
      <p:sp>
        <p:nvSpPr>
          <p:cNvPr id="89" name="Agenda Subtitle"/>
          <p:cNvSpPr txBox="1"/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Agenda Subtitle</a:t>
            </a:r>
          </a:p>
        </p:txBody>
      </p:sp>
      <p:sp>
        <p:nvSpPr>
          <p:cNvPr id="90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1pPr>
            <a:lvl2pPr marL="0" indent="4572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2pPr>
            <a:lvl3pPr marL="0" indent="9144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3pPr>
            <a:lvl4pPr marL="0" indent="13716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4pPr>
            <a:lvl5pPr marL="0" indent="18288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5pPr>
          </a:lstStyle>
          <a:p>
            <a:pPr/>
            <a:r>
              <a:t>Agenda Topics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 txBox="1"/>
          <p:nvPr>
            <p:ph type="title" hasCustomPrompt="1"/>
          </p:nvPr>
        </p:nvSpPr>
        <p:spPr>
          <a:xfrm>
            <a:off x="1206500" y="1079500"/>
            <a:ext cx="21971000" cy="1433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Slide Title</a:t>
            </a:r>
          </a:p>
        </p:txBody>
      </p:sp>
      <p:sp>
        <p:nvSpPr>
          <p:cNvPr id="3" name="Body Level One…"/>
          <p:cNvSpPr txBox="1"/>
          <p:nvPr>
            <p:ph type="body" idx="1" hasCustomPrompt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defTabSz="584200">
              <a:defRPr sz="1800"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transition xmlns:p14="http://schemas.microsoft.com/office/powerpoint/2010/main" spd="med" advClick="1"/>
  <p:txStyles>
    <p:titleStyle>
      <a:lvl1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609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1219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1828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2438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30480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3657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4267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4876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5486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mailto:mher.kazandjian@surf.nl" TargetMode="External"/><Relationship Id="rId3" Type="http://schemas.openxmlformats.org/officeDocument/2006/relationships/hyperlink" Target="https://wiki.geant.org/display/CISS/8th+SIG-CISS+meeting" TargetMode="External"/><Relationship Id="rId4" Type="http://schemas.openxmlformats.org/officeDocument/2006/relationships/image" Target="../media/image1.tif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tif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tif"/><Relationship Id="rId3" Type="http://schemas.openxmlformats.org/officeDocument/2006/relationships/image" Target="../media/image4.tif"/><Relationship Id="rId4" Type="http://schemas.openxmlformats.org/officeDocument/2006/relationships/image" Target="../media/image5.tif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tif"/><Relationship Id="rId3" Type="http://schemas.openxmlformats.org/officeDocument/2006/relationships/image" Target="../media/image6.tif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tif"/><Relationship Id="rId3" Type="http://schemas.openxmlformats.org/officeDocument/2006/relationships/image" Target="../media/image7.tif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s://portal.live.surfresearchcloud.nl/" TargetMode="External"/><Relationship Id="rId3" Type="http://schemas.openxmlformats.org/officeDocument/2006/relationships/image" Target="../media/image1.tif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s://github.com/UtrechtUniversity/yoda" TargetMode="External"/><Relationship Id="rId3" Type="http://schemas.openxmlformats.org/officeDocument/2006/relationships/hyperlink" Target="https://surf-yoda.irods.surfsara.nl/user/gate" TargetMode="External"/><Relationship Id="rId4" Type="http://schemas.openxmlformats.org/officeDocument/2006/relationships/image" Target="../media/image1.tif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tif"/><Relationship Id="rId3" Type="http://schemas.openxmlformats.org/officeDocument/2006/relationships/image" Target="../media/image8.tif"/><Relationship Id="rId4" Type="http://schemas.openxmlformats.org/officeDocument/2006/relationships/image" Target="../media/image9.tif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tif"/><Relationship Id="rId3" Type="http://schemas.openxmlformats.org/officeDocument/2006/relationships/image" Target="../media/image10.tif"/></Relationships>
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tif"/><Relationship Id="rId3" Type="http://schemas.openxmlformats.org/officeDocument/2006/relationships/image" Target="../media/image11.tif"/></Relationships>
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tif"/><Relationship Id="rId3" Type="http://schemas.openxmlformats.org/officeDocument/2006/relationships/image" Target="../media/image12.tif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tif"/></Relationships>
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tif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tif"/><Relationship Id="rId3" Type="http://schemas.openxmlformats.org/officeDocument/2006/relationships/image" Target="../media/image2.tif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tif"/><Relationship Id="rId3" Type="http://schemas.openxmlformats.org/officeDocument/2006/relationships/image" Target="../media/image2.tif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tif"/><Relationship Id="rId3" Type="http://schemas.openxmlformats.org/officeDocument/2006/relationships/image" Target="../media/image3.tif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s://irods.org/ugm2022/" TargetMode="External"/><Relationship Id="rId3" Type="http://schemas.openxmlformats.org/officeDocument/2006/relationships/hyperlink" Target="https://slides.com/irods" TargetMode="External"/><Relationship Id="rId4" Type="http://schemas.openxmlformats.org/officeDocument/2006/relationships/image" Target="../media/image1.tif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tif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tif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tif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Mher Kazandjian…"/>
          <p:cNvSpPr txBox="1"/>
          <p:nvPr>
            <p:ph type="body" idx="21"/>
          </p:nvPr>
        </p:nvSpPr>
        <p:spPr>
          <a:xfrm>
            <a:off x="1206499" y="8804657"/>
            <a:ext cx="21971002" cy="112970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defTabSz="503555">
              <a:defRPr sz="2196"/>
            </a:pPr>
            <a:r>
              <a:t>Mher Kazandjian</a:t>
            </a:r>
          </a:p>
          <a:p>
            <a:pPr defTabSz="503555">
              <a:defRPr sz="2196"/>
            </a:pPr>
            <a:r>
              <a:rPr u="sng">
                <a:hlinkClick r:id="rId2" invalidUrl="" action="" tgtFrame="" tooltip="" history="1" highlightClick="0" endSnd="0"/>
              </a:rPr>
              <a:t>mher.kazandjian@surf.nl</a:t>
            </a:r>
          </a:p>
          <a:p>
            <a:pPr defTabSz="503555">
              <a:defRPr sz="2196"/>
            </a:pPr>
            <a:r>
              <a:t>2022-09-16</a:t>
            </a:r>
          </a:p>
        </p:txBody>
      </p:sp>
      <p:sp>
        <p:nvSpPr>
          <p:cNvPr id="152" name="iRODS @ SURF"/>
          <p:cNvSpPr txBox="1"/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iRODS @ SURF</a:t>
            </a:r>
          </a:p>
        </p:txBody>
      </p:sp>
      <p:sp>
        <p:nvSpPr>
          <p:cNvPr id="153" name="8th SIG-CISS meeting…"/>
          <p:cNvSpPr txBox="1"/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457200">
              <a:defRPr b="0" sz="2800">
                <a:solidFill>
                  <a:srgbClr val="172B4D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u="sng">
                <a:hlinkClick r:id="rId3" invalidUrl="" action="" tgtFrame="" tooltip="" history="1" highlightClick="0" endSnd="0"/>
              </a:rPr>
              <a:t>8th SIG-CISS meeting</a:t>
            </a:r>
          </a:p>
          <a:p>
            <a:pPr defTabSz="457200">
              <a:defRPr b="0" sz="4000">
                <a:solidFill>
                  <a:srgbClr val="172B4D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Reykjavik, Iceland </a:t>
            </a:r>
          </a:p>
        </p:txBody>
      </p:sp>
      <p:sp>
        <p:nvSpPr>
          <p:cNvPr id="154" name="Text"/>
          <p:cNvSpPr txBox="1"/>
          <p:nvPr/>
        </p:nvSpPr>
        <p:spPr>
          <a:xfrm>
            <a:off x="10497705" y="7820090"/>
            <a:ext cx="127001" cy="965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defRPr sz="2800">
                <a:solidFill>
                  <a:srgbClr val="172B4D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pic>
        <p:nvPicPr>
          <p:cNvPr id="155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2016365" y="12623559"/>
            <a:ext cx="2674871" cy="112970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Deploying iROD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Deploying iRODs</a:t>
            </a:r>
          </a:p>
        </p:txBody>
      </p:sp>
      <p:sp>
        <p:nvSpPr>
          <p:cNvPr id="200" name="Terraform…"/>
          <p:cNvSpPr txBox="1"/>
          <p:nvPr>
            <p:ph type="body" idx="1"/>
          </p:nvPr>
        </p:nvSpPr>
        <p:spPr>
          <a:xfrm>
            <a:off x="1206499" y="2999521"/>
            <a:ext cx="21971001" cy="8256011"/>
          </a:xfrm>
          <a:prstGeom prst="rect">
            <a:avLst/>
          </a:prstGeom>
        </p:spPr>
        <p:txBody>
          <a:bodyPr/>
          <a:lstStyle/>
          <a:p>
            <a:pPr/>
            <a:r>
              <a:t>Terraform</a:t>
            </a:r>
          </a:p>
          <a:p>
            <a:pPr lvl="1"/>
            <a:r>
              <a:t>Provision vm (managed by another team at SURF)</a:t>
            </a:r>
          </a:p>
          <a:p>
            <a:pPr/>
            <a:r>
              <a:t>Salt to configure</a:t>
            </a:r>
          </a:p>
          <a:p>
            <a:pPr lvl="1"/>
            <a:r>
              <a:t>OS [Centos 7] (accounts, firewall, certificates)</a:t>
            </a:r>
          </a:p>
          <a:p>
            <a:pPr lvl="1"/>
            <a:r>
              <a:t>Configure postgresql</a:t>
            </a:r>
          </a:p>
          <a:p>
            <a:pPr lvl="1"/>
            <a:r>
              <a:t>Configure ICAT server</a:t>
            </a:r>
          </a:p>
          <a:p>
            <a:pPr lvl="1"/>
            <a:r>
              <a:t>Configure resource server</a:t>
            </a:r>
          </a:p>
        </p:txBody>
      </p:sp>
      <p:sp>
        <p:nvSpPr>
          <p:cNvPr id="201" name="Mher Kazandjian                                                                                                                                                                2022-09-16"/>
          <p:cNvSpPr txBox="1"/>
          <p:nvPr/>
        </p:nvSpPr>
        <p:spPr>
          <a:xfrm>
            <a:off x="48432" y="13070416"/>
            <a:ext cx="24287136" cy="6369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 algn="l" defTabSz="825500">
              <a:defRPr b="1" sz="3600">
                <a:solidFill>
                  <a:srgbClr val="000000"/>
                </a:solidFill>
              </a:defRPr>
            </a:pPr>
            <a:r>
              <a:rPr sz="2000"/>
              <a:t>Mher Kazandjian</a:t>
            </a:r>
            <a:r>
              <a:t>                                                                                                                                                                </a:t>
            </a:r>
            <a:r>
              <a:rPr sz="2000"/>
              <a:t>2022-09-16</a:t>
            </a:r>
          </a:p>
        </p:txBody>
      </p:sp>
      <p:pic>
        <p:nvPicPr>
          <p:cNvPr id="202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208517" y="12623559"/>
            <a:ext cx="2674871" cy="112970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Installat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Installation</a:t>
            </a:r>
          </a:p>
        </p:txBody>
      </p:sp>
      <p:sp>
        <p:nvSpPr>
          <p:cNvPr id="205" name="Good guide for installing iRODS:      https://github.com/EUDAT-Training/B2SAFE-B2STAGE-Training/blob/develop/ExampleTrainings/iRODS-SysAdmin-Training/iRODS-CentOS-install.md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sz="2400"/>
            </a:pPr>
            <a:r>
              <a:t>Good guide for installing iRODS:</a:t>
            </a:r>
            <a:br/>
            <a:r>
              <a:t>     https://github.com/EUDAT-Training/B2SAFE-B2STAGE-Training/blob/develop/ExampleTrainings/iRODS-SysAdmin-Training/iRODS-CentOS-install.md</a:t>
            </a:r>
          </a:p>
        </p:txBody>
      </p:sp>
      <p:sp>
        <p:nvSpPr>
          <p:cNvPr id="206" name="Mher Kazandjian                                                                                                                                                                2022-09-16"/>
          <p:cNvSpPr txBox="1"/>
          <p:nvPr/>
        </p:nvSpPr>
        <p:spPr>
          <a:xfrm>
            <a:off x="48432" y="13070416"/>
            <a:ext cx="24287136" cy="6369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 algn="l" defTabSz="825500">
              <a:defRPr b="1" sz="3600">
                <a:solidFill>
                  <a:srgbClr val="000000"/>
                </a:solidFill>
              </a:defRPr>
            </a:pPr>
            <a:r>
              <a:rPr sz="2000"/>
              <a:t>Mher Kazandjian</a:t>
            </a:r>
            <a:r>
              <a:t>                                                                                                                                                                </a:t>
            </a:r>
            <a:r>
              <a:rPr sz="2000"/>
              <a:t>2022-09-16</a:t>
            </a:r>
          </a:p>
        </p:txBody>
      </p:sp>
      <p:pic>
        <p:nvPicPr>
          <p:cNvPr id="207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208517" y="12623559"/>
            <a:ext cx="2674871" cy="1129702"/>
          </a:xfrm>
          <a:prstGeom prst="rect">
            <a:avLst/>
          </a:prstGeom>
          <a:ln w="12700">
            <a:miter lim="400000"/>
          </a:ln>
        </p:spPr>
      </p:pic>
      <p:pic>
        <p:nvPicPr>
          <p:cNvPr id="208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660372" y="5301622"/>
            <a:ext cx="9436886" cy="8024883"/>
          </a:xfrm>
          <a:prstGeom prst="rect">
            <a:avLst/>
          </a:prstGeom>
          <a:ln w="12700">
            <a:miter lim="400000"/>
          </a:ln>
        </p:spPr>
      </p:pic>
      <p:pic>
        <p:nvPicPr>
          <p:cNvPr id="209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2456783" y="5315564"/>
            <a:ext cx="7987186" cy="799699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iRODS Hosting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iRODS Hosting</a:t>
            </a:r>
          </a:p>
        </p:txBody>
      </p:sp>
      <p:sp>
        <p:nvSpPr>
          <p:cNvPr id="212" name="Mher Kazandjian                                                                                                                                                                2022-09-16"/>
          <p:cNvSpPr txBox="1"/>
          <p:nvPr/>
        </p:nvSpPr>
        <p:spPr>
          <a:xfrm>
            <a:off x="48432" y="13070416"/>
            <a:ext cx="24287136" cy="6369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 algn="l" defTabSz="825500">
              <a:defRPr b="1" sz="3600">
                <a:solidFill>
                  <a:srgbClr val="000000"/>
                </a:solidFill>
              </a:defRPr>
            </a:pPr>
            <a:r>
              <a:rPr sz="2000"/>
              <a:t>Mher Kazandjian</a:t>
            </a:r>
            <a:r>
              <a:t>                                                                                                                                                                </a:t>
            </a:r>
            <a:r>
              <a:rPr sz="2000"/>
              <a:t>2022-09-16</a:t>
            </a:r>
          </a:p>
        </p:txBody>
      </p:sp>
      <p:pic>
        <p:nvPicPr>
          <p:cNvPr id="213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208517" y="12623559"/>
            <a:ext cx="2674871" cy="1129702"/>
          </a:xfrm>
          <a:prstGeom prst="rect">
            <a:avLst/>
          </a:prstGeom>
          <a:ln w="12700">
            <a:miter lim="400000"/>
          </a:ln>
        </p:spPr>
      </p:pic>
      <p:pic>
        <p:nvPicPr>
          <p:cNvPr id="214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43429" y="2991915"/>
            <a:ext cx="18669001" cy="65024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iRODS Scale-ou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iRODS Scale-out</a:t>
            </a:r>
          </a:p>
        </p:txBody>
      </p:sp>
      <p:sp>
        <p:nvSpPr>
          <p:cNvPr id="217" name="Mher Kazandjian                                                                                                                                                                2022-09-16"/>
          <p:cNvSpPr txBox="1"/>
          <p:nvPr/>
        </p:nvSpPr>
        <p:spPr>
          <a:xfrm>
            <a:off x="48432" y="13070416"/>
            <a:ext cx="24287136" cy="6369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 algn="l" defTabSz="825500">
              <a:defRPr b="1" sz="3600">
                <a:solidFill>
                  <a:srgbClr val="000000"/>
                </a:solidFill>
              </a:defRPr>
            </a:pPr>
            <a:r>
              <a:rPr sz="2000"/>
              <a:t>Mher Kazandjian</a:t>
            </a:r>
            <a:r>
              <a:t>                                                                                                                                                                </a:t>
            </a:r>
            <a:r>
              <a:rPr sz="2000"/>
              <a:t>2022-09-16</a:t>
            </a:r>
          </a:p>
        </p:txBody>
      </p:sp>
      <p:pic>
        <p:nvPicPr>
          <p:cNvPr id="218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208517" y="12623559"/>
            <a:ext cx="2674871" cy="1129702"/>
          </a:xfrm>
          <a:prstGeom prst="rect">
            <a:avLst/>
          </a:prstGeom>
          <a:ln w="12700">
            <a:miter lim="400000"/>
          </a:ln>
        </p:spPr>
      </p:pic>
      <p:pic>
        <p:nvPicPr>
          <p:cNvPr id="219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51608" y="2998761"/>
            <a:ext cx="18745201" cy="6604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Experimental projects with iROD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Experimental projects with iRODS</a:t>
            </a:r>
          </a:p>
        </p:txBody>
      </p:sp>
      <p:sp>
        <p:nvSpPr>
          <p:cNvPr id="222" name="iRODS community edition - cloud based (self hosted at SURF)   - research cloud  https://portal.live.surfresearchcloud.nl/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iRODS community edition - cloud based (self hosted at SURF)</a:t>
            </a:r>
            <a:br/>
            <a:r>
              <a:t>  - research cloud  </a:t>
            </a:r>
            <a:r>
              <a:rPr u="sng">
                <a:hlinkClick r:id="rId2" invalidUrl="" action="" tgtFrame="" tooltip="" history="1" highlightClick="0" endSnd="0"/>
              </a:rPr>
              <a:t>https://portal.live.surfresearchcloud.nl/</a:t>
            </a:r>
          </a:p>
          <a:p>
            <a:pPr/>
            <a:r>
              <a:t>YODA on research cloud</a:t>
            </a:r>
          </a:p>
        </p:txBody>
      </p:sp>
      <p:sp>
        <p:nvSpPr>
          <p:cNvPr id="223" name="Mher Kazandjian                                                                                                                                                                2022-09-16"/>
          <p:cNvSpPr txBox="1"/>
          <p:nvPr/>
        </p:nvSpPr>
        <p:spPr>
          <a:xfrm>
            <a:off x="48432" y="13070416"/>
            <a:ext cx="24287136" cy="6369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 algn="l" defTabSz="825500">
              <a:defRPr b="1" sz="3600">
                <a:solidFill>
                  <a:srgbClr val="000000"/>
                </a:solidFill>
              </a:defRPr>
            </a:pPr>
            <a:r>
              <a:rPr sz="2000"/>
              <a:t>Mher Kazandjian</a:t>
            </a:r>
            <a:r>
              <a:t>                                                                                                                                                                </a:t>
            </a:r>
            <a:r>
              <a:rPr sz="2000"/>
              <a:t>2022-09-16</a:t>
            </a:r>
          </a:p>
        </p:txBody>
      </p:sp>
      <p:pic>
        <p:nvPicPr>
          <p:cNvPr id="224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2208517" y="12623559"/>
            <a:ext cx="2674871" cy="112970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YODA Hosting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YODA Hosting</a:t>
            </a:r>
          </a:p>
        </p:txBody>
      </p:sp>
      <p:sp>
        <p:nvSpPr>
          <p:cNvPr id="227" name="Built on iRODS - extends it through a web UI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Built on iRODS - extends it through a web UI</a:t>
            </a:r>
          </a:p>
          <a:p>
            <a:pPr/>
            <a:r>
              <a:t>Web based workflows for collaboration, publishing and add metadata</a:t>
            </a:r>
          </a:p>
          <a:p>
            <a:pPr/>
            <a:r>
              <a:rPr u="sng">
                <a:hlinkClick r:id="rId2" invalidUrl="" action="" tgtFrame="" tooltip="" history="1" highlightClick="0" endSnd="0"/>
              </a:rPr>
              <a:t>https://github.com/UtrechtUniversity/yoda</a:t>
            </a:r>
          </a:p>
          <a:p>
            <a:pPr/>
            <a:r>
              <a:t>SURF’s YODA environment for customers to test</a:t>
            </a:r>
          </a:p>
          <a:p>
            <a:pPr lvl="1"/>
            <a:r>
              <a:rPr u="sng">
                <a:hlinkClick r:id="rId3" invalidUrl="" action="" tgtFrame="" tooltip="" history="1" highlightClick="0" endSnd="0"/>
              </a:rPr>
              <a:t>https://surf-yoda.irods.surfsara.nl/user/gate</a:t>
            </a:r>
          </a:p>
          <a:p>
            <a:pPr/>
            <a:r>
              <a:t>https://servicedesk.surf.nl/wiki/display/WIKI/Yoda+Hosting</a:t>
            </a:r>
          </a:p>
        </p:txBody>
      </p:sp>
      <p:sp>
        <p:nvSpPr>
          <p:cNvPr id="228" name="Mher Kazandjian                                                                                                                                                                2022-09-16"/>
          <p:cNvSpPr txBox="1"/>
          <p:nvPr/>
        </p:nvSpPr>
        <p:spPr>
          <a:xfrm>
            <a:off x="48432" y="13070416"/>
            <a:ext cx="24287136" cy="6369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 algn="l" defTabSz="825500">
              <a:defRPr b="1" sz="3600">
                <a:solidFill>
                  <a:srgbClr val="000000"/>
                </a:solidFill>
              </a:defRPr>
            </a:pPr>
            <a:r>
              <a:rPr sz="2000"/>
              <a:t>Mher Kazandjian</a:t>
            </a:r>
            <a:r>
              <a:t>                                                                                                                                                                </a:t>
            </a:r>
            <a:r>
              <a:rPr sz="2000"/>
              <a:t>2022-09-16</a:t>
            </a:r>
          </a:p>
        </p:txBody>
      </p:sp>
      <p:pic>
        <p:nvPicPr>
          <p:cNvPr id="229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2208517" y="12623559"/>
            <a:ext cx="2674871" cy="112970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YODA Hosting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YODA Hosting</a:t>
            </a:r>
          </a:p>
        </p:txBody>
      </p:sp>
      <p:sp>
        <p:nvSpPr>
          <p:cNvPr id="232" name="Mher Kazandjian                                                                                                                                                                2022-09-16"/>
          <p:cNvSpPr txBox="1"/>
          <p:nvPr/>
        </p:nvSpPr>
        <p:spPr>
          <a:xfrm>
            <a:off x="48432" y="13070416"/>
            <a:ext cx="24287136" cy="6369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 algn="l" defTabSz="825500">
              <a:defRPr b="1" sz="3600">
                <a:solidFill>
                  <a:srgbClr val="000000"/>
                </a:solidFill>
              </a:defRPr>
            </a:pPr>
            <a:r>
              <a:rPr sz="2000"/>
              <a:t>Mher Kazandjian</a:t>
            </a:r>
            <a:r>
              <a:t>                                                                                                                                                                </a:t>
            </a:r>
            <a:r>
              <a:rPr sz="2000"/>
              <a:t>2022-09-16</a:t>
            </a:r>
          </a:p>
        </p:txBody>
      </p:sp>
      <p:pic>
        <p:nvPicPr>
          <p:cNvPr id="233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208517" y="12623559"/>
            <a:ext cx="2674871" cy="1129702"/>
          </a:xfrm>
          <a:prstGeom prst="rect">
            <a:avLst/>
          </a:prstGeom>
          <a:ln w="12700">
            <a:miter lim="400000"/>
          </a:ln>
        </p:spPr>
      </p:pic>
      <p:pic>
        <p:nvPicPr>
          <p:cNvPr id="234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46288" y="7829009"/>
            <a:ext cx="21285201" cy="53213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35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96164" y="2345162"/>
            <a:ext cx="8242301" cy="43053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Monitoring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Monitoring</a:t>
            </a:r>
          </a:p>
        </p:txBody>
      </p:sp>
      <p:sp>
        <p:nvSpPr>
          <p:cNvPr id="238" name="Blur institute names and username ….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Blur institute names and username ….</a:t>
            </a:r>
          </a:p>
        </p:txBody>
      </p:sp>
      <p:sp>
        <p:nvSpPr>
          <p:cNvPr id="239" name="Mher Kazandjian                                                                                                                                                                2022-09-16"/>
          <p:cNvSpPr txBox="1"/>
          <p:nvPr/>
        </p:nvSpPr>
        <p:spPr>
          <a:xfrm>
            <a:off x="48432" y="13070416"/>
            <a:ext cx="24287136" cy="6369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 algn="l" defTabSz="825500">
              <a:defRPr b="1" sz="3600">
                <a:solidFill>
                  <a:srgbClr val="000000"/>
                </a:solidFill>
              </a:defRPr>
            </a:pPr>
            <a:r>
              <a:rPr sz="2000"/>
              <a:t>Mher Kazandjian</a:t>
            </a:r>
            <a:r>
              <a:t>                                                                                                                                                                </a:t>
            </a:r>
            <a:r>
              <a:rPr sz="2000"/>
              <a:t>2022-09-16</a:t>
            </a:r>
          </a:p>
        </p:txBody>
      </p:sp>
      <p:pic>
        <p:nvPicPr>
          <p:cNvPr id="240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208517" y="12623559"/>
            <a:ext cx="2674871" cy="1129702"/>
          </a:xfrm>
          <a:prstGeom prst="rect">
            <a:avLst/>
          </a:prstGeom>
          <a:ln w="12700">
            <a:miter lim="400000"/>
          </a:ln>
        </p:spPr>
      </p:pic>
      <p:pic>
        <p:nvPicPr>
          <p:cNvPr id="241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21896" y="2736996"/>
            <a:ext cx="19323003" cy="976093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Monitoring - iRODS dashboard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Monitoring - iRODS dashboard</a:t>
            </a:r>
          </a:p>
        </p:txBody>
      </p:sp>
      <p:sp>
        <p:nvSpPr>
          <p:cNvPr id="244" name="Mher Kazandjian                                                                                                                                                                2022-09-16"/>
          <p:cNvSpPr txBox="1"/>
          <p:nvPr/>
        </p:nvSpPr>
        <p:spPr>
          <a:xfrm>
            <a:off x="48432" y="13070416"/>
            <a:ext cx="24287136" cy="6369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 algn="l" defTabSz="825500">
              <a:defRPr b="1" sz="3600">
                <a:solidFill>
                  <a:srgbClr val="000000"/>
                </a:solidFill>
              </a:defRPr>
            </a:pPr>
            <a:r>
              <a:rPr sz="2000"/>
              <a:t>Mher Kazandjian</a:t>
            </a:r>
            <a:r>
              <a:t>                                                                                                                                                                </a:t>
            </a:r>
            <a:r>
              <a:rPr sz="2000"/>
              <a:t>2022-09-16</a:t>
            </a:r>
          </a:p>
        </p:txBody>
      </p:sp>
      <p:pic>
        <p:nvPicPr>
          <p:cNvPr id="245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208517" y="12623559"/>
            <a:ext cx="2674871" cy="1129702"/>
          </a:xfrm>
          <a:prstGeom prst="rect">
            <a:avLst/>
          </a:prstGeom>
          <a:ln w="12700">
            <a:miter lim="400000"/>
          </a:ln>
        </p:spPr>
      </p:pic>
      <p:pic>
        <p:nvPicPr>
          <p:cNvPr id="246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06499" y="3409758"/>
            <a:ext cx="21971001" cy="831670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Monitoring - iRODS dashboard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Monitoring - iRODS dashboard</a:t>
            </a:r>
          </a:p>
        </p:txBody>
      </p:sp>
      <p:sp>
        <p:nvSpPr>
          <p:cNvPr id="249" name="Mher Kazandjian                                                                                                                                                                2022-09-16"/>
          <p:cNvSpPr txBox="1"/>
          <p:nvPr/>
        </p:nvSpPr>
        <p:spPr>
          <a:xfrm>
            <a:off x="48432" y="13070416"/>
            <a:ext cx="24287136" cy="6369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 algn="l" defTabSz="825500">
              <a:defRPr b="1" sz="3600">
                <a:solidFill>
                  <a:srgbClr val="000000"/>
                </a:solidFill>
              </a:defRPr>
            </a:pPr>
            <a:r>
              <a:rPr sz="2000"/>
              <a:t>Mher Kazandjian</a:t>
            </a:r>
            <a:r>
              <a:t>                                                                                                                                                                </a:t>
            </a:r>
            <a:r>
              <a:rPr sz="2000"/>
              <a:t>2022-09-16</a:t>
            </a:r>
          </a:p>
        </p:txBody>
      </p:sp>
      <p:pic>
        <p:nvPicPr>
          <p:cNvPr id="250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208517" y="12623559"/>
            <a:ext cx="2674871" cy="1129702"/>
          </a:xfrm>
          <a:prstGeom prst="rect">
            <a:avLst/>
          </a:prstGeom>
          <a:ln w="12700">
            <a:miter lim="400000"/>
          </a:ln>
        </p:spPr>
      </p:pic>
      <p:pic>
        <p:nvPicPr>
          <p:cNvPr id="251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03924" y="3119207"/>
            <a:ext cx="20618326" cy="1001976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Overview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Overview</a:t>
            </a:r>
          </a:p>
        </p:txBody>
      </p:sp>
      <p:sp>
        <p:nvSpPr>
          <p:cNvPr id="158" name="~ 20 customer (research institutes / universities)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~ 20 customer (research institutes / universities)</a:t>
            </a:r>
          </a:p>
          <a:p>
            <a:pPr/>
            <a:r>
              <a:t>Storage</a:t>
            </a:r>
          </a:p>
          <a:p>
            <a:pPr lvl="1"/>
            <a:r>
              <a:t>~ 200TB block storage (Ceph HDD + NVME)</a:t>
            </a:r>
          </a:p>
          <a:p>
            <a:pPr lvl="1"/>
            <a:r>
              <a:t>~ 5 PB tape and S3</a:t>
            </a:r>
            <a:br/>
          </a:p>
        </p:txBody>
      </p:sp>
      <p:sp>
        <p:nvSpPr>
          <p:cNvPr id="159" name="Mher Kazandjian                                                                                                                                                                2022-09-16"/>
          <p:cNvSpPr txBox="1"/>
          <p:nvPr/>
        </p:nvSpPr>
        <p:spPr>
          <a:xfrm>
            <a:off x="48432" y="13070416"/>
            <a:ext cx="24287136" cy="6369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 algn="l" defTabSz="825500">
              <a:defRPr b="1" sz="3600">
                <a:solidFill>
                  <a:srgbClr val="000000"/>
                </a:solidFill>
              </a:defRPr>
            </a:pPr>
            <a:r>
              <a:rPr sz="2000"/>
              <a:t>Mher Kazandjian</a:t>
            </a:r>
            <a:r>
              <a:t>                                                                                                                                                                </a:t>
            </a:r>
            <a:r>
              <a:rPr sz="2000"/>
              <a:t>2022-09-16</a:t>
            </a:r>
          </a:p>
        </p:txBody>
      </p:sp>
      <p:pic>
        <p:nvPicPr>
          <p:cNvPr id="160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208517" y="12623559"/>
            <a:ext cx="2674871" cy="112970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DMS Team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DMS Team</a:t>
            </a:r>
          </a:p>
        </p:txBody>
      </p:sp>
      <p:sp>
        <p:nvSpPr>
          <p:cNvPr id="254" name="Slide Subtitl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55" name="Ander Astudillo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defTabSz="457200">
              <a:lnSpc>
                <a:spcPct val="100000"/>
              </a:lnSpc>
              <a:spcBef>
                <a:spcPts val="0"/>
              </a:spcBef>
              <a:buSzTx/>
              <a:buNone/>
              <a:defRPr sz="3200">
                <a:latin typeface="Arial"/>
                <a:ea typeface="Arial"/>
                <a:cs typeface="Arial"/>
                <a:sym typeface="Arial"/>
              </a:defRPr>
            </a:pPr>
            <a:r>
              <a:t>Ander Astudillo</a:t>
            </a:r>
          </a:p>
          <a:p>
            <a:pPr marL="0" indent="0" defTabSz="457200">
              <a:lnSpc>
                <a:spcPct val="100000"/>
              </a:lnSpc>
              <a:spcBef>
                <a:spcPts val="0"/>
              </a:spcBef>
              <a:buSzTx/>
              <a:buNone/>
              <a:defRPr sz="3200">
                <a:latin typeface="Arial"/>
                <a:ea typeface="Arial"/>
                <a:cs typeface="Arial"/>
                <a:sym typeface="Arial"/>
              </a:defRPr>
            </a:pPr>
            <a:r>
              <a:t>Alexandros Kardaris</a:t>
            </a:r>
          </a:p>
          <a:p>
            <a:pPr marL="0" indent="0" defTabSz="457200">
              <a:lnSpc>
                <a:spcPct val="100000"/>
              </a:lnSpc>
              <a:spcBef>
                <a:spcPts val="0"/>
              </a:spcBef>
              <a:buSzTx/>
              <a:buNone/>
              <a:defRPr sz="3200">
                <a:latin typeface="Arial"/>
                <a:ea typeface="Arial"/>
                <a:cs typeface="Arial"/>
                <a:sym typeface="Arial"/>
              </a:defRPr>
            </a:pPr>
            <a:r>
              <a:t>Claudio Cacciari</a:t>
            </a:r>
            <a:br/>
            <a:r>
              <a:t>Francisco Morales</a:t>
            </a:r>
            <a:endParaRPr sz="1200">
              <a:latin typeface="Times Roman"/>
              <a:ea typeface="Times Roman"/>
              <a:cs typeface="Times Roman"/>
              <a:sym typeface="Times Roman"/>
            </a:endParaRPr>
          </a:p>
          <a:p>
            <a:pPr marL="0" indent="0" defTabSz="457200">
              <a:lnSpc>
                <a:spcPct val="100000"/>
              </a:lnSpc>
              <a:spcBef>
                <a:spcPts val="0"/>
              </a:spcBef>
              <a:buSzTx/>
              <a:buNone/>
              <a:defRPr sz="3200">
                <a:latin typeface="Arial"/>
                <a:ea typeface="Arial"/>
                <a:cs typeface="Arial"/>
                <a:sym typeface="Arial"/>
              </a:defRPr>
            </a:pPr>
            <a:r>
              <a:t>Maithili Kalamkar-Stam</a:t>
            </a:r>
          </a:p>
          <a:p>
            <a:pPr marL="0" indent="0" defTabSz="457200">
              <a:lnSpc>
                <a:spcPct val="100000"/>
              </a:lnSpc>
              <a:spcBef>
                <a:spcPts val="0"/>
              </a:spcBef>
              <a:buSzTx/>
              <a:buNone/>
              <a:defRPr sz="3200">
                <a:latin typeface="Arial"/>
                <a:ea typeface="Arial"/>
                <a:cs typeface="Arial"/>
                <a:sym typeface="Arial"/>
              </a:defRPr>
            </a:pPr>
            <a:r>
              <a:t>Maryam Soleimani Dodaran</a:t>
            </a:r>
          </a:p>
          <a:p>
            <a:pPr marL="0" indent="0" defTabSz="457200">
              <a:lnSpc>
                <a:spcPct val="100000"/>
              </a:lnSpc>
              <a:spcBef>
                <a:spcPts val="0"/>
              </a:spcBef>
              <a:buSzTx/>
              <a:buNone/>
              <a:defRPr sz="3200">
                <a:latin typeface="Arial"/>
                <a:ea typeface="Arial"/>
                <a:cs typeface="Arial"/>
                <a:sym typeface="Arial"/>
              </a:defRPr>
            </a:pPr>
            <a:r>
              <a:t>Mher Kazandjian</a:t>
            </a:r>
          </a:p>
        </p:txBody>
      </p:sp>
      <p:sp>
        <p:nvSpPr>
          <p:cNvPr id="256" name="Mher Kazandjian                                                                                                                                                                2022-09-16"/>
          <p:cNvSpPr txBox="1"/>
          <p:nvPr/>
        </p:nvSpPr>
        <p:spPr>
          <a:xfrm>
            <a:off x="48432" y="13070416"/>
            <a:ext cx="24287136" cy="6369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 algn="l" defTabSz="825500">
              <a:defRPr b="1" sz="3600">
                <a:solidFill>
                  <a:srgbClr val="000000"/>
                </a:solidFill>
              </a:defRPr>
            </a:pPr>
            <a:r>
              <a:rPr sz="2000"/>
              <a:t>Mher Kazandjian</a:t>
            </a:r>
            <a:r>
              <a:t>                                                                                                                                                                </a:t>
            </a:r>
            <a:r>
              <a:rPr sz="2000"/>
              <a:t>2022-09-16</a:t>
            </a:r>
          </a:p>
        </p:txBody>
      </p:sp>
      <p:pic>
        <p:nvPicPr>
          <p:cNvPr id="257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208517" y="12623559"/>
            <a:ext cx="2674871" cy="112970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Data management and collaboration"/>
          <p:cNvSpPr txBox="1"/>
          <p:nvPr>
            <p:ph type="title"/>
          </p:nvPr>
        </p:nvSpPr>
        <p:spPr>
          <a:xfrm>
            <a:off x="1033563" y="1077359"/>
            <a:ext cx="21971001" cy="1433164"/>
          </a:xfrm>
          <a:prstGeom prst="rect">
            <a:avLst/>
          </a:prstGeom>
        </p:spPr>
        <p:txBody>
          <a:bodyPr/>
          <a:lstStyle/>
          <a:p>
            <a:pPr/>
            <a:r>
              <a:t>Data management and collaboration</a:t>
            </a:r>
          </a:p>
        </p:txBody>
      </p:sp>
      <p:sp>
        <p:nvSpPr>
          <p:cNvPr id="163" name="Mher Kazandjian                                                                                                                                                                2022-09-16"/>
          <p:cNvSpPr txBox="1"/>
          <p:nvPr/>
        </p:nvSpPr>
        <p:spPr>
          <a:xfrm>
            <a:off x="48432" y="13070416"/>
            <a:ext cx="24287136" cy="6369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 algn="l" defTabSz="825500">
              <a:defRPr b="1" sz="3600">
                <a:solidFill>
                  <a:srgbClr val="000000"/>
                </a:solidFill>
              </a:defRPr>
            </a:pPr>
            <a:r>
              <a:rPr sz="2000"/>
              <a:t>Mher Kazandjian</a:t>
            </a:r>
            <a:r>
              <a:t>                                                                                                                                                                </a:t>
            </a:r>
            <a:r>
              <a:rPr sz="2000"/>
              <a:t>2022-09-16</a:t>
            </a:r>
          </a:p>
        </p:txBody>
      </p:sp>
      <p:pic>
        <p:nvPicPr>
          <p:cNvPr id="164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208517" y="12623559"/>
            <a:ext cx="2674871" cy="1129702"/>
          </a:xfrm>
          <a:prstGeom prst="rect">
            <a:avLst/>
          </a:prstGeom>
          <a:ln w="12700">
            <a:miter lim="400000"/>
          </a:ln>
        </p:spPr>
      </p:pic>
      <p:pic>
        <p:nvPicPr>
          <p:cNvPr id="165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168339" y="2756733"/>
            <a:ext cx="19621887" cy="1018490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Data management and collaboration"/>
          <p:cNvSpPr txBox="1"/>
          <p:nvPr>
            <p:ph type="title"/>
          </p:nvPr>
        </p:nvSpPr>
        <p:spPr>
          <a:xfrm>
            <a:off x="1033563" y="1077359"/>
            <a:ext cx="21971001" cy="1433164"/>
          </a:xfrm>
          <a:prstGeom prst="rect">
            <a:avLst/>
          </a:prstGeom>
        </p:spPr>
        <p:txBody>
          <a:bodyPr/>
          <a:lstStyle/>
          <a:p>
            <a:pPr/>
            <a:r>
              <a:t>Data management and collaboration</a:t>
            </a:r>
          </a:p>
        </p:txBody>
      </p:sp>
      <p:sp>
        <p:nvSpPr>
          <p:cNvPr id="168" name="Mher Kazandjian                                                                                                                                                                2022-09-16"/>
          <p:cNvSpPr txBox="1"/>
          <p:nvPr/>
        </p:nvSpPr>
        <p:spPr>
          <a:xfrm>
            <a:off x="48432" y="13070416"/>
            <a:ext cx="24287136" cy="6369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 algn="l" defTabSz="825500">
              <a:defRPr b="1" sz="3600">
                <a:solidFill>
                  <a:srgbClr val="000000"/>
                </a:solidFill>
              </a:defRPr>
            </a:pPr>
            <a:r>
              <a:rPr sz="2000"/>
              <a:t>Mher Kazandjian</a:t>
            </a:r>
            <a:r>
              <a:t>                                                                                                                                                                </a:t>
            </a:r>
            <a:r>
              <a:rPr sz="2000"/>
              <a:t>2022-09-16</a:t>
            </a:r>
          </a:p>
        </p:txBody>
      </p:sp>
      <p:pic>
        <p:nvPicPr>
          <p:cNvPr id="169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208517" y="12623559"/>
            <a:ext cx="2674871" cy="1129702"/>
          </a:xfrm>
          <a:prstGeom prst="rect">
            <a:avLst/>
          </a:prstGeom>
          <a:ln w="12700">
            <a:miter lim="400000"/>
          </a:ln>
        </p:spPr>
      </p:pic>
      <p:pic>
        <p:nvPicPr>
          <p:cNvPr id="170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168338" y="2756733"/>
            <a:ext cx="19621887" cy="10184904"/>
          </a:xfrm>
          <a:prstGeom prst="rect">
            <a:avLst/>
          </a:prstGeom>
          <a:ln w="12700">
            <a:miter lim="400000"/>
          </a:ln>
        </p:spPr>
      </p:pic>
      <p:sp>
        <p:nvSpPr>
          <p:cNvPr id="171" name="iRODS"/>
          <p:cNvSpPr txBox="1"/>
          <p:nvPr/>
        </p:nvSpPr>
        <p:spPr>
          <a:xfrm>
            <a:off x="21233373" y="9372104"/>
            <a:ext cx="1593547" cy="6594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3700"/>
            </a:lvl1pPr>
          </a:lstStyle>
          <a:p>
            <a:pPr/>
            <a:r>
              <a:t>iRODS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Data management and collaboration"/>
          <p:cNvSpPr txBox="1"/>
          <p:nvPr>
            <p:ph type="title"/>
          </p:nvPr>
        </p:nvSpPr>
        <p:spPr>
          <a:xfrm>
            <a:off x="1033563" y="1077359"/>
            <a:ext cx="21971001" cy="1433164"/>
          </a:xfrm>
          <a:prstGeom prst="rect">
            <a:avLst/>
          </a:prstGeom>
        </p:spPr>
        <p:txBody>
          <a:bodyPr/>
          <a:lstStyle/>
          <a:p>
            <a:pPr/>
            <a:r>
              <a:t>Data management and collaboration</a:t>
            </a:r>
          </a:p>
        </p:txBody>
      </p:sp>
      <p:sp>
        <p:nvSpPr>
          <p:cNvPr id="174" name="Mher Kazandjian                                                                                                                                                                2022-09-16"/>
          <p:cNvSpPr txBox="1"/>
          <p:nvPr/>
        </p:nvSpPr>
        <p:spPr>
          <a:xfrm>
            <a:off x="48432" y="13070416"/>
            <a:ext cx="24287136" cy="6369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 algn="l" defTabSz="825500">
              <a:defRPr b="1" sz="3600">
                <a:solidFill>
                  <a:srgbClr val="000000"/>
                </a:solidFill>
              </a:defRPr>
            </a:pPr>
            <a:r>
              <a:rPr sz="2000"/>
              <a:t>Mher Kazandjian</a:t>
            </a:r>
            <a:r>
              <a:t>                                                                                                                                                                </a:t>
            </a:r>
            <a:r>
              <a:rPr sz="2000"/>
              <a:t>2022-09-16</a:t>
            </a:r>
          </a:p>
        </p:txBody>
      </p:sp>
      <p:pic>
        <p:nvPicPr>
          <p:cNvPr id="175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208517" y="12623559"/>
            <a:ext cx="2674871" cy="1129702"/>
          </a:xfrm>
          <a:prstGeom prst="rect">
            <a:avLst/>
          </a:prstGeom>
          <a:ln w="12700">
            <a:miter lim="400000"/>
          </a:ln>
        </p:spPr>
      </p:pic>
      <p:sp>
        <p:nvSpPr>
          <p:cNvPr id="176" name="iRODS"/>
          <p:cNvSpPr txBox="1"/>
          <p:nvPr/>
        </p:nvSpPr>
        <p:spPr>
          <a:xfrm>
            <a:off x="21233374" y="9372104"/>
            <a:ext cx="1593546" cy="6594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3700"/>
            </a:lvl1pPr>
          </a:lstStyle>
          <a:p>
            <a:pPr/>
            <a:r>
              <a:t>iRODS</a:t>
            </a:r>
          </a:p>
        </p:txBody>
      </p:sp>
      <p:pic>
        <p:nvPicPr>
          <p:cNvPr id="177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1" y="3625423"/>
            <a:ext cx="24384001" cy="750277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iRODS community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iRODS community</a:t>
            </a:r>
          </a:p>
        </p:txBody>
      </p:sp>
      <p:sp>
        <p:nvSpPr>
          <p:cNvPr id="180" name="Medium sized community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Medium sized community</a:t>
            </a:r>
          </a:p>
          <a:p>
            <a:pPr/>
            <a:r>
              <a:t>The tool has been around for ~ 20 years</a:t>
            </a:r>
          </a:p>
          <a:p>
            <a:pPr lvl="1"/>
            <a:r>
              <a:t>It is fully featured and stable</a:t>
            </a:r>
          </a:p>
          <a:p>
            <a:pPr lvl="2"/>
            <a:r>
              <a:t>Used in production in academia and industry</a:t>
            </a:r>
          </a:p>
          <a:p>
            <a:pPr/>
            <a:r>
              <a:t>A lot of material online + yearly user group meetings</a:t>
            </a:r>
            <a:br/>
            <a:r>
              <a:t>     </a:t>
            </a:r>
            <a:r>
              <a:rPr u="sng">
                <a:hlinkClick r:id="rId2" invalidUrl="" action="" tgtFrame="" tooltip="" history="1" highlightClick="0" endSnd="0"/>
              </a:rPr>
              <a:t>https://irods.org/ugm2022/</a:t>
            </a:r>
            <a:br/>
            <a:r>
              <a:t>     </a:t>
            </a:r>
            <a:r>
              <a:rPr u="sng">
                <a:hlinkClick r:id="rId3" invalidUrl="" action="" tgtFrame="" tooltip="" history="1" highlightClick="0" endSnd="0"/>
              </a:rPr>
              <a:t>https://slides.com/irods</a:t>
            </a:r>
            <a:r>
              <a:t> </a:t>
            </a:r>
          </a:p>
        </p:txBody>
      </p:sp>
      <p:sp>
        <p:nvSpPr>
          <p:cNvPr id="181" name="Mher Kazandjian                                                                                                                                                                2022-09-16"/>
          <p:cNvSpPr txBox="1"/>
          <p:nvPr/>
        </p:nvSpPr>
        <p:spPr>
          <a:xfrm>
            <a:off x="48432" y="13070416"/>
            <a:ext cx="24287136" cy="6369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 algn="l" defTabSz="825500">
              <a:defRPr b="1" sz="3600">
                <a:solidFill>
                  <a:srgbClr val="000000"/>
                </a:solidFill>
              </a:defRPr>
            </a:pPr>
            <a:r>
              <a:rPr sz="2000"/>
              <a:t>Mher Kazandjian</a:t>
            </a:r>
            <a:r>
              <a:t>                                                                                                                                                                </a:t>
            </a:r>
            <a:r>
              <a:rPr sz="2000"/>
              <a:t>2022-09-16</a:t>
            </a:r>
          </a:p>
        </p:txBody>
      </p:sp>
      <p:pic>
        <p:nvPicPr>
          <p:cNvPr id="182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2208517" y="12623559"/>
            <a:ext cx="2674871" cy="112970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ervic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Services</a:t>
            </a:r>
          </a:p>
        </p:txBody>
      </p:sp>
      <p:sp>
        <p:nvSpPr>
          <p:cNvPr id="185" name="iRODS hosting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iRODS hosting</a:t>
            </a:r>
          </a:p>
          <a:p>
            <a:pPr/>
            <a:r>
              <a:t>RDM scale-out</a:t>
            </a:r>
          </a:p>
          <a:p>
            <a:pPr/>
            <a:r>
              <a:t>YODA hosting</a:t>
            </a:r>
          </a:p>
          <a:p>
            <a:pPr/>
          </a:p>
          <a:p>
            <a:pPr/>
            <a:r>
              <a:t>Supported iRODS plugins:</a:t>
            </a:r>
            <a:br/>
            <a:r>
              <a:t>  - LDAP</a:t>
            </a:r>
            <a:br/>
            <a:r>
              <a:t>  - ingest</a:t>
            </a:r>
            <a:br/>
            <a:r>
              <a:t>  - storage tiering </a:t>
            </a:r>
          </a:p>
        </p:txBody>
      </p:sp>
      <p:sp>
        <p:nvSpPr>
          <p:cNvPr id="186" name="Mher Kazandjian                                                                                                                                                                2022-09-16"/>
          <p:cNvSpPr txBox="1"/>
          <p:nvPr/>
        </p:nvSpPr>
        <p:spPr>
          <a:xfrm>
            <a:off x="48432" y="13070416"/>
            <a:ext cx="24287136" cy="6369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 algn="l" defTabSz="825500">
              <a:defRPr b="1" sz="3600">
                <a:solidFill>
                  <a:srgbClr val="000000"/>
                </a:solidFill>
              </a:defRPr>
            </a:pPr>
            <a:r>
              <a:rPr sz="2000"/>
              <a:t>Mher Kazandjian</a:t>
            </a:r>
            <a:r>
              <a:t>                                                                                                                                                                </a:t>
            </a:r>
            <a:r>
              <a:rPr sz="2000"/>
              <a:t>2022-09-16</a:t>
            </a:r>
          </a:p>
        </p:txBody>
      </p:sp>
      <p:pic>
        <p:nvPicPr>
          <p:cNvPr id="187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208517" y="12623559"/>
            <a:ext cx="2674871" cy="112970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Infrastructur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Infrastructure</a:t>
            </a:r>
          </a:p>
        </p:txBody>
      </p:sp>
      <p:sp>
        <p:nvSpPr>
          <p:cNvPr id="190" name="Virtual machines running on an Openstack cluster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Virtual machines running on an Openstack cluster</a:t>
            </a:r>
          </a:p>
          <a:p>
            <a:pPr/>
            <a:r>
              <a:t>A SWIFT cluster that provides object storage</a:t>
            </a:r>
          </a:p>
          <a:p>
            <a:pPr/>
            <a:r>
              <a:t>Ceph cluster that provides block storage devices for the VMs</a:t>
            </a:r>
          </a:p>
          <a:p>
            <a:pPr/>
            <a:r>
              <a:t>Tape storage for archiving data</a:t>
            </a:r>
          </a:p>
        </p:txBody>
      </p:sp>
      <p:sp>
        <p:nvSpPr>
          <p:cNvPr id="191" name="Mher Kazandjian                                                                                                                                                                2022-09-16"/>
          <p:cNvSpPr txBox="1"/>
          <p:nvPr/>
        </p:nvSpPr>
        <p:spPr>
          <a:xfrm>
            <a:off x="48432" y="13070416"/>
            <a:ext cx="24287136" cy="6369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 algn="l" defTabSz="825500">
              <a:defRPr b="1" sz="3600">
                <a:solidFill>
                  <a:srgbClr val="000000"/>
                </a:solidFill>
              </a:defRPr>
            </a:pPr>
            <a:r>
              <a:rPr sz="2000"/>
              <a:t>Mher Kazandjian</a:t>
            </a:r>
            <a:r>
              <a:t>                                                                                                                                                                </a:t>
            </a:r>
            <a:r>
              <a:rPr sz="2000"/>
              <a:t>2022-09-16</a:t>
            </a:r>
          </a:p>
        </p:txBody>
      </p:sp>
      <p:pic>
        <p:nvPicPr>
          <p:cNvPr id="192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208517" y="12623559"/>
            <a:ext cx="2674871" cy="112970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DevOP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DevOPs</a:t>
            </a:r>
          </a:p>
        </p:txBody>
      </p:sp>
      <p:sp>
        <p:nvSpPr>
          <p:cNvPr id="195" name="Saltstack for managing all iRODS hosting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Saltstack for managing all iRODS hosting</a:t>
            </a:r>
          </a:p>
          <a:p>
            <a:pPr/>
            <a:r>
              <a:t>Ansible (+ some salt) for managing all YODA hosting</a:t>
            </a:r>
          </a:p>
        </p:txBody>
      </p:sp>
      <p:sp>
        <p:nvSpPr>
          <p:cNvPr id="196" name="Mher Kazandjian                                                                                                                                                                2022-09-16"/>
          <p:cNvSpPr txBox="1"/>
          <p:nvPr/>
        </p:nvSpPr>
        <p:spPr>
          <a:xfrm>
            <a:off x="48432" y="13070416"/>
            <a:ext cx="24287136" cy="6369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 algn="l" defTabSz="825500">
              <a:defRPr b="1" sz="3600">
                <a:solidFill>
                  <a:srgbClr val="000000"/>
                </a:solidFill>
              </a:defRPr>
            </a:pPr>
            <a:r>
              <a:rPr sz="2000"/>
              <a:t>Mher Kazandjian</a:t>
            </a:r>
            <a:r>
              <a:t>                                                                                                                                                                </a:t>
            </a:r>
            <a:r>
              <a:rPr sz="2000"/>
              <a:t>2022-09-16</a:t>
            </a:r>
          </a:p>
        </p:txBody>
      </p:sp>
      <p:pic>
        <p:nvPicPr>
          <p:cNvPr id="197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208517" y="12623559"/>
            <a:ext cx="2674871" cy="112970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5E5E5E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