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  <p:sldId id="265" r:id="rId3"/>
    <p:sldId id="266" r:id="rId4"/>
    <p:sldId id="264" r:id="rId5"/>
    <p:sldId id="267" r:id="rId6"/>
    <p:sldId id="268" r:id="rId7"/>
    <p:sldId id="260" r:id="rId8"/>
    <p:sldId id="256" r:id="rId9"/>
    <p:sldId id="261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92F6"/>
    <a:srgbClr val="04AB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445"/>
    <p:restoredTop sz="96405"/>
  </p:normalViewPr>
  <p:slideViewPr>
    <p:cSldViewPr snapToGrid="0">
      <p:cViewPr varScale="1">
        <p:scale>
          <a:sx n="103" d="100"/>
          <a:sy n="103" d="100"/>
        </p:scale>
        <p:origin x="192" y="8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6F6F34-A06D-23BA-28C2-CFAD31B279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E001D19-4ADA-F782-B7AD-ED084BBD87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4438D70-A583-486B-E246-2311BD3E8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F046A-743E-AF40-B3B4-D6D741897F88}" type="datetimeFigureOut">
              <a:rPr lang="de-DE" smtClean="0"/>
              <a:t>13.10.22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B1F0EBD-CE9B-8DB6-3845-87A73DDD3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B67D8AA-D431-A349-E3D1-B4F50F9EA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550EC-FA1E-EE44-8FCD-B6C7112FDBC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3377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72D5DE-BBC0-6022-C622-577FB9D45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456FD5F-DDB4-579A-933A-CA116396A8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21071A5-EDF3-C3CF-2B72-907AE7F07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F046A-743E-AF40-B3B4-D6D741897F88}" type="datetimeFigureOut">
              <a:rPr lang="de-DE" smtClean="0"/>
              <a:t>13.10.22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28A2FA9-4E0B-C9AA-2CD5-B950E1FB3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993D34E-62BE-1A28-522F-E29F6D756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550EC-FA1E-EE44-8FCD-B6C7112FDBC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547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FBADF08-DF5B-D25B-7D17-04CEF5CDFF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A2A00EE-C679-8E95-0366-CB5CD6754D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D4A674B-4BFF-9902-EAC9-C0B31797F4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F046A-743E-AF40-B3B4-D6D741897F88}" type="datetimeFigureOut">
              <a:rPr lang="de-DE" smtClean="0"/>
              <a:t>13.10.22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C16BCDB-7CA7-1708-8CAC-0B379DE37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2671B79-A3DA-AD11-88E2-4C7665FB1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550EC-FA1E-EE44-8FCD-B6C7112FDBC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5805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0D5EC5-27D9-67B3-BCCC-27FECE0015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A00944E-9572-6D35-8668-10D5D679A5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DA37460-F7DC-FD45-4E9C-C6F970D6BA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F046A-743E-AF40-B3B4-D6D741897F88}" type="datetimeFigureOut">
              <a:rPr lang="de-DE" smtClean="0"/>
              <a:t>13.10.22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406CD68-563F-4E04-57FA-C54EE3EAD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2E32F04-27C9-66BD-15B3-170B6E8DC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550EC-FA1E-EE44-8FCD-B6C7112FDBC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0613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F0D76E-D221-2B48-1859-388B13E283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C2A529C-5EC3-3046-539F-65A4B69004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4C6A318-8023-A66D-EE90-263B98811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F046A-743E-AF40-B3B4-D6D741897F88}" type="datetimeFigureOut">
              <a:rPr lang="de-DE" smtClean="0"/>
              <a:t>13.10.22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FE60AFB-FED5-8C21-C55C-D2DF01605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08BCFB4-05B4-7758-F4C2-6E04749F0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550EC-FA1E-EE44-8FCD-B6C7112FDBC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5497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81FBAD-927D-C82A-43C7-0C05A08D1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3C808BE-02B5-C740-F4DC-07485FD0B0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4AFDD83-A31F-8695-08D5-9DAB83BDA8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0B1B911-30D7-B442-1450-201D4592B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F046A-743E-AF40-B3B4-D6D741897F88}" type="datetimeFigureOut">
              <a:rPr lang="de-DE" smtClean="0"/>
              <a:t>13.10.22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266CDAC-548F-A008-AE07-A11380EAA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30BAFC9-242D-E2CE-B7CC-81CD8480A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550EC-FA1E-EE44-8FCD-B6C7112FDBC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7483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6FF3A8-19F9-39B0-3168-7A448A7C2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65B23FF-17FD-D83D-317D-E1F25CA82F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05B840E-59D0-9976-2CFF-B4199DBAF3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44E9268-8A74-FFB4-EDAD-38803A005C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56A0CA8-2295-0CCD-CDE4-4286B803D7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2D20E39-7C75-1C07-7F59-DBC5F9EA1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F046A-743E-AF40-B3B4-D6D741897F88}" type="datetimeFigureOut">
              <a:rPr lang="de-DE" smtClean="0"/>
              <a:t>13.10.22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81F242E5-B80A-A0B0-D910-2A84EEAA0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51CD5B0-B25D-720E-3E78-35E674DBA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550EC-FA1E-EE44-8FCD-B6C7112FDBC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1784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DB287B-C341-C8BC-4BDE-EE2CEDFAB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BA50033-7B70-CAFD-48C2-DC3E8DE6C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F046A-743E-AF40-B3B4-D6D741897F88}" type="datetimeFigureOut">
              <a:rPr lang="de-DE" smtClean="0"/>
              <a:t>13.10.22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26271B1-91DD-AE20-94BE-EEABEF16D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DD23991-28E1-AF10-265F-CB78EF08E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550EC-FA1E-EE44-8FCD-B6C7112FDBC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5581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FE28894-A7F7-D6AC-ED0D-EAD5545A1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F046A-743E-AF40-B3B4-D6D741897F88}" type="datetimeFigureOut">
              <a:rPr lang="de-DE" smtClean="0"/>
              <a:t>13.10.22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B17CC01-0C0A-48EE-1759-01672696A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5AEEA4A-0527-E9D3-B3CF-61C82012C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550EC-FA1E-EE44-8FCD-B6C7112FDBC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536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BD87B9-B105-EB72-057E-8135C0A68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B15A020-7F9D-DA45-D0E6-2038E3612B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B8E41A4-F8BD-90E1-2BF4-47DCBF405E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AC0F56D-3CFF-60CC-E136-0FB5C9955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F046A-743E-AF40-B3B4-D6D741897F88}" type="datetimeFigureOut">
              <a:rPr lang="de-DE" smtClean="0"/>
              <a:t>13.10.22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DC84C74-73CE-C5EB-6EEC-7FB2773303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4AD335F-0DA8-4B4C-2A15-F7C9B9F56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550EC-FA1E-EE44-8FCD-B6C7112FDBC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2142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6269D9-90D0-9213-E180-109257AC8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3E3C0995-357D-2B4B-7DE3-25EAC6B011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A5409EB-C82A-C42C-8853-4016D0267B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4E86E46-33DA-2C35-E0DC-90F300088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F046A-743E-AF40-B3B4-D6D741897F88}" type="datetimeFigureOut">
              <a:rPr lang="de-DE" smtClean="0"/>
              <a:t>13.10.22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0A0AF00-BC1B-A7BD-825B-13B44A981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0679E1D-DA3F-8956-9577-24DA7E1F7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550EC-FA1E-EE44-8FCD-B6C7112FDBC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4035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1D8C37AB-D954-C4B4-8987-1773CF91E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A4E00A3-E16F-826C-DCD1-C55E0FEA73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7883AD8-50C1-5948-27B1-C0E383A4AF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F046A-743E-AF40-B3B4-D6D741897F88}" type="datetimeFigureOut">
              <a:rPr lang="de-DE" smtClean="0"/>
              <a:t>13.10.22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12D0CBA-DD2D-6A33-6033-F8B1204375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8D5984D-09EC-2654-F688-A0D68BED23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550EC-FA1E-EE44-8FCD-B6C7112FDBC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6088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svg"/><Relationship Id="rId18" Type="http://schemas.openxmlformats.org/officeDocument/2006/relationships/image" Target="../media/image24.png"/><Relationship Id="rId3" Type="http://schemas.openxmlformats.org/officeDocument/2006/relationships/image" Target="../media/image9.svg"/><Relationship Id="rId21" Type="http://schemas.openxmlformats.org/officeDocument/2006/relationships/image" Target="../media/image27.svg"/><Relationship Id="rId7" Type="http://schemas.openxmlformats.org/officeDocument/2006/relationships/image" Target="../media/image13.svg"/><Relationship Id="rId12" Type="http://schemas.openxmlformats.org/officeDocument/2006/relationships/image" Target="../media/image18.png"/><Relationship Id="rId17" Type="http://schemas.openxmlformats.org/officeDocument/2006/relationships/image" Target="../media/image23.svg"/><Relationship Id="rId2" Type="http://schemas.openxmlformats.org/officeDocument/2006/relationships/image" Target="../media/image8.png"/><Relationship Id="rId16" Type="http://schemas.openxmlformats.org/officeDocument/2006/relationships/image" Target="../media/image22.png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svg"/><Relationship Id="rId5" Type="http://schemas.openxmlformats.org/officeDocument/2006/relationships/image" Target="../media/image11.svg"/><Relationship Id="rId15" Type="http://schemas.openxmlformats.org/officeDocument/2006/relationships/image" Target="../media/image21.svg"/><Relationship Id="rId10" Type="http://schemas.openxmlformats.org/officeDocument/2006/relationships/image" Target="../media/image16.png"/><Relationship Id="rId19" Type="http://schemas.openxmlformats.org/officeDocument/2006/relationships/image" Target="../media/image25.svg"/><Relationship Id="rId4" Type="http://schemas.openxmlformats.org/officeDocument/2006/relationships/image" Target="../media/image10.png"/><Relationship Id="rId9" Type="http://schemas.openxmlformats.org/officeDocument/2006/relationships/image" Target="../media/image15.svg"/><Relationship Id="rId1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4.png"/><Relationship Id="rId18" Type="http://schemas.openxmlformats.org/officeDocument/2006/relationships/image" Target="../media/image21.svg"/><Relationship Id="rId26" Type="http://schemas.openxmlformats.org/officeDocument/2006/relationships/image" Target="../media/image42.svg"/><Relationship Id="rId39" Type="http://schemas.openxmlformats.org/officeDocument/2006/relationships/image" Target="../media/image51.png"/><Relationship Id="rId21" Type="http://schemas.openxmlformats.org/officeDocument/2006/relationships/image" Target="../media/image16.png"/><Relationship Id="rId34" Type="http://schemas.openxmlformats.org/officeDocument/2006/relationships/image" Target="../media/image48.svg"/><Relationship Id="rId7" Type="http://schemas.openxmlformats.org/officeDocument/2006/relationships/image" Target="../media/image33.png"/><Relationship Id="rId12" Type="http://schemas.openxmlformats.org/officeDocument/2006/relationships/image" Target="../media/image13.svg"/><Relationship Id="rId17" Type="http://schemas.openxmlformats.org/officeDocument/2006/relationships/image" Target="../media/image20.png"/><Relationship Id="rId25" Type="http://schemas.openxmlformats.org/officeDocument/2006/relationships/image" Target="../media/image41.png"/><Relationship Id="rId33" Type="http://schemas.openxmlformats.org/officeDocument/2006/relationships/image" Target="../media/image47.png"/><Relationship Id="rId38" Type="http://schemas.openxmlformats.org/officeDocument/2006/relationships/image" Target="../media/image50.svg"/><Relationship Id="rId2" Type="http://schemas.openxmlformats.org/officeDocument/2006/relationships/image" Target="../media/image28.png"/><Relationship Id="rId16" Type="http://schemas.openxmlformats.org/officeDocument/2006/relationships/image" Target="../media/image19.svg"/><Relationship Id="rId20" Type="http://schemas.openxmlformats.org/officeDocument/2006/relationships/image" Target="../media/image38.svg"/><Relationship Id="rId29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svg"/><Relationship Id="rId11" Type="http://schemas.openxmlformats.org/officeDocument/2006/relationships/image" Target="../media/image12.png"/><Relationship Id="rId24" Type="http://schemas.openxmlformats.org/officeDocument/2006/relationships/image" Target="../media/image40.svg"/><Relationship Id="rId32" Type="http://schemas.openxmlformats.org/officeDocument/2006/relationships/image" Target="../media/image46.svg"/><Relationship Id="rId37" Type="http://schemas.openxmlformats.org/officeDocument/2006/relationships/image" Target="../media/image49.png"/><Relationship Id="rId40" Type="http://schemas.openxmlformats.org/officeDocument/2006/relationships/image" Target="../media/image52.svg"/><Relationship Id="rId5" Type="http://schemas.openxmlformats.org/officeDocument/2006/relationships/image" Target="../media/image31.png"/><Relationship Id="rId15" Type="http://schemas.openxmlformats.org/officeDocument/2006/relationships/image" Target="../media/image18.png"/><Relationship Id="rId23" Type="http://schemas.openxmlformats.org/officeDocument/2006/relationships/image" Target="../media/image39.png"/><Relationship Id="rId28" Type="http://schemas.openxmlformats.org/officeDocument/2006/relationships/image" Target="../media/image44.svg"/><Relationship Id="rId36" Type="http://schemas.openxmlformats.org/officeDocument/2006/relationships/image" Target="../media/image11.svg"/><Relationship Id="rId10" Type="http://schemas.openxmlformats.org/officeDocument/2006/relationships/image" Target="../media/image36.svg"/><Relationship Id="rId19" Type="http://schemas.openxmlformats.org/officeDocument/2006/relationships/image" Target="../media/image37.png"/><Relationship Id="rId31" Type="http://schemas.openxmlformats.org/officeDocument/2006/relationships/image" Target="../media/image45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Relationship Id="rId14" Type="http://schemas.openxmlformats.org/officeDocument/2006/relationships/image" Target="../media/image15.svg"/><Relationship Id="rId22" Type="http://schemas.openxmlformats.org/officeDocument/2006/relationships/image" Target="../media/image17.svg"/><Relationship Id="rId27" Type="http://schemas.openxmlformats.org/officeDocument/2006/relationships/image" Target="../media/image43.png"/><Relationship Id="rId30" Type="http://schemas.openxmlformats.org/officeDocument/2006/relationships/image" Target="../media/image23.svg"/><Relationship Id="rId35" Type="http://schemas.openxmlformats.org/officeDocument/2006/relationships/image" Target="../media/image10.png"/><Relationship Id="rId8" Type="http://schemas.openxmlformats.org/officeDocument/2006/relationships/image" Target="../media/image34.svg"/><Relationship Id="rId3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C90BC1B2-D439-8401-BBBB-7046099C35CD}"/>
              </a:ext>
            </a:extLst>
          </p:cNvPr>
          <p:cNvSpPr txBox="1">
            <a:spLocks/>
          </p:cNvSpPr>
          <p:nvPr/>
        </p:nvSpPr>
        <p:spPr>
          <a:xfrm>
            <a:off x="4073475" y="2200238"/>
            <a:ext cx="3251453" cy="12224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6600" dirty="0">
                <a:solidFill>
                  <a:srgbClr val="05ABE8"/>
                </a:solidFill>
                <a:latin typeface="Avenir Next" panose="020B0503020202020204" pitchFamily="34" charset="0"/>
              </a:rPr>
              <a:t>FedSSH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8420696A-8731-24D7-D30F-9E96A3FDFCAE}"/>
              </a:ext>
            </a:extLst>
          </p:cNvPr>
          <p:cNvSpPr txBox="1"/>
          <p:nvPr/>
        </p:nvSpPr>
        <p:spPr>
          <a:xfrm>
            <a:off x="2930950" y="3712916"/>
            <a:ext cx="2285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latin typeface="Avenir Next" panose="020B0503020202020204" pitchFamily="34" charset="0"/>
              </a:rPr>
              <a:t>martin.petri@awi.de</a:t>
            </a:r>
            <a:endParaRPr lang="de-DE" dirty="0">
              <a:latin typeface="Avenir Next" panose="020B0503020202020204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E3051CE4-D84F-FA37-487F-26310C94F3B5}"/>
              </a:ext>
            </a:extLst>
          </p:cNvPr>
          <p:cNvSpPr txBox="1"/>
          <p:nvPr/>
        </p:nvSpPr>
        <p:spPr>
          <a:xfrm>
            <a:off x="6114500" y="3712916"/>
            <a:ext cx="2420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latin typeface="Avenir Next" panose="020B0503020202020204" pitchFamily="34" charset="0"/>
              </a:rPr>
              <a:t>fabian.harms@awi.de</a:t>
            </a:r>
            <a:endParaRPr lang="de-DE" dirty="0">
              <a:latin typeface="Avenir Next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382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5C680B67-64D5-C9C4-2362-F1E075C82091}"/>
              </a:ext>
            </a:extLst>
          </p:cNvPr>
          <p:cNvSpPr txBox="1"/>
          <p:nvPr/>
        </p:nvSpPr>
        <p:spPr>
          <a:xfrm>
            <a:off x="1862116" y="2305615"/>
            <a:ext cx="880643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 err="1">
                <a:latin typeface="Avenir Next" panose="020B0503020202020204" pitchFamily="34" charset="0"/>
              </a:rPr>
              <a:t>No</a:t>
            </a:r>
            <a:r>
              <a:rPr lang="de-DE" sz="2800" dirty="0">
                <a:latin typeface="Avenir Next" panose="020B0503020202020204" pitchFamily="34" charset="0"/>
              </a:rPr>
              <a:t> </a:t>
            </a:r>
            <a:r>
              <a:rPr lang="de-DE" sz="2800" dirty="0" err="1">
                <a:latin typeface="Avenir Next" panose="020B0503020202020204" pitchFamily="34" charset="0"/>
              </a:rPr>
              <a:t>local</a:t>
            </a:r>
            <a:r>
              <a:rPr lang="de-DE" sz="2800" dirty="0">
                <a:latin typeface="Avenir Next" panose="020B0503020202020204" pitchFamily="34" charset="0"/>
              </a:rPr>
              <a:t> </a:t>
            </a:r>
            <a:r>
              <a:rPr lang="de-DE" sz="2800" dirty="0" err="1">
                <a:latin typeface="Avenir Next" panose="020B0503020202020204" pitchFamily="34" charset="0"/>
              </a:rPr>
              <a:t>password</a:t>
            </a:r>
            <a:r>
              <a:rPr lang="de-DE" sz="2800" dirty="0">
                <a:latin typeface="Avenir Next" panose="020B0503020202020204" pitchFamily="34" charset="0"/>
              </a:rPr>
              <a:t> / </a:t>
            </a:r>
            <a:r>
              <a:rPr lang="de-DE" sz="2800" dirty="0" err="1">
                <a:latin typeface="Avenir Next" panose="020B0503020202020204" pitchFamily="34" charset="0"/>
              </a:rPr>
              <a:t>No</a:t>
            </a:r>
            <a:r>
              <a:rPr lang="de-DE" sz="2800" dirty="0">
                <a:latin typeface="Avenir Next" panose="020B0503020202020204" pitchFamily="34" charset="0"/>
              </a:rPr>
              <a:t> SSH </a:t>
            </a:r>
            <a:r>
              <a:rPr lang="de-DE" sz="2800" dirty="0" err="1">
                <a:latin typeface="Avenir Next" panose="020B0503020202020204" pitchFamily="34" charset="0"/>
              </a:rPr>
              <a:t>keys</a:t>
            </a:r>
            <a:endParaRPr lang="de-DE" sz="2800" dirty="0">
              <a:latin typeface="Avenir Next" panose="020B0503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 err="1">
                <a:latin typeface="Avenir Next" panose="020B0503020202020204" pitchFamily="34" charset="0"/>
              </a:rPr>
              <a:t>No</a:t>
            </a:r>
            <a:r>
              <a:rPr lang="de-DE" sz="2800" dirty="0">
                <a:latin typeface="Avenir Next" panose="020B0503020202020204" pitchFamily="34" charset="0"/>
              </a:rPr>
              <a:t> </a:t>
            </a:r>
            <a:r>
              <a:rPr lang="de-DE" sz="2800" dirty="0" err="1">
                <a:latin typeface="Avenir Next" panose="020B0503020202020204" pitchFamily="34" charset="0"/>
              </a:rPr>
              <a:t>special</a:t>
            </a:r>
            <a:r>
              <a:rPr lang="de-DE" sz="2800" dirty="0">
                <a:latin typeface="Avenir Next" panose="020B0503020202020204" pitchFamily="34" charset="0"/>
              </a:rPr>
              <a:t> </a:t>
            </a:r>
            <a:r>
              <a:rPr lang="de-DE" sz="2800" dirty="0" err="1">
                <a:latin typeface="Avenir Next" panose="020B0503020202020204" pitchFamily="34" charset="0"/>
              </a:rPr>
              <a:t>client</a:t>
            </a:r>
            <a:r>
              <a:rPr lang="de-DE" sz="2800" dirty="0">
                <a:latin typeface="Avenir Next" panose="020B0503020202020204" pitchFamily="34" charset="0"/>
              </a:rPr>
              <a:t> </a:t>
            </a:r>
            <a:r>
              <a:rPr lang="de-DE" sz="2800" dirty="0" err="1">
                <a:latin typeface="Avenir Next" panose="020B0503020202020204" pitchFamily="34" charset="0"/>
              </a:rPr>
              <a:t>software</a:t>
            </a:r>
            <a:endParaRPr lang="de-DE" sz="2800" dirty="0">
              <a:latin typeface="Avenir Next" panose="020B0503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 err="1">
                <a:latin typeface="Avenir Next" panose="020B0503020202020204" pitchFamily="34" charset="0"/>
              </a:rPr>
              <a:t>Respects</a:t>
            </a:r>
            <a:r>
              <a:rPr lang="de-DE" sz="2800" dirty="0">
                <a:latin typeface="Avenir Next" panose="020B0503020202020204" pitchFamily="34" charset="0"/>
              </a:rPr>
              <a:t> “Federated </a:t>
            </a:r>
            <a:r>
              <a:rPr lang="de-DE" sz="2800" dirty="0" err="1">
                <a:latin typeface="Avenir Next" panose="020B0503020202020204" pitchFamily="34" charset="0"/>
              </a:rPr>
              <a:t>authentication</a:t>
            </a:r>
            <a:r>
              <a:rPr lang="de-DE" sz="2800" dirty="0">
                <a:latin typeface="Avenir Next" panose="020B0503020202020204" pitchFamily="34" charset="0"/>
              </a:rPr>
              <a:t> </a:t>
            </a:r>
            <a:r>
              <a:rPr lang="de-DE" sz="2800" dirty="0" err="1">
                <a:latin typeface="Avenir Next" panose="020B0503020202020204" pitchFamily="34" charset="0"/>
              </a:rPr>
              <a:t>rules</a:t>
            </a:r>
            <a:r>
              <a:rPr lang="de-DE" sz="2800" dirty="0">
                <a:latin typeface="Avenir Next" panose="020B0503020202020204" pitchFamily="34" charset="0"/>
              </a:rPr>
              <a:t>“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>
                <a:latin typeface="Avenir Next" panose="020B0503020202020204" pitchFamily="34" charset="0"/>
              </a:rPr>
              <a:t>Access </a:t>
            </a:r>
            <a:r>
              <a:rPr lang="de-DE" sz="2800" dirty="0" err="1">
                <a:latin typeface="Avenir Next" panose="020B0503020202020204" pitchFamily="34" charset="0"/>
              </a:rPr>
              <a:t>to</a:t>
            </a:r>
            <a:r>
              <a:rPr lang="de-DE" sz="2800" dirty="0">
                <a:latin typeface="Avenir Next" panose="020B0503020202020204" pitchFamily="34" charset="0"/>
              </a:rPr>
              <a:t> internal, </a:t>
            </a:r>
            <a:r>
              <a:rPr lang="de-DE" sz="2800" dirty="0" err="1">
                <a:latin typeface="Avenir Next" panose="020B0503020202020204" pitchFamily="34" charset="0"/>
              </a:rPr>
              <a:t>directory</a:t>
            </a:r>
            <a:r>
              <a:rPr lang="de-DE" sz="2800" dirty="0">
                <a:latin typeface="Avenir Next" panose="020B0503020202020204" pitchFamily="34" charset="0"/>
              </a:rPr>
              <a:t> </a:t>
            </a:r>
            <a:r>
              <a:rPr lang="de-DE" sz="2800" dirty="0" err="1">
                <a:latin typeface="Avenir Next" panose="020B0503020202020204" pitchFamily="34" charset="0"/>
              </a:rPr>
              <a:t>based</a:t>
            </a:r>
            <a:r>
              <a:rPr lang="de-DE" sz="2800" dirty="0">
                <a:latin typeface="Avenir Next" panose="020B0503020202020204" pitchFamily="34" charset="0"/>
              </a:rPr>
              <a:t>/</a:t>
            </a:r>
            <a:r>
              <a:rPr lang="de-DE" sz="2800" dirty="0" err="1">
                <a:latin typeface="Avenir Next" panose="020B0503020202020204" pitchFamily="34" charset="0"/>
              </a:rPr>
              <a:t>authenticated</a:t>
            </a:r>
            <a:r>
              <a:rPr lang="de-DE" sz="2800" dirty="0">
                <a:latin typeface="Avenir Next" panose="020B0503020202020204" pitchFamily="34" charset="0"/>
              </a:rPr>
              <a:t> </a:t>
            </a:r>
            <a:r>
              <a:rPr lang="de-DE" sz="2800" dirty="0" err="1">
                <a:latin typeface="Avenir Next" panose="020B0503020202020204" pitchFamily="34" charset="0"/>
              </a:rPr>
              <a:t>file</a:t>
            </a:r>
            <a:r>
              <a:rPr lang="de-DE" sz="2800" dirty="0">
                <a:latin typeface="Avenir Next" panose="020B0503020202020204" pitchFamily="34" charset="0"/>
              </a:rPr>
              <a:t> </a:t>
            </a:r>
            <a:r>
              <a:rPr lang="de-DE" sz="2800" dirty="0" err="1">
                <a:latin typeface="Avenir Next" panose="020B0503020202020204" pitchFamily="34" charset="0"/>
              </a:rPr>
              <a:t>services</a:t>
            </a:r>
            <a:endParaRPr lang="de-DE" sz="2800" dirty="0">
              <a:latin typeface="Avenir Next" panose="020B0503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AA103DDB-EF9B-9BA4-1869-4E89080C2B39}"/>
              </a:ext>
            </a:extLst>
          </p:cNvPr>
          <p:cNvSpPr txBox="1"/>
          <p:nvPr/>
        </p:nvSpPr>
        <p:spPr>
          <a:xfrm>
            <a:off x="1019583" y="952605"/>
            <a:ext cx="83921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800" dirty="0" err="1">
                <a:latin typeface="Avenir Next" panose="020B0503020202020204" pitchFamily="34" charset="0"/>
              </a:rPr>
              <a:t>Requirements</a:t>
            </a:r>
            <a:r>
              <a:rPr lang="de-DE" sz="4800" dirty="0">
                <a:latin typeface="Avenir Next" panose="020B0503020202020204" pitchFamily="34" charset="0"/>
              </a:rPr>
              <a:t> FedSSH (2018)</a:t>
            </a:r>
          </a:p>
        </p:txBody>
      </p:sp>
    </p:spTree>
    <p:extLst>
      <p:ext uri="{BB962C8B-B14F-4D97-AF65-F5344CB8AC3E}">
        <p14:creationId xmlns:p14="http://schemas.microsoft.com/office/powerpoint/2010/main" val="3088003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DE9DE291-997C-FEDD-431F-91E4ED3CE50D}"/>
              </a:ext>
            </a:extLst>
          </p:cNvPr>
          <p:cNvSpPr txBox="1"/>
          <p:nvPr/>
        </p:nvSpPr>
        <p:spPr>
          <a:xfrm>
            <a:off x="3348732" y="3013501"/>
            <a:ext cx="49834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800" dirty="0">
                <a:latin typeface="Avenir Next" panose="020B0503020202020204" pitchFamily="34" charset="0"/>
              </a:rPr>
              <a:t>Ok… </a:t>
            </a:r>
            <a:r>
              <a:rPr lang="de-DE" sz="4800" dirty="0" err="1">
                <a:latin typeface="Avenir Next" panose="020B0503020202020204" pitchFamily="34" charset="0"/>
              </a:rPr>
              <a:t>kidding</a:t>
            </a:r>
            <a:r>
              <a:rPr lang="de-DE" sz="4800" dirty="0">
                <a:latin typeface="Avenir Next" panose="020B0503020202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495233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3B195278-E7C4-384C-9F20-A6A7AAC76F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1859"/>
            <a:ext cx="7359805" cy="4016915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28E382C4-FA2C-564A-987F-EA5C27ECB1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4663" y="211874"/>
            <a:ext cx="5604877" cy="6858000"/>
          </a:xfrm>
          <a:prstGeom prst="rect">
            <a:avLst/>
          </a:prstGeom>
        </p:spPr>
      </p:pic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BD6A2254-BB34-D340-9D28-0292DC7C7909}"/>
              </a:ext>
            </a:extLst>
          </p:cNvPr>
          <p:cNvGrpSpPr/>
          <p:nvPr/>
        </p:nvGrpSpPr>
        <p:grpSpPr>
          <a:xfrm>
            <a:off x="1532354" y="3843579"/>
            <a:ext cx="3721571" cy="2012355"/>
            <a:chOff x="1532354" y="3843579"/>
            <a:chExt cx="3721571" cy="2012355"/>
          </a:xfrm>
        </p:grpSpPr>
        <p:cxnSp>
          <p:nvCxnSpPr>
            <p:cNvPr id="13" name="Gerade Verbindung mit Pfeil 12">
              <a:extLst>
                <a:ext uri="{FF2B5EF4-FFF2-40B4-BE49-F238E27FC236}">
                  <a16:creationId xmlns:a16="http://schemas.microsoft.com/office/drawing/2014/main" id="{924DFDDB-83C2-554B-ABDC-85BB98B44863}"/>
                </a:ext>
              </a:extLst>
            </p:cNvPr>
            <p:cNvCxnSpPr>
              <a:cxnSpLocks/>
            </p:cNvCxnSpPr>
            <p:nvPr/>
          </p:nvCxnSpPr>
          <p:spPr>
            <a:xfrm>
              <a:off x="2324745" y="3843579"/>
              <a:ext cx="0" cy="1344532"/>
            </a:xfrm>
            <a:prstGeom prst="straightConnector1">
              <a:avLst/>
            </a:prstGeom>
            <a:ln w="76200">
              <a:solidFill>
                <a:schemeClr val="bg2">
                  <a:lumMod val="75000"/>
                </a:schemeClr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24DF60F0-066E-4E4B-885D-A8057F43B900}"/>
                </a:ext>
              </a:extLst>
            </p:cNvPr>
            <p:cNvSpPr txBox="1"/>
            <p:nvPr/>
          </p:nvSpPr>
          <p:spPr>
            <a:xfrm>
              <a:off x="1532354" y="5332714"/>
              <a:ext cx="1503938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2800" dirty="0">
                  <a:latin typeface="Avenir" panose="02000503020000020003" pitchFamily="2" charset="0"/>
                </a:rPr>
                <a:t>FedSSH</a:t>
              </a:r>
            </a:p>
          </p:txBody>
        </p:sp>
        <p:cxnSp>
          <p:nvCxnSpPr>
            <p:cNvPr id="22" name="Gerade Verbindung mit Pfeil 21">
              <a:extLst>
                <a:ext uri="{FF2B5EF4-FFF2-40B4-BE49-F238E27FC236}">
                  <a16:creationId xmlns:a16="http://schemas.microsoft.com/office/drawing/2014/main" id="{E7ECF917-BBDA-2D43-8FDA-643ED66C8C0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49206" y="5594324"/>
              <a:ext cx="2204719" cy="0"/>
            </a:xfrm>
            <a:prstGeom prst="straightConnector1">
              <a:avLst/>
            </a:prstGeom>
            <a:ln w="76200">
              <a:solidFill>
                <a:schemeClr val="bg2">
                  <a:lumMod val="75000"/>
                </a:schemeClr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Grafik 1">
            <a:extLst>
              <a:ext uri="{FF2B5EF4-FFF2-40B4-BE49-F238E27FC236}">
                <a16:creationId xmlns:a16="http://schemas.microsoft.com/office/drawing/2014/main" id="{7C5F2F93-70E6-ED40-B8E1-E01ACDDC3D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93256" y="62802"/>
            <a:ext cx="7655922" cy="4095028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C41D4157-8F7D-C747-A3BC-E686CE36B1F3}"/>
              </a:ext>
            </a:extLst>
          </p:cNvPr>
          <p:cNvSpPr/>
          <p:nvPr/>
        </p:nvSpPr>
        <p:spPr>
          <a:xfrm>
            <a:off x="1047606" y="464695"/>
            <a:ext cx="6312199" cy="118092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6192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Abgerundetes Rechteck 16">
            <a:extLst>
              <a:ext uri="{FF2B5EF4-FFF2-40B4-BE49-F238E27FC236}">
                <a16:creationId xmlns:a16="http://schemas.microsoft.com/office/drawing/2014/main" id="{26A7F8B7-5D7B-8E29-DFC4-99F7FAB38553}"/>
              </a:ext>
            </a:extLst>
          </p:cNvPr>
          <p:cNvSpPr/>
          <p:nvPr/>
        </p:nvSpPr>
        <p:spPr>
          <a:xfrm>
            <a:off x="827770" y="1170070"/>
            <a:ext cx="2021307" cy="1084649"/>
          </a:xfrm>
          <a:prstGeom prst="roundRect">
            <a:avLst/>
          </a:prstGeom>
          <a:ln w="254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de-DE" dirty="0" err="1">
                <a:solidFill>
                  <a:schemeClr val="bg2">
                    <a:lumMod val="50000"/>
                  </a:schemeClr>
                </a:solidFill>
              </a:rPr>
              <a:t>OpenSSH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Abgerundetes Rechteck 3">
            <a:extLst>
              <a:ext uri="{FF2B5EF4-FFF2-40B4-BE49-F238E27FC236}">
                <a16:creationId xmlns:a16="http://schemas.microsoft.com/office/drawing/2014/main" id="{D523A488-57B5-F8EC-43D1-CBBC83A69DD7}"/>
              </a:ext>
            </a:extLst>
          </p:cNvPr>
          <p:cNvSpPr/>
          <p:nvPr/>
        </p:nvSpPr>
        <p:spPr>
          <a:xfrm>
            <a:off x="827771" y="324052"/>
            <a:ext cx="5120642" cy="474845"/>
          </a:xfrm>
          <a:prstGeom prst="roundRect">
            <a:avLst/>
          </a:prstGeom>
          <a:ln w="254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bg2">
                    <a:lumMod val="50000"/>
                  </a:schemeClr>
                </a:solidFill>
              </a:rPr>
              <a:t>ssh </a:t>
            </a:r>
            <a:r>
              <a:rPr lang="de-DE" dirty="0" err="1">
                <a:solidFill>
                  <a:schemeClr val="bg2">
                    <a:lumMod val="50000"/>
                  </a:schemeClr>
                </a:solidFill>
              </a:rPr>
              <a:t>awi@server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Abgerundetes Rechteck 7">
            <a:extLst>
              <a:ext uri="{FF2B5EF4-FFF2-40B4-BE49-F238E27FC236}">
                <a16:creationId xmlns:a16="http://schemas.microsoft.com/office/drawing/2014/main" id="{CCDE96C8-1C4F-7C01-B2FA-48C7D1A804D4}"/>
              </a:ext>
            </a:extLst>
          </p:cNvPr>
          <p:cNvSpPr/>
          <p:nvPr/>
        </p:nvSpPr>
        <p:spPr>
          <a:xfrm>
            <a:off x="1184705" y="1656748"/>
            <a:ext cx="1307435" cy="42591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 err="1">
                <a:solidFill>
                  <a:schemeClr val="bg2">
                    <a:lumMod val="50000"/>
                  </a:schemeClr>
                </a:solidFill>
              </a:rPr>
              <a:t>sshd_config</a:t>
            </a:r>
            <a:endParaRPr lang="de-DE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FE262AFA-BAA5-64E4-CB3A-5B6774285467}"/>
              </a:ext>
            </a:extLst>
          </p:cNvPr>
          <p:cNvCxnSpPr>
            <a:cxnSpLocks/>
            <a:endCxn id="17" idx="0"/>
          </p:cNvCxnSpPr>
          <p:nvPr/>
        </p:nvCxnSpPr>
        <p:spPr>
          <a:xfrm>
            <a:off x="1838418" y="828748"/>
            <a:ext cx="6" cy="341322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Abgerundetes Rechteck 25">
            <a:extLst>
              <a:ext uri="{FF2B5EF4-FFF2-40B4-BE49-F238E27FC236}">
                <a16:creationId xmlns:a16="http://schemas.microsoft.com/office/drawing/2014/main" id="{8B848338-29CE-559B-03B8-F1615F9BF317}"/>
              </a:ext>
            </a:extLst>
          </p:cNvPr>
          <p:cNvSpPr/>
          <p:nvPr/>
        </p:nvSpPr>
        <p:spPr>
          <a:xfrm>
            <a:off x="690915" y="2547556"/>
            <a:ext cx="8797487" cy="4024165"/>
          </a:xfrm>
          <a:prstGeom prst="roundRect">
            <a:avLst/>
          </a:prstGeom>
          <a:ln w="254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7" name="Abgerundetes Rechteck 26">
            <a:extLst>
              <a:ext uri="{FF2B5EF4-FFF2-40B4-BE49-F238E27FC236}">
                <a16:creationId xmlns:a16="http://schemas.microsoft.com/office/drawing/2014/main" id="{C1430AC0-72AE-9820-4969-12EE097DA305}"/>
              </a:ext>
            </a:extLst>
          </p:cNvPr>
          <p:cNvSpPr/>
          <p:nvPr/>
        </p:nvSpPr>
        <p:spPr>
          <a:xfrm>
            <a:off x="1184701" y="2746008"/>
            <a:ext cx="1307435" cy="42591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 err="1">
                <a:solidFill>
                  <a:schemeClr val="bg2">
                    <a:lumMod val="50000"/>
                  </a:schemeClr>
                </a:solidFill>
              </a:rPr>
              <a:t>passwd</a:t>
            </a:r>
            <a:endParaRPr lang="de-DE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2211D399-7ADF-4C7E-74A3-69D88E009C7F}"/>
              </a:ext>
            </a:extLst>
          </p:cNvPr>
          <p:cNvCxnSpPr>
            <a:cxnSpLocks/>
            <a:stCxn id="17" idx="2"/>
            <a:endCxn id="27" idx="0"/>
          </p:cNvCxnSpPr>
          <p:nvPr/>
        </p:nvCxnSpPr>
        <p:spPr>
          <a:xfrm flipH="1">
            <a:off x="1838419" y="2254719"/>
            <a:ext cx="5" cy="491289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Abgerundetes Rechteck 34">
            <a:extLst>
              <a:ext uri="{FF2B5EF4-FFF2-40B4-BE49-F238E27FC236}">
                <a16:creationId xmlns:a16="http://schemas.microsoft.com/office/drawing/2014/main" id="{BE30FE64-CBF9-C9BD-CF4F-4FB6FAA719D0}"/>
              </a:ext>
            </a:extLst>
          </p:cNvPr>
          <p:cNvSpPr/>
          <p:nvPr/>
        </p:nvSpPr>
        <p:spPr>
          <a:xfrm>
            <a:off x="1191306" y="3365103"/>
            <a:ext cx="1307435" cy="42591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 err="1">
                <a:solidFill>
                  <a:schemeClr val="bg2">
                    <a:lumMod val="50000"/>
                  </a:schemeClr>
                </a:solidFill>
              </a:rPr>
              <a:t>fedssh.sh</a:t>
            </a:r>
            <a:endParaRPr lang="de-DE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36" name="Gerade Verbindung mit Pfeil 35">
            <a:extLst>
              <a:ext uri="{FF2B5EF4-FFF2-40B4-BE49-F238E27FC236}">
                <a16:creationId xmlns:a16="http://schemas.microsoft.com/office/drawing/2014/main" id="{F2EB8C5F-F420-553B-7C4D-E17AF9FC13AA}"/>
              </a:ext>
            </a:extLst>
          </p:cNvPr>
          <p:cNvCxnSpPr>
            <a:cxnSpLocks/>
            <a:stCxn id="27" idx="2"/>
            <a:endCxn id="35" idx="0"/>
          </p:cNvCxnSpPr>
          <p:nvPr/>
        </p:nvCxnSpPr>
        <p:spPr>
          <a:xfrm>
            <a:off x="1838419" y="3171925"/>
            <a:ext cx="6605" cy="193178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Abgerundetes Rechteck 39">
            <a:extLst>
              <a:ext uri="{FF2B5EF4-FFF2-40B4-BE49-F238E27FC236}">
                <a16:creationId xmlns:a16="http://schemas.microsoft.com/office/drawing/2014/main" id="{11FB9ED0-06C5-8CE2-4E92-CBCC24D33C98}"/>
              </a:ext>
            </a:extLst>
          </p:cNvPr>
          <p:cNvSpPr/>
          <p:nvPr/>
        </p:nvSpPr>
        <p:spPr>
          <a:xfrm>
            <a:off x="1184702" y="4297798"/>
            <a:ext cx="8161429" cy="189516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de-DE" sz="1600" dirty="0" err="1">
                <a:solidFill>
                  <a:schemeClr val="bg2">
                    <a:lumMod val="50000"/>
                  </a:schemeClr>
                </a:solidFill>
              </a:rPr>
              <a:t>fedssh</a:t>
            </a:r>
            <a:r>
              <a:rPr lang="de-DE" sz="16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bg2">
                    <a:lumMod val="50000"/>
                  </a:schemeClr>
                </a:solidFill>
              </a:rPr>
              <a:t>binary</a:t>
            </a:r>
            <a:endParaRPr lang="de-DE" sz="1600" dirty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endParaRPr lang="de-DE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44" name="Gerade Verbindung mit Pfeil 43">
            <a:extLst>
              <a:ext uri="{FF2B5EF4-FFF2-40B4-BE49-F238E27FC236}">
                <a16:creationId xmlns:a16="http://schemas.microsoft.com/office/drawing/2014/main" id="{DD6BAD57-5525-E6AC-E4FD-4B5F7CEC117F}"/>
              </a:ext>
            </a:extLst>
          </p:cNvPr>
          <p:cNvCxnSpPr>
            <a:cxnSpLocks/>
          </p:cNvCxnSpPr>
          <p:nvPr/>
        </p:nvCxnSpPr>
        <p:spPr>
          <a:xfrm>
            <a:off x="1845023" y="3821257"/>
            <a:ext cx="0" cy="957142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Abgerundetes Rechteck 49">
            <a:extLst>
              <a:ext uri="{FF2B5EF4-FFF2-40B4-BE49-F238E27FC236}">
                <a16:creationId xmlns:a16="http://schemas.microsoft.com/office/drawing/2014/main" id="{82F4EC7B-B11C-15C9-6791-C0B0D8839D20}"/>
              </a:ext>
            </a:extLst>
          </p:cNvPr>
          <p:cNvSpPr/>
          <p:nvPr/>
        </p:nvSpPr>
        <p:spPr>
          <a:xfrm>
            <a:off x="1411704" y="4778399"/>
            <a:ext cx="3179545" cy="117181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 err="1">
                <a:solidFill>
                  <a:schemeClr val="bg2">
                    <a:lumMod val="50000"/>
                  </a:schemeClr>
                </a:solidFill>
              </a:rPr>
              <a:t>Temp</a:t>
            </a:r>
            <a:r>
              <a:rPr lang="de-DE" sz="1600" dirty="0">
                <a:solidFill>
                  <a:schemeClr val="bg2">
                    <a:lumMod val="50000"/>
                  </a:schemeClr>
                </a:solidFill>
              </a:rPr>
              <a:t> web </a:t>
            </a:r>
            <a:r>
              <a:rPr lang="de-DE" sz="1600" dirty="0" err="1">
                <a:solidFill>
                  <a:schemeClr val="bg2">
                    <a:lumMod val="50000"/>
                  </a:schemeClr>
                </a:solidFill>
              </a:rPr>
              <a:t>server</a:t>
            </a:r>
            <a:endParaRPr lang="de-DE" sz="1600" dirty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r>
              <a:rPr lang="de-DE" sz="1600" dirty="0" err="1">
                <a:solidFill>
                  <a:schemeClr val="bg2">
                    <a:lumMod val="50000"/>
                  </a:schemeClr>
                </a:solidFill>
              </a:rPr>
              <a:t>process</a:t>
            </a:r>
            <a:endParaRPr lang="de-DE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55" name="Gerade Verbindung mit Pfeil 54">
            <a:extLst>
              <a:ext uri="{FF2B5EF4-FFF2-40B4-BE49-F238E27FC236}">
                <a16:creationId xmlns:a16="http://schemas.microsoft.com/office/drawing/2014/main" id="{45EE0E8C-A58C-96FE-1921-68973978F8D6}"/>
              </a:ext>
            </a:extLst>
          </p:cNvPr>
          <p:cNvCxnSpPr>
            <a:cxnSpLocks/>
            <a:endCxn id="93" idx="2"/>
          </p:cNvCxnSpPr>
          <p:nvPr/>
        </p:nvCxnSpPr>
        <p:spPr>
          <a:xfrm flipV="1">
            <a:off x="3879162" y="1448369"/>
            <a:ext cx="14257" cy="3330030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feld 58">
            <a:extLst>
              <a:ext uri="{FF2B5EF4-FFF2-40B4-BE49-F238E27FC236}">
                <a16:creationId xmlns:a16="http://schemas.microsoft.com/office/drawing/2014/main" id="{D20592FF-F002-F15D-0161-2352D5518449}"/>
              </a:ext>
            </a:extLst>
          </p:cNvPr>
          <p:cNvSpPr txBox="1"/>
          <p:nvPr/>
        </p:nvSpPr>
        <p:spPr>
          <a:xfrm>
            <a:off x="3263164" y="2843570"/>
            <a:ext cx="1183907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de-DE" sz="1400" dirty="0"/>
              <a:t>2: Return URL and </a:t>
            </a:r>
            <a:r>
              <a:rPr lang="de-DE" sz="1400" dirty="0" err="1"/>
              <a:t>wait</a:t>
            </a:r>
            <a:endParaRPr lang="de-DE" sz="1400" dirty="0"/>
          </a:p>
        </p:txBody>
      </p:sp>
      <p:sp>
        <p:nvSpPr>
          <p:cNvPr id="63" name="Abgerundetes Rechteck 62">
            <a:extLst>
              <a:ext uri="{FF2B5EF4-FFF2-40B4-BE49-F238E27FC236}">
                <a16:creationId xmlns:a16="http://schemas.microsoft.com/office/drawing/2014/main" id="{0EF97BBE-F513-4C2E-844C-B25F168CC646}"/>
              </a:ext>
            </a:extLst>
          </p:cNvPr>
          <p:cNvSpPr/>
          <p:nvPr/>
        </p:nvSpPr>
        <p:spPr>
          <a:xfrm>
            <a:off x="5582647" y="1065999"/>
            <a:ext cx="1105302" cy="474845"/>
          </a:xfrm>
          <a:prstGeom prst="roundRect">
            <a:avLst/>
          </a:prstGeom>
          <a:ln w="254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bg2">
                    <a:lumMod val="50000"/>
                  </a:schemeClr>
                </a:solidFill>
              </a:rPr>
              <a:t>Browser</a:t>
            </a:r>
          </a:p>
        </p:txBody>
      </p:sp>
      <p:cxnSp>
        <p:nvCxnSpPr>
          <p:cNvPr id="68" name="Gerade Verbindung mit Pfeil 67">
            <a:extLst>
              <a:ext uri="{FF2B5EF4-FFF2-40B4-BE49-F238E27FC236}">
                <a16:creationId xmlns:a16="http://schemas.microsoft.com/office/drawing/2014/main" id="{5289A537-5508-697C-2410-195617D86B70}"/>
              </a:ext>
            </a:extLst>
          </p:cNvPr>
          <p:cNvCxnSpPr>
            <a:cxnSpLocks/>
            <a:stCxn id="93" idx="3"/>
            <a:endCxn id="63" idx="1"/>
          </p:cNvCxnSpPr>
          <p:nvPr/>
        </p:nvCxnSpPr>
        <p:spPr>
          <a:xfrm>
            <a:off x="4485372" y="1294481"/>
            <a:ext cx="1097275" cy="8941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Abgerundetes Rechteck 71">
            <a:extLst>
              <a:ext uri="{FF2B5EF4-FFF2-40B4-BE49-F238E27FC236}">
                <a16:creationId xmlns:a16="http://schemas.microsoft.com/office/drawing/2014/main" id="{8DCF80A8-08B7-28E7-D78A-D5B69B9C0F6B}"/>
              </a:ext>
            </a:extLst>
          </p:cNvPr>
          <p:cNvSpPr/>
          <p:nvPr/>
        </p:nvSpPr>
        <p:spPr>
          <a:xfrm>
            <a:off x="8229595" y="1057057"/>
            <a:ext cx="2517615" cy="474845"/>
          </a:xfrm>
          <a:prstGeom prst="roundRect">
            <a:avLst/>
          </a:prstGeom>
          <a:ln w="254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bg2">
                    <a:lumMod val="50000"/>
                  </a:schemeClr>
                </a:solidFill>
              </a:rPr>
              <a:t>OIDC Authenticator</a:t>
            </a:r>
          </a:p>
        </p:txBody>
      </p:sp>
      <p:cxnSp>
        <p:nvCxnSpPr>
          <p:cNvPr id="73" name="Gerade Verbindung mit Pfeil 72">
            <a:extLst>
              <a:ext uri="{FF2B5EF4-FFF2-40B4-BE49-F238E27FC236}">
                <a16:creationId xmlns:a16="http://schemas.microsoft.com/office/drawing/2014/main" id="{DC97A25E-9E3E-2F1C-CEA4-6D61204F3D2C}"/>
              </a:ext>
            </a:extLst>
          </p:cNvPr>
          <p:cNvCxnSpPr>
            <a:cxnSpLocks/>
            <a:stCxn id="63" idx="3"/>
            <a:endCxn id="72" idx="1"/>
          </p:cNvCxnSpPr>
          <p:nvPr/>
        </p:nvCxnSpPr>
        <p:spPr>
          <a:xfrm flipV="1">
            <a:off x="6687949" y="1294480"/>
            <a:ext cx="1541646" cy="8942"/>
          </a:xfrm>
          <a:prstGeom prst="straightConnector1">
            <a:avLst/>
          </a:prstGeom>
          <a:ln w="38100">
            <a:solidFill>
              <a:schemeClr val="accent5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Gerade Verbindung mit Pfeil 74">
            <a:extLst>
              <a:ext uri="{FF2B5EF4-FFF2-40B4-BE49-F238E27FC236}">
                <a16:creationId xmlns:a16="http://schemas.microsoft.com/office/drawing/2014/main" id="{47C1F61B-22AC-38BA-3621-2F5660190468}"/>
              </a:ext>
            </a:extLst>
          </p:cNvPr>
          <p:cNvCxnSpPr>
            <a:cxnSpLocks/>
            <a:stCxn id="63" idx="2"/>
          </p:cNvCxnSpPr>
          <p:nvPr/>
        </p:nvCxnSpPr>
        <p:spPr>
          <a:xfrm flipH="1">
            <a:off x="4295050" y="1540844"/>
            <a:ext cx="1840248" cy="3237555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feld 77">
            <a:extLst>
              <a:ext uri="{FF2B5EF4-FFF2-40B4-BE49-F238E27FC236}">
                <a16:creationId xmlns:a16="http://schemas.microsoft.com/office/drawing/2014/main" id="{5A49272E-E152-E0D2-C50D-9A1ACB41383F}"/>
              </a:ext>
            </a:extLst>
          </p:cNvPr>
          <p:cNvSpPr txBox="1"/>
          <p:nvPr/>
        </p:nvSpPr>
        <p:spPr>
          <a:xfrm>
            <a:off x="1024483" y="3926494"/>
            <a:ext cx="2421360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de-DE" sz="1400" dirty="0"/>
              <a:t>1: Login </a:t>
            </a:r>
            <a:r>
              <a:rPr lang="de-DE" sz="1400" dirty="0" err="1"/>
              <a:t>without</a:t>
            </a:r>
            <a:r>
              <a:rPr lang="de-DE" sz="1400" dirty="0"/>
              <a:t> </a:t>
            </a:r>
            <a:r>
              <a:rPr lang="de-DE" sz="1400" dirty="0" err="1"/>
              <a:t>password</a:t>
            </a:r>
            <a:endParaRPr lang="de-DE" sz="1400" dirty="0"/>
          </a:p>
        </p:txBody>
      </p:sp>
      <p:sp>
        <p:nvSpPr>
          <p:cNvPr id="93" name="Textfeld 92">
            <a:extLst>
              <a:ext uri="{FF2B5EF4-FFF2-40B4-BE49-F238E27FC236}">
                <a16:creationId xmlns:a16="http://schemas.microsoft.com/office/drawing/2014/main" id="{8637C8D3-DAD6-5596-B9D6-33F21C1959AC}"/>
              </a:ext>
            </a:extLst>
          </p:cNvPr>
          <p:cNvSpPr txBox="1"/>
          <p:nvPr/>
        </p:nvSpPr>
        <p:spPr>
          <a:xfrm>
            <a:off x="3301465" y="1140592"/>
            <a:ext cx="1183907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de-DE" sz="1400" dirty="0"/>
              <a:t>3: Open URL</a:t>
            </a:r>
          </a:p>
        </p:txBody>
      </p:sp>
      <p:sp>
        <p:nvSpPr>
          <p:cNvPr id="100" name="Textfeld 99">
            <a:extLst>
              <a:ext uri="{FF2B5EF4-FFF2-40B4-BE49-F238E27FC236}">
                <a16:creationId xmlns:a16="http://schemas.microsoft.com/office/drawing/2014/main" id="{65E14690-8DDA-2FBD-AE21-9C4D0F04E5BE}"/>
              </a:ext>
            </a:extLst>
          </p:cNvPr>
          <p:cNvSpPr txBox="1"/>
          <p:nvPr/>
        </p:nvSpPr>
        <p:spPr>
          <a:xfrm>
            <a:off x="6803461" y="954939"/>
            <a:ext cx="1310621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de-DE" sz="1400" dirty="0" err="1"/>
              <a:t>Authenticate</a:t>
            </a:r>
            <a:endParaRPr lang="de-DE" sz="1400" dirty="0"/>
          </a:p>
        </p:txBody>
      </p:sp>
      <p:sp>
        <p:nvSpPr>
          <p:cNvPr id="101" name="Textfeld 100">
            <a:extLst>
              <a:ext uri="{FF2B5EF4-FFF2-40B4-BE49-F238E27FC236}">
                <a16:creationId xmlns:a16="http://schemas.microsoft.com/office/drawing/2014/main" id="{E0186CCE-21AC-8FEE-BCB6-F661E3D08034}"/>
              </a:ext>
            </a:extLst>
          </p:cNvPr>
          <p:cNvSpPr txBox="1"/>
          <p:nvPr/>
        </p:nvSpPr>
        <p:spPr>
          <a:xfrm>
            <a:off x="4804717" y="2838062"/>
            <a:ext cx="2045549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de-DE" sz="1400" dirty="0"/>
              <a:t>4: </a:t>
            </a:r>
            <a:r>
              <a:rPr lang="de-DE" sz="1400" dirty="0" err="1"/>
              <a:t>Open,Redirect,Callback</a:t>
            </a:r>
            <a:endParaRPr lang="de-DE" sz="1400" dirty="0"/>
          </a:p>
        </p:txBody>
      </p:sp>
      <p:sp>
        <p:nvSpPr>
          <p:cNvPr id="103" name="Abgerundetes Rechteck 102">
            <a:extLst>
              <a:ext uri="{FF2B5EF4-FFF2-40B4-BE49-F238E27FC236}">
                <a16:creationId xmlns:a16="http://schemas.microsoft.com/office/drawing/2014/main" id="{132F7EFD-2257-F349-CD9D-23A03DE6AC3E}"/>
              </a:ext>
            </a:extLst>
          </p:cNvPr>
          <p:cNvSpPr/>
          <p:nvPr/>
        </p:nvSpPr>
        <p:spPr>
          <a:xfrm>
            <a:off x="6833937" y="4778399"/>
            <a:ext cx="1928255" cy="117181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bg2">
                    <a:lumMod val="50000"/>
                  </a:schemeClr>
                </a:solidFill>
              </a:rPr>
              <a:t>/bin/bash</a:t>
            </a:r>
          </a:p>
          <a:p>
            <a:pPr algn="ctr"/>
            <a:r>
              <a:rPr lang="de-DE" sz="1600" dirty="0">
                <a:solidFill>
                  <a:schemeClr val="bg2">
                    <a:lumMod val="50000"/>
                  </a:schemeClr>
                </a:solidFill>
              </a:rPr>
              <a:t>(</a:t>
            </a:r>
            <a:r>
              <a:rPr lang="de-DE" sz="1600" dirty="0" err="1">
                <a:solidFill>
                  <a:schemeClr val="bg2">
                    <a:lumMod val="50000"/>
                  </a:schemeClr>
                </a:solidFill>
              </a:rPr>
              <a:t>user</a:t>
            </a:r>
            <a:r>
              <a:rPr lang="de-DE" sz="16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bg2">
                    <a:lumMod val="50000"/>
                  </a:schemeClr>
                </a:solidFill>
              </a:rPr>
              <a:t>lives</a:t>
            </a:r>
            <a:r>
              <a:rPr lang="de-DE" sz="16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bg2">
                    <a:lumMod val="50000"/>
                  </a:schemeClr>
                </a:solidFill>
              </a:rPr>
              <a:t>here</a:t>
            </a:r>
            <a:r>
              <a:rPr lang="de-DE" sz="1600" dirty="0">
                <a:solidFill>
                  <a:schemeClr val="bg2">
                    <a:lumMod val="50000"/>
                  </a:schemeClr>
                </a:solidFill>
              </a:rPr>
              <a:t>)</a:t>
            </a:r>
          </a:p>
        </p:txBody>
      </p:sp>
      <p:cxnSp>
        <p:nvCxnSpPr>
          <p:cNvPr id="107" name="Gerade Verbindung mit Pfeil 106">
            <a:extLst>
              <a:ext uri="{FF2B5EF4-FFF2-40B4-BE49-F238E27FC236}">
                <a16:creationId xmlns:a16="http://schemas.microsoft.com/office/drawing/2014/main" id="{CA65C219-1015-CB42-A4AB-9A94016A4849}"/>
              </a:ext>
            </a:extLst>
          </p:cNvPr>
          <p:cNvCxnSpPr>
            <a:cxnSpLocks/>
            <a:stCxn id="50" idx="3"/>
            <a:endCxn id="103" idx="1"/>
          </p:cNvCxnSpPr>
          <p:nvPr/>
        </p:nvCxnSpPr>
        <p:spPr>
          <a:xfrm>
            <a:off x="4591249" y="5364309"/>
            <a:ext cx="2242688" cy="0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feld 109">
            <a:extLst>
              <a:ext uri="{FF2B5EF4-FFF2-40B4-BE49-F238E27FC236}">
                <a16:creationId xmlns:a16="http://schemas.microsoft.com/office/drawing/2014/main" id="{F04E3411-7257-D77A-AACA-CD23D6F07CA2}"/>
              </a:ext>
            </a:extLst>
          </p:cNvPr>
          <p:cNvSpPr txBox="1"/>
          <p:nvPr/>
        </p:nvSpPr>
        <p:spPr>
          <a:xfrm>
            <a:off x="4939141" y="4887255"/>
            <a:ext cx="1310621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de-DE" sz="1400" dirty="0"/>
              <a:t>5: </a:t>
            </a:r>
            <a:r>
              <a:rPr lang="de-DE" sz="1400" dirty="0" err="1"/>
              <a:t>Stop</a:t>
            </a:r>
            <a:r>
              <a:rPr lang="de-DE" sz="1400" dirty="0"/>
              <a:t> web </a:t>
            </a:r>
            <a:r>
              <a:rPr lang="de-DE" sz="1400" dirty="0" err="1"/>
              <a:t>server</a:t>
            </a:r>
            <a:r>
              <a:rPr lang="de-DE" sz="1400" dirty="0"/>
              <a:t>, </a:t>
            </a:r>
            <a:r>
              <a:rPr lang="de-DE" sz="1400" dirty="0" err="1"/>
              <a:t>login</a:t>
            </a:r>
            <a:r>
              <a:rPr lang="de-DE" sz="1400" dirty="0"/>
              <a:t> </a:t>
            </a:r>
            <a:r>
              <a:rPr lang="de-DE" sz="1400" dirty="0" err="1"/>
              <a:t>right</a:t>
            </a:r>
            <a:r>
              <a:rPr lang="de-DE" sz="1400" dirty="0"/>
              <a:t> </a:t>
            </a:r>
            <a:r>
              <a:rPr lang="de-DE" sz="1400" dirty="0" err="1"/>
              <a:t>user</a:t>
            </a:r>
            <a:r>
              <a:rPr lang="de-DE" sz="1400" dirty="0"/>
              <a:t> and </a:t>
            </a:r>
            <a:r>
              <a:rPr lang="de-DE" sz="1400" dirty="0" err="1"/>
              <a:t>return</a:t>
            </a:r>
            <a:r>
              <a:rPr lang="de-DE" sz="1400" dirty="0"/>
              <a:t> bash</a:t>
            </a:r>
          </a:p>
        </p:txBody>
      </p:sp>
    </p:spTree>
    <p:extLst>
      <p:ext uri="{BB962C8B-B14F-4D97-AF65-F5344CB8AC3E}">
        <p14:creationId xmlns:p14="http://schemas.microsoft.com/office/powerpoint/2010/main" val="240474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1A7FE845-EC20-2AA1-1CF7-D041DEFCD266}"/>
              </a:ext>
            </a:extLst>
          </p:cNvPr>
          <p:cNvSpPr txBox="1"/>
          <p:nvPr/>
        </p:nvSpPr>
        <p:spPr>
          <a:xfrm>
            <a:off x="1740490" y="1820585"/>
            <a:ext cx="756253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 err="1">
                <a:latin typeface="Avenir Next" panose="020B0503020202020204" pitchFamily="34" charset="0"/>
              </a:rPr>
              <a:t>No</a:t>
            </a:r>
            <a:r>
              <a:rPr lang="de-DE" sz="2800" dirty="0">
                <a:latin typeface="Avenir Next" panose="020B0503020202020204" pitchFamily="34" charset="0"/>
              </a:rPr>
              <a:t> </a:t>
            </a:r>
            <a:r>
              <a:rPr lang="de-DE" sz="2800" dirty="0" err="1">
                <a:latin typeface="Avenir Next" panose="020B0503020202020204" pitchFamily="34" charset="0"/>
              </a:rPr>
              <a:t>local</a:t>
            </a:r>
            <a:r>
              <a:rPr lang="de-DE" sz="2800" dirty="0">
                <a:latin typeface="Avenir Next" panose="020B0503020202020204" pitchFamily="34" charset="0"/>
              </a:rPr>
              <a:t> </a:t>
            </a:r>
            <a:r>
              <a:rPr lang="de-DE" sz="2800" dirty="0" err="1">
                <a:latin typeface="Avenir Next" panose="020B0503020202020204" pitchFamily="34" charset="0"/>
              </a:rPr>
              <a:t>password</a:t>
            </a:r>
            <a:r>
              <a:rPr lang="de-DE" sz="2800" dirty="0">
                <a:latin typeface="Avenir Next" panose="020B0503020202020204" pitchFamily="34" charset="0"/>
              </a:rPr>
              <a:t> / </a:t>
            </a:r>
            <a:r>
              <a:rPr lang="de-DE" sz="2800" dirty="0" err="1">
                <a:latin typeface="Avenir Next" panose="020B0503020202020204" pitchFamily="34" charset="0"/>
              </a:rPr>
              <a:t>No</a:t>
            </a:r>
            <a:r>
              <a:rPr lang="de-DE" sz="2800" dirty="0">
                <a:latin typeface="Avenir Next" panose="020B0503020202020204" pitchFamily="34" charset="0"/>
              </a:rPr>
              <a:t> SSH </a:t>
            </a:r>
            <a:r>
              <a:rPr lang="de-DE" sz="2800" dirty="0" err="1">
                <a:latin typeface="Avenir Next" panose="020B0503020202020204" pitchFamily="34" charset="0"/>
              </a:rPr>
              <a:t>keys</a:t>
            </a:r>
            <a:endParaRPr lang="de-DE" sz="2800" dirty="0">
              <a:latin typeface="Avenir Next" panose="020B0503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 err="1">
                <a:latin typeface="Avenir Next" panose="020B0503020202020204" pitchFamily="34" charset="0"/>
              </a:rPr>
              <a:t>No</a:t>
            </a:r>
            <a:r>
              <a:rPr lang="de-DE" sz="2800" dirty="0">
                <a:latin typeface="Avenir Next" panose="020B0503020202020204" pitchFamily="34" charset="0"/>
              </a:rPr>
              <a:t> </a:t>
            </a:r>
            <a:r>
              <a:rPr lang="de-DE" sz="2800" dirty="0" err="1">
                <a:latin typeface="Avenir Next" panose="020B0503020202020204" pitchFamily="34" charset="0"/>
              </a:rPr>
              <a:t>special</a:t>
            </a:r>
            <a:r>
              <a:rPr lang="de-DE" sz="2800" dirty="0">
                <a:latin typeface="Avenir Next" panose="020B0503020202020204" pitchFamily="34" charset="0"/>
              </a:rPr>
              <a:t> </a:t>
            </a:r>
            <a:r>
              <a:rPr lang="de-DE" sz="2800" dirty="0" err="1">
                <a:latin typeface="Avenir Next" panose="020B0503020202020204" pitchFamily="34" charset="0"/>
              </a:rPr>
              <a:t>client</a:t>
            </a:r>
            <a:r>
              <a:rPr lang="de-DE" sz="2800" dirty="0">
                <a:latin typeface="Avenir Next" panose="020B0503020202020204" pitchFamily="34" charset="0"/>
              </a:rPr>
              <a:t> </a:t>
            </a:r>
            <a:r>
              <a:rPr lang="de-DE" sz="2800" dirty="0" err="1">
                <a:latin typeface="Avenir Next" panose="020B0503020202020204" pitchFamily="34" charset="0"/>
              </a:rPr>
              <a:t>software</a:t>
            </a:r>
            <a:endParaRPr lang="de-DE" sz="2800" dirty="0">
              <a:latin typeface="Avenir Next" panose="020B0503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 err="1">
                <a:latin typeface="Avenir Next" panose="020B0503020202020204" pitchFamily="34" charset="0"/>
              </a:rPr>
              <a:t>Respects</a:t>
            </a:r>
            <a:r>
              <a:rPr lang="de-DE" sz="2800" dirty="0">
                <a:latin typeface="Avenir Next" panose="020B0503020202020204" pitchFamily="34" charset="0"/>
              </a:rPr>
              <a:t> “Federated </a:t>
            </a:r>
            <a:r>
              <a:rPr lang="de-DE" sz="2800" dirty="0" err="1">
                <a:latin typeface="Avenir Next" panose="020B0503020202020204" pitchFamily="34" charset="0"/>
              </a:rPr>
              <a:t>authentication</a:t>
            </a:r>
            <a:r>
              <a:rPr lang="de-DE" sz="2800" dirty="0">
                <a:latin typeface="Avenir Next" panose="020B0503020202020204" pitchFamily="34" charset="0"/>
              </a:rPr>
              <a:t> </a:t>
            </a:r>
            <a:r>
              <a:rPr lang="de-DE" sz="2800" dirty="0" err="1">
                <a:latin typeface="Avenir Next" panose="020B0503020202020204" pitchFamily="34" charset="0"/>
              </a:rPr>
              <a:t>rules</a:t>
            </a:r>
            <a:r>
              <a:rPr lang="de-DE" sz="2800" dirty="0">
                <a:latin typeface="Avenir Next" panose="020B0503020202020204" pitchFamily="34" charset="0"/>
              </a:rPr>
              <a:t>“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1647B98F-59BA-CC64-70ED-22F74C63A23D}"/>
              </a:ext>
            </a:extLst>
          </p:cNvPr>
          <p:cNvSpPr txBox="1"/>
          <p:nvPr/>
        </p:nvSpPr>
        <p:spPr>
          <a:xfrm>
            <a:off x="796364" y="914357"/>
            <a:ext cx="49834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800" dirty="0">
                <a:latin typeface="Avenir Next" panose="020B0503020202020204" pitchFamily="34" charset="0"/>
              </a:rPr>
              <a:t>Ok… so </a:t>
            </a:r>
            <a:r>
              <a:rPr lang="de-DE" sz="4800" dirty="0" err="1">
                <a:latin typeface="Avenir Next" panose="020B0503020202020204" pitchFamily="34" charset="0"/>
              </a:rPr>
              <a:t>we</a:t>
            </a:r>
            <a:r>
              <a:rPr lang="de-DE" sz="4800" dirty="0">
                <a:latin typeface="Avenir Next" panose="020B0503020202020204" pitchFamily="34" charset="0"/>
              </a:rPr>
              <a:t> </a:t>
            </a:r>
            <a:r>
              <a:rPr lang="de-DE" sz="4800" dirty="0" err="1">
                <a:latin typeface="Avenir Next" panose="020B0503020202020204" pitchFamily="34" charset="0"/>
              </a:rPr>
              <a:t>have</a:t>
            </a:r>
            <a:endParaRPr lang="de-DE" sz="4800" dirty="0">
              <a:latin typeface="Avenir Next" panose="020B0503020202020204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85716EC3-73BE-C39A-841E-D1887B376020}"/>
              </a:ext>
            </a:extLst>
          </p:cNvPr>
          <p:cNvSpPr txBox="1"/>
          <p:nvPr/>
        </p:nvSpPr>
        <p:spPr>
          <a:xfrm>
            <a:off x="1760367" y="4645031"/>
            <a:ext cx="773746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>
                <a:latin typeface="Avenir Next" panose="020B0503020202020204" pitchFamily="34" charset="0"/>
              </a:rPr>
              <a:t>Access </a:t>
            </a:r>
            <a:r>
              <a:rPr lang="de-DE" sz="2800" dirty="0" err="1">
                <a:latin typeface="Avenir Next" panose="020B0503020202020204" pitchFamily="34" charset="0"/>
              </a:rPr>
              <a:t>to</a:t>
            </a:r>
            <a:r>
              <a:rPr lang="de-DE" sz="2800" dirty="0">
                <a:latin typeface="Avenir Next" panose="020B0503020202020204" pitchFamily="34" charset="0"/>
              </a:rPr>
              <a:t> internal, </a:t>
            </a:r>
            <a:r>
              <a:rPr lang="de-DE" sz="2800" dirty="0" err="1">
                <a:latin typeface="Avenir Next" panose="020B0503020202020204" pitchFamily="34" charset="0"/>
              </a:rPr>
              <a:t>directory</a:t>
            </a:r>
            <a:r>
              <a:rPr lang="de-DE" sz="2800" dirty="0">
                <a:latin typeface="Avenir Next" panose="020B0503020202020204" pitchFamily="34" charset="0"/>
              </a:rPr>
              <a:t> </a:t>
            </a:r>
            <a:r>
              <a:rPr lang="de-DE" sz="2800" dirty="0" err="1">
                <a:latin typeface="Avenir Next" panose="020B0503020202020204" pitchFamily="34" charset="0"/>
              </a:rPr>
              <a:t>based</a:t>
            </a:r>
            <a:r>
              <a:rPr lang="de-DE" sz="2800" dirty="0">
                <a:latin typeface="Avenir Next" panose="020B0503020202020204" pitchFamily="34" charset="0"/>
              </a:rPr>
              <a:t>/</a:t>
            </a:r>
            <a:r>
              <a:rPr lang="de-DE" sz="2800" dirty="0" err="1">
                <a:latin typeface="Avenir Next" panose="020B0503020202020204" pitchFamily="34" charset="0"/>
              </a:rPr>
              <a:t>authenticated</a:t>
            </a:r>
            <a:r>
              <a:rPr lang="de-DE" sz="2800" dirty="0">
                <a:latin typeface="Avenir Next" panose="020B0503020202020204" pitchFamily="34" charset="0"/>
              </a:rPr>
              <a:t> </a:t>
            </a:r>
            <a:r>
              <a:rPr lang="de-DE" sz="2800" dirty="0" err="1">
                <a:latin typeface="Avenir Next" panose="020B0503020202020204" pitchFamily="34" charset="0"/>
              </a:rPr>
              <a:t>file</a:t>
            </a:r>
            <a:r>
              <a:rPr lang="de-DE" sz="2800" dirty="0">
                <a:latin typeface="Avenir Next" panose="020B0503020202020204" pitchFamily="34" charset="0"/>
              </a:rPr>
              <a:t> </a:t>
            </a:r>
            <a:r>
              <a:rPr lang="de-DE" sz="2800" dirty="0" err="1">
                <a:latin typeface="Avenir Next" panose="020B0503020202020204" pitchFamily="34" charset="0"/>
              </a:rPr>
              <a:t>services</a:t>
            </a:r>
            <a:endParaRPr lang="de-DE" sz="2800" dirty="0">
              <a:latin typeface="Avenir Next" panose="020B0503020202020204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5409CFD9-B812-569E-7FC6-898F4F949F88}"/>
              </a:ext>
            </a:extLst>
          </p:cNvPr>
          <p:cNvSpPr txBox="1"/>
          <p:nvPr/>
        </p:nvSpPr>
        <p:spPr>
          <a:xfrm>
            <a:off x="558172" y="3758273"/>
            <a:ext cx="49834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800" dirty="0">
                <a:latin typeface="Avenir Next" panose="020B0503020202020204" pitchFamily="34" charset="0"/>
              </a:rPr>
              <a:t>But </a:t>
            </a:r>
            <a:r>
              <a:rPr lang="de-DE" sz="4800" dirty="0" err="1">
                <a:latin typeface="Avenir Next" panose="020B0503020202020204" pitchFamily="34" charset="0"/>
              </a:rPr>
              <a:t>what</a:t>
            </a:r>
            <a:r>
              <a:rPr lang="de-DE" sz="4800" dirty="0">
                <a:latin typeface="Avenir Next" panose="020B0503020202020204" pitchFamily="34" charset="0"/>
              </a:rPr>
              <a:t> </a:t>
            </a:r>
            <a:r>
              <a:rPr lang="de-DE" sz="4800" dirty="0" err="1">
                <a:latin typeface="Avenir Next" panose="020B0503020202020204" pitchFamily="34" charset="0"/>
              </a:rPr>
              <a:t>about</a:t>
            </a:r>
            <a:endParaRPr lang="de-DE" sz="4800" dirty="0">
              <a:latin typeface="Avenir Next" panose="020B0503020202020204" pitchFamily="34" charset="0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4F8E53EE-4C49-E169-8D1E-7F4471B204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187219" y="1745354"/>
            <a:ext cx="1553897" cy="1384995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C0194B6D-03BE-5D5B-23A1-7A2938B522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73612" y="4025348"/>
            <a:ext cx="924550" cy="1573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438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1E2E5566-BAFD-6B45-86F6-524E498069B7}"/>
              </a:ext>
            </a:extLst>
          </p:cNvPr>
          <p:cNvCxnSpPr>
            <a:cxnSpLocks/>
          </p:cNvCxnSpPr>
          <p:nvPr/>
        </p:nvCxnSpPr>
        <p:spPr>
          <a:xfrm flipH="1">
            <a:off x="10261295" y="2430287"/>
            <a:ext cx="266688" cy="1585081"/>
          </a:xfrm>
          <a:prstGeom prst="straightConnector1">
            <a:avLst/>
          </a:prstGeom>
          <a:ln w="69850">
            <a:solidFill>
              <a:schemeClr val="accent5">
                <a:lumMod val="75000"/>
                <a:alpha val="64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" name="Gruppieren 65">
            <a:extLst>
              <a:ext uri="{FF2B5EF4-FFF2-40B4-BE49-F238E27FC236}">
                <a16:creationId xmlns:a16="http://schemas.microsoft.com/office/drawing/2014/main" id="{3217BA91-0507-1749-A5FF-C5858BD4EA59}"/>
              </a:ext>
            </a:extLst>
          </p:cNvPr>
          <p:cNvGrpSpPr/>
          <p:nvPr/>
        </p:nvGrpSpPr>
        <p:grpSpPr>
          <a:xfrm>
            <a:off x="7212473" y="1390589"/>
            <a:ext cx="3715920" cy="2624779"/>
            <a:chOff x="7212473" y="1390589"/>
            <a:chExt cx="3715920" cy="2624779"/>
          </a:xfrm>
        </p:grpSpPr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472C8843-12A3-B24D-BA85-8B66599FD740}"/>
                </a:ext>
              </a:extLst>
            </p:cNvPr>
            <p:cNvGrpSpPr/>
            <p:nvPr/>
          </p:nvGrpSpPr>
          <p:grpSpPr>
            <a:xfrm>
              <a:off x="7212473" y="2649775"/>
              <a:ext cx="1058924" cy="1365593"/>
              <a:chOff x="8483498" y="2112732"/>
              <a:chExt cx="1058924" cy="1365593"/>
            </a:xfrm>
          </p:grpSpPr>
          <p:sp>
            <p:nvSpPr>
              <p:cNvPr id="5" name="Textfeld 4">
                <a:extLst>
                  <a:ext uri="{FF2B5EF4-FFF2-40B4-BE49-F238E27FC236}">
                    <a16:creationId xmlns:a16="http://schemas.microsoft.com/office/drawing/2014/main" id="{A932F4F7-6420-064A-B0B3-F40068995910}"/>
                  </a:ext>
                </a:extLst>
              </p:cNvPr>
              <p:cNvSpPr txBox="1"/>
              <p:nvPr/>
            </p:nvSpPr>
            <p:spPr>
              <a:xfrm>
                <a:off x="8498095" y="3170548"/>
                <a:ext cx="104432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400" dirty="0"/>
                  <a:t>Files</a:t>
                </a:r>
              </a:p>
            </p:txBody>
          </p:sp>
          <p:pic>
            <p:nvPicPr>
              <p:cNvPr id="6" name="Grafik 5">
                <a:extLst>
                  <a:ext uri="{FF2B5EF4-FFF2-40B4-BE49-F238E27FC236}">
                    <a16:creationId xmlns:a16="http://schemas.microsoft.com/office/drawing/2014/main" id="{3AE49A22-41F0-AF4D-9A82-54219F3AA4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8483498" y="2112732"/>
                <a:ext cx="1058924" cy="1058924"/>
              </a:xfrm>
              <a:prstGeom prst="rect">
                <a:avLst/>
              </a:prstGeom>
            </p:spPr>
          </p:pic>
        </p:grpSp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7CE10F63-61B5-BD4F-ACC0-E9BCC1D5926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139374" y="1390589"/>
              <a:ext cx="789019" cy="789019"/>
            </a:xfrm>
            <a:prstGeom prst="rect">
              <a:avLst/>
            </a:prstGeom>
          </p:spPr>
        </p:pic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79E05605-38B6-6A47-9851-000308AD698E}"/>
              </a:ext>
            </a:extLst>
          </p:cNvPr>
          <p:cNvGrpSpPr/>
          <p:nvPr/>
        </p:nvGrpSpPr>
        <p:grpSpPr>
          <a:xfrm>
            <a:off x="9400485" y="4177350"/>
            <a:ext cx="1194515" cy="1463818"/>
            <a:chOff x="8986089" y="4561506"/>
            <a:chExt cx="1247839" cy="1660166"/>
          </a:xfrm>
        </p:grpSpPr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1BA2CB9A-362F-5949-85BB-466DBB46205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986089" y="4615829"/>
              <a:ext cx="1028300" cy="1028300"/>
            </a:xfrm>
            <a:prstGeom prst="rect">
              <a:avLst/>
            </a:prstGeom>
          </p:spPr>
        </p:pic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F83E3EB7-67F7-404D-B59C-72FE22D127D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9762968" y="4561506"/>
              <a:ext cx="470960" cy="619684"/>
            </a:xfrm>
            <a:prstGeom prst="rect">
              <a:avLst/>
            </a:prstGeom>
          </p:spPr>
        </p:pic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925167E8-96E7-5945-8D66-0BFF9BA8CE70}"/>
                </a:ext>
              </a:extLst>
            </p:cNvPr>
            <p:cNvSpPr txBox="1"/>
            <p:nvPr/>
          </p:nvSpPr>
          <p:spPr>
            <a:xfrm>
              <a:off x="8986089" y="5698452"/>
              <a:ext cx="104432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Directory </a:t>
              </a:r>
              <a:r>
                <a:rPr lang="de-DE" sz="1400" dirty="0" err="1"/>
                <a:t>services</a:t>
              </a:r>
              <a:endParaRPr lang="de-DE" sz="1400" dirty="0"/>
            </a:p>
          </p:txBody>
        </p:sp>
      </p:grpSp>
      <p:pic>
        <p:nvPicPr>
          <p:cNvPr id="13" name="Grafik 12">
            <a:extLst>
              <a:ext uri="{FF2B5EF4-FFF2-40B4-BE49-F238E27FC236}">
                <a16:creationId xmlns:a16="http://schemas.microsoft.com/office/drawing/2014/main" id="{6609F162-0A61-B245-BAF1-C9CF854635D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036447" y="2345582"/>
            <a:ext cx="469900" cy="469900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62F601D5-B072-9447-AA6A-5516214C3B9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317214" y="1438825"/>
            <a:ext cx="788681" cy="788681"/>
          </a:xfrm>
          <a:prstGeom prst="rect">
            <a:avLst/>
          </a:prstGeom>
        </p:spPr>
      </p:pic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722EB1F5-76F2-2648-982C-CB86E505F7B6}"/>
              </a:ext>
            </a:extLst>
          </p:cNvPr>
          <p:cNvCxnSpPr>
            <a:cxnSpLocks/>
          </p:cNvCxnSpPr>
          <p:nvPr/>
        </p:nvCxnSpPr>
        <p:spPr>
          <a:xfrm flipH="1">
            <a:off x="8441015" y="2396786"/>
            <a:ext cx="1622645" cy="752048"/>
          </a:xfrm>
          <a:prstGeom prst="straightConnector1">
            <a:avLst/>
          </a:prstGeom>
          <a:ln w="69850">
            <a:solidFill>
              <a:schemeClr val="accent5">
                <a:lumMod val="75000"/>
                <a:alpha val="64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Grafik 43">
            <a:extLst>
              <a:ext uri="{FF2B5EF4-FFF2-40B4-BE49-F238E27FC236}">
                <a16:creationId xmlns:a16="http://schemas.microsoft.com/office/drawing/2014/main" id="{D58DD934-B5D5-C448-ADB9-059940407D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51322" y="2673082"/>
            <a:ext cx="586597" cy="586597"/>
          </a:xfrm>
          <a:prstGeom prst="rect">
            <a:avLst/>
          </a:prstGeom>
        </p:spPr>
      </p:pic>
      <p:cxnSp>
        <p:nvCxnSpPr>
          <p:cNvPr id="55" name="Gerade Verbindung mit Pfeil 54">
            <a:extLst>
              <a:ext uri="{FF2B5EF4-FFF2-40B4-BE49-F238E27FC236}">
                <a16:creationId xmlns:a16="http://schemas.microsoft.com/office/drawing/2014/main" id="{256CA63A-1575-634C-A976-1C30E9C9FAE5}"/>
              </a:ext>
            </a:extLst>
          </p:cNvPr>
          <p:cNvCxnSpPr>
            <a:cxnSpLocks/>
          </p:cNvCxnSpPr>
          <p:nvPr/>
        </p:nvCxnSpPr>
        <p:spPr>
          <a:xfrm flipH="1" flipV="1">
            <a:off x="1451355" y="1254367"/>
            <a:ext cx="199967" cy="1326165"/>
          </a:xfrm>
          <a:prstGeom prst="straightConnector1">
            <a:avLst/>
          </a:prstGeom>
          <a:ln w="69850">
            <a:solidFill>
              <a:schemeClr val="accent5">
                <a:lumMod val="75000"/>
                <a:alpha val="64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rade Verbindung mit Pfeil 61">
            <a:extLst>
              <a:ext uri="{FF2B5EF4-FFF2-40B4-BE49-F238E27FC236}">
                <a16:creationId xmlns:a16="http://schemas.microsoft.com/office/drawing/2014/main" id="{3D0B6BDF-FB5E-564D-BC76-86077C1FC20B}"/>
              </a:ext>
            </a:extLst>
          </p:cNvPr>
          <p:cNvCxnSpPr>
            <a:cxnSpLocks/>
          </p:cNvCxnSpPr>
          <p:nvPr/>
        </p:nvCxnSpPr>
        <p:spPr>
          <a:xfrm>
            <a:off x="2079539" y="3404709"/>
            <a:ext cx="1507175" cy="302882"/>
          </a:xfrm>
          <a:prstGeom prst="straightConnector1">
            <a:avLst/>
          </a:prstGeom>
          <a:ln w="69850">
            <a:solidFill>
              <a:schemeClr val="accent5">
                <a:lumMod val="75000"/>
                <a:alpha val="64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Grafik 72">
            <a:extLst>
              <a:ext uri="{FF2B5EF4-FFF2-40B4-BE49-F238E27FC236}">
                <a16:creationId xmlns:a16="http://schemas.microsoft.com/office/drawing/2014/main" id="{6B4C8866-D197-AF4F-A279-B43D2C41221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620674" y="2150127"/>
            <a:ext cx="493317" cy="493317"/>
          </a:xfrm>
          <a:prstGeom prst="rect">
            <a:avLst/>
          </a:prstGeom>
        </p:spPr>
      </p:pic>
      <p:cxnSp>
        <p:nvCxnSpPr>
          <p:cNvPr id="86" name="Gerade Verbindung mit Pfeil 85">
            <a:extLst>
              <a:ext uri="{FF2B5EF4-FFF2-40B4-BE49-F238E27FC236}">
                <a16:creationId xmlns:a16="http://schemas.microsoft.com/office/drawing/2014/main" id="{B9818920-68BA-EA42-A208-CF1A14ECA516}"/>
              </a:ext>
            </a:extLst>
          </p:cNvPr>
          <p:cNvCxnSpPr>
            <a:cxnSpLocks/>
          </p:cNvCxnSpPr>
          <p:nvPr/>
        </p:nvCxnSpPr>
        <p:spPr>
          <a:xfrm flipV="1">
            <a:off x="7941679" y="4959210"/>
            <a:ext cx="1458806" cy="451288"/>
          </a:xfrm>
          <a:prstGeom prst="straightConnector1">
            <a:avLst/>
          </a:prstGeom>
          <a:ln w="69850">
            <a:solidFill>
              <a:schemeClr val="accent5">
                <a:lumMod val="75000"/>
                <a:alpha val="64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Gerade Verbindung mit Pfeil 87">
            <a:extLst>
              <a:ext uri="{FF2B5EF4-FFF2-40B4-BE49-F238E27FC236}">
                <a16:creationId xmlns:a16="http://schemas.microsoft.com/office/drawing/2014/main" id="{0A4DE679-BC0C-6145-B9D5-A051DF3DBA90}"/>
              </a:ext>
            </a:extLst>
          </p:cNvPr>
          <p:cNvCxnSpPr>
            <a:cxnSpLocks/>
          </p:cNvCxnSpPr>
          <p:nvPr/>
        </p:nvCxnSpPr>
        <p:spPr>
          <a:xfrm flipV="1">
            <a:off x="4843964" y="3101827"/>
            <a:ext cx="2198891" cy="605765"/>
          </a:xfrm>
          <a:prstGeom prst="straightConnector1">
            <a:avLst/>
          </a:prstGeom>
          <a:ln w="69850">
            <a:solidFill>
              <a:schemeClr val="accent5">
                <a:lumMod val="75000"/>
                <a:alpha val="64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Gruppieren 66">
            <a:extLst>
              <a:ext uri="{FF2B5EF4-FFF2-40B4-BE49-F238E27FC236}">
                <a16:creationId xmlns:a16="http://schemas.microsoft.com/office/drawing/2014/main" id="{117EB7FF-0BB7-0B48-9228-8AA2B4F01464}"/>
              </a:ext>
            </a:extLst>
          </p:cNvPr>
          <p:cNvGrpSpPr/>
          <p:nvPr/>
        </p:nvGrpSpPr>
        <p:grpSpPr>
          <a:xfrm>
            <a:off x="2803611" y="1522843"/>
            <a:ext cx="2681379" cy="3288194"/>
            <a:chOff x="2803611" y="1522843"/>
            <a:chExt cx="2681379" cy="3288194"/>
          </a:xfrm>
        </p:grpSpPr>
        <p:sp>
          <p:nvSpPr>
            <p:cNvPr id="21" name="Abgerundetes Rechteck 20">
              <a:extLst>
                <a:ext uri="{FF2B5EF4-FFF2-40B4-BE49-F238E27FC236}">
                  <a16:creationId xmlns:a16="http://schemas.microsoft.com/office/drawing/2014/main" id="{F2BFBD0A-E163-7F49-8D16-80AF58E151E2}"/>
                </a:ext>
              </a:extLst>
            </p:cNvPr>
            <p:cNvSpPr/>
            <p:nvPr/>
          </p:nvSpPr>
          <p:spPr>
            <a:xfrm>
              <a:off x="3118867" y="1971670"/>
              <a:ext cx="1966857" cy="2694731"/>
            </a:xfrm>
            <a:prstGeom prst="roundRect">
              <a:avLst/>
            </a:prstGeom>
            <a:solidFill>
              <a:schemeClr val="bg2">
                <a:lumMod val="90000"/>
                <a:alpha val="13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26" name="Grafik 25">
              <a:extLst>
                <a:ext uri="{FF2B5EF4-FFF2-40B4-BE49-F238E27FC236}">
                  <a16:creationId xmlns:a16="http://schemas.microsoft.com/office/drawing/2014/main" id="{5E328AB8-5E37-BB42-A0B4-DF1F03EC63C5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2803611" y="4036458"/>
              <a:ext cx="808810" cy="774579"/>
            </a:xfrm>
            <a:prstGeom prst="rect">
              <a:avLst/>
            </a:prstGeom>
          </p:spPr>
        </p:pic>
        <p:pic>
          <p:nvPicPr>
            <p:cNvPr id="27" name="Grafik 26">
              <a:extLst>
                <a:ext uri="{FF2B5EF4-FFF2-40B4-BE49-F238E27FC236}">
                  <a16:creationId xmlns:a16="http://schemas.microsoft.com/office/drawing/2014/main" id="{ACFBD4DC-AF6F-D64D-8F0A-C914E037310B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4676180" y="1522843"/>
              <a:ext cx="808810" cy="774579"/>
            </a:xfrm>
            <a:prstGeom prst="rect">
              <a:avLst/>
            </a:prstGeom>
          </p:spPr>
        </p:pic>
        <p:pic>
          <p:nvPicPr>
            <p:cNvPr id="40" name="Grafik 39">
              <a:extLst>
                <a:ext uri="{FF2B5EF4-FFF2-40B4-BE49-F238E27FC236}">
                  <a16:creationId xmlns:a16="http://schemas.microsoft.com/office/drawing/2014/main" id="{DC0B4601-82CD-2643-9B09-3891EEE4ADC3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3794787" y="3312844"/>
              <a:ext cx="935525" cy="912405"/>
            </a:xfrm>
            <a:prstGeom prst="rect">
              <a:avLst/>
            </a:prstGeom>
          </p:spPr>
        </p:pic>
      </p:grpSp>
      <p:pic>
        <p:nvPicPr>
          <p:cNvPr id="42" name="Grafik 41">
            <a:extLst>
              <a:ext uri="{FF2B5EF4-FFF2-40B4-BE49-F238E27FC236}">
                <a16:creationId xmlns:a16="http://schemas.microsoft.com/office/drawing/2014/main" id="{CEAA51C5-4544-E14E-90D3-7A1247280369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1034798" y="3025970"/>
            <a:ext cx="498088" cy="498088"/>
          </a:xfrm>
          <a:prstGeom prst="rect">
            <a:avLst/>
          </a:prstGeom>
        </p:spPr>
      </p:pic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05686F15-5CA2-5147-93CC-6DF982A2756E}"/>
              </a:ext>
            </a:extLst>
          </p:cNvPr>
          <p:cNvGrpSpPr/>
          <p:nvPr/>
        </p:nvGrpSpPr>
        <p:grpSpPr>
          <a:xfrm>
            <a:off x="3656607" y="2516305"/>
            <a:ext cx="1046007" cy="758709"/>
            <a:chOff x="3656607" y="2516305"/>
            <a:chExt cx="1046007" cy="758709"/>
          </a:xfrm>
        </p:grpSpPr>
        <p:sp>
          <p:nvSpPr>
            <p:cNvPr id="45" name="Textfeld 44">
              <a:extLst>
                <a:ext uri="{FF2B5EF4-FFF2-40B4-BE49-F238E27FC236}">
                  <a16:creationId xmlns:a16="http://schemas.microsoft.com/office/drawing/2014/main" id="{D273B0BC-CEAC-CB42-836F-BA8EE8F2C613}"/>
                </a:ext>
              </a:extLst>
            </p:cNvPr>
            <p:cNvSpPr txBox="1"/>
            <p:nvPr/>
          </p:nvSpPr>
          <p:spPr>
            <a:xfrm>
              <a:off x="3656607" y="2516305"/>
              <a:ext cx="1046007" cy="36933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Avenir Next" panose="020B0503020202020204" pitchFamily="34" charset="0"/>
                </a:rPr>
                <a:t>FedSSH</a:t>
              </a:r>
            </a:p>
          </p:txBody>
        </p:sp>
        <p:pic>
          <p:nvPicPr>
            <p:cNvPr id="50" name="Grafik 49">
              <a:extLst>
                <a:ext uri="{FF2B5EF4-FFF2-40B4-BE49-F238E27FC236}">
                  <a16:creationId xmlns:a16="http://schemas.microsoft.com/office/drawing/2014/main" id="{263F4784-8941-414D-9324-94A863FBA28D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3662033" y="2828043"/>
              <a:ext cx="446971" cy="446971"/>
            </a:xfrm>
            <a:prstGeom prst="rect">
              <a:avLst/>
            </a:prstGeom>
          </p:spPr>
        </p:pic>
      </p:grpSp>
      <p:sp>
        <p:nvSpPr>
          <p:cNvPr id="52" name="Textfeld 51">
            <a:extLst>
              <a:ext uri="{FF2B5EF4-FFF2-40B4-BE49-F238E27FC236}">
                <a16:creationId xmlns:a16="http://schemas.microsoft.com/office/drawing/2014/main" id="{6C91FA12-78D0-0E48-BBC6-27B40626701F}"/>
              </a:ext>
            </a:extLst>
          </p:cNvPr>
          <p:cNvSpPr txBox="1"/>
          <p:nvPr/>
        </p:nvSpPr>
        <p:spPr>
          <a:xfrm>
            <a:off x="6494600" y="4645773"/>
            <a:ext cx="1331029" cy="101566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de-DE" sz="2000" dirty="0">
              <a:latin typeface="Avenir" panose="02000503020000020003" pitchFamily="2" charset="0"/>
            </a:endParaRPr>
          </a:p>
          <a:p>
            <a:pPr algn="ctr"/>
            <a:r>
              <a:rPr lang="de-DE" sz="2000" dirty="0">
                <a:latin typeface="Avenir Next" panose="020B0503020202020204" pitchFamily="34" charset="0"/>
              </a:rPr>
              <a:t>KREST</a:t>
            </a:r>
          </a:p>
          <a:p>
            <a:pPr algn="ctr"/>
            <a:endParaRPr lang="de-DE" sz="2000" dirty="0">
              <a:latin typeface="Avenir" panose="02000503020000020003" pitchFamily="2" charset="0"/>
            </a:endParaRPr>
          </a:p>
        </p:txBody>
      </p:sp>
      <p:cxnSp>
        <p:nvCxnSpPr>
          <p:cNvPr id="54" name="Gerade Verbindung mit Pfeil 53">
            <a:extLst>
              <a:ext uri="{FF2B5EF4-FFF2-40B4-BE49-F238E27FC236}">
                <a16:creationId xmlns:a16="http://schemas.microsoft.com/office/drawing/2014/main" id="{F6F8C5F2-B10D-5643-8175-F42E9DB09D5B}"/>
              </a:ext>
            </a:extLst>
          </p:cNvPr>
          <p:cNvCxnSpPr>
            <a:cxnSpLocks/>
          </p:cNvCxnSpPr>
          <p:nvPr/>
        </p:nvCxnSpPr>
        <p:spPr>
          <a:xfrm>
            <a:off x="4624142" y="4338809"/>
            <a:ext cx="1754408" cy="1124131"/>
          </a:xfrm>
          <a:prstGeom prst="straightConnector1">
            <a:avLst/>
          </a:prstGeom>
          <a:ln w="69850">
            <a:solidFill>
              <a:schemeClr val="accent5">
                <a:lumMod val="75000"/>
                <a:alpha val="64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3" name="Grafik 52">
            <a:extLst>
              <a:ext uri="{FF2B5EF4-FFF2-40B4-BE49-F238E27FC236}">
                <a16:creationId xmlns:a16="http://schemas.microsoft.com/office/drawing/2014/main" id="{2930ED5D-B6D5-2443-A81E-F94FDEDDAEC6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5429681" y="5136691"/>
            <a:ext cx="598767" cy="598767"/>
          </a:xfrm>
          <a:prstGeom prst="rect">
            <a:avLst/>
          </a:prstGeom>
        </p:spPr>
      </p:pic>
      <p:cxnSp>
        <p:nvCxnSpPr>
          <p:cNvPr id="59" name="Gerade Verbindung mit Pfeil 58">
            <a:extLst>
              <a:ext uri="{FF2B5EF4-FFF2-40B4-BE49-F238E27FC236}">
                <a16:creationId xmlns:a16="http://schemas.microsoft.com/office/drawing/2014/main" id="{98172FCD-FFB6-4E45-A7A9-164323876046}"/>
              </a:ext>
            </a:extLst>
          </p:cNvPr>
          <p:cNvCxnSpPr>
            <a:cxnSpLocks/>
          </p:cNvCxnSpPr>
          <p:nvPr/>
        </p:nvCxnSpPr>
        <p:spPr>
          <a:xfrm flipH="1" flipV="1">
            <a:off x="4900531" y="4007509"/>
            <a:ext cx="1325863" cy="716235"/>
          </a:xfrm>
          <a:prstGeom prst="straightConnector1">
            <a:avLst/>
          </a:prstGeom>
          <a:ln w="69850">
            <a:solidFill>
              <a:schemeClr val="accent5">
                <a:lumMod val="75000"/>
                <a:alpha val="64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Grafik 47">
            <a:extLst>
              <a:ext uri="{FF2B5EF4-FFF2-40B4-BE49-F238E27FC236}">
                <a16:creationId xmlns:a16="http://schemas.microsoft.com/office/drawing/2014/main" id="{1B327C04-F611-594B-A4D7-6B5573CF74C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158621" y="3877578"/>
            <a:ext cx="557482" cy="557482"/>
          </a:xfrm>
          <a:prstGeom prst="rect">
            <a:avLst/>
          </a:prstGeom>
        </p:spPr>
      </p:pic>
      <p:pic>
        <p:nvPicPr>
          <p:cNvPr id="74" name="Grafik 73">
            <a:extLst>
              <a:ext uri="{FF2B5EF4-FFF2-40B4-BE49-F238E27FC236}">
                <a16:creationId xmlns:a16="http://schemas.microsoft.com/office/drawing/2014/main" id="{D7268FE1-3C58-ED46-9120-B108BBD85A3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716803" y="3179237"/>
            <a:ext cx="493317" cy="493317"/>
          </a:xfrm>
          <a:prstGeom prst="rect">
            <a:avLst/>
          </a:prstGeom>
        </p:spPr>
      </p:pic>
      <p:pic>
        <p:nvPicPr>
          <p:cNvPr id="82" name="Grafik 81">
            <a:extLst>
              <a:ext uri="{FF2B5EF4-FFF2-40B4-BE49-F238E27FC236}">
                <a16:creationId xmlns:a16="http://schemas.microsoft.com/office/drawing/2014/main" id="{91965829-60F2-7F4E-8BE8-68C04A0C89CB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9093889" y="4147369"/>
            <a:ext cx="586597" cy="586597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67BD315B-C6A5-2516-B3C6-B95F6DC349FA}"/>
              </a:ext>
            </a:extLst>
          </p:cNvPr>
          <p:cNvSpPr txBox="1"/>
          <p:nvPr/>
        </p:nvSpPr>
        <p:spPr>
          <a:xfrm>
            <a:off x="592075" y="541970"/>
            <a:ext cx="1718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latin typeface="Avenir Next" panose="020B0503020202020204" pitchFamily="34" charset="0"/>
              </a:rPr>
              <a:t>OIDC</a:t>
            </a:r>
          </a:p>
          <a:p>
            <a:pPr algn="ctr"/>
            <a:r>
              <a:rPr lang="de-DE" sz="1600" dirty="0">
                <a:latin typeface="Avenir Next" panose="020B0503020202020204" pitchFamily="34" charset="0"/>
              </a:rPr>
              <a:t>Authenticator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FD37B120-A2E5-383A-DB99-372D40BA35FB}"/>
              </a:ext>
            </a:extLst>
          </p:cNvPr>
          <p:cNvSpPr txBox="1"/>
          <p:nvPr/>
        </p:nvSpPr>
        <p:spPr>
          <a:xfrm>
            <a:off x="4187227" y="428143"/>
            <a:ext cx="30398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u="sng" dirty="0" err="1">
                <a:latin typeface="Avenir Next" panose="020B0503020202020204" pitchFamily="34" charset="0"/>
              </a:rPr>
              <a:t>Prerequisite</a:t>
            </a:r>
            <a:r>
              <a:rPr lang="de-DE" sz="2400" u="sng" dirty="0">
                <a:latin typeface="Avenir Next" panose="020B0503020202020204" pitchFamily="34" charset="0"/>
              </a:rPr>
              <a:t>: NFS4</a:t>
            </a:r>
          </a:p>
        </p:txBody>
      </p:sp>
    </p:spTree>
    <p:extLst>
      <p:ext uri="{BB962C8B-B14F-4D97-AF65-F5344CB8AC3E}">
        <p14:creationId xmlns:p14="http://schemas.microsoft.com/office/powerpoint/2010/main" val="2255227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03AF01D4-7975-2340-3E28-E094CB48C5D8}"/>
              </a:ext>
            </a:extLst>
          </p:cNvPr>
          <p:cNvSpPr txBox="1"/>
          <p:nvPr/>
        </p:nvSpPr>
        <p:spPr>
          <a:xfrm>
            <a:off x="2262457" y="2062697"/>
            <a:ext cx="6709337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>
                <a:latin typeface="Avenir Next" panose="020B0503020202020204" pitchFamily="34" charset="0"/>
              </a:rPr>
              <a:t>Open source (in </a:t>
            </a:r>
            <a:r>
              <a:rPr lang="de-DE" sz="2800" dirty="0" err="1">
                <a:latin typeface="Avenir Next" panose="020B0503020202020204" pitchFamily="34" charset="0"/>
              </a:rPr>
              <a:t>preparation</a:t>
            </a:r>
            <a:r>
              <a:rPr lang="de-DE" sz="2800" dirty="0">
                <a:latin typeface="Avenir Next" panose="020B0503020202020204" pitchFamily="34" charset="0"/>
              </a:rPr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 err="1">
                <a:latin typeface="Avenir Next" panose="020B0503020202020204" pitchFamily="34" charset="0"/>
              </a:rPr>
              <a:t>No</a:t>
            </a:r>
            <a:r>
              <a:rPr lang="de-DE" sz="2800" dirty="0">
                <a:latin typeface="Avenir Next" panose="020B0503020202020204" pitchFamily="34" charset="0"/>
              </a:rPr>
              <a:t> </a:t>
            </a:r>
            <a:r>
              <a:rPr lang="de-DE" sz="2800" dirty="0" err="1">
                <a:latin typeface="Avenir Next" panose="020B0503020202020204" pitchFamily="34" charset="0"/>
              </a:rPr>
              <a:t>special</a:t>
            </a:r>
            <a:r>
              <a:rPr lang="de-DE" sz="2800" dirty="0">
                <a:latin typeface="Avenir Next" panose="020B0503020202020204" pitchFamily="34" charset="0"/>
              </a:rPr>
              <a:t> SSH </a:t>
            </a:r>
            <a:r>
              <a:rPr lang="de-DE" sz="2800" dirty="0" err="1">
                <a:latin typeface="Avenir Next" panose="020B0503020202020204" pitchFamily="34" charset="0"/>
              </a:rPr>
              <a:t>client</a:t>
            </a:r>
            <a:r>
              <a:rPr lang="de-DE" sz="2800" dirty="0">
                <a:latin typeface="Avenir Next" panose="020B0503020202020204" pitchFamily="34" charset="0"/>
              </a:rPr>
              <a:t>/</a:t>
            </a:r>
            <a:r>
              <a:rPr lang="de-DE" sz="2800" dirty="0" err="1">
                <a:latin typeface="Avenir Next" panose="020B0503020202020204" pitchFamily="34" charset="0"/>
              </a:rPr>
              <a:t>server</a:t>
            </a:r>
            <a:r>
              <a:rPr lang="de-DE" sz="2800" dirty="0">
                <a:latin typeface="Avenir Next" panose="020B0503020202020204" pitchFamily="34" charset="0"/>
              </a:rPr>
              <a:t> </a:t>
            </a:r>
            <a:r>
              <a:rPr lang="de-DE" sz="2800" dirty="0" err="1">
                <a:latin typeface="Avenir Next" panose="020B0503020202020204" pitchFamily="34" charset="0"/>
              </a:rPr>
              <a:t>software</a:t>
            </a:r>
            <a:endParaRPr lang="de-DE" sz="2800" dirty="0">
              <a:latin typeface="Avenir Next" panose="020B0503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>
                <a:latin typeface="Avenir Next" panose="020B0503020202020204" pitchFamily="34" charset="0"/>
              </a:rPr>
              <a:t>Standard </a:t>
            </a:r>
            <a:r>
              <a:rPr lang="de-DE" sz="2800" dirty="0" err="1">
                <a:latin typeface="Avenir Next" panose="020B0503020202020204" pitchFamily="34" charset="0"/>
              </a:rPr>
              <a:t>federated</a:t>
            </a:r>
            <a:r>
              <a:rPr lang="de-DE" sz="2800" dirty="0">
                <a:latin typeface="Avenir Next" panose="020B0503020202020204" pitchFamily="34" charset="0"/>
              </a:rPr>
              <a:t> </a:t>
            </a:r>
            <a:r>
              <a:rPr lang="de-DE" sz="2800" dirty="0" err="1">
                <a:latin typeface="Avenir Next" panose="020B0503020202020204" pitchFamily="34" charset="0"/>
              </a:rPr>
              <a:t>AuthN</a:t>
            </a:r>
            <a:endParaRPr lang="de-DE" sz="2800" dirty="0">
              <a:latin typeface="Avenir Next" panose="020B0503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 err="1">
                <a:latin typeface="Avenir Next" panose="020B0503020202020204" pitchFamily="34" charset="0"/>
              </a:rPr>
              <a:t>Supported</a:t>
            </a:r>
            <a:r>
              <a:rPr lang="de-DE" sz="2800" dirty="0">
                <a:latin typeface="Avenir Next" panose="020B0503020202020204" pitchFamily="34" charset="0"/>
              </a:rPr>
              <a:t> (</a:t>
            </a:r>
            <a:r>
              <a:rPr lang="de-DE" sz="2800" dirty="0" err="1">
                <a:latin typeface="Avenir Next" panose="020B0503020202020204" pitchFamily="34" charset="0"/>
              </a:rPr>
              <a:t>under</a:t>
            </a:r>
            <a:r>
              <a:rPr lang="de-DE" sz="2800" dirty="0">
                <a:latin typeface="Avenir Next" panose="020B0503020202020204" pitchFamily="34" charset="0"/>
              </a:rPr>
              <a:t> </a:t>
            </a:r>
            <a:r>
              <a:rPr lang="de-DE" sz="2800" dirty="0" err="1">
                <a:latin typeface="Avenir Next" panose="020B0503020202020204" pitchFamily="34" charset="0"/>
              </a:rPr>
              <a:t>discussion</a:t>
            </a:r>
            <a:r>
              <a:rPr lang="de-DE" sz="2800" dirty="0">
                <a:latin typeface="Avenir Next" panose="020B0503020202020204" pitchFamily="34" charset="0"/>
              </a:rPr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 err="1">
                <a:latin typeface="Avenir Next" panose="020B0503020202020204" pitchFamily="34" charset="0"/>
              </a:rPr>
              <a:t>Usage</a:t>
            </a:r>
            <a:r>
              <a:rPr lang="de-DE" sz="2800" dirty="0">
                <a:latin typeface="Avenir Next" panose="020B0503020202020204" pitchFamily="34" charset="0"/>
              </a:rPr>
              <a:t> </a:t>
            </a:r>
            <a:r>
              <a:rPr lang="de-DE" sz="2800" dirty="0" err="1">
                <a:latin typeface="Avenir Next" panose="020B0503020202020204" pitchFamily="34" charset="0"/>
              </a:rPr>
              <a:t>is</a:t>
            </a:r>
            <a:r>
              <a:rPr lang="de-DE" sz="2800" dirty="0">
                <a:latin typeface="Avenir Next" panose="020B0503020202020204" pitchFamily="34" charset="0"/>
              </a:rPr>
              <a:t> optional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 err="1">
                <a:latin typeface="Avenir Next" panose="020B0503020202020204" pitchFamily="34" charset="0"/>
              </a:rPr>
              <a:t>Pentested</a:t>
            </a:r>
            <a:endParaRPr lang="de-DE" sz="2800" dirty="0">
              <a:latin typeface="Avenir Next" panose="020B0503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>
                <a:latin typeface="Avenir Next" panose="020B0503020202020204" pitchFamily="34" charset="0"/>
              </a:rPr>
              <a:t>AuthZ </a:t>
            </a:r>
            <a:r>
              <a:rPr lang="de-DE" sz="2800" dirty="0" err="1">
                <a:latin typeface="Avenir Next" panose="020B0503020202020204" pitchFamily="34" charset="0"/>
              </a:rPr>
              <a:t>by</a:t>
            </a:r>
            <a:r>
              <a:rPr lang="de-DE" sz="2800" dirty="0">
                <a:latin typeface="Avenir Next" panose="020B0503020202020204" pitchFamily="34" charset="0"/>
              </a:rPr>
              <a:t> OIDC </a:t>
            </a:r>
            <a:r>
              <a:rPr lang="de-DE" sz="2800" dirty="0" err="1">
                <a:latin typeface="Avenir Next" panose="020B0503020202020204" pitchFamily="34" charset="0"/>
              </a:rPr>
              <a:t>scopes</a:t>
            </a:r>
            <a:endParaRPr lang="de-DE" sz="2800" dirty="0">
              <a:latin typeface="Avenir Next" panose="020B0503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>
                <a:latin typeface="Avenir Next" panose="020B0503020202020204" pitchFamily="34" charset="0"/>
              </a:rPr>
              <a:t>SAML will </a:t>
            </a:r>
            <a:r>
              <a:rPr lang="de-DE" sz="2800" dirty="0" err="1">
                <a:latin typeface="Avenir Next" panose="020B0503020202020204" pitchFamily="34" charset="0"/>
              </a:rPr>
              <a:t>be</a:t>
            </a:r>
            <a:r>
              <a:rPr lang="de-DE" sz="2800" dirty="0">
                <a:latin typeface="Avenir Next" panose="020B0503020202020204" pitchFamily="34" charset="0"/>
              </a:rPr>
              <a:t> </a:t>
            </a:r>
            <a:r>
              <a:rPr lang="de-DE" sz="2800" dirty="0" err="1">
                <a:latin typeface="Avenir Next" panose="020B0503020202020204" pitchFamily="34" charset="0"/>
              </a:rPr>
              <a:t>added</a:t>
            </a:r>
            <a:endParaRPr lang="de-DE" sz="2800" dirty="0">
              <a:latin typeface="Avenir Next" panose="020B0503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CE0BD0-8D12-1FC6-7553-79C82F7880A5}"/>
              </a:ext>
            </a:extLst>
          </p:cNvPr>
          <p:cNvSpPr txBox="1">
            <a:spLocks/>
          </p:cNvSpPr>
          <p:nvPr/>
        </p:nvSpPr>
        <p:spPr>
          <a:xfrm>
            <a:off x="1458968" y="759544"/>
            <a:ext cx="3251453" cy="12224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6600" dirty="0">
                <a:solidFill>
                  <a:srgbClr val="05ABE8"/>
                </a:solidFill>
                <a:latin typeface="Avenir Next" panose="020B0503020202020204" pitchFamily="34" charset="0"/>
              </a:rPr>
              <a:t>FedSSH</a:t>
            </a:r>
          </a:p>
        </p:txBody>
      </p:sp>
    </p:spTree>
    <p:extLst>
      <p:ext uri="{BB962C8B-B14F-4D97-AF65-F5344CB8AC3E}">
        <p14:creationId xmlns:p14="http://schemas.microsoft.com/office/powerpoint/2010/main" val="15135327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ocuments.app.lucidchart.com/documents/861a9a07-ef1b-4adf-9636-e769e69a18a4/pages/0_0?a=158&amp;x=225&amp;y=206&amp;w=330&amp;h=308&amp;store=1&amp;accept=image%2F*&amp;auth=LCA%20cdf1a3c2f4a291cc040443460466493eddc2655d-ts%3D1593534726">
            <a:extLst>
              <a:ext uri="{FF2B5EF4-FFF2-40B4-BE49-F238E27FC236}">
                <a16:creationId xmlns:a16="http://schemas.microsoft.com/office/drawing/2014/main" id="{9D0F93C0-5E35-BE41-8629-E6F50ECB77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6142" y="5647579"/>
            <a:ext cx="403208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documents.app.lucidchart.com/documents/861a9a07-ef1b-4adf-9636-e769e69a18a4/pages/0_0?a=184&amp;x=1272&amp;y=343&amp;w=176&amp;h=165&amp;store=1&amp;accept=image%2F*&amp;auth=LCA%204931de43b5e8325a31685adae7b12474474202e4-ts%3D1593534726">
            <a:extLst>
              <a:ext uri="{FF2B5EF4-FFF2-40B4-BE49-F238E27FC236}">
                <a16:creationId xmlns:a16="http://schemas.microsoft.com/office/drawing/2014/main" id="{C6E0C6C5-0BB1-4447-8600-25405E3332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6738" y="5647579"/>
            <a:ext cx="399799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s://documents.app.lucidchart.com/documents/861a9a07-ef1b-4adf-9636-e769e69a18a4/pages/0_0?a=234&amp;x=824&amp;y=974&amp;w=132&amp;h=132&amp;store=1&amp;accept=image%2F*&amp;auth=LCA%20dee1cb98fa84430e38da9e5224dad31d9a21bc07-ts%3D1593534726">
            <a:extLst>
              <a:ext uri="{FF2B5EF4-FFF2-40B4-BE49-F238E27FC236}">
                <a16:creationId xmlns:a16="http://schemas.microsoft.com/office/drawing/2014/main" id="{353A9368-1471-4C4D-8676-42B3DA7C6B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8747" y="5647579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658DE48C-1D8B-8E4F-AC71-FA1533CF82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184469" y="5647579"/>
            <a:ext cx="360000" cy="360000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41539717-8217-D345-8D22-82E31BD0E00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284698" y="5647579"/>
            <a:ext cx="360000" cy="360000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BECD138E-7290-3A49-878E-52D6269CC8B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118128" y="5647579"/>
            <a:ext cx="360000" cy="360000"/>
          </a:xfrm>
          <a:prstGeom prst="rect">
            <a:avLst/>
          </a:prstGeom>
        </p:spPr>
      </p:pic>
      <p:pic>
        <p:nvPicPr>
          <p:cNvPr id="36" name="Grafik 35">
            <a:extLst>
              <a:ext uri="{FF2B5EF4-FFF2-40B4-BE49-F238E27FC236}">
                <a16:creationId xmlns:a16="http://schemas.microsoft.com/office/drawing/2014/main" id="{81E6184B-4344-5342-889F-DE6FBC3BBEF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0740185" y="5647579"/>
            <a:ext cx="360000" cy="360000"/>
          </a:xfrm>
          <a:prstGeom prst="rect">
            <a:avLst/>
          </a:prstGeom>
        </p:spPr>
      </p:pic>
      <p:pic>
        <p:nvPicPr>
          <p:cNvPr id="38" name="Grafik 37">
            <a:extLst>
              <a:ext uri="{FF2B5EF4-FFF2-40B4-BE49-F238E27FC236}">
                <a16:creationId xmlns:a16="http://schemas.microsoft.com/office/drawing/2014/main" id="{FDCC20DA-2583-CA48-8646-9D5242F6E0E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8603703" y="5647579"/>
            <a:ext cx="273600" cy="360000"/>
          </a:xfrm>
          <a:prstGeom prst="rect">
            <a:avLst/>
          </a:prstGeom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427114B9-7399-864D-AE29-6A2F350D86F9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5229572" y="5647579"/>
            <a:ext cx="360000" cy="360000"/>
          </a:xfrm>
          <a:prstGeom prst="rect">
            <a:avLst/>
          </a:prstGeom>
        </p:spPr>
      </p:pic>
      <p:pic>
        <p:nvPicPr>
          <p:cNvPr id="57" name="Grafik 56">
            <a:extLst>
              <a:ext uri="{FF2B5EF4-FFF2-40B4-BE49-F238E27FC236}">
                <a16:creationId xmlns:a16="http://schemas.microsoft.com/office/drawing/2014/main" id="{50A3C561-5F08-9849-8E0D-774E806B5ECC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728976" y="5647579"/>
            <a:ext cx="360000" cy="360000"/>
          </a:xfrm>
          <a:prstGeom prst="rect">
            <a:avLst/>
          </a:prstGeom>
        </p:spPr>
      </p:pic>
      <p:pic>
        <p:nvPicPr>
          <p:cNvPr id="45" name="Grafik 44">
            <a:extLst>
              <a:ext uri="{FF2B5EF4-FFF2-40B4-BE49-F238E27FC236}">
                <a16:creationId xmlns:a16="http://schemas.microsoft.com/office/drawing/2014/main" id="{928ADA2D-F97A-FA49-ADB7-4B8EDC48B641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7492259" y="5647579"/>
            <a:ext cx="360000" cy="360000"/>
          </a:xfrm>
          <a:prstGeom prst="rect">
            <a:avLst/>
          </a:prstGeom>
        </p:spPr>
      </p:pic>
      <p:pic>
        <p:nvPicPr>
          <p:cNvPr id="49" name="Grafik 48">
            <a:extLst>
              <a:ext uri="{FF2B5EF4-FFF2-40B4-BE49-F238E27FC236}">
                <a16:creationId xmlns:a16="http://schemas.microsoft.com/office/drawing/2014/main" id="{1828EF9E-F9A0-334E-B36B-59B3FC78BA4F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9073025" y="5647579"/>
            <a:ext cx="360000" cy="360000"/>
          </a:xfrm>
          <a:prstGeom prst="rect">
            <a:avLst/>
          </a:prstGeom>
        </p:spPr>
      </p:pic>
      <p:pic>
        <p:nvPicPr>
          <p:cNvPr id="52" name="Grafik 51">
            <a:extLst>
              <a:ext uri="{FF2B5EF4-FFF2-40B4-BE49-F238E27FC236}">
                <a16:creationId xmlns:a16="http://schemas.microsoft.com/office/drawing/2014/main" id="{516C33DA-C18A-8E40-8F0F-78F4CE081936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3562406" y="5647579"/>
            <a:ext cx="360000" cy="360000"/>
          </a:xfrm>
          <a:prstGeom prst="rect">
            <a:avLst/>
          </a:prstGeom>
        </p:spPr>
      </p:pic>
      <p:pic>
        <p:nvPicPr>
          <p:cNvPr id="1025" name="Grafik 1024">
            <a:extLst>
              <a:ext uri="{FF2B5EF4-FFF2-40B4-BE49-F238E27FC236}">
                <a16:creationId xmlns:a16="http://schemas.microsoft.com/office/drawing/2014/main" id="{5B475C8F-22F5-2F4F-95ED-4D871AF72BB6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2995072" y="5647579"/>
            <a:ext cx="371612" cy="360000"/>
          </a:xfrm>
          <a:prstGeom prst="rect">
            <a:avLst/>
          </a:prstGeom>
        </p:spPr>
      </p:pic>
      <p:pic>
        <p:nvPicPr>
          <p:cNvPr id="1029" name="Grafik 1028">
            <a:extLst>
              <a:ext uri="{FF2B5EF4-FFF2-40B4-BE49-F238E27FC236}">
                <a16:creationId xmlns:a16="http://schemas.microsoft.com/office/drawing/2014/main" id="{3EAD80AA-3A70-514B-AD6F-533D46D01F90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4673850" y="5647579"/>
            <a:ext cx="360000" cy="360000"/>
          </a:xfrm>
          <a:prstGeom prst="rect">
            <a:avLst/>
          </a:prstGeom>
        </p:spPr>
      </p:pic>
      <p:pic>
        <p:nvPicPr>
          <p:cNvPr id="78" name="Grafik 77">
            <a:extLst>
              <a:ext uri="{FF2B5EF4-FFF2-40B4-BE49-F238E27FC236}">
                <a16:creationId xmlns:a16="http://schemas.microsoft.com/office/drawing/2014/main" id="{3767358E-38F4-B945-A69F-4462C80B27C3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1840420" y="5647579"/>
            <a:ext cx="360000" cy="360000"/>
          </a:xfrm>
          <a:prstGeom prst="rect">
            <a:avLst/>
          </a:prstGeom>
        </p:spPr>
      </p:pic>
      <p:pic>
        <p:nvPicPr>
          <p:cNvPr id="1035" name="Grafik 1034">
            <a:extLst>
              <a:ext uri="{FF2B5EF4-FFF2-40B4-BE49-F238E27FC236}">
                <a16:creationId xmlns:a16="http://schemas.microsoft.com/office/drawing/2014/main" id="{FCBCCAC1-79C8-E744-82B2-5B8FCF0E07C4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6341016" y="5647579"/>
            <a:ext cx="360000" cy="360000"/>
          </a:xfrm>
          <a:prstGeom prst="rect">
            <a:avLst/>
          </a:prstGeom>
        </p:spPr>
      </p:pic>
      <p:pic>
        <p:nvPicPr>
          <p:cNvPr id="1039" name="Grafik 1038">
            <a:extLst>
              <a:ext uri="{FF2B5EF4-FFF2-40B4-BE49-F238E27FC236}">
                <a16:creationId xmlns:a16="http://schemas.microsoft.com/office/drawing/2014/main" id="{40AB1D14-AE64-2C43-9D44-09ED6CC1265A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5785294" y="5647579"/>
            <a:ext cx="360000" cy="360000"/>
          </a:xfrm>
          <a:prstGeom prst="rect">
            <a:avLst/>
          </a:prstGeom>
        </p:spPr>
      </p:pic>
      <p:pic>
        <p:nvPicPr>
          <p:cNvPr id="90" name="Grafik 89">
            <a:extLst>
              <a:ext uri="{FF2B5EF4-FFF2-40B4-BE49-F238E27FC236}">
                <a16:creationId xmlns:a16="http://schemas.microsoft.com/office/drawing/2014/main" id="{460B436B-D45B-4242-ACF3-3E3733DFF929}"/>
              </a:ext>
            </a:extLst>
          </p:cNvPr>
          <p:cNvPicPr>
            <a:picLocks noChangeAspect="1"/>
          </p:cNvPicPr>
          <p:nvPr/>
        </p:nvPicPr>
        <p:blipFill>
          <a:blip r:embed="rId35">
            <a:extLst>
              <a:ext uri="{96DAC541-7B7A-43D3-8B79-37D633B846F1}">
                <asvg:svgBlip xmlns:asvg="http://schemas.microsoft.com/office/drawing/2016/SVG/main" r:embed="rId36"/>
              </a:ext>
            </a:extLst>
          </a:blip>
          <a:stretch>
            <a:fillRect/>
          </a:stretch>
        </p:blipFill>
        <p:spPr>
          <a:xfrm>
            <a:off x="8047981" y="5647579"/>
            <a:ext cx="360000" cy="360000"/>
          </a:xfrm>
          <a:prstGeom prst="rect">
            <a:avLst/>
          </a:prstGeom>
        </p:spPr>
      </p:pic>
      <p:sp>
        <p:nvSpPr>
          <p:cNvPr id="29" name="Inhaltsplatzhalter 2">
            <a:extLst>
              <a:ext uri="{FF2B5EF4-FFF2-40B4-BE49-F238E27FC236}">
                <a16:creationId xmlns:a16="http://schemas.microsoft.com/office/drawing/2014/main" id="{B09C0519-DD19-054A-8E6B-7EB1C4557E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7434" y="2656254"/>
            <a:ext cx="4479329" cy="9878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sz="6000" dirty="0">
                <a:latin typeface="Literation Mono Powerline" panose="02070409020205020404" pitchFamily="49" charset="0"/>
                <a:cs typeface="Literation Mono Powerline" panose="02070409020205020404" pitchFamily="49" charset="0"/>
              </a:rPr>
              <a:t>THX </a:t>
            </a:r>
            <a:r>
              <a:rPr lang="de-DE" sz="6000" dirty="0">
                <a:latin typeface="Literation Mono Powerline" panose="02070409020205020404" pitchFamily="49" charset="0"/>
                <a:cs typeface="Literation Mono Powerline" panose="02070409020205020404" pitchFamily="49" charset="0"/>
                <a:sym typeface="Wingdings" pitchFamily="2" charset="2"/>
              </a:rPr>
              <a:t> -)</a:t>
            </a:r>
            <a:endParaRPr lang="de-DE" sz="6000" dirty="0">
              <a:latin typeface="Literation Mono Powerline" panose="02070409020205020404" pitchFamily="49" charset="0"/>
              <a:cs typeface="Literation Mono Powerline" panose="02070409020205020404" pitchFamily="49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B193664-2B87-5546-976E-13B5BBEE0497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96DAC541-7B7A-43D3-8B79-37D633B846F1}">
                <asvg:svgBlip xmlns:asvg="http://schemas.microsoft.com/office/drawing/2016/SVG/main" r:embed="rId38"/>
              </a:ext>
            </a:extLst>
          </a:blip>
          <a:stretch>
            <a:fillRect/>
          </a:stretch>
        </p:blipFill>
        <p:spPr>
          <a:xfrm>
            <a:off x="6171004" y="3150782"/>
            <a:ext cx="245016" cy="245016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7983531B-6CC3-3148-A018-39110A25C1BD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96DAC541-7B7A-43D3-8B79-37D633B846F1}">
                <asvg:svgBlip xmlns:asvg="http://schemas.microsoft.com/office/drawing/2016/SVG/main" r:embed="rId38"/>
              </a:ext>
            </a:extLst>
          </a:blip>
          <a:stretch>
            <a:fillRect/>
          </a:stretch>
        </p:blipFill>
        <p:spPr>
          <a:xfrm>
            <a:off x="6171004" y="2807967"/>
            <a:ext cx="245016" cy="245016"/>
          </a:xfrm>
          <a:prstGeom prst="rect">
            <a:avLst/>
          </a:prstGeo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7479BF89-F59C-4148-BAE4-227F022D90D4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96DAC541-7B7A-43D3-8B79-37D633B846F1}">
                <asvg:svgBlip xmlns:asvg="http://schemas.microsoft.com/office/drawing/2016/SVG/main" r:embed="rId40"/>
              </a:ext>
            </a:extLst>
          </a:blip>
          <a:stretch>
            <a:fillRect/>
          </a:stretch>
        </p:blipFill>
        <p:spPr>
          <a:xfrm>
            <a:off x="11283024" y="5647579"/>
            <a:ext cx="360000" cy="363956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50BA0810-6F2B-95E5-6958-E5A3850AA903}"/>
              </a:ext>
            </a:extLst>
          </p:cNvPr>
          <p:cNvSpPr txBox="1"/>
          <p:nvPr/>
        </p:nvSpPr>
        <p:spPr>
          <a:xfrm>
            <a:off x="599255" y="6345304"/>
            <a:ext cx="2285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solidFill>
                  <a:srgbClr val="04ABE8"/>
                </a:solidFill>
                <a:latin typeface="Avenir Next" panose="020B0503020202020204" pitchFamily="34" charset="0"/>
              </a:rPr>
              <a:t>martin.petri@awi.de</a:t>
            </a:r>
            <a:endParaRPr lang="de-DE" dirty="0">
              <a:solidFill>
                <a:srgbClr val="04ABE8"/>
              </a:solidFill>
              <a:latin typeface="Avenir Next" panose="020B0503020202020204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971EFDE6-B68E-BB6B-2793-8238A76CDC82}"/>
              </a:ext>
            </a:extLst>
          </p:cNvPr>
          <p:cNvSpPr txBox="1"/>
          <p:nvPr/>
        </p:nvSpPr>
        <p:spPr>
          <a:xfrm>
            <a:off x="9222168" y="6345304"/>
            <a:ext cx="2420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solidFill>
                  <a:srgbClr val="04ABE8"/>
                </a:solidFill>
                <a:latin typeface="Avenir Next" panose="020B0503020202020204" pitchFamily="34" charset="0"/>
              </a:rPr>
              <a:t>fabian.harms@awi.de</a:t>
            </a:r>
            <a:endParaRPr lang="de-DE" dirty="0">
              <a:solidFill>
                <a:srgbClr val="04ABE8"/>
              </a:solidFill>
              <a:latin typeface="Avenir Next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34761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212</Words>
  <Application>Microsoft Macintosh PowerPoint</Application>
  <PresentationFormat>Breitbild</PresentationFormat>
  <Paragraphs>54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6" baseType="lpstr">
      <vt:lpstr>Arial</vt:lpstr>
      <vt:lpstr>Avenir</vt:lpstr>
      <vt:lpstr>Avenir Next</vt:lpstr>
      <vt:lpstr>Calibri</vt:lpstr>
      <vt:lpstr>Calibri Light</vt:lpstr>
      <vt:lpstr>Literation Mono Powerline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Microsoft Office User</dc:creator>
  <cp:lastModifiedBy>Microsoft Office User</cp:lastModifiedBy>
  <cp:revision>7</cp:revision>
  <dcterms:created xsi:type="dcterms:W3CDTF">2022-10-12T10:23:40Z</dcterms:created>
  <dcterms:modified xsi:type="dcterms:W3CDTF">2022-10-13T08:02:23Z</dcterms:modified>
</cp:coreProperties>
</file>