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Default Extension="emf" ContentType="image/x-emf"/>
  <Default Extension="tiff" ContentType="image/tiff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5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4"/>
  </p:sldMasterIdLst>
  <p:notesMasterIdLst>
    <p:notesMasterId r:id="rId26"/>
  </p:notesMasterIdLst>
  <p:handoutMasterIdLst>
    <p:handoutMasterId r:id="rId27"/>
  </p:handoutMasterIdLst>
  <p:sldIdLst>
    <p:sldId id="460" r:id="rId5"/>
    <p:sldId id="438" r:id="rId6"/>
    <p:sldId id="443" r:id="rId7"/>
    <p:sldId id="461" r:id="rId8"/>
    <p:sldId id="469" r:id="rId9"/>
    <p:sldId id="463" r:id="rId10"/>
    <p:sldId id="467" r:id="rId11"/>
    <p:sldId id="464" r:id="rId12"/>
    <p:sldId id="465" r:id="rId13"/>
    <p:sldId id="466" r:id="rId14"/>
    <p:sldId id="468" r:id="rId15"/>
    <p:sldId id="445" r:id="rId16"/>
    <p:sldId id="444" r:id="rId17"/>
    <p:sldId id="447" r:id="rId18"/>
    <p:sldId id="448" r:id="rId19"/>
    <p:sldId id="449" r:id="rId20"/>
    <p:sldId id="418" r:id="rId21"/>
    <p:sldId id="462" r:id="rId22"/>
    <p:sldId id="456" r:id="rId23"/>
    <p:sldId id="457" r:id="rId24"/>
    <p:sldId id="458" r:id="rId25"/>
  </p:sldIdLst>
  <p:sldSz cx="9144000" cy="5143500" type="screen16x9"/>
  <p:notesSz cx="6735763" cy="9866313"/>
  <p:defaultTextStyle>
    <a:defPPr>
      <a:defRPr lang="en-US"/>
    </a:defPPr>
    <a:lvl1pPr marL="0" algn="l" defTabSz="685681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839" algn="l" defTabSz="685681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681" algn="l" defTabSz="685681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522" algn="l" defTabSz="685681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362" algn="l" defTabSz="685681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205" algn="l" defTabSz="685681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042" algn="l" defTabSz="685681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399880" algn="l" defTabSz="685681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2719" algn="l" defTabSz="685681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07">
          <p15:clr>
            <a:srgbClr val="A4A3A4"/>
          </p15:clr>
        </p15:guide>
        <p15:guide id="2" pos="212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F5E"/>
    <a:srgbClr val="F67B20"/>
    <a:srgbClr val="FFD966"/>
    <a:srgbClr val="F1BAC7"/>
    <a:srgbClr val="F99783"/>
    <a:srgbClr val="C6FBC6"/>
    <a:srgbClr val="9DC4E6"/>
    <a:srgbClr val="F99782"/>
    <a:srgbClr val="F1B9C7"/>
    <a:srgbClr val="C7FBC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DBED569-4797-4DF1-A0F4-6AAB3CD982D8}" styleName="Light Style 3 - Accent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8799B23B-EC83-4686-B30A-512413B5E67A}" styleName="Light Style 3 - Acc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18603FDC-E32A-4AB5-989C-0864C3EAD2B8}" styleName="Themed Style 2 - Acc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vertBarState="minimized">
    <p:restoredLeft sz="6043" autoAdjust="0"/>
    <p:restoredTop sz="84890" autoAdjust="0"/>
  </p:normalViewPr>
  <p:slideViewPr>
    <p:cSldViewPr snapToGrid="0">
      <p:cViewPr>
        <p:scale>
          <a:sx n="171" d="100"/>
          <a:sy n="171" d="100"/>
        </p:scale>
        <p:origin x="640" y="-736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-37112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25" d="100"/>
        <a:sy n="125" d="100"/>
      </p:scale>
      <p:origin x="0" y="0"/>
    </p:cViewPr>
  </p:sorterViewPr>
  <p:notesViewPr>
    <p:cSldViewPr snapToGrid="0" snapToObjects="1">
      <p:cViewPr varScale="1">
        <p:scale>
          <a:sx n="89" d="100"/>
          <a:sy n="89" d="100"/>
        </p:scale>
        <p:origin x="3696" y="168"/>
      </p:cViewPr>
      <p:guideLst>
        <p:guide orient="horz" pos="3107"/>
        <p:guide pos="212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20" Type="http://schemas.openxmlformats.org/officeDocument/2006/relationships/slide" Target="slides/slide16.xml"/><Relationship Id="rId21" Type="http://schemas.openxmlformats.org/officeDocument/2006/relationships/slide" Target="slides/slide17.xml"/><Relationship Id="rId22" Type="http://schemas.openxmlformats.org/officeDocument/2006/relationships/slide" Target="slides/slide18.xml"/><Relationship Id="rId23" Type="http://schemas.openxmlformats.org/officeDocument/2006/relationships/slide" Target="slides/slide19.xml"/><Relationship Id="rId24" Type="http://schemas.openxmlformats.org/officeDocument/2006/relationships/slide" Target="slides/slide20.xml"/><Relationship Id="rId25" Type="http://schemas.openxmlformats.org/officeDocument/2006/relationships/slide" Target="slides/slide21.xml"/><Relationship Id="rId26" Type="http://schemas.openxmlformats.org/officeDocument/2006/relationships/notesMaster" Target="notesMasters/notesMaster1.xml"/><Relationship Id="rId27" Type="http://schemas.openxmlformats.org/officeDocument/2006/relationships/handoutMaster" Target="handoutMasters/handoutMaster1.xml"/><Relationship Id="rId28" Type="http://schemas.openxmlformats.org/officeDocument/2006/relationships/presProps" Target="presProps.xml"/><Relationship Id="rId29" Type="http://schemas.openxmlformats.org/officeDocument/2006/relationships/viewProps" Target="viewProps.xml"/><Relationship Id="rId30" Type="http://schemas.openxmlformats.org/officeDocument/2006/relationships/theme" Target="theme/theme1.xml"/><Relationship Id="rId31" Type="http://schemas.openxmlformats.org/officeDocument/2006/relationships/tableStyles" Target="tableStyles.xml"/><Relationship Id="rId10" Type="http://schemas.openxmlformats.org/officeDocument/2006/relationships/slide" Target="slides/slide6.xml"/><Relationship Id="rId11" Type="http://schemas.openxmlformats.org/officeDocument/2006/relationships/slide" Target="slides/slide7.xml"/><Relationship Id="rId12" Type="http://schemas.openxmlformats.org/officeDocument/2006/relationships/slide" Target="slides/slide8.xml"/><Relationship Id="rId13" Type="http://schemas.openxmlformats.org/officeDocument/2006/relationships/slide" Target="slides/slide9.xml"/><Relationship Id="rId14" Type="http://schemas.openxmlformats.org/officeDocument/2006/relationships/slide" Target="slides/slide10.xml"/><Relationship Id="rId15" Type="http://schemas.openxmlformats.org/officeDocument/2006/relationships/slide" Target="slides/slide11.xml"/><Relationship Id="rId16" Type="http://schemas.openxmlformats.org/officeDocument/2006/relationships/slide" Target="slides/slide12.xml"/><Relationship Id="rId17" Type="http://schemas.openxmlformats.org/officeDocument/2006/relationships/slide" Target="slides/slide13.xml"/><Relationship Id="rId18" Type="http://schemas.openxmlformats.org/officeDocument/2006/relationships/slide" Target="slides/slide14.xml"/><Relationship Id="rId19" Type="http://schemas.openxmlformats.org/officeDocument/2006/relationships/slide" Target="slides/slide15.xml"/><Relationship Id="rId1" Type="http://schemas.openxmlformats.org/officeDocument/2006/relationships/customXml" Target="../customXml/item1.xml"/><Relationship Id="rId2" Type="http://schemas.openxmlformats.org/officeDocument/2006/relationships/customXml" Target="../customXml/item2.xml"/><Relationship Id="rId3" Type="http://schemas.openxmlformats.org/officeDocument/2006/relationships/customXml" Target="../customXml/item3.xml"/><Relationship Id="rId4" Type="http://schemas.openxmlformats.org/officeDocument/2006/relationships/slideMaster" Target="slideMasters/slideMaster1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9413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14763" y="0"/>
            <a:ext cx="2919412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8B6613F-0FCB-764A-A8F6-B3130C009CD2}" type="datetimeFigureOut">
              <a:rPr lang="en-US" smtClean="0"/>
              <a:t>3/8/16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371013"/>
            <a:ext cx="2919413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14763" y="9371013"/>
            <a:ext cx="2919412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6F96C81-8C17-2E48-B936-67DF77EFDC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969858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50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15373" y="0"/>
            <a:ext cx="2918831" cy="4950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1D8A83-A817-41E3-A602-3B517E18334E}" type="datetimeFigureOut">
              <a:rPr lang="en-GB" smtClean="0"/>
              <a:t>08/03/2016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09575" y="1233488"/>
            <a:ext cx="5916613" cy="3328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3577" y="4748163"/>
            <a:ext cx="5388610" cy="388486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1286"/>
            <a:ext cx="2918831" cy="4950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15373" y="9371286"/>
            <a:ext cx="2918831" cy="4950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CBC110B-1C27-4A5B-8007-E6BF4BB6C5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17268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681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839" algn="l" defTabSz="685681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681" algn="l" defTabSz="685681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522" algn="l" defTabSz="685681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362" algn="l" defTabSz="685681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205" algn="l" defTabSz="685681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042" algn="l" defTabSz="685681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399880" algn="l" defTabSz="685681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2719" algn="l" defTabSz="685681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9575" y="1233488"/>
            <a:ext cx="5916613" cy="33289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/>
              <a:t>Requirements of both users communities and different service providers in terms of usability, security, reliability and provided functionalities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BC110B-1C27-4A5B-8007-E6BF4BB6C5F7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6435369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GB" u="none" strike="noStrike" dirty="0" smtClean="0">
                <a:effectLst/>
              </a:rPr>
              <a:t>User and Service Provider </a:t>
            </a:r>
            <a:r>
              <a:rPr lang="en-GB" u="none" strike="noStrike" dirty="0" smtClean="0">
                <a:effectLst/>
              </a:rPr>
              <a:t>friendliness – AAI works always</a:t>
            </a:r>
            <a:r>
              <a:rPr lang="en-GB" u="none" strike="noStrike" baseline="0" dirty="0" smtClean="0">
                <a:effectLst/>
              </a:rPr>
              <a:t> requires a lot of manual intervention so make it as easy as possible</a:t>
            </a:r>
          </a:p>
          <a:p>
            <a:pPr lvl="0"/>
            <a:endParaRPr lang="en-US" u="none" strike="noStrike" dirty="0" smtClean="0">
              <a:effectLst/>
            </a:endParaRPr>
          </a:p>
          <a:p>
            <a:pPr lvl="0"/>
            <a:r>
              <a:rPr lang="en-GB" u="none" strike="noStrike" dirty="0" err="1" smtClean="0">
                <a:effectLst/>
              </a:rPr>
              <a:t>User­managed</a:t>
            </a:r>
            <a:r>
              <a:rPr lang="en-GB" u="none" strike="noStrike" dirty="0" smtClean="0">
                <a:effectLst/>
              </a:rPr>
              <a:t> identity information </a:t>
            </a:r>
            <a:endParaRPr lang="en-US" u="none" strike="noStrike" dirty="0" smtClean="0">
              <a:effectLst/>
            </a:endParaRPr>
          </a:p>
          <a:p>
            <a:pPr lvl="0"/>
            <a:r>
              <a:rPr lang="en-GB" u="none" strike="noStrike" dirty="0" smtClean="0">
                <a:effectLst/>
              </a:rPr>
              <a:t>Different Levels of Assurance </a:t>
            </a:r>
            <a:endParaRPr lang="en-US" u="none" strike="noStrike" dirty="0" smtClean="0">
              <a:effectLst/>
            </a:endParaRPr>
          </a:p>
          <a:p>
            <a:pPr lvl="0"/>
            <a:r>
              <a:rPr lang="en-GB" u="none" strike="noStrike" dirty="0" err="1" smtClean="0">
                <a:effectLst/>
              </a:rPr>
              <a:t>Community­based</a:t>
            </a:r>
            <a:r>
              <a:rPr lang="en-GB" u="none" strike="noStrike" dirty="0" smtClean="0">
                <a:effectLst/>
              </a:rPr>
              <a:t> authorisation </a:t>
            </a:r>
            <a:endParaRPr lang="en-US" u="none" strike="noStrike" dirty="0" smtClean="0">
              <a:effectLst/>
            </a:endParaRPr>
          </a:p>
          <a:p>
            <a:pPr lvl="0"/>
            <a:r>
              <a:rPr lang="en-GB" u="none" strike="noStrike" dirty="0" smtClean="0">
                <a:effectLst/>
              </a:rPr>
              <a:t>Attribute aggregation / Account linking </a:t>
            </a:r>
            <a:endParaRPr lang="en-US" u="none" strike="noStrike" dirty="0" smtClean="0">
              <a:effectLst/>
            </a:endParaRPr>
          </a:p>
          <a:p>
            <a:pPr lvl="0"/>
            <a:r>
              <a:rPr lang="en-GB" u="none" strike="noStrike" dirty="0" smtClean="0">
                <a:effectLst/>
              </a:rPr>
              <a:t>User groups and roles </a:t>
            </a:r>
            <a:endParaRPr lang="en-US" u="none" strike="noStrike" dirty="0" smtClean="0">
              <a:effectLst/>
            </a:endParaRPr>
          </a:p>
          <a:p>
            <a:pPr lvl="0"/>
            <a:r>
              <a:rPr lang="en-GB" u="none" strike="noStrike" dirty="0" smtClean="0">
                <a:effectLst/>
              </a:rPr>
              <a:t>Step-up authentication </a:t>
            </a:r>
            <a:endParaRPr lang="en-US" u="none" strike="noStrike" dirty="0" smtClean="0">
              <a:effectLst/>
            </a:endParaRPr>
          </a:p>
          <a:p>
            <a:pPr lvl="0"/>
            <a:r>
              <a:rPr lang="en-GB" u="none" strike="noStrike" dirty="0" smtClean="0">
                <a:effectLst/>
              </a:rPr>
              <a:t>Browser &amp; non-browser based federated access </a:t>
            </a:r>
            <a:endParaRPr lang="en-US" u="none" strike="noStrike" dirty="0" smtClean="0">
              <a:effectLst/>
            </a:endParaRPr>
          </a:p>
          <a:p>
            <a:pPr lvl="0"/>
            <a:r>
              <a:rPr lang="en-GB" u="none" strike="noStrike" dirty="0" smtClean="0">
                <a:effectLst/>
              </a:rPr>
              <a:t>Delegation </a:t>
            </a:r>
            <a:endParaRPr lang="en-US" u="none" strike="noStrike" dirty="0" smtClean="0">
              <a:effectLst/>
            </a:endParaRPr>
          </a:p>
          <a:p>
            <a:pPr lvl="0"/>
            <a:r>
              <a:rPr lang="en-GB" u="none" strike="noStrike" dirty="0" smtClean="0">
                <a:effectLst/>
              </a:rPr>
              <a:t>Federation solutions based on open and standards-based technologies </a:t>
            </a:r>
            <a:endParaRPr lang="en-US" u="none" strike="noStrike" dirty="0" smtClean="0">
              <a:effectLst/>
            </a:endParaRPr>
          </a:p>
          <a:p>
            <a:pPr lvl="0"/>
            <a:r>
              <a:rPr lang="en-GB" u="none" strike="noStrike" dirty="0" smtClean="0">
                <a:effectLst/>
              </a:rPr>
              <a:t>Social media identities  </a:t>
            </a:r>
            <a:endParaRPr lang="en-US" u="none" strike="noStrike" dirty="0" smtClean="0">
              <a:effectLst/>
            </a:endParaRPr>
          </a:p>
          <a:p>
            <a:pPr lvl="0"/>
            <a:r>
              <a:rPr lang="en-GB" u="none" strike="noStrike" dirty="0" smtClean="0">
                <a:effectLst/>
              </a:rPr>
              <a:t>Integration with e-Government infrastructures </a:t>
            </a:r>
            <a:endParaRPr lang="en-US" u="none" strike="noStrike" dirty="0" smtClean="0">
              <a:effectLst/>
            </a:endParaRPr>
          </a:p>
          <a:p>
            <a:pPr marL="0" marR="0" indent="0" algn="l" defTabSz="68568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9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indent="0" algn="l" defTabSz="68568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9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indent="0" algn="l" defTabSz="68568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9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document summarises the technologies and solutions available to implement AAI, focusing on the software most common in the research and education (R&amp;E) environment, which features are more likely to fulfil the use cases of the R&amp;E communities.</a:t>
            </a:r>
            <a:endParaRPr lang="en-US" sz="9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BC110B-1C27-4A5B-8007-E6BF4BB6C5F7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8176268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marR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lang="en-US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Attribute aggregation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: 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Most federated identity management systems are limited by users' ability to choose only one identity provider per service session. There should be a linking service that lets users securely link their various identity provider (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IdP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 accounts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without having to authenticate separately to each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IdP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</a:p>
          <a:p>
            <a:pPr marL="171450" marR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US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User friendliness</a:t>
            </a:r>
            <a:r>
              <a:rPr lang="en-US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: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The tools that support the FIM framework should be simple and intuitive and integrate with the many other IT tools used in daily life. </a:t>
            </a:r>
          </a:p>
          <a:p>
            <a:pPr marL="171450" marR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US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Credential translation: 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Converting credentials to different formats enables interaction between services using different authentication technologies</a:t>
            </a:r>
          </a:p>
          <a:p>
            <a:pPr marL="171450" marR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US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Level of insurance: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1. level of assurance as to whether someone or something is who or what it claims to be in a digital environment. 2. The way you login. How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safe is the digital way to login you are using (password? Crappy. Token? Super safe)</a:t>
            </a:r>
            <a:r>
              <a:rPr lang="en-US" dirty="0" smtClean="0">
                <a:effectLst/>
              </a:rPr>
              <a:t> 3. How much do I trust your infrastructure</a:t>
            </a:r>
            <a:r>
              <a:rPr lang="en-US" baseline="0" dirty="0" smtClean="0">
                <a:effectLst/>
              </a:rPr>
              <a:t> (your admin? Your network?)</a:t>
            </a:r>
            <a:endParaRPr lang="en-US" sz="1200" kern="1200" baseline="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171450" marR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US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Bridging communities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FIM is important and it’s becoming even more.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B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ridging between the various communities is a central issue with an efficient mapping of the respective attributes. </a:t>
            </a:r>
          </a:p>
          <a:p>
            <a:pPr marL="171450" marR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US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non-browser federated access. 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Non-browser based interfaces are essential to support machine-machine interactions in secured workflows.</a:t>
            </a:r>
            <a:b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BC110B-1C27-4A5B-8007-E6BF4BB6C5F7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1409812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68568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How about the </a:t>
            </a:r>
            <a:r>
              <a:rPr lang="en-US" sz="9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functional building blocks and their interplay ?</a:t>
            </a:r>
            <a:endParaRPr lang="en-US" dirty="0" smtClean="0">
              <a:effectLst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BC110B-1C27-4A5B-8007-E6BF4BB6C5F7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4730646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BC110B-1C27-4A5B-8007-E6BF4BB6C5F7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3858148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b="0" dirty="0" err="1" smtClean="0"/>
              <a:t>VOPaas</a:t>
            </a:r>
            <a:endParaRPr lang="en-GB" b="0" dirty="0" smtClean="0"/>
          </a:p>
          <a:p>
            <a:pPr marL="0" marR="0" indent="0" algn="l" defTabSz="68568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9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External Identity Provider (</a:t>
            </a:r>
            <a:r>
              <a:rPr lang="en-GB" sz="9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extIDp</a:t>
            </a:r>
            <a:r>
              <a:rPr lang="en-GB" sz="9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 </a:t>
            </a:r>
            <a:r>
              <a:rPr lang="en-GB" sz="9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Satosa</a:t>
            </a:r>
            <a:endParaRPr lang="en-GB" sz="900" b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indent="0" algn="l" defTabSz="68568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9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Feed in many type</a:t>
            </a:r>
            <a:r>
              <a:rPr lang="en-GB" sz="900" b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 of IDs</a:t>
            </a:r>
          </a:p>
          <a:p>
            <a:pPr marL="0" marR="0" indent="0" algn="l" defTabSz="68568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900" b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Persistent ID</a:t>
            </a:r>
          </a:p>
          <a:p>
            <a:pPr marL="0" marR="0" indent="0" algn="l" defTabSz="68568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900" b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Linking of IDs</a:t>
            </a:r>
          </a:p>
          <a:p>
            <a:pPr marL="0" marR="0" indent="0" algn="l" defTabSz="68568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900" b="0" kern="1200" baseline="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indent="0" algn="l" defTabSz="68568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900" b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VO membership services (enrolment flows,  + AA)</a:t>
            </a:r>
            <a:endParaRPr lang="en-GB" sz="900" b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indent="0" algn="l" defTabSz="68568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b="0" dirty="0" smtClean="0">
              <a:effectLst/>
            </a:endParaRPr>
          </a:p>
          <a:p>
            <a:endParaRPr lang="en-GB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D6C55C-0240-4843-84EC-78635DBA322E}" type="slidenum">
              <a:rPr lang="nl-NL" smtClean="0"/>
              <a:pPr/>
              <a:t>17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4610474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Generic enough, not too generic so it lacks</a:t>
            </a:r>
            <a:r>
              <a:rPr lang="en-US" baseline="0" dirty="0" smtClean="0"/>
              <a:t> the tailoring needed for my RI!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BC110B-1C27-4A5B-8007-E6BF4BB6C5F7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4717121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/>
              <a:t>Daniela</a:t>
            </a:r>
            <a:r>
              <a:rPr lang="en-GB" baseline="0"/>
              <a:t> Pohn trust broker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BC110B-1C27-4A5B-8007-E6BF4BB6C5F7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3395184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/>
              <a:t>Daniela</a:t>
            </a:r>
            <a:r>
              <a:rPr lang="en-GB" baseline="0"/>
              <a:t> Pohn trust broker</a:t>
            </a:r>
          </a:p>
          <a:p>
            <a:r>
              <a:rPr lang="en-GB" baseline="0"/>
              <a:t>Bob Hulsebosch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BC110B-1C27-4A5B-8007-E6BF4BB6C5F7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389297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Relationship Id="rId3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4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0" tIns="34289" rIns="68570" bIns="34289" rtlCol="0" anchor="ctr"/>
          <a:lstStyle/>
          <a:p>
            <a:pPr algn="ctr"/>
            <a:endParaRPr lang="en-GB"/>
          </a:p>
        </p:txBody>
      </p:sp>
      <p:sp>
        <p:nvSpPr>
          <p:cNvPr id="19" name="Rectangle 18"/>
          <p:cNvSpPr/>
          <p:nvPr userDrawn="1"/>
        </p:nvSpPr>
        <p:spPr>
          <a:xfrm>
            <a:off x="0" y="0"/>
            <a:ext cx="1219200" cy="51435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0" tIns="34289" rIns="68570" bIns="34289" rtlCol="0" anchor="ctr"/>
          <a:lstStyle/>
          <a:p>
            <a:pPr algn="ctr"/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930203" y="2718767"/>
            <a:ext cx="5096933" cy="281467"/>
          </a:xfrm>
        </p:spPr>
        <p:txBody>
          <a:bodyPr>
            <a:normAutofit/>
          </a:bodyPr>
          <a:lstStyle>
            <a:lvl1pPr marL="0" indent="0">
              <a:buNone/>
              <a:defRPr sz="1500" b="1" baseline="0"/>
            </a:lvl1pPr>
          </a:lstStyle>
          <a:p>
            <a:pPr lvl="0"/>
            <a:r>
              <a:rPr lang="en-US" dirty="0" smtClean="0"/>
              <a:t>Presenter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930193" y="4113071"/>
            <a:ext cx="5003270" cy="327255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</a:lstStyle>
          <a:p>
            <a:pPr lvl="0"/>
            <a:r>
              <a:rPr lang="en-US" dirty="0" smtClean="0"/>
              <a:t>Event, Location</a:t>
            </a:r>
            <a:endParaRPr lang="en-GB" dirty="0"/>
          </a:p>
        </p:txBody>
      </p:sp>
      <p:sp>
        <p:nvSpPr>
          <p:cNvPr id="12" name="Text Placeholder 10"/>
          <p:cNvSpPr>
            <a:spLocks noGrp="1"/>
          </p:cNvSpPr>
          <p:nvPr>
            <p:ph type="body" sz="quarter" idx="17" hasCustomPrompt="1"/>
          </p:nvPr>
        </p:nvSpPr>
        <p:spPr>
          <a:xfrm>
            <a:off x="930203" y="2103262"/>
            <a:ext cx="5012795" cy="377594"/>
          </a:xfrm>
        </p:spPr>
        <p:txBody>
          <a:bodyPr>
            <a:normAutofit/>
          </a:bodyPr>
          <a:lstStyle>
            <a:lvl1pPr marL="0" indent="0">
              <a:buNone/>
              <a:defRPr sz="1500">
                <a:solidFill>
                  <a:srgbClr val="F6791C"/>
                </a:solidFill>
              </a:defRPr>
            </a:lvl1pPr>
          </a:lstStyle>
          <a:p>
            <a:pPr lvl="0"/>
            <a:r>
              <a:rPr lang="en-US" dirty="0" smtClean="0"/>
              <a:t>Subtitle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930203" y="1798732"/>
            <a:ext cx="5012795" cy="354932"/>
          </a:xfrm>
        </p:spPr>
        <p:txBody>
          <a:bodyPr>
            <a:noAutofit/>
          </a:bodyPr>
          <a:lstStyle>
            <a:lvl1pPr marL="0" indent="0">
              <a:buNone/>
              <a:defRPr sz="1800" b="1"/>
            </a:lvl1pPr>
          </a:lstStyle>
          <a:p>
            <a:pPr lvl="0"/>
            <a:r>
              <a:rPr lang="en-US" dirty="0" smtClean="0"/>
              <a:t>Title</a:t>
            </a:r>
          </a:p>
        </p:txBody>
      </p:sp>
      <p:sp>
        <p:nvSpPr>
          <p:cNvPr id="13" name="Text Placeholder 6"/>
          <p:cNvSpPr>
            <a:spLocks noGrp="1"/>
          </p:cNvSpPr>
          <p:nvPr>
            <p:ph type="body" sz="quarter" idx="18" hasCustomPrompt="1"/>
          </p:nvPr>
        </p:nvSpPr>
        <p:spPr>
          <a:xfrm>
            <a:off x="930193" y="4339009"/>
            <a:ext cx="5003270" cy="32123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</a:lstStyle>
          <a:p>
            <a:pPr lvl="0"/>
            <a:r>
              <a:rPr lang="en-US" dirty="0" smtClean="0"/>
              <a:t>Date</a:t>
            </a:r>
            <a:endParaRPr lang="en-GB" dirty="0"/>
          </a:p>
        </p:txBody>
      </p:sp>
      <p:sp>
        <p:nvSpPr>
          <p:cNvPr id="16" name="Text Placeholder 4"/>
          <p:cNvSpPr>
            <a:spLocks noGrp="1"/>
          </p:cNvSpPr>
          <p:nvPr>
            <p:ph type="body" sz="quarter" idx="19" hasCustomPrompt="1"/>
          </p:nvPr>
        </p:nvSpPr>
        <p:spPr>
          <a:xfrm>
            <a:off x="930203" y="2960399"/>
            <a:ext cx="5096933" cy="260411"/>
          </a:xfrm>
        </p:spPr>
        <p:txBody>
          <a:bodyPr>
            <a:normAutofit/>
          </a:bodyPr>
          <a:lstStyle>
            <a:lvl1pPr marL="0" indent="0">
              <a:buNone/>
              <a:defRPr sz="1400" b="0" baseline="0"/>
            </a:lvl1pPr>
          </a:lstStyle>
          <a:p>
            <a:pPr lvl="0"/>
            <a:r>
              <a:rPr lang="en-US" dirty="0" smtClean="0"/>
              <a:t>Role in Project, AARC (if applicable)</a:t>
            </a:r>
          </a:p>
        </p:txBody>
      </p:sp>
      <p:sp>
        <p:nvSpPr>
          <p:cNvPr id="18" name="Text Placeholder 4"/>
          <p:cNvSpPr>
            <a:spLocks noGrp="1"/>
          </p:cNvSpPr>
          <p:nvPr>
            <p:ph type="body" sz="quarter" idx="20" hasCustomPrompt="1"/>
          </p:nvPr>
        </p:nvSpPr>
        <p:spPr>
          <a:xfrm>
            <a:off x="930203" y="3187328"/>
            <a:ext cx="6613609" cy="260411"/>
          </a:xfrm>
        </p:spPr>
        <p:txBody>
          <a:bodyPr>
            <a:normAutofit/>
          </a:bodyPr>
          <a:lstStyle>
            <a:lvl1pPr marL="0" indent="0">
              <a:buNone/>
              <a:defRPr sz="1400" b="0" baseline="0"/>
            </a:lvl1pPr>
          </a:lstStyle>
          <a:p>
            <a:pPr lvl="0"/>
            <a:r>
              <a:rPr lang="en-US" dirty="0" smtClean="0"/>
              <a:t>Role in Organisation, Organisation Name (if Applicable)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21" hasCustomPrompt="1"/>
          </p:nvPr>
        </p:nvSpPr>
        <p:spPr>
          <a:xfrm>
            <a:off x="1115094" y="3574448"/>
            <a:ext cx="914400" cy="142799"/>
          </a:xfrm>
        </p:spPr>
        <p:txBody>
          <a:bodyPr>
            <a:normAutofit/>
          </a:bodyPr>
          <a:lstStyle>
            <a:lvl1pPr marL="0" indent="0">
              <a:buNone/>
              <a:defRPr sz="500"/>
            </a:lvl1pPr>
          </a:lstStyle>
          <a:p>
            <a:pPr lvl="0"/>
            <a:r>
              <a:rPr lang="en-US" dirty="0" smtClean="0"/>
              <a:t>Logo (optional)</a:t>
            </a:r>
            <a:endParaRPr lang="en-GB" dirty="0"/>
          </a:p>
        </p:txBody>
      </p:sp>
      <p:pic>
        <p:nvPicPr>
          <p:cNvPr id="20" name="Picture 19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92269" y="-31749"/>
            <a:ext cx="3292440" cy="5207000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3262" y="360466"/>
            <a:ext cx="1112082" cy="1004786"/>
          </a:xfrm>
          <a:prstGeom prst="rect">
            <a:avLst/>
          </a:prstGeom>
        </p:spPr>
      </p:pic>
      <p:sp>
        <p:nvSpPr>
          <p:cNvPr id="23" name="TextBox 22"/>
          <p:cNvSpPr txBox="1"/>
          <p:nvPr userDrawn="1"/>
        </p:nvSpPr>
        <p:spPr>
          <a:xfrm>
            <a:off x="2114210" y="695850"/>
            <a:ext cx="4539193" cy="269302"/>
          </a:xfrm>
          <a:prstGeom prst="rect">
            <a:avLst/>
          </a:prstGeom>
          <a:noFill/>
        </p:spPr>
        <p:txBody>
          <a:bodyPr wrap="none" lIns="68570" tIns="34289" rIns="68570" bIns="34289" rtlCol="0">
            <a:spAutoFit/>
          </a:bodyPr>
          <a:lstStyle/>
          <a:p>
            <a:r>
              <a:rPr lang="en-GB" sz="1300" dirty="0" smtClean="0">
                <a:solidFill>
                  <a:srgbClr val="003F5E"/>
                </a:solidFill>
              </a:rPr>
              <a:t>Authentication and Authorisation for Research and Collaboration</a:t>
            </a:r>
            <a:endParaRPr lang="en-GB" sz="1300" dirty="0">
              <a:solidFill>
                <a:srgbClr val="003F5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4422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1287638"/>
            <a:ext cx="4629150" cy="3108163"/>
          </a:xfrm>
        </p:spPr>
        <p:txBody>
          <a:bodyPr/>
          <a:lstStyle>
            <a:lvl1pPr marL="0" indent="0">
              <a:buNone/>
              <a:defRPr sz="1800"/>
            </a:lvl1pPr>
            <a:lvl2pPr marL="257132" indent="0">
              <a:buNone/>
              <a:defRPr sz="1600"/>
            </a:lvl2pPr>
            <a:lvl3pPr marL="514265" indent="0">
              <a:buNone/>
              <a:defRPr sz="1400"/>
            </a:lvl3pPr>
            <a:lvl4pPr marL="771392" indent="0">
              <a:buNone/>
              <a:defRPr sz="1100"/>
            </a:lvl4pPr>
            <a:lvl5pPr marL="1028522" indent="0">
              <a:buNone/>
              <a:defRPr sz="1100"/>
            </a:lvl5pPr>
            <a:lvl6pPr marL="1285651" indent="0">
              <a:buNone/>
              <a:defRPr sz="1100"/>
            </a:lvl6pPr>
            <a:lvl7pPr marL="1542779" indent="0">
              <a:buNone/>
              <a:defRPr sz="1100"/>
            </a:lvl7pPr>
            <a:lvl8pPr marL="1799910" indent="0">
              <a:buNone/>
              <a:defRPr sz="1100"/>
            </a:lvl8pPr>
            <a:lvl9pPr marL="2057042" indent="0">
              <a:buNone/>
              <a:defRPr sz="11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11" y="1287628"/>
            <a:ext cx="3236119" cy="3114116"/>
          </a:xfrm>
        </p:spPr>
        <p:txBody>
          <a:bodyPr/>
          <a:lstStyle>
            <a:lvl1pPr marL="0" indent="0">
              <a:buNone/>
              <a:defRPr sz="900"/>
            </a:lvl1pPr>
            <a:lvl2pPr marL="257132" indent="0">
              <a:buNone/>
              <a:defRPr sz="800"/>
            </a:lvl2pPr>
            <a:lvl3pPr marL="514265" indent="0">
              <a:buNone/>
              <a:defRPr sz="700"/>
            </a:lvl3pPr>
            <a:lvl4pPr marL="771392" indent="0">
              <a:buNone/>
              <a:defRPr sz="600"/>
            </a:lvl4pPr>
            <a:lvl5pPr marL="1028522" indent="0">
              <a:buNone/>
              <a:defRPr sz="600"/>
            </a:lvl5pPr>
            <a:lvl6pPr marL="1285651" indent="0">
              <a:buNone/>
              <a:defRPr sz="600"/>
            </a:lvl6pPr>
            <a:lvl7pPr marL="1542779" indent="0">
              <a:buNone/>
              <a:defRPr sz="600"/>
            </a:lvl7pPr>
            <a:lvl8pPr marL="1799910" indent="0">
              <a:buNone/>
              <a:defRPr sz="600"/>
            </a:lvl8pPr>
            <a:lvl9pPr marL="2057042" indent="0">
              <a:buNone/>
              <a:defRPr sz="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341745" y="55990"/>
            <a:ext cx="7209065" cy="994172"/>
          </a:xfrm>
          <a:prstGeom prst="rect">
            <a:avLst/>
          </a:prstGeom>
        </p:spPr>
        <p:txBody>
          <a:bodyPr vert="horz" lIns="68570" tIns="34289" rIns="68570" bIns="34289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891881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yle Gu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fld id="{6F576E6A-F32A-4612-884C-86870357C6B4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2" name="TextBox 1"/>
          <p:cNvSpPr txBox="1"/>
          <p:nvPr userDrawn="1"/>
        </p:nvSpPr>
        <p:spPr>
          <a:xfrm>
            <a:off x="489292" y="228605"/>
            <a:ext cx="2862404" cy="507828"/>
          </a:xfrm>
          <a:prstGeom prst="rect">
            <a:avLst/>
          </a:prstGeom>
          <a:noFill/>
        </p:spPr>
        <p:txBody>
          <a:bodyPr wrap="none" lIns="68570" tIns="34289" rIns="68570" bIns="34289" rtlCol="0">
            <a:spAutoFit/>
          </a:bodyPr>
          <a:lstStyle/>
          <a:p>
            <a:r>
              <a:rPr lang="en-GB" sz="1400" b="1" dirty="0" smtClean="0">
                <a:solidFill>
                  <a:srgbClr val="003F5D"/>
                </a:solidFill>
              </a:rPr>
              <a:t>Style</a:t>
            </a:r>
            <a:r>
              <a:rPr lang="en-GB" sz="1400" b="1" baseline="0" dirty="0" smtClean="0">
                <a:solidFill>
                  <a:srgbClr val="003F5D"/>
                </a:solidFill>
              </a:rPr>
              <a:t> Guide</a:t>
            </a:r>
          </a:p>
          <a:p>
            <a:r>
              <a:rPr lang="en-GB" sz="1400" baseline="0" dirty="0" smtClean="0">
                <a:solidFill>
                  <a:srgbClr val="F57A1E"/>
                </a:solidFill>
              </a:rPr>
              <a:t>A Guide to Using the AARC Template</a:t>
            </a:r>
            <a:endParaRPr lang="en-GB" sz="1400" dirty="0">
              <a:solidFill>
                <a:srgbClr val="F57A1E"/>
              </a:solidFill>
            </a:endParaRPr>
          </a:p>
        </p:txBody>
      </p:sp>
      <p:sp>
        <p:nvSpPr>
          <p:cNvPr id="4" name="TextBox 3"/>
          <p:cNvSpPr txBox="1"/>
          <p:nvPr userDrawn="1"/>
        </p:nvSpPr>
        <p:spPr>
          <a:xfrm>
            <a:off x="585285" y="1519336"/>
            <a:ext cx="7612243" cy="2262155"/>
          </a:xfrm>
          <a:prstGeom prst="rect">
            <a:avLst/>
          </a:prstGeom>
          <a:noFill/>
        </p:spPr>
        <p:txBody>
          <a:bodyPr wrap="square" lIns="68570" tIns="34289" rIns="68570" bIns="34289" rtlCol="0">
            <a:spAutoFit/>
          </a:bodyPr>
          <a:lstStyle/>
          <a:p>
            <a:pPr marL="160707" indent="-160707">
              <a:buFont typeface="Arial" panose="020B0604020202020204" pitchFamily="34" charset="0"/>
              <a:buChar char="•"/>
            </a:pPr>
            <a:r>
              <a:rPr lang="en-GB" sz="1400" dirty="0" smtClean="0">
                <a:solidFill>
                  <a:srgbClr val="003F5D"/>
                </a:solidFill>
              </a:rPr>
              <a:t>This template is to</a:t>
            </a:r>
            <a:r>
              <a:rPr lang="en-GB" sz="1400" baseline="0" dirty="0" smtClean="0">
                <a:solidFill>
                  <a:srgbClr val="003F5D"/>
                </a:solidFill>
              </a:rPr>
              <a:t> present information on behalf of the AARC Project</a:t>
            </a:r>
          </a:p>
          <a:p>
            <a:pPr marL="160707" indent="-160707">
              <a:buFont typeface="Arial" panose="020B0604020202020204" pitchFamily="34" charset="0"/>
              <a:buChar char="•"/>
            </a:pPr>
            <a:r>
              <a:rPr lang="en-GB" sz="1400" baseline="0" dirty="0" smtClean="0">
                <a:solidFill>
                  <a:srgbClr val="003F5D"/>
                </a:solidFill>
              </a:rPr>
              <a:t>Font is Calibri and will auto-size. Avoid using a font size less than 18pt.  Main font colour is Teal, </a:t>
            </a:r>
            <a:r>
              <a:rPr lang="en-GB" sz="1400" baseline="0" dirty="0" smtClean="0">
                <a:solidFill>
                  <a:srgbClr val="F57B20"/>
                </a:solidFill>
              </a:rPr>
              <a:t>highlight colour is Orange and should be used sparingly.</a:t>
            </a:r>
            <a:r>
              <a:rPr lang="en-GB" sz="1400" baseline="0" dirty="0" smtClean="0">
                <a:solidFill>
                  <a:srgbClr val="ED1556"/>
                </a:solidFill>
              </a:rPr>
              <a:t> </a:t>
            </a:r>
            <a:r>
              <a:rPr lang="en-GB" sz="1400" baseline="0" dirty="0" smtClean="0">
                <a:solidFill>
                  <a:srgbClr val="003F5D"/>
                </a:solidFill>
              </a:rPr>
              <a:t>If the colours are not shown in PowerPoint use the colour picker to select the correct colour from the logo or these samples</a:t>
            </a:r>
            <a:endParaRPr lang="en-GB" sz="1400" baseline="0" dirty="0" smtClean="0">
              <a:solidFill>
                <a:srgbClr val="ED1556"/>
              </a:solidFill>
            </a:endParaRPr>
          </a:p>
          <a:p>
            <a:pPr marL="160707" indent="-160707">
              <a:buFont typeface="Arial" panose="020B0604020202020204" pitchFamily="34" charset="0"/>
              <a:buChar char="•"/>
            </a:pPr>
            <a:endParaRPr lang="en-GB" sz="1400" baseline="0" dirty="0" smtClean="0">
              <a:solidFill>
                <a:srgbClr val="ED1556"/>
              </a:solidFill>
            </a:endParaRPr>
          </a:p>
          <a:p>
            <a:pPr marL="160707" indent="-160707">
              <a:buFont typeface="Arial" panose="020B0604020202020204" pitchFamily="34" charset="0"/>
              <a:buChar char="•"/>
            </a:pPr>
            <a:r>
              <a:rPr lang="en-GB" sz="1400" baseline="0" dirty="0" smtClean="0">
                <a:solidFill>
                  <a:srgbClr val="003F5D"/>
                </a:solidFill>
              </a:rPr>
              <a:t>The title slide has space for the speaker’s own organisation logo which should be no larger than the main AARC logo </a:t>
            </a:r>
          </a:p>
          <a:p>
            <a:pPr marL="160707" indent="-160707">
              <a:buFont typeface="Arial" panose="020B0604020202020204" pitchFamily="34" charset="0"/>
              <a:buChar char="•"/>
            </a:pPr>
            <a:endParaRPr lang="en-GB" sz="1400" baseline="0" dirty="0" smtClean="0">
              <a:solidFill>
                <a:srgbClr val="003F5D"/>
              </a:solidFill>
            </a:endParaRPr>
          </a:p>
          <a:p>
            <a:pPr marL="160707" indent="-160707">
              <a:buFont typeface="Arial" panose="020B0604020202020204" pitchFamily="34" charset="0"/>
              <a:buChar char="•"/>
            </a:pPr>
            <a:r>
              <a:rPr lang="en-GB" sz="1400" baseline="0" dirty="0" smtClean="0">
                <a:solidFill>
                  <a:srgbClr val="003F5D"/>
                </a:solidFill>
              </a:rPr>
              <a:t>The end slide includes EU logo, copyright, and funding statement and must be included in any slide packs distributed or printed.</a:t>
            </a:r>
          </a:p>
        </p:txBody>
      </p:sp>
      <p:sp>
        <p:nvSpPr>
          <p:cNvPr id="5" name="Oval 4"/>
          <p:cNvSpPr/>
          <p:nvPr userDrawn="1"/>
        </p:nvSpPr>
        <p:spPr>
          <a:xfrm>
            <a:off x="8167657" y="4170738"/>
            <a:ext cx="545432" cy="397043"/>
          </a:xfrm>
          <a:prstGeom prst="ellipse">
            <a:avLst/>
          </a:prstGeom>
          <a:solidFill>
            <a:srgbClr val="003F5D"/>
          </a:solidFill>
          <a:ln>
            <a:solidFill>
              <a:srgbClr val="003F5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0" tIns="34289" rIns="68570" bIns="34289" rtlCol="0" anchor="ctr"/>
          <a:lstStyle/>
          <a:p>
            <a:pPr algn="ctr"/>
            <a:endParaRPr lang="en-GB" sz="1000"/>
          </a:p>
        </p:txBody>
      </p:sp>
      <p:sp>
        <p:nvSpPr>
          <p:cNvPr id="9" name="Oval 8"/>
          <p:cNvSpPr/>
          <p:nvPr userDrawn="1"/>
        </p:nvSpPr>
        <p:spPr>
          <a:xfrm>
            <a:off x="7413676" y="4170738"/>
            <a:ext cx="545432" cy="397043"/>
          </a:xfrm>
          <a:prstGeom prst="ellipse">
            <a:avLst/>
          </a:prstGeom>
          <a:solidFill>
            <a:srgbClr val="F6791C"/>
          </a:solidFill>
          <a:ln>
            <a:solidFill>
              <a:srgbClr val="F6791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0" tIns="34289" rIns="68570" bIns="34289" rtlCol="0" anchor="ctr"/>
          <a:lstStyle/>
          <a:p>
            <a:pPr algn="ctr"/>
            <a:endParaRPr lang="en-GB" sz="1000"/>
          </a:p>
        </p:txBody>
      </p:sp>
    </p:spTree>
    <p:extLst>
      <p:ext uri="{BB962C8B-B14F-4D97-AF65-F5344CB8AC3E}">
        <p14:creationId xmlns:p14="http://schemas.microsoft.com/office/powerpoint/2010/main" val="317804534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Slide (Must be included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-1" y="11"/>
            <a:ext cx="9144001" cy="5143501"/>
          </a:xfrm>
          <a:prstGeom prst="rect">
            <a:avLst/>
          </a:prstGeom>
          <a:solidFill>
            <a:srgbClr val="003F5E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70" tIns="34289" rIns="68570" bIns="3428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1400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912811" y="3627820"/>
            <a:ext cx="1038989" cy="589250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11367" y="4474784"/>
            <a:ext cx="325256" cy="220998"/>
          </a:xfrm>
          <a:prstGeom prst="rect">
            <a:avLst/>
          </a:prstGeom>
        </p:spPr>
      </p:pic>
      <p:sp>
        <p:nvSpPr>
          <p:cNvPr id="8" name="TextBox 7"/>
          <p:cNvSpPr txBox="1"/>
          <p:nvPr userDrawn="1"/>
        </p:nvSpPr>
        <p:spPr>
          <a:xfrm>
            <a:off x="3079956" y="1796683"/>
            <a:ext cx="2818990" cy="1084910"/>
          </a:xfrm>
          <a:prstGeom prst="rect">
            <a:avLst/>
          </a:prstGeom>
          <a:noFill/>
        </p:spPr>
        <p:txBody>
          <a:bodyPr wrap="none" lIns="68570" tIns="34289" rIns="68570" bIns="34289" rtlCol="0">
            <a:spAutoFit/>
          </a:bodyPr>
          <a:lstStyle/>
          <a:p>
            <a:pPr algn="ctr"/>
            <a:r>
              <a:rPr lang="en-GB" sz="3300" dirty="0" smtClean="0">
                <a:solidFill>
                  <a:schemeClr val="bg1"/>
                </a:solidFill>
              </a:rPr>
              <a:t>Thank you</a:t>
            </a:r>
          </a:p>
          <a:p>
            <a:pPr algn="ctr"/>
            <a:r>
              <a:rPr lang="en-GB" sz="3300" dirty="0" smtClean="0">
                <a:solidFill>
                  <a:srgbClr val="F6791C"/>
                </a:solidFill>
              </a:rPr>
              <a:t>Any</a:t>
            </a:r>
            <a:r>
              <a:rPr lang="en-GB" sz="3300" baseline="0" dirty="0" smtClean="0">
                <a:solidFill>
                  <a:srgbClr val="F6791C"/>
                </a:solidFill>
              </a:rPr>
              <a:t> Questions?</a:t>
            </a:r>
            <a:endParaRPr lang="en-GB" sz="3300" dirty="0">
              <a:solidFill>
                <a:srgbClr val="F6791C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92269" y="-37666"/>
            <a:ext cx="3296182" cy="5212918"/>
          </a:xfrm>
          <a:prstGeom prst="rect">
            <a:avLst/>
          </a:prstGeom>
        </p:spPr>
      </p:pic>
      <p:sp>
        <p:nvSpPr>
          <p:cNvPr id="25" name="Content Placeholder 24"/>
          <p:cNvSpPr>
            <a:spLocks noGrp="1"/>
          </p:cNvSpPr>
          <p:nvPr>
            <p:ph sz="quarter" idx="11" hasCustomPrompt="1"/>
          </p:nvPr>
        </p:nvSpPr>
        <p:spPr>
          <a:xfrm>
            <a:off x="2822385" y="3085164"/>
            <a:ext cx="3334147" cy="280283"/>
          </a:xfrm>
        </p:spPr>
        <p:txBody>
          <a:bodyPr>
            <a:normAutofit/>
          </a:bodyPr>
          <a:lstStyle>
            <a:lvl1pPr marL="0" indent="0" algn="ctr">
              <a:buNone/>
              <a:defRPr sz="14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Presenter email address</a:t>
            </a:r>
            <a:endParaRPr lang="en-GB" dirty="0"/>
          </a:p>
        </p:txBody>
      </p:sp>
      <p:sp>
        <p:nvSpPr>
          <p:cNvPr id="10" name="TextBox 9"/>
          <p:cNvSpPr txBox="1"/>
          <p:nvPr userDrawn="1"/>
        </p:nvSpPr>
        <p:spPr>
          <a:xfrm>
            <a:off x="2086165" y="4716982"/>
            <a:ext cx="4775666" cy="223136"/>
          </a:xfrm>
          <a:prstGeom prst="rect">
            <a:avLst/>
          </a:prstGeom>
          <a:noFill/>
        </p:spPr>
        <p:txBody>
          <a:bodyPr wrap="none" lIns="68570" tIns="34289" rIns="68570" bIns="34289" rtlCol="0">
            <a:spAutoFit/>
          </a:bodyPr>
          <a:lstStyle/>
          <a:p>
            <a:pPr algn="ctr"/>
            <a:r>
              <a:rPr lang="en-GB" sz="500" kern="1200" dirty="0" smtClean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© GÉANT  on behalf of the AARC project.</a:t>
            </a:r>
          </a:p>
          <a:p>
            <a:pPr algn="ctr"/>
            <a:r>
              <a:rPr lang="en-GB" sz="500" kern="1200" dirty="0" smtClean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The work leading to these results has received funding from the European Union’s Horizon 2020 research and innovation programme under Grant Agreement No. 653965 (AARC).</a:t>
            </a:r>
            <a:endParaRPr lang="en-GB" sz="500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 userDrawn="1"/>
        </p:nvSpPr>
        <p:spPr>
          <a:xfrm>
            <a:off x="3955110" y="4193376"/>
            <a:ext cx="1124873" cy="196205"/>
          </a:xfrm>
          <a:prstGeom prst="rect">
            <a:avLst/>
          </a:prstGeom>
          <a:noFill/>
        </p:spPr>
        <p:txBody>
          <a:bodyPr wrap="none" lIns="68570" tIns="34289" rIns="68570" bIns="34289" rtlCol="0">
            <a:spAutoFit/>
          </a:bodyPr>
          <a:lstStyle/>
          <a:p>
            <a:r>
              <a:rPr lang="en-GB" sz="800" dirty="0" smtClean="0">
                <a:solidFill>
                  <a:schemeClr val="bg1"/>
                </a:solidFill>
              </a:rPr>
              <a:t>https://aarc-project.eu</a:t>
            </a:r>
            <a:endParaRPr lang="en-GB" sz="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233958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19C294-65EE-4FC7-8E20-A88CF1C2EDAC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8807484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hape 13"/>
          <p:cNvSpPr txBox="1">
            <a:spLocks noGrp="1"/>
          </p:cNvSpPr>
          <p:nvPr>
            <p:ph type="title"/>
          </p:nvPr>
        </p:nvSpPr>
        <p:spPr>
          <a:xfrm>
            <a:off x="457200" y="53578"/>
            <a:ext cx="8229600" cy="8574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4" name="Shape 14"/>
          <p:cNvSpPr txBox="1">
            <a:spLocks noGrp="1"/>
          </p:cNvSpPr>
          <p:nvPr>
            <p:ph type="body" idx="1"/>
          </p:nvPr>
        </p:nvSpPr>
        <p:spPr>
          <a:xfrm>
            <a:off x="112650" y="864850"/>
            <a:ext cx="8918699" cy="39368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5" name="Shape 15"/>
          <p:cNvSpPr txBox="1">
            <a:spLocks noGrp="1"/>
          </p:cNvSpPr>
          <p:nvPr>
            <p:ph type="sldNum" idx="12"/>
          </p:nvPr>
        </p:nvSpPr>
        <p:spPr>
          <a:xfrm>
            <a:off x="8556791" y="4749850"/>
            <a:ext cx="548699" cy="393524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>
            <a:lvl1pPr>
              <a:spcBef>
                <a:spcPts val="0"/>
              </a:spcBef>
              <a:buNone/>
              <a:defRPr/>
            </a:lvl1pPr>
          </a:lstStyle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32804898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1700">
                <a:latin typeface="+mn-lt"/>
              </a:defRPr>
            </a:lvl1pPr>
            <a:lvl2pPr>
              <a:defRPr sz="1400">
                <a:solidFill>
                  <a:srgbClr val="004361"/>
                </a:solidFill>
                <a:latin typeface="+mn-lt"/>
              </a:defRPr>
            </a:lvl2pPr>
            <a:lvl3pPr>
              <a:defRPr sz="1400">
                <a:solidFill>
                  <a:srgbClr val="003F5E"/>
                </a:solidFill>
                <a:latin typeface="+mn-lt"/>
              </a:defRPr>
            </a:lvl3pPr>
            <a:lvl4pPr>
              <a:defRPr sz="1400">
                <a:latin typeface="+mn-lt"/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fld id="{6F576E6A-F32A-4612-884C-86870357C6B4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341745" y="55990"/>
            <a:ext cx="7209065" cy="994172"/>
          </a:xfrm>
          <a:prstGeom prst="rect">
            <a:avLst/>
          </a:prstGeom>
        </p:spPr>
        <p:txBody>
          <a:bodyPr vert="horz" lIns="68570" tIns="34289" rIns="68570" bIns="34289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313993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1369219"/>
            <a:ext cx="4171950" cy="3263504"/>
          </a:xfrm>
        </p:spPr>
        <p:txBody>
          <a:bodyPr/>
          <a:lstStyle>
            <a:lvl1pPr>
              <a:defRPr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>
            <a:lvl1pPr>
              <a:defRPr sz="1100"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08776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1956" y="1260872"/>
            <a:ext cx="4136231" cy="617934"/>
          </a:xfrm>
        </p:spPr>
        <p:txBody>
          <a:bodyPr anchor="b"/>
          <a:lstStyle>
            <a:lvl1pPr marL="0" indent="0">
              <a:buNone/>
              <a:defRPr sz="1400" b="1"/>
            </a:lvl1pPr>
            <a:lvl2pPr marL="257132" indent="0">
              <a:buNone/>
              <a:defRPr sz="1100" b="1"/>
            </a:lvl2pPr>
            <a:lvl3pPr marL="514265" indent="0">
              <a:buNone/>
              <a:defRPr sz="1000" b="1"/>
            </a:lvl3pPr>
            <a:lvl4pPr marL="771392" indent="0">
              <a:buNone/>
              <a:defRPr sz="900" b="1"/>
            </a:lvl4pPr>
            <a:lvl5pPr marL="1028522" indent="0">
              <a:buNone/>
              <a:defRPr sz="900" b="1"/>
            </a:lvl5pPr>
            <a:lvl6pPr marL="1285651" indent="0">
              <a:buNone/>
              <a:defRPr sz="900" b="1"/>
            </a:lvl6pPr>
            <a:lvl7pPr marL="1542779" indent="0">
              <a:buNone/>
              <a:defRPr sz="900" b="1"/>
            </a:lvl7pPr>
            <a:lvl8pPr marL="1799910" indent="0">
              <a:buNone/>
              <a:defRPr sz="900" b="1"/>
            </a:lvl8pPr>
            <a:lvl9pPr marL="2057042" indent="0">
              <a:buNone/>
              <a:defRPr sz="9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61951" y="1866913"/>
            <a:ext cx="4164806" cy="277534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5" y="1260872"/>
            <a:ext cx="3887391" cy="617934"/>
          </a:xfrm>
        </p:spPr>
        <p:txBody>
          <a:bodyPr anchor="b"/>
          <a:lstStyle>
            <a:lvl1pPr marL="0" indent="0">
              <a:buNone/>
              <a:defRPr sz="1400" b="1"/>
            </a:lvl1pPr>
            <a:lvl2pPr marL="257132" indent="0">
              <a:buNone/>
              <a:defRPr sz="1100" b="1"/>
            </a:lvl2pPr>
            <a:lvl3pPr marL="514265" indent="0">
              <a:buNone/>
              <a:defRPr sz="1000" b="1"/>
            </a:lvl3pPr>
            <a:lvl4pPr marL="771392" indent="0">
              <a:buNone/>
              <a:defRPr sz="900" b="1"/>
            </a:lvl4pPr>
            <a:lvl5pPr marL="1028522" indent="0">
              <a:buNone/>
              <a:defRPr sz="900" b="1"/>
            </a:lvl5pPr>
            <a:lvl6pPr marL="1285651" indent="0">
              <a:buNone/>
              <a:defRPr sz="900" b="1"/>
            </a:lvl6pPr>
            <a:lvl7pPr marL="1542779" indent="0">
              <a:buNone/>
              <a:defRPr sz="900" b="1"/>
            </a:lvl7pPr>
            <a:lvl8pPr marL="1799910" indent="0">
              <a:buNone/>
              <a:defRPr sz="900" b="1"/>
            </a:lvl8pPr>
            <a:lvl9pPr marL="2057042" indent="0">
              <a:buNone/>
              <a:defRPr sz="9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5" y="1878806"/>
            <a:ext cx="3887391" cy="276344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341745" y="55990"/>
            <a:ext cx="7209065" cy="994172"/>
          </a:xfrm>
          <a:prstGeom prst="rect">
            <a:avLst/>
          </a:prstGeom>
        </p:spPr>
        <p:txBody>
          <a:bodyPr vert="horz" lIns="68570" tIns="34289" rIns="68570" bIns="34289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894822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6:33 Text Imag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3376" y="1143003"/>
            <a:ext cx="5898092" cy="3489722"/>
          </a:xfrm>
        </p:spPr>
        <p:txBody>
          <a:bodyPr/>
          <a:lstStyle>
            <a:lvl1pPr>
              <a:defRPr sz="1100">
                <a:latin typeface="+mn-lt"/>
              </a:defRPr>
            </a:lvl1pPr>
            <a:lvl2pPr>
              <a:defRPr>
                <a:solidFill>
                  <a:srgbClr val="004361"/>
                </a:solidFill>
                <a:latin typeface="+mn-lt"/>
              </a:defRPr>
            </a:lvl2pPr>
            <a:lvl3pPr>
              <a:defRPr>
                <a:solidFill>
                  <a:srgbClr val="003F5E"/>
                </a:solidFill>
                <a:latin typeface="+mn-lt"/>
              </a:defRPr>
            </a:lvl3pPr>
            <a:lvl4pPr>
              <a:defRPr>
                <a:latin typeface="+mn-lt"/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fld id="{6F576E6A-F32A-4612-884C-86870357C6B4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341745" y="55990"/>
            <a:ext cx="7209065" cy="994172"/>
          </a:xfrm>
          <a:prstGeom prst="rect">
            <a:avLst/>
          </a:prstGeom>
        </p:spPr>
        <p:txBody>
          <a:bodyPr vert="horz" lIns="68570" tIns="34289" rIns="68570" bIns="34289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cxnSp>
        <p:nvCxnSpPr>
          <p:cNvPr id="4" name="Straight Connector 3"/>
          <p:cNvCxnSpPr/>
          <p:nvPr userDrawn="1"/>
        </p:nvCxnSpPr>
        <p:spPr>
          <a:xfrm>
            <a:off x="6239933" y="1149350"/>
            <a:ext cx="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6451594" y="1149350"/>
            <a:ext cx="2" cy="3511550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36513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6" name="Title Placeholder 1"/>
          <p:cNvSpPr>
            <a:spLocks noGrp="1"/>
          </p:cNvSpPr>
          <p:nvPr>
            <p:ph type="title"/>
          </p:nvPr>
        </p:nvSpPr>
        <p:spPr>
          <a:xfrm>
            <a:off x="341745" y="55990"/>
            <a:ext cx="7209065" cy="994172"/>
          </a:xfrm>
          <a:prstGeom prst="rect">
            <a:avLst/>
          </a:prstGeom>
        </p:spPr>
        <p:txBody>
          <a:bodyPr vert="horz" lIns="68570" tIns="34289" rIns="68570" bIns="34289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750773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op Image Bar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5" name="Title Placeholder 1"/>
          <p:cNvSpPr>
            <a:spLocks noGrp="1"/>
          </p:cNvSpPr>
          <p:nvPr>
            <p:ph type="title"/>
          </p:nvPr>
        </p:nvSpPr>
        <p:spPr>
          <a:xfrm>
            <a:off x="341745" y="55990"/>
            <a:ext cx="7209065" cy="994172"/>
          </a:xfrm>
          <a:prstGeom prst="rect">
            <a:avLst/>
          </a:prstGeom>
        </p:spPr>
        <p:txBody>
          <a:bodyPr vert="horz" lIns="68570" tIns="34289" rIns="68570" bIns="34289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2" name="Rectangle 1"/>
          <p:cNvSpPr/>
          <p:nvPr userDrawn="1"/>
        </p:nvSpPr>
        <p:spPr>
          <a:xfrm>
            <a:off x="0" y="1257302"/>
            <a:ext cx="9144000" cy="1624263"/>
          </a:xfrm>
          <a:prstGeom prst="rect">
            <a:avLst/>
          </a:prstGeom>
          <a:solidFill>
            <a:srgbClr val="013F5E"/>
          </a:solidFill>
          <a:ln>
            <a:solidFill>
              <a:srgbClr val="013F5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0" tIns="34289" rIns="68570" bIns="34289" rtlCol="0" anchor="ctr"/>
          <a:lstStyle/>
          <a:p>
            <a:pPr algn="ctr"/>
            <a:endParaRPr lang="en-GB" sz="100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352930" y="3062288"/>
            <a:ext cx="8406062" cy="1636044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725052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ottom Image Bar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5" name="Title Placeholder 1"/>
          <p:cNvSpPr>
            <a:spLocks noGrp="1"/>
          </p:cNvSpPr>
          <p:nvPr>
            <p:ph type="title"/>
          </p:nvPr>
        </p:nvSpPr>
        <p:spPr>
          <a:xfrm>
            <a:off x="341745" y="55990"/>
            <a:ext cx="7209065" cy="994172"/>
          </a:xfrm>
          <a:prstGeom prst="rect">
            <a:avLst/>
          </a:prstGeom>
        </p:spPr>
        <p:txBody>
          <a:bodyPr vert="horz" lIns="68570" tIns="34289" rIns="68570" bIns="34289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6" name="Rectangle 5"/>
          <p:cNvSpPr/>
          <p:nvPr userDrawn="1"/>
        </p:nvSpPr>
        <p:spPr>
          <a:xfrm>
            <a:off x="0" y="2893595"/>
            <a:ext cx="9144000" cy="1624263"/>
          </a:xfrm>
          <a:prstGeom prst="rect">
            <a:avLst/>
          </a:prstGeom>
          <a:solidFill>
            <a:srgbClr val="004361"/>
          </a:solidFill>
          <a:ln>
            <a:solidFill>
              <a:srgbClr val="013F5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0" tIns="34289" rIns="68570" bIns="34289" rtlCol="0" anchor="ctr"/>
          <a:lstStyle/>
          <a:p>
            <a:pPr algn="ctr"/>
            <a:endParaRPr lang="en-GB" sz="100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336218" y="1143439"/>
            <a:ext cx="8486943" cy="157569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72521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1238639"/>
            <a:ext cx="4629150" cy="3157149"/>
          </a:xfrm>
        </p:spPr>
        <p:txBody>
          <a:bodyPr/>
          <a:lstStyle>
            <a:lvl1pPr>
              <a:defRPr sz="1400"/>
            </a:lvl1pPr>
            <a:lvl2pPr>
              <a:defRPr sz="12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11" y="1231641"/>
            <a:ext cx="3236119" cy="3170100"/>
          </a:xfrm>
        </p:spPr>
        <p:txBody>
          <a:bodyPr/>
          <a:lstStyle>
            <a:lvl1pPr marL="0" indent="0">
              <a:buNone/>
              <a:defRPr sz="900"/>
            </a:lvl1pPr>
            <a:lvl2pPr marL="257132" indent="0">
              <a:buNone/>
              <a:defRPr sz="800"/>
            </a:lvl2pPr>
            <a:lvl3pPr marL="514265" indent="0">
              <a:buNone/>
              <a:defRPr sz="700"/>
            </a:lvl3pPr>
            <a:lvl4pPr marL="771392" indent="0">
              <a:buNone/>
              <a:defRPr sz="600"/>
            </a:lvl4pPr>
            <a:lvl5pPr marL="1028522" indent="0">
              <a:buNone/>
              <a:defRPr sz="600"/>
            </a:lvl5pPr>
            <a:lvl6pPr marL="1285651" indent="0">
              <a:buNone/>
              <a:defRPr sz="600"/>
            </a:lvl6pPr>
            <a:lvl7pPr marL="1542779" indent="0">
              <a:buNone/>
              <a:defRPr sz="600"/>
            </a:lvl7pPr>
            <a:lvl8pPr marL="1799910" indent="0">
              <a:buNone/>
              <a:defRPr sz="600"/>
            </a:lvl8pPr>
            <a:lvl9pPr marL="2057042" indent="0">
              <a:buNone/>
              <a:defRPr sz="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341745" y="55990"/>
            <a:ext cx="7209065" cy="994172"/>
          </a:xfrm>
          <a:prstGeom prst="rect">
            <a:avLst/>
          </a:prstGeom>
        </p:spPr>
        <p:txBody>
          <a:bodyPr vert="horz" lIns="68570" tIns="34289" rIns="68570" bIns="34289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340335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theme" Target="../theme/theme1.xml"/><Relationship Id="rId16" Type="http://schemas.openxmlformats.org/officeDocument/2006/relationships/image" Target="../media/image1.png"/><Relationship Id="rId17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50201" y="152400"/>
            <a:ext cx="6780516" cy="695826"/>
          </a:xfrm>
          <a:prstGeom prst="rect">
            <a:avLst/>
          </a:prstGeom>
        </p:spPr>
        <p:txBody>
          <a:bodyPr vert="horz" lIns="68570" tIns="34289" rIns="68570" bIns="34289" rtlCol="0" anchor="ctr">
            <a:normAutofit/>
          </a:bodyPr>
          <a:lstStyle/>
          <a:p>
            <a:r>
              <a:rPr lang="en-US" dirty="0" smtClean="0"/>
              <a:t>Slide Title</a:t>
            </a:r>
            <a:br>
              <a:rPr lang="en-US" dirty="0" smtClean="0"/>
            </a:br>
            <a:r>
              <a:rPr lang="en-US" dirty="0" smtClean="0"/>
              <a:t>subtitle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33380" y="1079510"/>
            <a:ext cx="8181975" cy="3553225"/>
          </a:xfrm>
          <a:prstGeom prst="rect">
            <a:avLst/>
          </a:prstGeom>
        </p:spPr>
        <p:txBody>
          <a:bodyPr vert="horz" lIns="68570" tIns="34289" rIns="68570" bIns="34289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96359" y="4804524"/>
            <a:ext cx="555766" cy="206155"/>
          </a:xfrm>
          <a:prstGeom prst="rect">
            <a:avLst/>
          </a:prstGeom>
        </p:spPr>
        <p:txBody>
          <a:bodyPr vert="horz" lIns="68570" tIns="34289" rIns="68570" bIns="34289" rtlCol="0" anchor="ctr"/>
          <a:lstStyle>
            <a:lvl1pPr algn="r">
              <a:defRPr sz="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576E6A-F32A-4612-884C-86870357C6B4}" type="slidenum">
              <a:rPr lang="en-GB" smtClean="0"/>
              <a:pPr/>
              <a:t>‹#›</a:t>
            </a:fld>
            <a:endParaRPr lang="en-GB" dirty="0"/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333378" y="4804518"/>
            <a:ext cx="8456062" cy="5422"/>
          </a:xfrm>
          <a:prstGeom prst="line">
            <a:avLst/>
          </a:prstGeom>
          <a:ln w="12700" cap="rnd">
            <a:solidFill>
              <a:srgbClr val="F57B2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 userDrawn="1"/>
        </p:nvSpPr>
        <p:spPr>
          <a:xfrm>
            <a:off x="19050" y="4861217"/>
            <a:ext cx="1363134" cy="161581"/>
          </a:xfrm>
          <a:prstGeom prst="rect">
            <a:avLst/>
          </a:prstGeom>
          <a:noFill/>
        </p:spPr>
        <p:txBody>
          <a:bodyPr wrap="square" lIns="68570" tIns="34289" rIns="68570" bIns="34289" rtlCol="0">
            <a:spAutoFit/>
          </a:bodyPr>
          <a:lstStyle/>
          <a:p>
            <a:pPr marL="0" marR="0" indent="0" algn="r" defTabSz="5142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600" baseline="0" dirty="0" smtClean="0">
                <a:solidFill>
                  <a:srgbClr val="003F5E"/>
                </a:solidFill>
              </a:rPr>
              <a:t>https://aarc-project.eu</a:t>
            </a:r>
            <a:endParaRPr lang="en-GB" sz="600" dirty="0">
              <a:solidFill>
                <a:srgbClr val="003F5E"/>
              </a:solidFill>
            </a:endParaRPr>
          </a:p>
        </p:txBody>
      </p:sp>
      <p:cxnSp>
        <p:nvCxnSpPr>
          <p:cNvPr id="8" name="Straight Connector 7"/>
          <p:cNvCxnSpPr/>
          <p:nvPr userDrawn="1"/>
        </p:nvCxnSpPr>
        <p:spPr>
          <a:xfrm flipH="1">
            <a:off x="333388" y="918255"/>
            <a:ext cx="7705723" cy="2165"/>
          </a:xfrm>
          <a:prstGeom prst="line">
            <a:avLst/>
          </a:prstGeom>
          <a:ln w="12700">
            <a:solidFill>
              <a:srgbClr val="00395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1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93616" y="107950"/>
            <a:ext cx="858513" cy="775682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1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1417" y="4845219"/>
            <a:ext cx="248849" cy="2248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2331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50" r:id="rId2"/>
    <p:sldLayoutId id="2147483652" r:id="rId3"/>
    <p:sldLayoutId id="2147483653" r:id="rId4"/>
    <p:sldLayoutId id="2147483660" r:id="rId5"/>
    <p:sldLayoutId id="2147483654" r:id="rId6"/>
    <p:sldLayoutId id="2147483655" r:id="rId7"/>
    <p:sldLayoutId id="2147483659" r:id="rId8"/>
    <p:sldLayoutId id="2147483656" r:id="rId9"/>
    <p:sldLayoutId id="2147483657" r:id="rId10"/>
    <p:sldLayoutId id="2147483663" r:id="rId11"/>
    <p:sldLayoutId id="2147483662" r:id="rId12"/>
    <p:sldLayoutId id="2147483664" r:id="rId13"/>
    <p:sldLayoutId id="2147483665" r:id="rId14"/>
  </p:sldLayoutIdLst>
  <p:hf hdr="0" ftr="0" dt="0"/>
  <p:txStyles>
    <p:titleStyle>
      <a:lvl1pPr algn="l" defTabSz="514265" rtl="0" eaLnBrk="1" latinLnBrk="0" hangingPunct="1">
        <a:lnSpc>
          <a:spcPct val="90000"/>
        </a:lnSpc>
        <a:spcBef>
          <a:spcPct val="0"/>
        </a:spcBef>
        <a:buNone/>
        <a:defRPr sz="1800" b="1" kern="1200">
          <a:solidFill>
            <a:srgbClr val="004361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1pPr>
    </p:titleStyle>
    <p:bodyStyle>
      <a:lvl1pPr marL="128567" indent="-128567" algn="l" defTabSz="514265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1700" kern="1200">
          <a:solidFill>
            <a:srgbClr val="004360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1pPr>
      <a:lvl2pPr marL="385700" indent="-128567" algn="l" defTabSz="514265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400" kern="1200">
          <a:solidFill>
            <a:srgbClr val="004361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2pPr>
      <a:lvl3pPr marL="642826" indent="-128567" algn="l" defTabSz="514265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400" kern="1200">
          <a:solidFill>
            <a:srgbClr val="003F5E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3pPr>
      <a:lvl4pPr marL="899956" indent="-128567" algn="l" defTabSz="514265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400" kern="1200">
          <a:solidFill>
            <a:srgbClr val="004360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4pPr>
      <a:lvl5pPr marL="1157085" indent="-128567" algn="l" defTabSz="514265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400" kern="1200">
          <a:solidFill>
            <a:srgbClr val="004360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5pPr>
      <a:lvl6pPr marL="1414218" indent="-128567" algn="l" defTabSz="514265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00" kern="1200">
          <a:solidFill>
            <a:schemeClr val="tx1"/>
          </a:solidFill>
          <a:latin typeface="+mn-lt"/>
          <a:ea typeface="+mn-ea"/>
          <a:cs typeface="+mn-cs"/>
        </a:defRPr>
      </a:lvl6pPr>
      <a:lvl7pPr marL="1671344" indent="-128567" algn="l" defTabSz="514265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8477" indent="-128567" algn="l" defTabSz="514265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00" kern="1200">
          <a:solidFill>
            <a:schemeClr val="tx1"/>
          </a:solidFill>
          <a:latin typeface="+mn-lt"/>
          <a:ea typeface="+mn-ea"/>
          <a:cs typeface="+mn-cs"/>
        </a:defRPr>
      </a:lvl8pPr>
      <a:lvl9pPr marL="2185610" indent="-128567" algn="l" defTabSz="514265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14265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1pPr>
      <a:lvl2pPr marL="257132" algn="l" defTabSz="514265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2pPr>
      <a:lvl3pPr marL="514265" algn="l" defTabSz="514265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3pPr>
      <a:lvl4pPr marL="771392" algn="l" defTabSz="514265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4pPr>
      <a:lvl5pPr marL="1028522" algn="l" defTabSz="514265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5pPr>
      <a:lvl6pPr marL="1285651" algn="l" defTabSz="514265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6pPr>
      <a:lvl7pPr marL="1542779" algn="l" defTabSz="514265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7pPr>
      <a:lvl8pPr marL="1799910" algn="l" defTabSz="514265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8pPr>
      <a:lvl9pPr marL="2057042" algn="l" defTabSz="514265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aarc-project.eu/" TargetMode="Externa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hyperlink" Target="http://www.apache.org/licenses/LICENSE-2.0" TargetMode="External"/><Relationship Id="rId3" Type="http://schemas.openxmlformats.org/officeDocument/2006/relationships/hyperlink" Target="http://grid.ncsa.illinois.edu/myproxy/license.html" TargetMode="Externa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image" Target="../media/image12.png"/><Relationship Id="rId3" Type="http://schemas.openxmlformats.org/officeDocument/2006/relationships/image" Target="../media/image13.tiff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4" Type="http://schemas.openxmlformats.org/officeDocument/2006/relationships/image" Target="../media/image15.png"/><Relationship Id="rId5" Type="http://schemas.openxmlformats.org/officeDocument/2006/relationships/image" Target="../media/image16.png"/><Relationship Id="rId6" Type="http://schemas.openxmlformats.org/officeDocument/2006/relationships/image" Target="../media/image17.png"/><Relationship Id="rId7" Type="http://schemas.openxmlformats.org/officeDocument/2006/relationships/image" Target="../media/image18.png"/><Relationship Id="rId8" Type="http://schemas.openxmlformats.org/officeDocument/2006/relationships/image" Target="../media/image19.png"/><Relationship Id="rId9" Type="http://schemas.openxmlformats.org/officeDocument/2006/relationships/image" Target="../media/image20.png"/><Relationship Id="rId10" Type="http://schemas.openxmlformats.org/officeDocument/2006/relationships/image" Target="../media/image21.png"/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s://wiki.egi.eu/wiki/AAI_pilot" TargetMode="External"/><Relationship Id="rId4" Type="http://schemas.openxmlformats.org/officeDocument/2006/relationships/hyperlink" Target="https://wiki.egi.eu/wiki/GOCDB" TargetMode="External"/><Relationship Id="rId1" Type="http://schemas.openxmlformats.org/officeDocument/2006/relationships/slideLayout" Target="../slideLayouts/slideLayout14.xml"/><Relationship Id="rId2" Type="http://schemas.openxmlformats.org/officeDocument/2006/relationships/hyperlink" Target="https://wiki.geant.org/display/AARC/SA1.2+Attribute+Management" TargetMode="Externa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s://wiki.geant.org/display/AARC/SA1.3+Access+to+resources" TargetMode="External"/><Relationship Id="rId4" Type="http://schemas.openxmlformats.org/officeDocument/2006/relationships/image" Target="../media/image22.png"/><Relationship Id="rId5" Type="http://schemas.openxmlformats.org/officeDocument/2006/relationships/image" Target="../media/image23.png"/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9.png"/><Relationship Id="rId5" Type="http://schemas.openxmlformats.org/officeDocument/2006/relationships/image" Target="../media/image10.png"/><Relationship Id="rId6" Type="http://schemas.openxmlformats.org/officeDocument/2006/relationships/image" Target="../media/image11.emf"/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hyperlink" Target="https://tools.ietf.org/html/rfc4121" TargetMode="External"/><Relationship Id="rId3" Type="http://schemas.openxmlformats.org/officeDocument/2006/relationships/hyperlink" Target="https://tools.ietf.org/html/rfc4120" TargetMode="Externa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1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100" dirty="0"/>
              <a:t>AARC – </a:t>
            </a:r>
            <a:r>
              <a:rPr lang="en-GB" sz="2100" dirty="0" smtClean="0"/>
              <a:t>Authentication </a:t>
            </a:r>
            <a:r>
              <a:rPr lang="en-GB" sz="2100" dirty="0"/>
              <a:t>and Authorisation for Research and Collaboration  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341735" y="1050159"/>
            <a:ext cx="7320418" cy="3365551"/>
          </a:xfrm>
        </p:spPr>
        <p:txBody>
          <a:bodyPr>
            <a:normAutofit fontScale="92500"/>
          </a:bodyPr>
          <a:lstStyle/>
          <a:p>
            <a:pPr>
              <a:lnSpc>
                <a:spcPct val="170000"/>
              </a:lnSpc>
            </a:pPr>
            <a:r>
              <a:rPr lang="en-GB" dirty="0"/>
              <a:t>Started on 1 May, </a:t>
            </a:r>
            <a:r>
              <a:rPr lang="en-GB" dirty="0" smtClean="0"/>
              <a:t>2015</a:t>
            </a:r>
            <a:endParaRPr lang="en-GB" dirty="0"/>
          </a:p>
          <a:p>
            <a:pPr>
              <a:lnSpc>
                <a:spcPct val="170000"/>
              </a:lnSpc>
            </a:pPr>
            <a:r>
              <a:rPr lang="en-GB" dirty="0"/>
              <a:t>Two-year EC-funded project </a:t>
            </a:r>
          </a:p>
          <a:p>
            <a:pPr>
              <a:lnSpc>
                <a:spcPct val="170000"/>
              </a:lnSpc>
            </a:pPr>
            <a:r>
              <a:rPr lang="en-GB" dirty="0"/>
              <a:t>20 partners </a:t>
            </a:r>
          </a:p>
          <a:p>
            <a:pPr lvl="1">
              <a:lnSpc>
                <a:spcPct val="170000"/>
              </a:lnSpc>
            </a:pPr>
            <a:r>
              <a:rPr lang="en-GB" sz="1650" dirty="0">
                <a:solidFill>
                  <a:srgbClr val="004360"/>
                </a:solidFill>
              </a:rPr>
              <a:t>NRENs, e-Infrastructure providers and Libraries as equal partners</a:t>
            </a:r>
            <a:endParaRPr lang="en-GB" dirty="0"/>
          </a:p>
          <a:p>
            <a:pPr>
              <a:lnSpc>
                <a:spcPct val="170000"/>
              </a:lnSpc>
            </a:pPr>
            <a:r>
              <a:rPr lang="en-GB" dirty="0"/>
              <a:t>About 3M euro budget </a:t>
            </a:r>
          </a:p>
          <a:p>
            <a:pPr>
              <a:lnSpc>
                <a:spcPct val="170000"/>
              </a:lnSpc>
            </a:pPr>
            <a:r>
              <a:rPr lang="en-GB" dirty="0">
                <a:hlinkClick r:id="rId2"/>
              </a:rPr>
              <a:t>https://aarc-project.eu</a:t>
            </a:r>
            <a:r>
              <a:rPr lang="en-GB" dirty="0" smtClean="0">
                <a:hlinkClick r:id="rId2"/>
              </a:rPr>
              <a:t>/</a:t>
            </a:r>
            <a:endParaRPr lang="en-GB" dirty="0"/>
          </a:p>
          <a:p>
            <a:pPr>
              <a:lnSpc>
                <a:spcPct val="170000"/>
              </a:lnSpc>
            </a:pPr>
            <a:r>
              <a:rPr lang="en-GB" dirty="0" smtClean="0"/>
              <a:t>Working now on the proposal for AARC2</a:t>
            </a:r>
            <a:endParaRPr lang="en-GB" dirty="0"/>
          </a:p>
          <a:p>
            <a:pPr>
              <a:lnSpc>
                <a:spcPct val="170000"/>
              </a:lnSpc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2044095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Components – Credential Translation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 smtClean="0"/>
              <a:t>10</a:t>
            </a:fld>
            <a:endParaRPr lang="en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90277147"/>
              </p:ext>
            </p:extLst>
          </p:nvPr>
        </p:nvGraphicFramePr>
        <p:xfrm>
          <a:off x="353121" y="980984"/>
          <a:ext cx="8437757" cy="3698859"/>
        </p:xfrm>
        <a:graphic>
          <a:graphicData uri="http://schemas.openxmlformats.org/drawingml/2006/table">
            <a:tbl>
              <a:tblPr/>
              <a:tblGrid>
                <a:gridCol w="852238"/>
                <a:gridCol w="851633"/>
                <a:gridCol w="1402868"/>
                <a:gridCol w="1523147"/>
                <a:gridCol w="1196761"/>
                <a:gridCol w="1359953"/>
                <a:gridCol w="1251157"/>
              </a:tblGrid>
              <a:tr h="199393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700" b="1"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</a:rPr>
                        <a:t> </a:t>
                      </a:r>
                      <a:endParaRPr lang="en-US" sz="700" b="1">
                        <a:solidFill>
                          <a:schemeClr val="tx1"/>
                        </a:solidFill>
                        <a:effectLst/>
                        <a:latin typeface="Arial" charset="0"/>
                        <a:ea typeface="Arial" charset="0"/>
                      </a:endParaRPr>
                    </a:p>
                  </a:txBody>
                  <a:tcPr marL="45317" marR="45317" marT="45317" marB="45317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700" b="1"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0"/>
                          <a:cs typeface="Times New Roman" charset="0"/>
                        </a:rPr>
                        <a:t>STS</a:t>
                      </a:r>
                      <a:endParaRPr lang="en-US" sz="700" b="1">
                        <a:solidFill>
                          <a:schemeClr val="tx1"/>
                        </a:solidFill>
                        <a:effectLst/>
                        <a:latin typeface="Arial" charset="0"/>
                        <a:ea typeface="Arial" charset="0"/>
                      </a:endParaRPr>
                    </a:p>
                  </a:txBody>
                  <a:tcPr marL="45317" marR="45317" marT="45317" marB="45317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700" b="1"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0"/>
                          <a:cs typeface="Times New Roman" charset="0"/>
                        </a:rPr>
                        <a:t>CILogon</a:t>
                      </a:r>
                      <a:endParaRPr lang="en-US" sz="700" b="1">
                        <a:solidFill>
                          <a:schemeClr val="tx1"/>
                        </a:solidFill>
                        <a:effectLst/>
                        <a:latin typeface="Arial" charset="0"/>
                        <a:ea typeface="Arial" charset="0"/>
                      </a:endParaRPr>
                    </a:p>
                  </a:txBody>
                  <a:tcPr marL="45317" marR="45317" marT="45317" marB="45317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700" b="1"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0"/>
                          <a:cs typeface="Times New Roman" charset="0"/>
                        </a:rPr>
                        <a:t>ADFS</a:t>
                      </a:r>
                      <a:endParaRPr lang="en-US" sz="700" b="1">
                        <a:solidFill>
                          <a:schemeClr val="tx1"/>
                        </a:solidFill>
                        <a:effectLst/>
                        <a:latin typeface="Arial" charset="0"/>
                        <a:ea typeface="Arial" charset="0"/>
                      </a:endParaRPr>
                    </a:p>
                  </a:txBody>
                  <a:tcPr marL="45317" marR="45317" marT="45317" marB="45317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700" b="1"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0"/>
                          <a:cs typeface="Times New Roman" charset="0"/>
                        </a:rPr>
                        <a:t>LDAP Facade</a:t>
                      </a:r>
                      <a:endParaRPr lang="en-US" sz="700" b="1">
                        <a:solidFill>
                          <a:schemeClr val="tx1"/>
                        </a:solidFill>
                        <a:effectLst/>
                        <a:latin typeface="Arial" charset="0"/>
                        <a:ea typeface="Arial" charset="0"/>
                      </a:endParaRPr>
                    </a:p>
                  </a:txBody>
                  <a:tcPr marL="45317" marR="45317" marT="45317" marB="45317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700" b="1"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0"/>
                          <a:cs typeface="Times New Roman" charset="0"/>
                        </a:rPr>
                        <a:t>Unity</a:t>
                      </a:r>
                      <a:endParaRPr lang="en-US" sz="700" b="1">
                        <a:solidFill>
                          <a:schemeClr val="tx1"/>
                        </a:solidFill>
                        <a:effectLst/>
                        <a:latin typeface="Arial" charset="0"/>
                        <a:ea typeface="Arial" charset="0"/>
                      </a:endParaRPr>
                    </a:p>
                  </a:txBody>
                  <a:tcPr marL="45317" marR="45317" marT="45317" marB="45317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700" b="1" dirty="0" err="1"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0"/>
                          <a:cs typeface="Times New Roman" charset="0"/>
                        </a:rPr>
                        <a:t>IdProxy</a:t>
                      </a:r>
                      <a:endParaRPr lang="en-US" sz="700" b="1" dirty="0">
                        <a:solidFill>
                          <a:schemeClr val="tx1"/>
                        </a:solidFill>
                        <a:effectLst/>
                        <a:latin typeface="Arial" charset="0"/>
                        <a:ea typeface="Arial" charset="0"/>
                      </a:endParaRPr>
                    </a:p>
                  </a:txBody>
                  <a:tcPr marL="45317" marR="45317" marT="45317" marB="45317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  <a:tr h="453166">
                <a:tc>
                  <a:txBody>
                    <a:bodyPr/>
                    <a:lstStyle/>
                    <a:p>
                      <a:pPr algn="l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en-GB" sz="700" b="1"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0"/>
                          <a:cs typeface="Times New Roman" charset="0"/>
                        </a:rPr>
                        <a:t>Input credential types supported</a:t>
                      </a:r>
                      <a:endParaRPr lang="en-US" sz="700" b="1">
                        <a:solidFill>
                          <a:schemeClr val="tx1"/>
                        </a:solidFill>
                        <a:effectLst/>
                        <a:latin typeface="Arial" charset="0"/>
                        <a:ea typeface="Batang" charset="0"/>
                        <a:cs typeface="Times New Roman" charset="0"/>
                      </a:endParaRPr>
                    </a:p>
                  </a:txBody>
                  <a:tcPr marL="45317" marR="45317" marT="45317" marB="45317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en-GB" sz="700"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0"/>
                          <a:cs typeface="Times New Roman" charset="0"/>
                        </a:rPr>
                        <a:t>Username Token, SAML </a:t>
                      </a:r>
                      <a:endParaRPr lang="en-US" sz="700">
                        <a:solidFill>
                          <a:schemeClr val="tx1"/>
                        </a:solidFill>
                        <a:effectLst/>
                        <a:latin typeface="Arial" charset="0"/>
                        <a:ea typeface="Batang" charset="0"/>
                        <a:cs typeface="Times New Roman" charset="0"/>
                      </a:endParaRPr>
                    </a:p>
                  </a:txBody>
                  <a:tcPr marL="45317" marR="45317" marT="45317" marB="45317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en-GB" sz="700" dirty="0"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0"/>
                          <a:cs typeface="Times New Roman" charset="0"/>
                        </a:rPr>
                        <a:t>SAML, </a:t>
                      </a:r>
                      <a:r>
                        <a:rPr lang="en-GB" sz="700" dirty="0" err="1"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0"/>
                          <a:cs typeface="Times New Roman" charset="0"/>
                        </a:rPr>
                        <a:t>OpenID</a:t>
                      </a:r>
                      <a:r>
                        <a:rPr lang="en-GB" sz="700" dirty="0"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0"/>
                          <a:cs typeface="Times New Roman" charset="0"/>
                        </a:rPr>
                        <a:t>-Connect</a:t>
                      </a:r>
                      <a:endParaRPr lang="en-US" sz="700" dirty="0">
                        <a:solidFill>
                          <a:schemeClr val="tx1"/>
                        </a:solidFill>
                        <a:effectLst/>
                        <a:latin typeface="Arial" charset="0"/>
                        <a:ea typeface="Batang" charset="0"/>
                        <a:cs typeface="Times New Roman" charset="0"/>
                      </a:endParaRPr>
                    </a:p>
                  </a:txBody>
                  <a:tcPr marL="45317" marR="45317" marT="45317" marB="45317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en-GB" sz="700"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0"/>
                          <a:cs typeface="Times New Roman" charset="0"/>
                        </a:rPr>
                        <a:t>Active Directory</a:t>
                      </a:r>
                      <a:endParaRPr lang="en-US" sz="700">
                        <a:solidFill>
                          <a:schemeClr val="tx1"/>
                        </a:solidFill>
                        <a:effectLst/>
                        <a:latin typeface="Arial" charset="0"/>
                        <a:ea typeface="Batang" charset="0"/>
                        <a:cs typeface="Times New Roman" charset="0"/>
                      </a:endParaRPr>
                    </a:p>
                  </a:txBody>
                  <a:tcPr marL="45317" marR="45317" marT="45317" marB="45317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en-GB" sz="700"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0"/>
                          <a:cs typeface="Times New Roman" charset="0"/>
                        </a:rPr>
                        <a:t>SAML, planned: OIDC, X509</a:t>
                      </a:r>
                      <a:endParaRPr lang="en-US" sz="700">
                        <a:solidFill>
                          <a:schemeClr val="tx1"/>
                        </a:solidFill>
                        <a:effectLst/>
                        <a:latin typeface="Arial" charset="0"/>
                        <a:ea typeface="Batang" charset="0"/>
                        <a:cs typeface="Times New Roman" charset="0"/>
                      </a:endParaRPr>
                    </a:p>
                  </a:txBody>
                  <a:tcPr marL="45317" marR="45317" marT="45317" marB="45317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en-GB" sz="700"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0"/>
                          <a:cs typeface="Times New Roman" charset="0"/>
                        </a:rPr>
                        <a:t>SAML2, OpenID, OAuth, local</a:t>
                      </a:r>
                      <a:endParaRPr lang="en-US" sz="700">
                        <a:solidFill>
                          <a:schemeClr val="tx1"/>
                        </a:solidFill>
                        <a:effectLst/>
                        <a:latin typeface="Arial" charset="0"/>
                        <a:ea typeface="Batang" charset="0"/>
                        <a:cs typeface="Times New Roman" charset="0"/>
                      </a:endParaRPr>
                    </a:p>
                  </a:txBody>
                  <a:tcPr marL="45317" marR="45317" marT="45317" marB="45317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en-GB" sz="700"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0"/>
                          <a:cs typeface="Times New Roman" charset="0"/>
                        </a:rPr>
                        <a:t>SAML, LDAP</a:t>
                      </a:r>
                      <a:endParaRPr lang="en-US" sz="700">
                        <a:solidFill>
                          <a:schemeClr val="tx1"/>
                        </a:solidFill>
                        <a:effectLst/>
                        <a:latin typeface="Arial" charset="0"/>
                        <a:ea typeface="Batang" charset="0"/>
                        <a:cs typeface="Times New Roman" charset="0"/>
                      </a:endParaRPr>
                    </a:p>
                  </a:txBody>
                  <a:tcPr marL="45317" marR="45317" marT="45317" marB="45317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53166">
                <a:tc>
                  <a:txBody>
                    <a:bodyPr/>
                    <a:lstStyle/>
                    <a:p>
                      <a:pPr algn="l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en-GB" sz="700" b="1"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0"/>
                          <a:cs typeface="Times New Roman" charset="0"/>
                        </a:rPr>
                        <a:t>Output credential types supported </a:t>
                      </a:r>
                      <a:endParaRPr lang="en-US" sz="700" b="1">
                        <a:solidFill>
                          <a:schemeClr val="tx1"/>
                        </a:solidFill>
                        <a:effectLst/>
                        <a:latin typeface="Arial" charset="0"/>
                        <a:ea typeface="Batang" charset="0"/>
                        <a:cs typeface="Times New Roman" charset="0"/>
                      </a:endParaRPr>
                    </a:p>
                  </a:txBody>
                  <a:tcPr marL="45317" marR="45317" marT="45317" marB="45317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en-GB" sz="700"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0"/>
                          <a:cs typeface="Times New Roman" charset="0"/>
                        </a:rPr>
                        <a:t>X.509 certificate, Proxy certificate</a:t>
                      </a:r>
                      <a:endParaRPr lang="en-US" sz="700">
                        <a:solidFill>
                          <a:schemeClr val="tx1"/>
                        </a:solidFill>
                        <a:effectLst/>
                        <a:latin typeface="Arial" charset="0"/>
                        <a:ea typeface="Batang" charset="0"/>
                        <a:cs typeface="Times New Roman" charset="0"/>
                      </a:endParaRPr>
                    </a:p>
                  </a:txBody>
                  <a:tcPr marL="45317" marR="45317" marT="45317" marB="45317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en-GB" sz="700"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0"/>
                          <a:cs typeface="Times New Roman" charset="0"/>
                        </a:rPr>
                        <a:t>X.509 certificate,</a:t>
                      </a:r>
                      <a:endParaRPr lang="en-US" sz="700">
                        <a:solidFill>
                          <a:schemeClr val="tx1"/>
                        </a:solidFill>
                        <a:effectLst/>
                        <a:latin typeface="Arial" charset="0"/>
                        <a:ea typeface="Batang" charset="0"/>
                        <a:cs typeface="Times New Roman" charset="0"/>
                      </a:endParaRPr>
                    </a:p>
                    <a:p>
                      <a:pPr algn="just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en-GB" sz="700"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0"/>
                          <a:cs typeface="Times New Roman" charset="0"/>
                        </a:rPr>
                        <a:t>Proxy certificate</a:t>
                      </a:r>
                      <a:endParaRPr lang="en-US" sz="700">
                        <a:solidFill>
                          <a:schemeClr val="tx1"/>
                        </a:solidFill>
                        <a:effectLst/>
                        <a:latin typeface="Arial" charset="0"/>
                        <a:ea typeface="Batang" charset="0"/>
                        <a:cs typeface="Times New Roman" charset="0"/>
                      </a:endParaRPr>
                    </a:p>
                  </a:txBody>
                  <a:tcPr marL="45317" marR="45317" marT="45317" marB="45317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en-GB" sz="700"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0"/>
                          <a:cs typeface="Times New Roman" charset="0"/>
                        </a:rPr>
                        <a:t>SAML</a:t>
                      </a:r>
                      <a:endParaRPr lang="en-US" sz="700">
                        <a:solidFill>
                          <a:schemeClr val="tx1"/>
                        </a:solidFill>
                        <a:effectLst/>
                        <a:latin typeface="Arial" charset="0"/>
                        <a:ea typeface="Batang" charset="0"/>
                        <a:cs typeface="Times New Roman" charset="0"/>
                      </a:endParaRPr>
                    </a:p>
                  </a:txBody>
                  <a:tcPr marL="45317" marR="45317" marT="45317" marB="45317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en-GB" sz="700"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0"/>
                          <a:cs typeface="Times New Roman" charset="0"/>
                        </a:rPr>
                        <a:t>LDAP</a:t>
                      </a:r>
                      <a:endParaRPr lang="en-US" sz="700">
                        <a:solidFill>
                          <a:schemeClr val="tx1"/>
                        </a:solidFill>
                        <a:effectLst/>
                        <a:latin typeface="Arial" charset="0"/>
                        <a:ea typeface="Batang" charset="0"/>
                        <a:cs typeface="Times New Roman" charset="0"/>
                      </a:endParaRPr>
                    </a:p>
                  </a:txBody>
                  <a:tcPr marL="45317" marR="45317" marT="45317" marB="45317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en-GB" sz="700"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0"/>
                          <a:cs typeface="Times New Roman" charset="0"/>
                        </a:rPr>
                        <a:t>SAML, OpenID, OAuth, LDAP, Kerberos</a:t>
                      </a:r>
                      <a:endParaRPr lang="en-US" sz="700">
                        <a:solidFill>
                          <a:schemeClr val="tx1"/>
                        </a:solidFill>
                        <a:effectLst/>
                        <a:latin typeface="Arial" charset="0"/>
                        <a:ea typeface="Batang" charset="0"/>
                        <a:cs typeface="Times New Roman" charset="0"/>
                      </a:endParaRPr>
                    </a:p>
                  </a:txBody>
                  <a:tcPr marL="45317" marR="45317" marT="45317" marB="45317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en-GB" sz="700"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0"/>
                          <a:cs typeface="Times New Roman" charset="0"/>
                        </a:rPr>
                        <a:t>SAML, OAuth 2.0 / OpenID Connect</a:t>
                      </a:r>
                      <a:endParaRPr lang="en-US" sz="700">
                        <a:solidFill>
                          <a:schemeClr val="tx1"/>
                        </a:solidFill>
                        <a:effectLst/>
                        <a:latin typeface="Arial" charset="0"/>
                        <a:ea typeface="Batang" charset="0"/>
                        <a:cs typeface="Times New Roman" charset="0"/>
                      </a:endParaRPr>
                    </a:p>
                  </a:txBody>
                  <a:tcPr marL="45317" marR="45317" marT="45317" marB="45317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62533">
                <a:tc>
                  <a:txBody>
                    <a:bodyPr/>
                    <a:lstStyle/>
                    <a:p>
                      <a:pPr algn="l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en-GB" sz="700" b="1"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0"/>
                          <a:cs typeface="Times New Roman" charset="0"/>
                        </a:rPr>
                        <a:t>Interfaces with other services</a:t>
                      </a:r>
                      <a:endParaRPr lang="en-US" sz="700" b="1">
                        <a:solidFill>
                          <a:schemeClr val="tx1"/>
                        </a:solidFill>
                        <a:effectLst/>
                        <a:latin typeface="Arial" charset="0"/>
                        <a:ea typeface="Batang" charset="0"/>
                        <a:cs typeface="Times New Roman" charset="0"/>
                      </a:endParaRPr>
                    </a:p>
                  </a:txBody>
                  <a:tcPr marL="45317" marR="45317" marT="45317" marB="45317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en-GB" sz="700"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0"/>
                          <a:cs typeface="Times New Roman" charset="0"/>
                        </a:rPr>
                        <a:t>VOMS, CA, LDAP</a:t>
                      </a:r>
                      <a:endParaRPr lang="en-US" sz="700">
                        <a:solidFill>
                          <a:schemeClr val="tx1"/>
                        </a:solidFill>
                        <a:effectLst/>
                        <a:latin typeface="Arial" charset="0"/>
                        <a:ea typeface="Batang" charset="0"/>
                        <a:cs typeface="Times New Roman" charset="0"/>
                      </a:endParaRPr>
                    </a:p>
                  </a:txBody>
                  <a:tcPr marL="45317" marR="45317" marT="45317" marB="45317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en-GB" sz="700"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0"/>
                          <a:cs typeface="Times New Roman" charset="0"/>
                        </a:rPr>
                        <a:t>MyProxy CA, (VOMS)</a:t>
                      </a:r>
                      <a:endParaRPr lang="en-US" sz="700">
                        <a:solidFill>
                          <a:schemeClr val="tx1"/>
                        </a:solidFill>
                        <a:effectLst/>
                        <a:latin typeface="Arial" charset="0"/>
                        <a:ea typeface="Batang" charset="0"/>
                        <a:cs typeface="Times New Roman" charset="0"/>
                      </a:endParaRPr>
                    </a:p>
                  </a:txBody>
                  <a:tcPr marL="45317" marR="45317" marT="45317" marB="45317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en-GB" sz="700"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0"/>
                          <a:cs typeface="Times New Roman" charset="0"/>
                        </a:rPr>
                        <a:t>WS-*</a:t>
                      </a:r>
                      <a:endParaRPr lang="en-US" sz="700">
                        <a:solidFill>
                          <a:schemeClr val="tx1"/>
                        </a:solidFill>
                        <a:effectLst/>
                        <a:latin typeface="Arial" charset="0"/>
                        <a:ea typeface="Batang" charset="0"/>
                        <a:cs typeface="Times New Roman" charset="0"/>
                      </a:endParaRPr>
                    </a:p>
                  </a:txBody>
                  <a:tcPr marL="45317" marR="45317" marT="45317" marB="45317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en-GB" sz="700"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0"/>
                          <a:cs typeface="Times New Roman" charset="0"/>
                        </a:rPr>
                        <a:t> </a:t>
                      </a:r>
                      <a:endParaRPr lang="en-US" sz="700">
                        <a:solidFill>
                          <a:schemeClr val="tx1"/>
                        </a:solidFill>
                        <a:effectLst/>
                        <a:latin typeface="Arial" charset="0"/>
                        <a:ea typeface="Batang" charset="0"/>
                        <a:cs typeface="Times New Roman" charset="0"/>
                      </a:endParaRPr>
                    </a:p>
                  </a:txBody>
                  <a:tcPr marL="45317" marR="45317" marT="45317" marB="45317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en-GB" sz="700"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0"/>
                          <a:cs typeface="Times New Roman" charset="0"/>
                        </a:rPr>
                        <a:t> </a:t>
                      </a:r>
                      <a:endParaRPr lang="en-US" sz="700">
                        <a:solidFill>
                          <a:schemeClr val="tx1"/>
                        </a:solidFill>
                        <a:effectLst/>
                        <a:latin typeface="Arial" charset="0"/>
                        <a:ea typeface="Batang" charset="0"/>
                        <a:cs typeface="Times New Roman" charset="0"/>
                      </a:endParaRPr>
                    </a:p>
                  </a:txBody>
                  <a:tcPr marL="45317" marR="45317" marT="45317" marB="45317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en-GB" sz="700"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0"/>
                          <a:cs typeface="Times New Roman" charset="0"/>
                        </a:rPr>
                        <a:t>CAS, LDAP, SAML2 IdP</a:t>
                      </a:r>
                      <a:endParaRPr lang="en-US" sz="700">
                        <a:solidFill>
                          <a:schemeClr val="tx1"/>
                        </a:solidFill>
                        <a:effectLst/>
                        <a:latin typeface="Arial" charset="0"/>
                        <a:ea typeface="Batang" charset="0"/>
                        <a:cs typeface="Times New Roman" charset="0"/>
                      </a:endParaRPr>
                    </a:p>
                  </a:txBody>
                  <a:tcPr marL="45317" marR="45317" marT="45317" marB="45317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543800">
                <a:tc>
                  <a:txBody>
                    <a:bodyPr/>
                    <a:lstStyle/>
                    <a:p>
                      <a:pPr algn="l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en-GB" sz="700" b="1"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0"/>
                          <a:cs typeface="Times New Roman" charset="0"/>
                        </a:rPr>
                        <a:t>UI for the users</a:t>
                      </a:r>
                      <a:endParaRPr lang="en-US" sz="700" b="1">
                        <a:solidFill>
                          <a:schemeClr val="tx1"/>
                        </a:solidFill>
                        <a:effectLst/>
                        <a:latin typeface="Arial" charset="0"/>
                        <a:ea typeface="Batang" charset="0"/>
                        <a:cs typeface="Times New Roman" charset="0"/>
                      </a:endParaRPr>
                    </a:p>
                  </a:txBody>
                  <a:tcPr marL="45317" marR="45317" marT="45317" marB="45317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en-GB" sz="700"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0"/>
                          <a:cs typeface="Times New Roman" charset="0"/>
                        </a:rPr>
                        <a:t>N/A</a:t>
                      </a:r>
                      <a:endParaRPr lang="en-US" sz="700">
                        <a:solidFill>
                          <a:schemeClr val="tx1"/>
                        </a:solidFill>
                        <a:effectLst/>
                        <a:latin typeface="Arial" charset="0"/>
                        <a:ea typeface="Batang" charset="0"/>
                        <a:cs typeface="Times New Roman" charset="0"/>
                      </a:endParaRPr>
                    </a:p>
                  </a:txBody>
                  <a:tcPr marL="45317" marR="45317" marT="45317" marB="45317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en-GB" sz="700"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0"/>
                          <a:cs typeface="Times New Roman" charset="0"/>
                        </a:rPr>
                        <a:t>Web, command line</a:t>
                      </a:r>
                      <a:endParaRPr lang="en-US" sz="700">
                        <a:solidFill>
                          <a:schemeClr val="tx1"/>
                        </a:solidFill>
                        <a:effectLst/>
                        <a:latin typeface="Arial" charset="0"/>
                        <a:ea typeface="Batang" charset="0"/>
                        <a:cs typeface="Times New Roman" charset="0"/>
                      </a:endParaRPr>
                    </a:p>
                  </a:txBody>
                  <a:tcPr marL="45317" marR="45317" marT="45317" marB="45317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en-GB" sz="700"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0"/>
                          <a:cs typeface="Times New Roman" charset="0"/>
                        </a:rPr>
                        <a:t>Web</a:t>
                      </a:r>
                      <a:endParaRPr lang="en-US" sz="700">
                        <a:solidFill>
                          <a:schemeClr val="tx1"/>
                        </a:solidFill>
                        <a:effectLst/>
                        <a:latin typeface="Arial" charset="0"/>
                        <a:ea typeface="Batang" charset="0"/>
                        <a:cs typeface="Times New Roman" charset="0"/>
                      </a:endParaRPr>
                    </a:p>
                  </a:txBody>
                  <a:tcPr marL="45317" marR="45317" marT="45317" marB="45317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en-GB" sz="700"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0"/>
                          <a:cs typeface="Times New Roman" charset="0"/>
                        </a:rPr>
                        <a:t>Web, any SSH client, including non-web</a:t>
                      </a:r>
                      <a:endParaRPr lang="en-US" sz="700">
                        <a:solidFill>
                          <a:schemeClr val="tx1"/>
                        </a:solidFill>
                        <a:effectLst/>
                        <a:latin typeface="Arial" charset="0"/>
                        <a:ea typeface="Batang" charset="0"/>
                        <a:cs typeface="Times New Roman" charset="0"/>
                      </a:endParaRPr>
                    </a:p>
                  </a:txBody>
                  <a:tcPr marL="45317" marR="45317" marT="45317" marB="45317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en-GB" sz="700"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0"/>
                          <a:cs typeface="Times New Roman" charset="0"/>
                        </a:rPr>
                        <a:t>Web</a:t>
                      </a:r>
                      <a:endParaRPr lang="en-US" sz="700">
                        <a:solidFill>
                          <a:schemeClr val="tx1"/>
                        </a:solidFill>
                        <a:effectLst/>
                        <a:latin typeface="Arial" charset="0"/>
                        <a:ea typeface="Batang" charset="0"/>
                        <a:cs typeface="Times New Roman" charset="0"/>
                      </a:endParaRPr>
                    </a:p>
                  </a:txBody>
                  <a:tcPr marL="45317" marR="45317" marT="45317" marB="45317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en-GB" sz="700"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0"/>
                          <a:cs typeface="Times New Roman" charset="0"/>
                        </a:rPr>
                        <a:t>No UIs or APIs provided. Admin needs to edit a series of</a:t>
                      </a:r>
                      <a:endParaRPr lang="en-US" sz="700">
                        <a:solidFill>
                          <a:schemeClr val="tx1"/>
                        </a:solidFill>
                        <a:effectLst/>
                        <a:latin typeface="Arial" charset="0"/>
                        <a:ea typeface="Batang" charset="0"/>
                        <a:cs typeface="Times New Roman" charset="0"/>
                      </a:endParaRPr>
                    </a:p>
                    <a:p>
                      <a:pPr algn="just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en-GB" sz="700"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0"/>
                          <a:cs typeface="Times New Roman" charset="0"/>
                        </a:rPr>
                        <a:t>configuration files.</a:t>
                      </a:r>
                      <a:endParaRPr lang="en-US" sz="700">
                        <a:solidFill>
                          <a:schemeClr val="tx1"/>
                        </a:solidFill>
                        <a:effectLst/>
                        <a:latin typeface="Arial" charset="0"/>
                        <a:ea typeface="Batang" charset="0"/>
                        <a:cs typeface="Times New Roman" charset="0"/>
                      </a:endParaRPr>
                    </a:p>
                  </a:txBody>
                  <a:tcPr marL="45317" marR="45317" marT="45317" marB="45317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62533">
                <a:tc>
                  <a:txBody>
                    <a:bodyPr/>
                    <a:lstStyle/>
                    <a:p>
                      <a:pPr algn="l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en-GB" sz="700" b="1" dirty="0" smtClean="0"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0"/>
                          <a:cs typeface="Times New Roman" charset="0"/>
                        </a:rPr>
                        <a:t>High availability deployment</a:t>
                      </a:r>
                      <a:endParaRPr lang="en-US" sz="700" b="1" dirty="0">
                        <a:solidFill>
                          <a:schemeClr val="tx1"/>
                        </a:solidFill>
                        <a:effectLst/>
                        <a:latin typeface="Arial" charset="0"/>
                        <a:ea typeface="Batang" charset="0"/>
                        <a:cs typeface="Times New Roman" charset="0"/>
                      </a:endParaRPr>
                    </a:p>
                  </a:txBody>
                  <a:tcPr marL="45317" marR="45317" marT="45317" marB="45317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en-GB" sz="700" dirty="0"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0"/>
                          <a:cs typeface="Times New Roman" charset="0"/>
                        </a:rPr>
                        <a:t> </a:t>
                      </a:r>
                      <a:endParaRPr lang="en-US" sz="700" dirty="0">
                        <a:solidFill>
                          <a:schemeClr val="tx1"/>
                        </a:solidFill>
                        <a:effectLst/>
                        <a:latin typeface="Arial" charset="0"/>
                        <a:ea typeface="Batang" charset="0"/>
                        <a:cs typeface="Times New Roman" charset="0"/>
                      </a:endParaRPr>
                    </a:p>
                  </a:txBody>
                  <a:tcPr marL="45317" marR="45317" marT="45317" marB="45317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en-GB" sz="700" dirty="0"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0"/>
                          <a:cs typeface="Times New Roman" charset="0"/>
                        </a:rPr>
                        <a:t>TBD</a:t>
                      </a:r>
                      <a:endParaRPr lang="en-US" sz="700" dirty="0">
                        <a:solidFill>
                          <a:schemeClr val="tx1"/>
                        </a:solidFill>
                        <a:effectLst/>
                        <a:latin typeface="Arial" charset="0"/>
                        <a:ea typeface="Batang" charset="0"/>
                        <a:cs typeface="Times New Roman" charset="0"/>
                      </a:endParaRPr>
                    </a:p>
                  </a:txBody>
                  <a:tcPr marL="45317" marR="45317" marT="45317" marB="45317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en-GB" sz="700"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0"/>
                          <a:cs typeface="Times New Roman" charset="0"/>
                        </a:rPr>
                        <a:t>Multiple ADFS servers and IdMaaS endpoints can be deployed</a:t>
                      </a:r>
                      <a:endParaRPr lang="en-US" sz="700">
                        <a:solidFill>
                          <a:schemeClr val="tx1"/>
                        </a:solidFill>
                        <a:effectLst/>
                        <a:latin typeface="Arial" charset="0"/>
                        <a:ea typeface="Batang" charset="0"/>
                        <a:cs typeface="Times New Roman" charset="0"/>
                      </a:endParaRPr>
                    </a:p>
                  </a:txBody>
                  <a:tcPr marL="45317" marR="45317" marT="45317" marB="45317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en-GB" sz="700"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0"/>
                          <a:cs typeface="Times New Roman" charset="0"/>
                        </a:rPr>
                        <a:t> </a:t>
                      </a:r>
                      <a:endParaRPr lang="en-US" sz="700">
                        <a:solidFill>
                          <a:schemeClr val="tx1"/>
                        </a:solidFill>
                        <a:effectLst/>
                        <a:latin typeface="Arial" charset="0"/>
                        <a:ea typeface="Batang" charset="0"/>
                        <a:cs typeface="Times New Roman" charset="0"/>
                      </a:endParaRPr>
                    </a:p>
                  </a:txBody>
                  <a:tcPr marL="45317" marR="45317" marT="45317" marB="45317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en-GB" sz="700"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0"/>
                          <a:cs typeface="Times New Roman" charset="0"/>
                        </a:rPr>
                        <a:t>Possible (Relying on backend database)</a:t>
                      </a:r>
                      <a:endParaRPr lang="en-US" sz="700">
                        <a:solidFill>
                          <a:schemeClr val="tx1"/>
                        </a:solidFill>
                        <a:effectLst/>
                        <a:latin typeface="Arial" charset="0"/>
                        <a:ea typeface="Batang" charset="0"/>
                        <a:cs typeface="Times New Roman" charset="0"/>
                      </a:endParaRPr>
                    </a:p>
                  </a:txBody>
                  <a:tcPr marL="45317" marR="45317" marT="45317" marB="45317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en-GB" sz="700"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0"/>
                          <a:cs typeface="Times New Roman" charset="0"/>
                        </a:rPr>
                        <a:t>No</a:t>
                      </a:r>
                      <a:endParaRPr lang="en-US" sz="700">
                        <a:solidFill>
                          <a:schemeClr val="tx1"/>
                        </a:solidFill>
                        <a:effectLst/>
                        <a:latin typeface="Arial" charset="0"/>
                        <a:ea typeface="Batang" charset="0"/>
                        <a:cs typeface="Times New Roman" charset="0"/>
                      </a:endParaRPr>
                    </a:p>
                  </a:txBody>
                  <a:tcPr marL="45317" marR="45317" marT="45317" marB="45317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543800">
                <a:tc>
                  <a:txBody>
                    <a:bodyPr/>
                    <a:lstStyle/>
                    <a:p>
                      <a:pPr algn="l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en-GB" sz="700" b="1"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0"/>
                          <a:cs typeface="Times New Roman" charset="0"/>
                        </a:rPr>
                        <a:t>Licence</a:t>
                      </a:r>
                      <a:endParaRPr lang="en-US" sz="700" b="1">
                        <a:solidFill>
                          <a:schemeClr val="tx1"/>
                        </a:solidFill>
                        <a:effectLst/>
                        <a:latin typeface="Arial" charset="0"/>
                        <a:ea typeface="Batang" charset="0"/>
                        <a:cs typeface="Times New Roman" charset="0"/>
                      </a:endParaRPr>
                    </a:p>
                  </a:txBody>
                  <a:tcPr marL="45317" marR="45317" marT="45317" marB="45317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en-GB" sz="700"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0"/>
                          <a:cs typeface="Times New Roman" charset="0"/>
                          <a:hlinkClick r:id="rId2"/>
                        </a:rPr>
                        <a:t>http://www.apache.org/licenses/LICENSE-2.0</a:t>
                      </a:r>
                      <a:r>
                        <a:rPr lang="en-GB" sz="700"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0"/>
                          <a:cs typeface="Times New Roman" charset="0"/>
                        </a:rPr>
                        <a:t> </a:t>
                      </a:r>
                      <a:endParaRPr lang="en-US" sz="700">
                        <a:solidFill>
                          <a:schemeClr val="tx1"/>
                        </a:solidFill>
                        <a:effectLst/>
                        <a:latin typeface="Arial" charset="0"/>
                        <a:ea typeface="Batang" charset="0"/>
                        <a:cs typeface="Times New Roman" charset="0"/>
                      </a:endParaRPr>
                    </a:p>
                  </a:txBody>
                  <a:tcPr marL="45317" marR="45317" marT="45317" marB="45317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en-GB" sz="700"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0"/>
                          <a:cs typeface="Times New Roman" charset="0"/>
                          <a:hlinkClick r:id="rId3"/>
                        </a:rPr>
                        <a:t>http://grid.ncsa.illinois.edu/myproxy/license.html</a:t>
                      </a:r>
                      <a:r>
                        <a:rPr lang="en-GB" sz="700"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0"/>
                          <a:cs typeface="Times New Roman" charset="0"/>
                        </a:rPr>
                        <a:t>, NCSA and BSD and ASL 2.0</a:t>
                      </a:r>
                      <a:endParaRPr lang="en-US" sz="700">
                        <a:solidFill>
                          <a:schemeClr val="tx1"/>
                        </a:solidFill>
                        <a:effectLst/>
                        <a:latin typeface="Arial" charset="0"/>
                        <a:ea typeface="Batang" charset="0"/>
                        <a:cs typeface="Times New Roman" charset="0"/>
                      </a:endParaRPr>
                    </a:p>
                  </a:txBody>
                  <a:tcPr marL="45317" marR="45317" marT="45317" marB="45317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en-GB" sz="700"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0"/>
                          <a:cs typeface="Times New Roman" charset="0"/>
                        </a:rPr>
                        <a:t>Various: some proprietary, some proprietary with source available, some open source (see description)</a:t>
                      </a:r>
                      <a:endParaRPr lang="en-US" sz="700">
                        <a:solidFill>
                          <a:schemeClr val="tx1"/>
                        </a:solidFill>
                        <a:effectLst/>
                        <a:latin typeface="Arial" charset="0"/>
                        <a:ea typeface="Batang" charset="0"/>
                        <a:cs typeface="Times New Roman" charset="0"/>
                      </a:endParaRPr>
                    </a:p>
                  </a:txBody>
                  <a:tcPr marL="45317" marR="45317" marT="45317" marB="45317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en-GB" sz="700"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0"/>
                          <a:cs typeface="Times New Roman" charset="0"/>
                        </a:rPr>
                        <a:t>GPL</a:t>
                      </a:r>
                      <a:endParaRPr lang="en-US" sz="700">
                        <a:solidFill>
                          <a:schemeClr val="tx1"/>
                        </a:solidFill>
                        <a:effectLst/>
                        <a:latin typeface="Arial" charset="0"/>
                        <a:ea typeface="Batang" charset="0"/>
                        <a:cs typeface="Times New Roman" charset="0"/>
                      </a:endParaRPr>
                    </a:p>
                  </a:txBody>
                  <a:tcPr marL="45317" marR="45317" marT="45317" marB="45317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en-GB" sz="700"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0"/>
                          <a:cs typeface="Times New Roman" charset="0"/>
                        </a:rPr>
                        <a:t>Open Source (BSD)</a:t>
                      </a:r>
                      <a:endParaRPr lang="en-US" sz="700">
                        <a:solidFill>
                          <a:schemeClr val="tx1"/>
                        </a:solidFill>
                        <a:effectLst/>
                        <a:latin typeface="Arial" charset="0"/>
                        <a:ea typeface="Batang" charset="0"/>
                        <a:cs typeface="Times New Roman" charset="0"/>
                      </a:endParaRPr>
                    </a:p>
                  </a:txBody>
                  <a:tcPr marL="45317" marR="45317" marT="45317" marB="45317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en-GB" sz="700"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0"/>
                          <a:cs typeface="Times New Roman" charset="0"/>
                        </a:rPr>
                        <a:t>Open Source (GPL-3.0)</a:t>
                      </a:r>
                      <a:endParaRPr lang="en-US" sz="700">
                        <a:solidFill>
                          <a:schemeClr val="tx1"/>
                        </a:solidFill>
                        <a:effectLst/>
                        <a:latin typeface="Arial" charset="0"/>
                        <a:ea typeface="Batang" charset="0"/>
                        <a:cs typeface="Times New Roman" charset="0"/>
                      </a:endParaRPr>
                    </a:p>
                  </a:txBody>
                  <a:tcPr marL="45317" marR="45317" marT="45317" marB="45317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634433">
                <a:tc>
                  <a:txBody>
                    <a:bodyPr/>
                    <a:lstStyle/>
                    <a:p>
                      <a:pPr algn="l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en-GB" sz="700" b="1" dirty="0"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0"/>
                          <a:cs typeface="Times New Roman" charset="0"/>
                        </a:rPr>
                        <a:t>Expected level of support</a:t>
                      </a:r>
                      <a:endParaRPr lang="en-US" sz="700" b="1" dirty="0">
                        <a:solidFill>
                          <a:schemeClr val="tx1"/>
                        </a:solidFill>
                        <a:effectLst/>
                        <a:latin typeface="Arial" charset="0"/>
                        <a:ea typeface="Batang" charset="0"/>
                        <a:cs typeface="Times New Roman" charset="0"/>
                      </a:endParaRPr>
                    </a:p>
                  </a:txBody>
                  <a:tcPr marL="45317" marR="45317" marT="45317" marB="45317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en-GB" sz="700"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0"/>
                          <a:cs typeface="Times New Roman" charset="0"/>
                        </a:rPr>
                        <a:t>Community driven.</a:t>
                      </a:r>
                      <a:endParaRPr lang="en-US" sz="700">
                        <a:solidFill>
                          <a:schemeClr val="tx1"/>
                        </a:solidFill>
                        <a:effectLst/>
                        <a:latin typeface="Arial" charset="0"/>
                        <a:ea typeface="Batang" charset="0"/>
                        <a:cs typeface="Times New Roman" charset="0"/>
                      </a:endParaRPr>
                    </a:p>
                  </a:txBody>
                  <a:tcPr marL="45317" marR="45317" marT="45317" marB="45317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en-GB" sz="700"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0"/>
                          <a:cs typeface="Times New Roman" charset="0"/>
                        </a:rPr>
                        <a:t>Production software in US</a:t>
                      </a:r>
                      <a:endParaRPr lang="en-US" sz="700">
                        <a:solidFill>
                          <a:schemeClr val="tx1"/>
                        </a:solidFill>
                        <a:effectLst/>
                        <a:latin typeface="Arial" charset="0"/>
                        <a:ea typeface="Batang" charset="0"/>
                        <a:cs typeface="Times New Roman" charset="0"/>
                      </a:endParaRPr>
                    </a:p>
                  </a:txBody>
                  <a:tcPr marL="45317" marR="45317" marT="45317" marB="45317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en-GB" sz="700"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0"/>
                          <a:cs typeface="Times New Roman" charset="0"/>
                        </a:rPr>
                        <a:t>Very high for Office365 and Azure. </a:t>
                      </a:r>
                      <a:endParaRPr lang="en-US" sz="700">
                        <a:solidFill>
                          <a:schemeClr val="tx1"/>
                        </a:solidFill>
                        <a:effectLst/>
                        <a:latin typeface="Arial" charset="0"/>
                        <a:ea typeface="Batang" charset="0"/>
                        <a:cs typeface="Times New Roman" charset="0"/>
                      </a:endParaRPr>
                    </a:p>
                  </a:txBody>
                  <a:tcPr marL="45317" marR="45317" marT="45317" marB="45317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en-GB" sz="700"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0"/>
                          <a:cs typeface="Times New Roman" charset="0"/>
                        </a:rPr>
                        <a:t>In production,</a:t>
                      </a:r>
                      <a:endParaRPr lang="en-US" sz="700">
                        <a:solidFill>
                          <a:schemeClr val="tx1"/>
                        </a:solidFill>
                        <a:effectLst/>
                        <a:latin typeface="Arial" charset="0"/>
                        <a:ea typeface="Batang" charset="0"/>
                        <a:cs typeface="Times New Roman" charset="0"/>
                      </a:endParaRPr>
                    </a:p>
                    <a:p>
                      <a:pPr algn="just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en-GB" sz="700"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0"/>
                          <a:cs typeface="Times New Roman" charset="0"/>
                        </a:rPr>
                        <a:t>actively developed, installing pilots available </a:t>
                      </a:r>
                      <a:endParaRPr lang="en-US" sz="700">
                        <a:solidFill>
                          <a:schemeClr val="tx1"/>
                        </a:solidFill>
                        <a:effectLst/>
                        <a:latin typeface="Arial" charset="0"/>
                        <a:ea typeface="Batang" charset="0"/>
                        <a:cs typeface="Times New Roman" charset="0"/>
                      </a:endParaRPr>
                    </a:p>
                  </a:txBody>
                  <a:tcPr marL="45317" marR="45317" marT="45317" marB="45317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en-GB" sz="700"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0"/>
                          <a:cs typeface="Times New Roman" charset="0"/>
                        </a:rPr>
                        <a:t>In production, actively developed</a:t>
                      </a:r>
                      <a:endParaRPr lang="en-US" sz="700">
                        <a:solidFill>
                          <a:schemeClr val="tx1"/>
                        </a:solidFill>
                        <a:effectLst/>
                        <a:latin typeface="Arial" charset="0"/>
                        <a:ea typeface="Batang" charset="0"/>
                        <a:cs typeface="Times New Roman" charset="0"/>
                      </a:endParaRPr>
                    </a:p>
                  </a:txBody>
                  <a:tcPr marL="45317" marR="45317" marT="45317" marB="45317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en-GB" sz="700" dirty="0"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0"/>
                          <a:cs typeface="Times New Roman" charset="0"/>
                        </a:rPr>
                        <a:t>Supported by the open-source</a:t>
                      </a:r>
                      <a:endParaRPr lang="en-US" sz="700" dirty="0">
                        <a:solidFill>
                          <a:schemeClr val="tx1"/>
                        </a:solidFill>
                        <a:effectLst/>
                        <a:latin typeface="Arial" charset="0"/>
                        <a:ea typeface="Batang" charset="0"/>
                        <a:cs typeface="Times New Roman" charset="0"/>
                      </a:endParaRPr>
                    </a:p>
                    <a:p>
                      <a:pPr algn="just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en-GB" sz="700" dirty="0"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0"/>
                          <a:cs typeface="Times New Roman" charset="0"/>
                        </a:rPr>
                        <a:t>community. Code base has not been updated</a:t>
                      </a:r>
                      <a:endParaRPr lang="en-US" sz="700" dirty="0">
                        <a:solidFill>
                          <a:schemeClr val="tx1"/>
                        </a:solidFill>
                        <a:effectLst/>
                        <a:latin typeface="Arial" charset="0"/>
                        <a:ea typeface="Batang" charset="0"/>
                        <a:cs typeface="Times New Roman" charset="0"/>
                      </a:endParaRPr>
                    </a:p>
                    <a:p>
                      <a:pPr algn="just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en-GB" sz="700" dirty="0"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0"/>
                          <a:cs typeface="Times New Roman" charset="0"/>
                        </a:rPr>
                        <a:t>since June 2014.</a:t>
                      </a:r>
                      <a:endParaRPr lang="en-US" sz="700" dirty="0">
                        <a:solidFill>
                          <a:schemeClr val="tx1"/>
                        </a:solidFill>
                        <a:effectLst/>
                        <a:latin typeface="Arial" charset="0"/>
                        <a:ea typeface="Batang" charset="0"/>
                        <a:cs typeface="Times New Roman" charset="0"/>
                      </a:endParaRPr>
                    </a:p>
                  </a:txBody>
                  <a:tcPr marL="45317" marR="45317" marT="45317" marB="45317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884167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Components – Attribute Aggregation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 smtClean="0"/>
              <a:t>11</a:t>
            </a:fld>
            <a:endParaRPr lang="en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96532516"/>
              </p:ext>
            </p:extLst>
          </p:nvPr>
        </p:nvGraphicFramePr>
        <p:xfrm>
          <a:off x="349405" y="1073686"/>
          <a:ext cx="8445190" cy="3564454"/>
        </p:xfrm>
        <a:graphic>
          <a:graphicData uri="http://schemas.openxmlformats.org/drawingml/2006/table">
            <a:tbl>
              <a:tblPr/>
              <a:tblGrid>
                <a:gridCol w="668167"/>
                <a:gridCol w="876285"/>
                <a:gridCol w="876285"/>
                <a:gridCol w="1150123"/>
                <a:gridCol w="1643033"/>
                <a:gridCol w="3231297"/>
              </a:tblGrid>
              <a:tr h="111026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700" b="1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  <a:endParaRPr lang="en-US" sz="700" b="1" dirty="0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49962" marR="499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700" b="1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Unity</a:t>
                      </a:r>
                      <a:endParaRPr lang="en-US" sz="700" b="1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49962" marR="499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700" b="1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OpenConext</a:t>
                      </a:r>
                      <a:endParaRPr lang="en-US" sz="700" b="1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49962" marR="499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700" b="1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Perun</a:t>
                      </a:r>
                      <a:endParaRPr lang="en-US" sz="700" b="1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49962" marR="499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700" b="1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Moonshot</a:t>
                      </a:r>
                      <a:endParaRPr lang="en-US" sz="700" b="1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49962" marR="499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700" b="1" dirty="0" err="1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SimpleSAMLphp</a:t>
                      </a:r>
                      <a:endParaRPr lang="en-US" sz="700" b="1" dirty="0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49962" marR="499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  <a:tr h="1221284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700" b="1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Attribute retrieval standards</a:t>
                      </a:r>
                      <a:r>
                        <a:rPr lang="en-GB" sz="700" b="1" dirty="0" smtClean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/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700" b="1" dirty="0" smtClean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protocols</a:t>
                      </a:r>
                      <a:endParaRPr lang="en-US" sz="700" b="1" dirty="0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49962" marR="499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700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SAML2 Attribute Query , </a:t>
                      </a:r>
                      <a:r>
                        <a:rPr lang="en-GB" sz="700" dirty="0" err="1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OAuth</a:t>
                      </a:r>
                      <a:r>
                        <a:rPr lang="en-GB" sz="700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, LDAP</a:t>
                      </a:r>
                      <a:endParaRPr lang="en-US" sz="700" dirty="0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49962" marR="499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700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SAML2, </a:t>
                      </a:r>
                      <a:r>
                        <a:rPr lang="en-GB" sz="700" dirty="0" err="1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OAuth</a:t>
                      </a:r>
                      <a:r>
                        <a:rPr lang="en-GB" sz="700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, VOOT1-2, XACML, </a:t>
                      </a:r>
                      <a:r>
                        <a:rPr lang="en-GB" sz="700" dirty="0" err="1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OpenID</a:t>
                      </a:r>
                      <a:r>
                        <a:rPr lang="en-GB" sz="700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Connect OP (future)</a:t>
                      </a:r>
                      <a:endParaRPr lang="en-US" sz="700" dirty="0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49962" marR="499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700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SAML2, VOOT, LDAP, SQL, CSV</a:t>
                      </a:r>
                      <a:endParaRPr lang="en-US" sz="700" dirty="0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49962" marR="499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70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Attributes are encapsulated in a SAML assertion included in a RADIUS attribute. A mix of RADIUS attributes and one SAML attribute statement (as per standard) are supported. </a:t>
                      </a:r>
                      <a:endParaRPr lang="en-US" sz="700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49962" marR="499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7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The VOOT groups module can fetch group memberships from an API service protected with </a:t>
                      </a:r>
                      <a:r>
                        <a:rPr lang="en-GB" sz="700" dirty="0" err="1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OAuth</a:t>
                      </a:r>
                      <a:r>
                        <a:rPr lang="en-GB" sz="7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2.0 using the VOOT protocol (versions 1 and 2 are supported) and add them to the list of attributes received from the </a:t>
                      </a:r>
                      <a:r>
                        <a:rPr lang="en-GB" sz="700" dirty="0" err="1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IdP</a:t>
                      </a:r>
                      <a:r>
                        <a:rPr lang="en-GB" sz="7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.</a:t>
                      </a:r>
                      <a:endParaRPr lang="en-US" sz="700" dirty="0"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  <a:p>
                      <a:pPr algn="l"/>
                      <a:r>
                        <a:rPr lang="en-GB" sz="7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  <a:endParaRPr lang="en-US" sz="700" dirty="0"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  <a:p>
                      <a:pPr algn="l"/>
                      <a:r>
                        <a:rPr lang="en-GB" sz="7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The Attribute Aggregator module can issue SAML2 attribute queries to Attribute Authorities that support SAML2 SOAP binding.</a:t>
                      </a:r>
                      <a:endParaRPr lang="en-US" sz="700" dirty="0"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  <a:p>
                      <a:pPr algn="l"/>
                      <a:r>
                        <a:rPr lang="en-GB" sz="7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  <a:endParaRPr lang="en-US" sz="700" dirty="0"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  <a:p>
                      <a:pPr algn="l"/>
                      <a:r>
                        <a:rPr lang="en-GB" sz="7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The Attribute-from-rest-</a:t>
                      </a:r>
                      <a:r>
                        <a:rPr lang="en-GB" sz="700" dirty="0" err="1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api</a:t>
                      </a:r>
                      <a:r>
                        <a:rPr lang="en-GB" sz="7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module can request attributes from REST APIs in JSON format.</a:t>
                      </a:r>
                      <a:endParaRPr lang="en-US" sz="700" dirty="0"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49962" marR="499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555129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700" b="1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Shared (non-targeted) identifier required</a:t>
                      </a:r>
                      <a:endParaRPr lang="en-US" sz="700" b="1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49962" marR="499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70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Yes</a:t>
                      </a:r>
                      <a:endParaRPr lang="en-US" sz="700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49962" marR="499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70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Yes</a:t>
                      </a:r>
                      <a:endParaRPr lang="en-US" sz="700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49962" marR="499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700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Yes</a:t>
                      </a:r>
                      <a:endParaRPr lang="en-US" sz="700" dirty="0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49962" marR="499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700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No, but it is supported</a:t>
                      </a:r>
                      <a:endParaRPr lang="en-US" sz="700" dirty="0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49962" marR="499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70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Yes</a:t>
                      </a:r>
                      <a:endParaRPr lang="en-US" sz="700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49962" marR="499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44103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700" b="1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HA deployment</a:t>
                      </a:r>
                      <a:endParaRPr lang="en-US" sz="700" b="1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49962" marR="499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70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Possible (Relying on backend database)</a:t>
                      </a:r>
                      <a:endParaRPr lang="en-US" sz="700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49962" marR="499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70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TBC</a:t>
                      </a:r>
                      <a:endParaRPr lang="en-US" sz="700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49962" marR="499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70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Partially supported</a:t>
                      </a:r>
                      <a:endParaRPr lang="en-US" sz="700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49962" marR="499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700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Not yet</a:t>
                      </a:r>
                      <a:endParaRPr lang="en-US" sz="700" dirty="0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49962" marR="499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70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See HA deployment options for SimpleSAMLphp above</a:t>
                      </a:r>
                      <a:endParaRPr lang="en-US" sz="700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49962" marR="499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555129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700" b="1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Ownership</a:t>
                      </a:r>
                      <a:endParaRPr lang="en-US" sz="700" b="1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49962" marR="499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70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ICM</a:t>
                      </a:r>
                      <a:endParaRPr lang="en-US" sz="700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49962" marR="499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70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SURFnet</a:t>
                      </a:r>
                      <a:endParaRPr lang="en-US" sz="700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49962" marR="499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70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CESNET/Masaryk University</a:t>
                      </a:r>
                      <a:endParaRPr lang="en-US" sz="700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49962" marR="499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700" dirty="0" err="1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Jisc</a:t>
                      </a:r>
                      <a:r>
                        <a:rPr lang="en-GB" sz="700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/Painless Security</a:t>
                      </a:r>
                      <a:endParaRPr lang="en-US" sz="700" dirty="0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49962" marR="499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7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VOOT groups module: </a:t>
                      </a:r>
                      <a:r>
                        <a:rPr lang="en-GB" sz="700" dirty="0" err="1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OpenConext</a:t>
                      </a:r>
                      <a:endParaRPr lang="en-US" sz="700" dirty="0"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  <a:p>
                      <a:pPr algn="l"/>
                      <a:r>
                        <a:rPr lang="en-GB" sz="7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  <a:endParaRPr lang="en-US" sz="700" dirty="0"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  <a:p>
                      <a:pPr algn="l"/>
                      <a:r>
                        <a:rPr lang="en-GB" sz="7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Attribute-from-rest-</a:t>
                      </a:r>
                      <a:r>
                        <a:rPr lang="en-GB" sz="700" dirty="0" err="1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api</a:t>
                      </a:r>
                      <a:r>
                        <a:rPr lang="en-GB" sz="7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module: NIIF</a:t>
                      </a:r>
                      <a:endParaRPr lang="en-US" sz="700" dirty="0"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  <a:p>
                      <a:pPr algn="l"/>
                      <a:r>
                        <a:rPr lang="en-GB" sz="7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  <a:endParaRPr lang="en-US" sz="700" dirty="0"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  <a:p>
                      <a:pPr algn="l"/>
                      <a:r>
                        <a:rPr lang="en-GB" sz="7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Attribute-from-rest-</a:t>
                      </a:r>
                      <a:r>
                        <a:rPr lang="en-GB" sz="700" dirty="0" err="1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api</a:t>
                      </a:r>
                      <a:r>
                        <a:rPr lang="en-GB" sz="7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module: NIIF</a:t>
                      </a:r>
                      <a:endParaRPr lang="en-US" sz="700" dirty="0"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49962" marR="499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22052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700" b="1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Licence</a:t>
                      </a:r>
                      <a:endParaRPr lang="en-US" sz="700" b="1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49962" marR="499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70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(Open source) BSD</a:t>
                      </a:r>
                      <a:endParaRPr lang="en-US" sz="700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49962" marR="499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en-GB" sz="70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Apache 2.0</a:t>
                      </a:r>
                      <a:endParaRPr lang="en-US" sz="700"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70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  <a:endParaRPr lang="en-US" sz="700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49962" marR="499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70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Open Source, FreeBSD licence</a:t>
                      </a:r>
                      <a:endParaRPr lang="en-US" sz="700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49962" marR="499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70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Open Source</a:t>
                      </a:r>
                      <a:endParaRPr lang="en-US" sz="700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49962" marR="499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700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Open Source</a:t>
                      </a:r>
                      <a:endParaRPr lang="en-US" sz="700" dirty="0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49962" marR="499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44103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700" b="1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Expected level of support</a:t>
                      </a:r>
                      <a:endParaRPr lang="en-US" sz="700" b="1" dirty="0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49962" marR="499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70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In Production, actively developed</a:t>
                      </a:r>
                      <a:endParaRPr lang="en-US" sz="700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49962" marR="499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70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Actively developed</a:t>
                      </a:r>
                      <a:endParaRPr lang="en-US" sz="700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49962" marR="499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70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In production, actively developed</a:t>
                      </a:r>
                      <a:endParaRPr lang="en-US" sz="700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49962" marR="499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700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In production, actively developed</a:t>
                      </a:r>
                      <a:endParaRPr lang="en-US" sz="700" dirty="0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49962" marR="499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700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Active community support</a:t>
                      </a:r>
                      <a:endParaRPr lang="en-US" sz="700" dirty="0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49962" marR="499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966042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Established a pilot platform  </a:t>
            </a:r>
            <a:r>
              <a:rPr lang="en-US" u="sng" dirty="0" err="1" smtClean="0"/>
              <a:t>pilots.aarc-project.eu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1469" y="864850"/>
            <a:ext cx="8709880" cy="3936899"/>
          </a:xfrm>
        </p:spPr>
        <p:txBody>
          <a:bodyPr/>
          <a:lstStyle/>
          <a:p>
            <a:endParaRPr lang="en-US" dirty="0" smtClean="0"/>
          </a:p>
          <a:p>
            <a:r>
              <a:rPr lang="en-US" dirty="0" smtClean="0"/>
              <a:t>A staging area for our services</a:t>
            </a:r>
          </a:p>
          <a:p>
            <a:endParaRPr lang="en-US" dirty="0"/>
          </a:p>
          <a:p>
            <a:r>
              <a:rPr lang="en-US" dirty="0" smtClean="0"/>
              <a:t>Technical platform delivered by </a:t>
            </a:r>
          </a:p>
          <a:p>
            <a:endParaRPr lang="en-US" dirty="0" smtClean="0"/>
          </a:p>
          <a:p>
            <a:r>
              <a:rPr lang="en-US" dirty="0" smtClean="0"/>
              <a:t>&gt;20 VMs instantiated</a:t>
            </a:r>
          </a:p>
          <a:p>
            <a:endParaRPr lang="en-US" dirty="0"/>
          </a:p>
          <a:p>
            <a:r>
              <a:rPr lang="en-US" dirty="0" smtClean="0"/>
              <a:t>Using </a:t>
            </a:r>
            <a:r>
              <a:rPr lang="en-US" dirty="0" err="1" smtClean="0"/>
              <a:t>Ansible</a:t>
            </a:r>
            <a:r>
              <a:rPr lang="en-US" dirty="0" smtClean="0"/>
              <a:t> scripts for deployment </a:t>
            </a:r>
          </a:p>
          <a:p>
            <a:endParaRPr lang="en-US" dirty="0"/>
          </a:p>
          <a:p>
            <a:r>
              <a:rPr lang="en-US" dirty="0" err="1" smtClean="0"/>
              <a:t>SimpleSAMLphp</a:t>
            </a:r>
            <a:r>
              <a:rPr lang="en-US" dirty="0" smtClean="0"/>
              <a:t> DIY </a:t>
            </a:r>
            <a:r>
              <a:rPr lang="en-US" dirty="0" err="1" smtClean="0"/>
              <a:t>IdP</a:t>
            </a:r>
            <a:r>
              <a:rPr lang="en-US" dirty="0" smtClean="0"/>
              <a:t> available</a:t>
            </a:r>
          </a:p>
          <a:p>
            <a:endParaRPr lang="en-US" dirty="0"/>
          </a:p>
          <a:p>
            <a:r>
              <a:rPr lang="en-US" dirty="0" err="1" smtClean="0"/>
              <a:t>Gitlab</a:t>
            </a:r>
            <a:r>
              <a:rPr lang="en-US" dirty="0" smtClean="0"/>
              <a:t> for collaborative coding, deployment and </a:t>
            </a:r>
            <a:br>
              <a:rPr lang="en-US" dirty="0" smtClean="0"/>
            </a:br>
            <a:r>
              <a:rPr lang="en-US" dirty="0" smtClean="0"/>
              <a:t>testing: </a:t>
            </a:r>
            <a:r>
              <a:rPr lang="en-US" dirty="0" err="1" smtClean="0"/>
              <a:t>gitlab.pilots.aarc-project.eu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Online support by SURFnet staff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 smtClean="0"/>
              <a:t>12</a:t>
            </a:fld>
            <a:endParaRPr lang="en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15786" y="1194958"/>
            <a:ext cx="3956742" cy="3177832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/>
          <a:srcRect l="6778" t="15865" r="20014" b="45673"/>
          <a:stretch/>
        </p:blipFill>
        <p:spPr>
          <a:xfrm>
            <a:off x="3335635" y="1657352"/>
            <a:ext cx="1057772" cy="2390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46723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AAI building blocks and pilots commenced </a:t>
            </a:r>
            <a:br>
              <a:rPr lang="en-US" dirty="0" smtClean="0"/>
            </a:br>
            <a:r>
              <a:rPr lang="en-US" dirty="0" smtClean="0"/>
              <a:t>First results expected at Q1 2016</a:t>
            </a:r>
            <a:endParaRPr lang="en-US" dirty="0"/>
          </a:p>
        </p:txBody>
      </p:sp>
      <p:sp>
        <p:nvSpPr>
          <p:cNvPr id="21" name="Rounded Rectangle 20"/>
          <p:cNvSpPr/>
          <p:nvPr/>
        </p:nvSpPr>
        <p:spPr>
          <a:xfrm>
            <a:off x="381477" y="2109944"/>
            <a:ext cx="1418748" cy="241662"/>
          </a:xfrm>
          <a:prstGeom prst="roundRect">
            <a:avLst/>
          </a:prstGeom>
          <a:solidFill>
            <a:srgbClr val="C6FBC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 smtClean="0">
                <a:solidFill>
                  <a:sysClr val="windowText" lastClr="000000"/>
                </a:solidFill>
              </a:rPr>
              <a:t>Attribute Authorities</a:t>
            </a:r>
            <a:endParaRPr lang="en-US" sz="1050" dirty="0">
              <a:solidFill>
                <a:sysClr val="windowText" lastClr="000000"/>
              </a:solidFill>
            </a:endParaRPr>
          </a:p>
        </p:txBody>
      </p:sp>
      <p:sp>
        <p:nvSpPr>
          <p:cNvPr id="22" name="Rounded Rectangle 21"/>
          <p:cNvSpPr/>
          <p:nvPr/>
        </p:nvSpPr>
        <p:spPr>
          <a:xfrm>
            <a:off x="381477" y="1289235"/>
            <a:ext cx="1418748" cy="241662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 err="1" smtClean="0">
                <a:solidFill>
                  <a:sysClr val="windowText" lastClr="000000"/>
                </a:solidFill>
              </a:rPr>
              <a:t>IdPs</a:t>
            </a:r>
            <a:endParaRPr lang="en-US" sz="1050" dirty="0">
              <a:solidFill>
                <a:sysClr val="windowText" lastClr="000000"/>
              </a:solidFill>
            </a:endParaRPr>
          </a:p>
        </p:txBody>
      </p:sp>
      <p:sp>
        <p:nvSpPr>
          <p:cNvPr id="24" name="Rounded Rectangle 23"/>
          <p:cNvSpPr/>
          <p:nvPr/>
        </p:nvSpPr>
        <p:spPr>
          <a:xfrm>
            <a:off x="381477" y="2404196"/>
            <a:ext cx="1418748" cy="241662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 smtClean="0">
                <a:solidFill>
                  <a:sysClr val="windowText" lastClr="000000"/>
                </a:solidFill>
              </a:rPr>
              <a:t>Proxy</a:t>
            </a:r>
            <a:endParaRPr lang="en-US" sz="1050" dirty="0">
              <a:solidFill>
                <a:sysClr val="windowText" lastClr="000000"/>
              </a:solidFill>
            </a:endParaRPr>
          </a:p>
        </p:txBody>
      </p:sp>
      <p:sp>
        <p:nvSpPr>
          <p:cNvPr id="25" name="Rounded Rectangle 24"/>
          <p:cNvSpPr/>
          <p:nvPr/>
        </p:nvSpPr>
        <p:spPr>
          <a:xfrm>
            <a:off x="381477" y="3314313"/>
            <a:ext cx="1418748" cy="241662"/>
          </a:xfrm>
          <a:prstGeom prst="roundRect">
            <a:avLst/>
          </a:prstGeom>
          <a:solidFill>
            <a:srgbClr val="F8978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 smtClean="0">
                <a:solidFill>
                  <a:sysClr val="windowText" lastClr="000000"/>
                </a:solidFill>
              </a:rPr>
              <a:t>Token Translation</a:t>
            </a:r>
            <a:endParaRPr lang="en-US" sz="1050" dirty="0">
              <a:solidFill>
                <a:sysClr val="windowText" lastClr="000000"/>
              </a:solidFill>
            </a:endParaRPr>
          </a:p>
        </p:txBody>
      </p:sp>
      <p:sp>
        <p:nvSpPr>
          <p:cNvPr id="26" name="Rounded Rectangle 25"/>
          <p:cNvSpPr/>
          <p:nvPr/>
        </p:nvSpPr>
        <p:spPr>
          <a:xfrm>
            <a:off x="381477" y="4098314"/>
            <a:ext cx="1418748" cy="241662"/>
          </a:xfrm>
          <a:prstGeom prst="roundRect">
            <a:avLst/>
          </a:prstGeom>
          <a:solidFill>
            <a:srgbClr val="F0B9C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smtClean="0">
                <a:solidFill>
                  <a:sysClr val="windowText" lastClr="000000"/>
                </a:solidFill>
              </a:rPr>
              <a:t>Service Provider</a:t>
            </a:r>
            <a:endParaRPr lang="en-US" sz="1050" dirty="0">
              <a:solidFill>
                <a:sysClr val="windowText" lastClr="000000"/>
              </a:solidFill>
            </a:endParaRPr>
          </a:p>
        </p:txBody>
      </p:sp>
      <p:cxnSp>
        <p:nvCxnSpPr>
          <p:cNvPr id="28" name="Straight Arrow Connector 27"/>
          <p:cNvCxnSpPr/>
          <p:nvPr/>
        </p:nvCxnSpPr>
        <p:spPr>
          <a:xfrm>
            <a:off x="381477" y="1645807"/>
            <a:ext cx="3969067" cy="0"/>
          </a:xfrm>
          <a:prstGeom prst="straightConnector1">
            <a:avLst/>
          </a:prstGeom>
          <a:ln w="57150">
            <a:solidFill>
              <a:srgbClr val="9DC3E6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>
            <a:off x="381477" y="2769749"/>
            <a:ext cx="5575918" cy="0"/>
          </a:xfrm>
          <a:prstGeom prst="straightConnector1">
            <a:avLst/>
          </a:prstGeom>
          <a:ln w="57150">
            <a:gradFill>
              <a:gsLst>
                <a:gs pos="0">
                  <a:srgbClr val="FFD966"/>
                </a:gs>
                <a:gs pos="100000">
                  <a:srgbClr val="C7FBC6"/>
                </a:gs>
              </a:gsLst>
              <a:lin ang="0" scaled="0"/>
            </a:gra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/>
          <p:nvPr/>
        </p:nvCxnSpPr>
        <p:spPr>
          <a:xfrm>
            <a:off x="381477" y="3693676"/>
            <a:ext cx="6826567" cy="0"/>
          </a:xfrm>
          <a:prstGeom prst="straightConnector1">
            <a:avLst/>
          </a:prstGeom>
          <a:ln w="57150">
            <a:solidFill>
              <a:srgbClr val="F99782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/>
          <p:nvPr/>
        </p:nvCxnSpPr>
        <p:spPr>
          <a:xfrm>
            <a:off x="381477" y="4466840"/>
            <a:ext cx="8305323" cy="0"/>
          </a:xfrm>
          <a:prstGeom prst="straightConnector1">
            <a:avLst/>
          </a:prstGeom>
          <a:ln w="57150">
            <a:solidFill>
              <a:srgbClr val="F1B9C7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/>
          <p:cNvSpPr txBox="1"/>
          <p:nvPr/>
        </p:nvSpPr>
        <p:spPr>
          <a:xfrm>
            <a:off x="2443162" y="1196227"/>
            <a:ext cx="177484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Library, hybrid </a:t>
            </a:r>
            <a:r>
              <a:rPr lang="en-US" sz="1000" dirty="0" err="1" smtClean="0"/>
              <a:t>AuthN</a:t>
            </a:r>
            <a:endParaRPr lang="en-US" sz="1000" dirty="0" smtClean="0"/>
          </a:p>
          <a:p>
            <a:r>
              <a:rPr lang="en-US" sz="1000" dirty="0" smtClean="0"/>
              <a:t>Library, </a:t>
            </a:r>
            <a:r>
              <a:rPr lang="en-US" sz="1000" dirty="0" err="1" smtClean="0"/>
              <a:t>IdP</a:t>
            </a:r>
            <a:r>
              <a:rPr lang="en-US" sz="1000" dirty="0" smtClean="0"/>
              <a:t>-SP proxy approach</a:t>
            </a:r>
            <a:endParaRPr lang="en-US" sz="1000" dirty="0"/>
          </a:p>
        </p:txBody>
      </p:sp>
      <p:sp>
        <p:nvSpPr>
          <p:cNvPr id="40" name="TextBox 39"/>
          <p:cNvSpPr txBox="1"/>
          <p:nvPr/>
        </p:nvSpPr>
        <p:spPr>
          <a:xfrm>
            <a:off x="3267077" y="2328428"/>
            <a:ext cx="242406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err="1" smtClean="0"/>
              <a:t>Perun</a:t>
            </a:r>
            <a:r>
              <a:rPr lang="en-US" sz="1000" dirty="0" smtClean="0"/>
              <a:t> and </a:t>
            </a:r>
            <a:r>
              <a:rPr lang="en-US" sz="1000" dirty="0" err="1" smtClean="0"/>
              <a:t>COmanage</a:t>
            </a:r>
            <a:r>
              <a:rPr lang="en-US" sz="1000" dirty="0" smtClean="0"/>
              <a:t> AAs for BBMRI &amp; EGI</a:t>
            </a:r>
          </a:p>
          <a:p>
            <a:r>
              <a:rPr lang="en-US" sz="1000" dirty="0" err="1" smtClean="0"/>
              <a:t>OpenConext</a:t>
            </a:r>
            <a:r>
              <a:rPr lang="en-US" sz="1000" dirty="0" smtClean="0"/>
              <a:t> attribute aggregation</a:t>
            </a:r>
            <a:endParaRPr lang="en-US" sz="1000" dirty="0"/>
          </a:p>
        </p:txBody>
      </p:sp>
      <p:sp>
        <p:nvSpPr>
          <p:cNvPr id="43" name="TextBox 42"/>
          <p:cNvSpPr txBox="1"/>
          <p:nvPr/>
        </p:nvSpPr>
        <p:spPr>
          <a:xfrm>
            <a:off x="5962157" y="4010923"/>
            <a:ext cx="24625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err="1"/>
              <a:t>o</a:t>
            </a:r>
            <a:r>
              <a:rPr lang="en-US" sz="1000" dirty="0" err="1" smtClean="0"/>
              <a:t>wnCloud</a:t>
            </a:r>
            <a:r>
              <a:rPr lang="en-US" sz="1000" dirty="0" smtClean="0"/>
              <a:t> &amp; </a:t>
            </a:r>
            <a:r>
              <a:rPr lang="en-US" sz="1000" dirty="0" err="1" smtClean="0"/>
              <a:t>LibreOffice</a:t>
            </a:r>
            <a:r>
              <a:rPr lang="en-US" sz="1000" dirty="0" smtClean="0"/>
              <a:t> SPs and Integration</a:t>
            </a:r>
          </a:p>
          <a:p>
            <a:r>
              <a:rPr lang="en-US" sz="1000" dirty="0"/>
              <a:t>ORCID </a:t>
            </a:r>
            <a:r>
              <a:rPr lang="en-US" sz="1000" dirty="0" smtClean="0"/>
              <a:t>SP</a:t>
            </a:r>
            <a:endParaRPr lang="en-US" sz="1000" dirty="0"/>
          </a:p>
        </p:txBody>
      </p:sp>
      <p:sp>
        <p:nvSpPr>
          <p:cNvPr id="49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296359" y="4804524"/>
            <a:ext cx="555766" cy="206155"/>
          </a:xfrm>
        </p:spPr>
        <p:txBody>
          <a:bodyPr/>
          <a:lstStyle/>
          <a:p>
            <a:fld id="{2219C294-65EE-4FC7-8E20-A88CF1C2EDAC}" type="slidenum">
              <a:rPr lang="it-IT" smtClean="0"/>
              <a:t>13</a:t>
            </a:fld>
            <a:endParaRPr lang="it-IT"/>
          </a:p>
        </p:txBody>
      </p:sp>
      <p:sp>
        <p:nvSpPr>
          <p:cNvPr id="51" name="Rectangular Callout 50"/>
          <p:cNvSpPr/>
          <p:nvPr/>
        </p:nvSpPr>
        <p:spPr>
          <a:xfrm>
            <a:off x="6557963" y="991913"/>
            <a:ext cx="2294162" cy="2220720"/>
          </a:xfrm>
          <a:prstGeom prst="wedgeRectCallout">
            <a:avLst>
              <a:gd name="adj1" fmla="val -143209"/>
              <a:gd name="adj2" fmla="val -20647"/>
            </a:avLst>
          </a:prstGeom>
          <a:solidFill>
            <a:srgbClr val="9DC4E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b="1" dirty="0" smtClean="0">
                <a:solidFill>
                  <a:schemeClr val="tx1"/>
                </a:solidFill>
              </a:rPr>
              <a:t>AAI solutions for Library Community</a:t>
            </a:r>
          </a:p>
          <a:p>
            <a:pPr algn="ctr"/>
            <a:endParaRPr lang="en-US" sz="1000" dirty="0" smtClean="0">
              <a:solidFill>
                <a:schemeClr val="tx1"/>
              </a:solidFill>
            </a:endParaRPr>
          </a:p>
          <a:p>
            <a:pPr algn="ctr"/>
            <a:r>
              <a:rPr lang="en-US" sz="1000" dirty="0" smtClean="0">
                <a:solidFill>
                  <a:schemeClr val="tx1"/>
                </a:solidFill>
              </a:rPr>
              <a:t>Establishing solutions to bridge SAML authentication with IP-address based access control which is still common practice at publishers</a:t>
            </a:r>
          </a:p>
          <a:p>
            <a:pPr algn="ctr"/>
            <a:endParaRPr lang="en-US" sz="1000" dirty="0">
              <a:solidFill>
                <a:schemeClr val="tx1"/>
              </a:solidFill>
            </a:endParaRPr>
          </a:p>
          <a:p>
            <a:pPr algn="ctr"/>
            <a:r>
              <a:rPr lang="en-US" sz="1000" dirty="0" smtClean="0">
                <a:solidFill>
                  <a:schemeClr val="tx1"/>
                </a:solidFill>
              </a:rPr>
              <a:t>Showcase solutions to enable on-campus access for citizen scientists to library resources</a:t>
            </a:r>
          </a:p>
          <a:p>
            <a:pPr algn="ctr"/>
            <a:endParaRPr lang="en-US" sz="1000" dirty="0">
              <a:solidFill>
                <a:schemeClr val="tx1"/>
              </a:solidFill>
            </a:endParaRPr>
          </a:p>
          <a:p>
            <a:pPr algn="ctr"/>
            <a:r>
              <a:rPr lang="en-US" sz="1000" dirty="0" smtClean="0">
                <a:solidFill>
                  <a:schemeClr val="tx1"/>
                </a:solidFill>
              </a:rPr>
              <a:t>Pilot a proxy between libraries and library </a:t>
            </a:r>
            <a:r>
              <a:rPr lang="en-US" sz="1000" dirty="0" err="1" smtClean="0">
                <a:solidFill>
                  <a:schemeClr val="tx1"/>
                </a:solidFill>
              </a:rPr>
              <a:t>reource</a:t>
            </a:r>
            <a:r>
              <a:rPr lang="en-US" sz="1000" dirty="0" smtClean="0">
                <a:solidFill>
                  <a:schemeClr val="tx1"/>
                </a:solidFill>
              </a:rPr>
              <a:t> providers to reduce interactions and complexity.</a:t>
            </a:r>
            <a:endParaRPr lang="en-US" sz="1000" dirty="0">
              <a:solidFill>
                <a:schemeClr val="tx1"/>
              </a:solidFill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4807881" y="3398099"/>
            <a:ext cx="229902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TTS with CI-logon and VO portal </a:t>
            </a:r>
            <a:r>
              <a:rPr lang="en-US" sz="1000" smtClean="0"/>
              <a:t>for Elixir</a:t>
            </a:r>
            <a:endParaRPr lang="en-US" sz="1000" dirty="0" smtClean="0"/>
          </a:p>
        </p:txBody>
      </p:sp>
    </p:spTree>
    <p:extLst>
      <p:ext uri="{BB962C8B-B14F-4D97-AF65-F5344CB8AC3E}">
        <p14:creationId xmlns:p14="http://schemas.microsoft.com/office/powerpoint/2010/main" val="1954131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8446"/>
            <a:ext cx="8229600" cy="857400"/>
          </a:xfrm>
        </p:spPr>
        <p:txBody>
          <a:bodyPr/>
          <a:lstStyle/>
          <a:p>
            <a:r>
              <a:rPr lang="en-US" dirty="0" smtClean="0"/>
              <a:t>AAI building blocks and pilots commenced </a:t>
            </a:r>
            <a:br>
              <a:rPr lang="en-US" dirty="0" smtClean="0"/>
            </a:br>
            <a:r>
              <a:rPr lang="en-US" dirty="0" smtClean="0"/>
              <a:t>First results expected at Q1 2016</a:t>
            </a:r>
            <a:endParaRPr lang="en-US" dirty="0"/>
          </a:p>
        </p:txBody>
      </p:sp>
      <p:sp>
        <p:nvSpPr>
          <p:cNvPr id="21" name="Rounded Rectangle 20"/>
          <p:cNvSpPr/>
          <p:nvPr/>
        </p:nvSpPr>
        <p:spPr>
          <a:xfrm>
            <a:off x="381477" y="2109944"/>
            <a:ext cx="1418748" cy="241662"/>
          </a:xfrm>
          <a:prstGeom prst="roundRect">
            <a:avLst/>
          </a:prstGeom>
          <a:solidFill>
            <a:srgbClr val="C6FBC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 smtClean="0">
                <a:solidFill>
                  <a:sysClr val="windowText" lastClr="000000"/>
                </a:solidFill>
              </a:rPr>
              <a:t>Attribute Authorities</a:t>
            </a:r>
            <a:endParaRPr lang="en-US" sz="1050" dirty="0">
              <a:solidFill>
                <a:sysClr val="windowText" lastClr="000000"/>
              </a:solidFill>
            </a:endParaRPr>
          </a:p>
        </p:txBody>
      </p:sp>
      <p:sp>
        <p:nvSpPr>
          <p:cNvPr id="22" name="Rounded Rectangle 21"/>
          <p:cNvSpPr/>
          <p:nvPr/>
        </p:nvSpPr>
        <p:spPr>
          <a:xfrm>
            <a:off x="381477" y="1289235"/>
            <a:ext cx="1418748" cy="241662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 err="1" smtClean="0">
                <a:solidFill>
                  <a:sysClr val="windowText" lastClr="000000"/>
                </a:solidFill>
              </a:rPr>
              <a:t>IdPs</a:t>
            </a:r>
            <a:endParaRPr lang="en-US" sz="1050" dirty="0">
              <a:solidFill>
                <a:sysClr val="windowText" lastClr="000000"/>
              </a:solidFill>
            </a:endParaRPr>
          </a:p>
        </p:txBody>
      </p:sp>
      <p:sp>
        <p:nvSpPr>
          <p:cNvPr id="24" name="Rounded Rectangle 23"/>
          <p:cNvSpPr/>
          <p:nvPr/>
        </p:nvSpPr>
        <p:spPr>
          <a:xfrm>
            <a:off x="381477" y="2404196"/>
            <a:ext cx="1418748" cy="241662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 smtClean="0">
                <a:solidFill>
                  <a:sysClr val="windowText" lastClr="000000"/>
                </a:solidFill>
              </a:rPr>
              <a:t>Proxy</a:t>
            </a:r>
            <a:endParaRPr lang="en-US" sz="1050" dirty="0">
              <a:solidFill>
                <a:sysClr val="windowText" lastClr="000000"/>
              </a:solidFill>
            </a:endParaRPr>
          </a:p>
        </p:txBody>
      </p:sp>
      <p:sp>
        <p:nvSpPr>
          <p:cNvPr id="25" name="Rounded Rectangle 24"/>
          <p:cNvSpPr/>
          <p:nvPr/>
        </p:nvSpPr>
        <p:spPr>
          <a:xfrm>
            <a:off x="381477" y="3314313"/>
            <a:ext cx="1418748" cy="241662"/>
          </a:xfrm>
          <a:prstGeom prst="roundRect">
            <a:avLst/>
          </a:prstGeom>
          <a:solidFill>
            <a:srgbClr val="F8978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 smtClean="0">
                <a:solidFill>
                  <a:sysClr val="windowText" lastClr="000000"/>
                </a:solidFill>
              </a:rPr>
              <a:t>Token Translation</a:t>
            </a:r>
            <a:endParaRPr lang="en-US" sz="1050" dirty="0">
              <a:solidFill>
                <a:sysClr val="windowText" lastClr="000000"/>
              </a:solidFill>
            </a:endParaRPr>
          </a:p>
        </p:txBody>
      </p:sp>
      <p:sp>
        <p:nvSpPr>
          <p:cNvPr id="26" name="Rounded Rectangle 25"/>
          <p:cNvSpPr/>
          <p:nvPr/>
        </p:nvSpPr>
        <p:spPr>
          <a:xfrm>
            <a:off x="381477" y="4098314"/>
            <a:ext cx="1418748" cy="241662"/>
          </a:xfrm>
          <a:prstGeom prst="roundRect">
            <a:avLst/>
          </a:prstGeom>
          <a:solidFill>
            <a:srgbClr val="F0B9C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smtClean="0">
                <a:solidFill>
                  <a:sysClr val="windowText" lastClr="000000"/>
                </a:solidFill>
              </a:rPr>
              <a:t>Service Provider</a:t>
            </a:r>
            <a:endParaRPr lang="en-US" sz="1050" dirty="0">
              <a:solidFill>
                <a:sysClr val="windowText" lastClr="000000"/>
              </a:solidFill>
            </a:endParaRPr>
          </a:p>
        </p:txBody>
      </p:sp>
      <p:cxnSp>
        <p:nvCxnSpPr>
          <p:cNvPr id="28" name="Straight Arrow Connector 27"/>
          <p:cNvCxnSpPr/>
          <p:nvPr/>
        </p:nvCxnSpPr>
        <p:spPr>
          <a:xfrm>
            <a:off x="381477" y="1645807"/>
            <a:ext cx="3969067" cy="0"/>
          </a:xfrm>
          <a:prstGeom prst="straightConnector1">
            <a:avLst/>
          </a:prstGeom>
          <a:ln w="57150">
            <a:solidFill>
              <a:srgbClr val="9DC3E6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>
            <a:off x="381477" y="2769749"/>
            <a:ext cx="5575918" cy="0"/>
          </a:xfrm>
          <a:prstGeom prst="straightConnector1">
            <a:avLst/>
          </a:prstGeom>
          <a:ln w="57150">
            <a:gradFill>
              <a:gsLst>
                <a:gs pos="0">
                  <a:srgbClr val="FFD966"/>
                </a:gs>
                <a:gs pos="100000">
                  <a:srgbClr val="C7FBC6"/>
                </a:gs>
              </a:gsLst>
              <a:lin ang="0" scaled="0"/>
            </a:gra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/>
          <p:nvPr/>
        </p:nvCxnSpPr>
        <p:spPr>
          <a:xfrm>
            <a:off x="381477" y="3693676"/>
            <a:ext cx="6826567" cy="0"/>
          </a:xfrm>
          <a:prstGeom prst="straightConnector1">
            <a:avLst/>
          </a:prstGeom>
          <a:ln w="57150">
            <a:solidFill>
              <a:srgbClr val="F99782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/>
          <p:nvPr/>
        </p:nvCxnSpPr>
        <p:spPr>
          <a:xfrm>
            <a:off x="381477" y="4466840"/>
            <a:ext cx="8305323" cy="0"/>
          </a:xfrm>
          <a:prstGeom prst="straightConnector1">
            <a:avLst/>
          </a:prstGeom>
          <a:ln w="57150">
            <a:solidFill>
              <a:srgbClr val="F1B9C7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/>
          <p:cNvSpPr txBox="1"/>
          <p:nvPr/>
        </p:nvSpPr>
        <p:spPr>
          <a:xfrm>
            <a:off x="2443162" y="1196227"/>
            <a:ext cx="177484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Library, hybrid </a:t>
            </a:r>
            <a:r>
              <a:rPr lang="en-US" sz="1000" dirty="0" err="1" smtClean="0"/>
              <a:t>AuthN</a:t>
            </a:r>
            <a:endParaRPr lang="en-US" sz="1000" dirty="0" smtClean="0"/>
          </a:p>
          <a:p>
            <a:r>
              <a:rPr lang="en-US" sz="1000" dirty="0" smtClean="0"/>
              <a:t>Library, </a:t>
            </a:r>
            <a:r>
              <a:rPr lang="en-US" sz="1000" dirty="0" err="1" smtClean="0"/>
              <a:t>IdP</a:t>
            </a:r>
            <a:r>
              <a:rPr lang="en-US" sz="1000" dirty="0" smtClean="0"/>
              <a:t>-SP proxy approach</a:t>
            </a:r>
            <a:endParaRPr lang="en-US" sz="1000" dirty="0"/>
          </a:p>
        </p:txBody>
      </p:sp>
      <p:sp>
        <p:nvSpPr>
          <p:cNvPr id="40" name="TextBox 39"/>
          <p:cNvSpPr txBox="1"/>
          <p:nvPr/>
        </p:nvSpPr>
        <p:spPr>
          <a:xfrm>
            <a:off x="3267077" y="2328428"/>
            <a:ext cx="242406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err="1" smtClean="0"/>
              <a:t>Perun</a:t>
            </a:r>
            <a:r>
              <a:rPr lang="en-US" sz="1000" dirty="0" smtClean="0"/>
              <a:t> and </a:t>
            </a:r>
            <a:r>
              <a:rPr lang="en-US" sz="1000" dirty="0" err="1" smtClean="0"/>
              <a:t>COmanage</a:t>
            </a:r>
            <a:r>
              <a:rPr lang="en-US" sz="1000" dirty="0" smtClean="0"/>
              <a:t> AAs for BBMRI &amp; EGI</a:t>
            </a:r>
          </a:p>
          <a:p>
            <a:r>
              <a:rPr lang="en-US" sz="1000" dirty="0" err="1" smtClean="0"/>
              <a:t>OpenConext</a:t>
            </a:r>
            <a:r>
              <a:rPr lang="en-US" sz="1000" dirty="0" smtClean="0"/>
              <a:t> attribute aggregation</a:t>
            </a:r>
            <a:endParaRPr lang="en-US" sz="1000" dirty="0"/>
          </a:p>
        </p:txBody>
      </p:sp>
      <p:sp>
        <p:nvSpPr>
          <p:cNvPr id="43" name="TextBox 42"/>
          <p:cNvSpPr txBox="1"/>
          <p:nvPr/>
        </p:nvSpPr>
        <p:spPr>
          <a:xfrm>
            <a:off x="5962157" y="4010923"/>
            <a:ext cx="24625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err="1"/>
              <a:t>o</a:t>
            </a:r>
            <a:r>
              <a:rPr lang="en-US" sz="1000" dirty="0" err="1" smtClean="0"/>
              <a:t>wnCloud</a:t>
            </a:r>
            <a:r>
              <a:rPr lang="en-US" sz="1000" dirty="0" smtClean="0"/>
              <a:t> &amp; </a:t>
            </a:r>
            <a:r>
              <a:rPr lang="en-US" sz="1000" dirty="0" err="1" smtClean="0"/>
              <a:t>LibreOffice</a:t>
            </a:r>
            <a:r>
              <a:rPr lang="en-US" sz="1000" dirty="0" smtClean="0"/>
              <a:t> SPs and Integration</a:t>
            </a:r>
          </a:p>
          <a:p>
            <a:r>
              <a:rPr lang="en-US" sz="1000" dirty="0"/>
              <a:t>ORCID </a:t>
            </a:r>
            <a:r>
              <a:rPr lang="en-US" sz="1000" dirty="0" smtClean="0"/>
              <a:t>SP</a:t>
            </a:r>
            <a:endParaRPr lang="en-US" sz="1000" dirty="0"/>
          </a:p>
        </p:txBody>
      </p:sp>
      <p:sp>
        <p:nvSpPr>
          <p:cNvPr id="49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296359" y="4804524"/>
            <a:ext cx="555766" cy="206155"/>
          </a:xfrm>
        </p:spPr>
        <p:txBody>
          <a:bodyPr/>
          <a:lstStyle/>
          <a:p>
            <a:fld id="{2219C294-65EE-4FC7-8E20-A88CF1C2EDAC}" type="slidenum">
              <a:rPr lang="it-IT" smtClean="0"/>
              <a:t>14</a:t>
            </a:fld>
            <a:endParaRPr lang="it-IT"/>
          </a:p>
        </p:txBody>
      </p:sp>
      <p:sp>
        <p:nvSpPr>
          <p:cNvPr id="51" name="Rectangular Callout 50"/>
          <p:cNvSpPr/>
          <p:nvPr/>
        </p:nvSpPr>
        <p:spPr>
          <a:xfrm>
            <a:off x="6557963" y="991913"/>
            <a:ext cx="2294162" cy="2220720"/>
          </a:xfrm>
          <a:prstGeom prst="wedgeRectCallout">
            <a:avLst>
              <a:gd name="adj1" fmla="val -74081"/>
              <a:gd name="adj2" fmla="val 30179"/>
            </a:avLst>
          </a:prstGeom>
          <a:solidFill>
            <a:srgbClr val="C6FBC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b="1" dirty="0" smtClean="0">
                <a:solidFill>
                  <a:schemeClr val="tx1"/>
                </a:solidFill>
              </a:rPr>
              <a:t>AAI solutions for BBMRI community and EGI e-infrastructure</a:t>
            </a:r>
          </a:p>
          <a:p>
            <a:pPr algn="ctr"/>
            <a:endParaRPr lang="en-US" sz="1000" dirty="0" smtClean="0">
              <a:solidFill>
                <a:schemeClr val="tx1"/>
              </a:solidFill>
            </a:endParaRPr>
          </a:p>
          <a:p>
            <a:pPr algn="ctr"/>
            <a:r>
              <a:rPr lang="en-US" sz="1000" dirty="0" smtClean="0">
                <a:solidFill>
                  <a:schemeClr val="tx1"/>
                </a:solidFill>
              </a:rPr>
              <a:t>Manage </a:t>
            </a:r>
            <a:r>
              <a:rPr lang="en-US" sz="1000" dirty="0" err="1" smtClean="0">
                <a:solidFill>
                  <a:schemeClr val="tx1"/>
                </a:solidFill>
              </a:rPr>
              <a:t>authorisations</a:t>
            </a:r>
            <a:r>
              <a:rPr lang="en-US" sz="1000" dirty="0" smtClean="0">
                <a:solidFill>
                  <a:schemeClr val="tx1"/>
                </a:solidFill>
              </a:rPr>
              <a:t> on a central level to facilitate the sharing of biological BBMRI resources</a:t>
            </a:r>
          </a:p>
          <a:p>
            <a:pPr algn="ctr"/>
            <a:endParaRPr lang="en-US" sz="1000" dirty="0">
              <a:solidFill>
                <a:schemeClr val="tx1"/>
              </a:solidFill>
            </a:endParaRPr>
          </a:p>
          <a:p>
            <a:pPr algn="ctr"/>
            <a:r>
              <a:rPr lang="en-US" sz="1000" dirty="0" smtClean="0">
                <a:solidFill>
                  <a:schemeClr val="tx1"/>
                </a:solidFill>
              </a:rPr>
              <a:t>Testing </a:t>
            </a:r>
            <a:r>
              <a:rPr lang="en-US" sz="1000" dirty="0">
                <a:solidFill>
                  <a:schemeClr val="tx1"/>
                </a:solidFill>
              </a:rPr>
              <a:t>the usability of SAML based attribute authorities to regulate service access </a:t>
            </a:r>
            <a:r>
              <a:rPr lang="en-US" sz="1000" dirty="0" smtClean="0">
                <a:solidFill>
                  <a:schemeClr val="tx1"/>
                </a:solidFill>
              </a:rPr>
              <a:t>authorization within the EGI community</a:t>
            </a:r>
            <a:endParaRPr lang="en-US" sz="1000" dirty="0">
              <a:solidFill>
                <a:schemeClr val="tx1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807881" y="3398099"/>
            <a:ext cx="229902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TTS with CI-logon and VO portal </a:t>
            </a:r>
            <a:r>
              <a:rPr lang="en-US" sz="1000" smtClean="0"/>
              <a:t>for Elixir</a:t>
            </a:r>
            <a:endParaRPr lang="en-US" sz="1000" dirty="0" smtClean="0"/>
          </a:p>
        </p:txBody>
      </p:sp>
    </p:spTree>
    <p:extLst>
      <p:ext uri="{BB962C8B-B14F-4D97-AF65-F5344CB8AC3E}">
        <p14:creationId xmlns:p14="http://schemas.microsoft.com/office/powerpoint/2010/main" val="1882962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AAI building blocks and pilots commenced </a:t>
            </a:r>
            <a:br>
              <a:rPr lang="en-US" dirty="0" smtClean="0"/>
            </a:br>
            <a:r>
              <a:rPr lang="en-US" dirty="0" smtClean="0"/>
              <a:t>First results expected at Q1 2016</a:t>
            </a:r>
            <a:endParaRPr lang="en-US" dirty="0"/>
          </a:p>
        </p:txBody>
      </p:sp>
      <p:sp>
        <p:nvSpPr>
          <p:cNvPr id="21" name="Rounded Rectangle 20"/>
          <p:cNvSpPr/>
          <p:nvPr/>
        </p:nvSpPr>
        <p:spPr>
          <a:xfrm>
            <a:off x="381477" y="2109944"/>
            <a:ext cx="1418748" cy="241662"/>
          </a:xfrm>
          <a:prstGeom prst="roundRect">
            <a:avLst/>
          </a:prstGeom>
          <a:solidFill>
            <a:srgbClr val="C6FBC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 smtClean="0">
                <a:solidFill>
                  <a:sysClr val="windowText" lastClr="000000"/>
                </a:solidFill>
              </a:rPr>
              <a:t>Attribute Authorities</a:t>
            </a:r>
            <a:endParaRPr lang="en-US" sz="1050" dirty="0">
              <a:solidFill>
                <a:sysClr val="windowText" lastClr="000000"/>
              </a:solidFill>
            </a:endParaRPr>
          </a:p>
        </p:txBody>
      </p:sp>
      <p:sp>
        <p:nvSpPr>
          <p:cNvPr id="22" name="Rounded Rectangle 21"/>
          <p:cNvSpPr/>
          <p:nvPr/>
        </p:nvSpPr>
        <p:spPr>
          <a:xfrm>
            <a:off x="381477" y="1289235"/>
            <a:ext cx="1418748" cy="241662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 err="1" smtClean="0">
                <a:solidFill>
                  <a:sysClr val="windowText" lastClr="000000"/>
                </a:solidFill>
              </a:rPr>
              <a:t>IdPs</a:t>
            </a:r>
            <a:endParaRPr lang="en-US" sz="1050" dirty="0">
              <a:solidFill>
                <a:sysClr val="windowText" lastClr="000000"/>
              </a:solidFill>
            </a:endParaRPr>
          </a:p>
        </p:txBody>
      </p:sp>
      <p:sp>
        <p:nvSpPr>
          <p:cNvPr id="24" name="Rounded Rectangle 23"/>
          <p:cNvSpPr/>
          <p:nvPr/>
        </p:nvSpPr>
        <p:spPr>
          <a:xfrm>
            <a:off x="381477" y="2404196"/>
            <a:ext cx="1418748" cy="241662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 smtClean="0">
                <a:solidFill>
                  <a:sysClr val="windowText" lastClr="000000"/>
                </a:solidFill>
              </a:rPr>
              <a:t>Proxy</a:t>
            </a:r>
            <a:endParaRPr lang="en-US" sz="1050" dirty="0">
              <a:solidFill>
                <a:sysClr val="windowText" lastClr="000000"/>
              </a:solidFill>
            </a:endParaRPr>
          </a:p>
        </p:txBody>
      </p:sp>
      <p:sp>
        <p:nvSpPr>
          <p:cNvPr id="25" name="Rounded Rectangle 24"/>
          <p:cNvSpPr/>
          <p:nvPr/>
        </p:nvSpPr>
        <p:spPr>
          <a:xfrm>
            <a:off x="381477" y="3314313"/>
            <a:ext cx="1418748" cy="241662"/>
          </a:xfrm>
          <a:prstGeom prst="roundRect">
            <a:avLst/>
          </a:prstGeom>
          <a:solidFill>
            <a:srgbClr val="F8978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 smtClean="0">
                <a:solidFill>
                  <a:sysClr val="windowText" lastClr="000000"/>
                </a:solidFill>
              </a:rPr>
              <a:t>Token Translation</a:t>
            </a:r>
            <a:endParaRPr lang="en-US" sz="1050" dirty="0">
              <a:solidFill>
                <a:sysClr val="windowText" lastClr="000000"/>
              </a:solidFill>
            </a:endParaRPr>
          </a:p>
        </p:txBody>
      </p:sp>
      <p:sp>
        <p:nvSpPr>
          <p:cNvPr id="26" name="Rounded Rectangle 25"/>
          <p:cNvSpPr/>
          <p:nvPr/>
        </p:nvSpPr>
        <p:spPr>
          <a:xfrm>
            <a:off x="381477" y="4098314"/>
            <a:ext cx="1418748" cy="241662"/>
          </a:xfrm>
          <a:prstGeom prst="roundRect">
            <a:avLst/>
          </a:prstGeom>
          <a:solidFill>
            <a:srgbClr val="F0B9C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smtClean="0">
                <a:solidFill>
                  <a:sysClr val="windowText" lastClr="000000"/>
                </a:solidFill>
              </a:rPr>
              <a:t>Service Provider</a:t>
            </a:r>
            <a:endParaRPr lang="en-US" sz="1050" dirty="0">
              <a:solidFill>
                <a:sysClr val="windowText" lastClr="000000"/>
              </a:solidFill>
            </a:endParaRPr>
          </a:p>
        </p:txBody>
      </p:sp>
      <p:cxnSp>
        <p:nvCxnSpPr>
          <p:cNvPr id="28" name="Straight Arrow Connector 27"/>
          <p:cNvCxnSpPr/>
          <p:nvPr/>
        </p:nvCxnSpPr>
        <p:spPr>
          <a:xfrm>
            <a:off x="381477" y="1645807"/>
            <a:ext cx="3969067" cy="0"/>
          </a:xfrm>
          <a:prstGeom prst="straightConnector1">
            <a:avLst/>
          </a:prstGeom>
          <a:ln w="57150">
            <a:solidFill>
              <a:srgbClr val="9DC3E6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>
            <a:off x="381477" y="2769749"/>
            <a:ext cx="5575918" cy="0"/>
          </a:xfrm>
          <a:prstGeom prst="straightConnector1">
            <a:avLst/>
          </a:prstGeom>
          <a:ln w="57150">
            <a:gradFill>
              <a:gsLst>
                <a:gs pos="0">
                  <a:srgbClr val="FFD966"/>
                </a:gs>
                <a:gs pos="100000">
                  <a:srgbClr val="C7FBC6"/>
                </a:gs>
              </a:gsLst>
              <a:lin ang="0" scaled="0"/>
            </a:gra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/>
          <p:nvPr/>
        </p:nvCxnSpPr>
        <p:spPr>
          <a:xfrm>
            <a:off x="381477" y="3693676"/>
            <a:ext cx="6826567" cy="0"/>
          </a:xfrm>
          <a:prstGeom prst="straightConnector1">
            <a:avLst/>
          </a:prstGeom>
          <a:ln w="57150">
            <a:solidFill>
              <a:srgbClr val="F99782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/>
          <p:nvPr/>
        </p:nvCxnSpPr>
        <p:spPr>
          <a:xfrm>
            <a:off x="381477" y="4466840"/>
            <a:ext cx="8305323" cy="0"/>
          </a:xfrm>
          <a:prstGeom prst="straightConnector1">
            <a:avLst/>
          </a:prstGeom>
          <a:ln w="57150">
            <a:solidFill>
              <a:srgbClr val="F1B9C7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/>
          <p:cNvSpPr txBox="1"/>
          <p:nvPr/>
        </p:nvSpPr>
        <p:spPr>
          <a:xfrm>
            <a:off x="2443162" y="1196227"/>
            <a:ext cx="177484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Library, hybrid </a:t>
            </a:r>
            <a:r>
              <a:rPr lang="en-US" sz="1000" dirty="0" err="1" smtClean="0"/>
              <a:t>AuthN</a:t>
            </a:r>
            <a:endParaRPr lang="en-US" sz="1000" dirty="0" smtClean="0"/>
          </a:p>
          <a:p>
            <a:r>
              <a:rPr lang="en-US" sz="1000" dirty="0" smtClean="0"/>
              <a:t>Library, </a:t>
            </a:r>
            <a:r>
              <a:rPr lang="en-US" sz="1000" dirty="0" err="1" smtClean="0"/>
              <a:t>IdP</a:t>
            </a:r>
            <a:r>
              <a:rPr lang="en-US" sz="1000" dirty="0" smtClean="0"/>
              <a:t>-SP proxy approach</a:t>
            </a:r>
            <a:endParaRPr lang="en-US" sz="1000" dirty="0"/>
          </a:p>
        </p:txBody>
      </p:sp>
      <p:sp>
        <p:nvSpPr>
          <p:cNvPr id="40" name="TextBox 39"/>
          <p:cNvSpPr txBox="1"/>
          <p:nvPr/>
        </p:nvSpPr>
        <p:spPr>
          <a:xfrm>
            <a:off x="3267077" y="2328428"/>
            <a:ext cx="242406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err="1" smtClean="0"/>
              <a:t>Perun</a:t>
            </a:r>
            <a:r>
              <a:rPr lang="en-US" sz="1000" dirty="0" smtClean="0"/>
              <a:t> and </a:t>
            </a:r>
            <a:r>
              <a:rPr lang="en-US" sz="1000" dirty="0" err="1" smtClean="0"/>
              <a:t>COmanage</a:t>
            </a:r>
            <a:r>
              <a:rPr lang="en-US" sz="1000" dirty="0" smtClean="0"/>
              <a:t> AAs for BBMRI &amp; EGI</a:t>
            </a:r>
          </a:p>
          <a:p>
            <a:r>
              <a:rPr lang="en-US" sz="1000" dirty="0" err="1" smtClean="0"/>
              <a:t>OpenConext</a:t>
            </a:r>
            <a:r>
              <a:rPr lang="en-US" sz="1000" dirty="0" smtClean="0"/>
              <a:t> attribute aggregation</a:t>
            </a:r>
            <a:endParaRPr lang="en-US" sz="1000" dirty="0"/>
          </a:p>
        </p:txBody>
      </p:sp>
      <p:sp>
        <p:nvSpPr>
          <p:cNvPr id="41" name="TextBox 40"/>
          <p:cNvSpPr txBox="1"/>
          <p:nvPr/>
        </p:nvSpPr>
        <p:spPr>
          <a:xfrm>
            <a:off x="4807881" y="3398099"/>
            <a:ext cx="229902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TTS with CI-logon and VO portal </a:t>
            </a:r>
            <a:r>
              <a:rPr lang="en-US" sz="1000" smtClean="0"/>
              <a:t>for Elixir</a:t>
            </a:r>
            <a:endParaRPr lang="en-US" sz="1000" dirty="0" smtClean="0"/>
          </a:p>
        </p:txBody>
      </p:sp>
      <p:sp>
        <p:nvSpPr>
          <p:cNvPr id="43" name="TextBox 42"/>
          <p:cNvSpPr txBox="1"/>
          <p:nvPr/>
        </p:nvSpPr>
        <p:spPr>
          <a:xfrm>
            <a:off x="5962157" y="4010923"/>
            <a:ext cx="24625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err="1"/>
              <a:t>o</a:t>
            </a:r>
            <a:r>
              <a:rPr lang="en-US" sz="1000" dirty="0" err="1" smtClean="0"/>
              <a:t>wnCloud</a:t>
            </a:r>
            <a:r>
              <a:rPr lang="en-US" sz="1000" dirty="0" smtClean="0"/>
              <a:t> &amp; </a:t>
            </a:r>
            <a:r>
              <a:rPr lang="en-US" sz="1000" dirty="0" err="1" smtClean="0"/>
              <a:t>LibreOffice</a:t>
            </a:r>
            <a:r>
              <a:rPr lang="en-US" sz="1000" dirty="0" smtClean="0"/>
              <a:t> SPs and Integration</a:t>
            </a:r>
          </a:p>
          <a:p>
            <a:r>
              <a:rPr lang="en-US" sz="1000" dirty="0"/>
              <a:t>ORCID </a:t>
            </a:r>
            <a:r>
              <a:rPr lang="en-US" sz="1000" dirty="0" smtClean="0"/>
              <a:t>SP</a:t>
            </a:r>
            <a:endParaRPr lang="en-US" sz="1000" dirty="0"/>
          </a:p>
        </p:txBody>
      </p:sp>
      <p:sp>
        <p:nvSpPr>
          <p:cNvPr id="49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296359" y="4804524"/>
            <a:ext cx="555766" cy="206155"/>
          </a:xfrm>
        </p:spPr>
        <p:txBody>
          <a:bodyPr/>
          <a:lstStyle/>
          <a:p>
            <a:fld id="{2219C294-65EE-4FC7-8E20-A88CF1C2EDAC}" type="slidenum">
              <a:rPr lang="it-IT" smtClean="0"/>
              <a:t>15</a:t>
            </a:fld>
            <a:endParaRPr lang="it-IT"/>
          </a:p>
        </p:txBody>
      </p:sp>
      <p:sp>
        <p:nvSpPr>
          <p:cNvPr id="51" name="Rectangular Callout 50"/>
          <p:cNvSpPr/>
          <p:nvPr/>
        </p:nvSpPr>
        <p:spPr>
          <a:xfrm>
            <a:off x="6557963" y="991913"/>
            <a:ext cx="2294162" cy="2220720"/>
          </a:xfrm>
          <a:prstGeom prst="wedgeRectCallout">
            <a:avLst>
              <a:gd name="adj1" fmla="val -21456"/>
              <a:gd name="adj2" fmla="val 69103"/>
            </a:avLst>
          </a:prstGeom>
          <a:solidFill>
            <a:srgbClr val="F9978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b="1" dirty="0" smtClean="0">
                <a:solidFill>
                  <a:schemeClr val="tx1"/>
                </a:solidFill>
              </a:rPr>
              <a:t>AAI solutions for the ELIXIR community</a:t>
            </a:r>
          </a:p>
          <a:p>
            <a:pPr algn="ctr"/>
            <a:endParaRPr lang="en-US" sz="1000" dirty="0" smtClean="0">
              <a:solidFill>
                <a:schemeClr val="tx1"/>
              </a:solidFill>
            </a:endParaRPr>
          </a:p>
          <a:p>
            <a:pPr algn="ctr"/>
            <a:r>
              <a:rPr lang="en-US" sz="1000" dirty="0">
                <a:solidFill>
                  <a:schemeClr val="tx1"/>
                </a:solidFill>
              </a:rPr>
              <a:t>Demonstrate </a:t>
            </a:r>
            <a:r>
              <a:rPr lang="en-US" sz="1000" dirty="0" smtClean="0">
                <a:solidFill>
                  <a:schemeClr val="tx1"/>
                </a:solidFill>
              </a:rPr>
              <a:t>that a SAML based login can be used to obtain (command-line) access to cloud VMs and </a:t>
            </a:r>
            <a:r>
              <a:rPr lang="en-US" sz="1000" dirty="0" err="1" smtClean="0">
                <a:solidFill>
                  <a:schemeClr val="tx1"/>
                </a:solidFill>
              </a:rPr>
              <a:t>GridFTP</a:t>
            </a:r>
            <a:r>
              <a:rPr lang="en-US" sz="1000" dirty="0" smtClean="0">
                <a:solidFill>
                  <a:schemeClr val="tx1"/>
                </a:solidFill>
              </a:rPr>
              <a:t> (Globus) data </a:t>
            </a:r>
            <a:r>
              <a:rPr lang="en-US" sz="1000" dirty="0">
                <a:solidFill>
                  <a:schemeClr val="tx1"/>
                </a:solidFill>
              </a:rPr>
              <a:t>transfer </a:t>
            </a:r>
            <a:r>
              <a:rPr lang="en-US" sz="1000" dirty="0" smtClean="0">
                <a:solidFill>
                  <a:schemeClr val="tx1"/>
                </a:solidFill>
              </a:rPr>
              <a:t>portal</a:t>
            </a:r>
            <a:endParaRPr lang="en-US" sz="1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0138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AAI building blocks and pilots commenced </a:t>
            </a:r>
            <a:br>
              <a:rPr lang="en-US" dirty="0" smtClean="0"/>
            </a:br>
            <a:r>
              <a:rPr lang="en-US" dirty="0" smtClean="0"/>
              <a:t>First results expected at Q1 2016</a:t>
            </a:r>
            <a:endParaRPr lang="en-US" dirty="0"/>
          </a:p>
        </p:txBody>
      </p:sp>
      <p:sp>
        <p:nvSpPr>
          <p:cNvPr id="21" name="Rounded Rectangle 20"/>
          <p:cNvSpPr/>
          <p:nvPr/>
        </p:nvSpPr>
        <p:spPr>
          <a:xfrm>
            <a:off x="381477" y="2109944"/>
            <a:ext cx="1418748" cy="241662"/>
          </a:xfrm>
          <a:prstGeom prst="roundRect">
            <a:avLst/>
          </a:prstGeom>
          <a:solidFill>
            <a:srgbClr val="C6FBC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 smtClean="0">
                <a:solidFill>
                  <a:sysClr val="windowText" lastClr="000000"/>
                </a:solidFill>
              </a:rPr>
              <a:t>Attribute Authorities</a:t>
            </a:r>
            <a:endParaRPr lang="en-US" sz="1050" dirty="0">
              <a:solidFill>
                <a:sysClr val="windowText" lastClr="000000"/>
              </a:solidFill>
            </a:endParaRPr>
          </a:p>
        </p:txBody>
      </p:sp>
      <p:sp>
        <p:nvSpPr>
          <p:cNvPr id="22" name="Rounded Rectangle 21"/>
          <p:cNvSpPr/>
          <p:nvPr/>
        </p:nvSpPr>
        <p:spPr>
          <a:xfrm>
            <a:off x="381477" y="1289235"/>
            <a:ext cx="1418748" cy="241662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 err="1" smtClean="0">
                <a:solidFill>
                  <a:sysClr val="windowText" lastClr="000000"/>
                </a:solidFill>
              </a:rPr>
              <a:t>IdPs</a:t>
            </a:r>
            <a:endParaRPr lang="en-US" sz="1050" dirty="0">
              <a:solidFill>
                <a:sysClr val="windowText" lastClr="000000"/>
              </a:solidFill>
            </a:endParaRPr>
          </a:p>
        </p:txBody>
      </p:sp>
      <p:sp>
        <p:nvSpPr>
          <p:cNvPr id="24" name="Rounded Rectangle 23"/>
          <p:cNvSpPr/>
          <p:nvPr/>
        </p:nvSpPr>
        <p:spPr>
          <a:xfrm>
            <a:off x="381477" y="2404196"/>
            <a:ext cx="1418748" cy="241662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 smtClean="0">
                <a:solidFill>
                  <a:sysClr val="windowText" lastClr="000000"/>
                </a:solidFill>
              </a:rPr>
              <a:t>Proxy</a:t>
            </a:r>
            <a:endParaRPr lang="en-US" sz="1050" dirty="0">
              <a:solidFill>
                <a:sysClr val="windowText" lastClr="000000"/>
              </a:solidFill>
            </a:endParaRPr>
          </a:p>
        </p:txBody>
      </p:sp>
      <p:sp>
        <p:nvSpPr>
          <p:cNvPr id="25" name="Rounded Rectangle 24"/>
          <p:cNvSpPr/>
          <p:nvPr/>
        </p:nvSpPr>
        <p:spPr>
          <a:xfrm>
            <a:off x="381477" y="3314313"/>
            <a:ext cx="1418748" cy="241662"/>
          </a:xfrm>
          <a:prstGeom prst="roundRect">
            <a:avLst/>
          </a:prstGeom>
          <a:solidFill>
            <a:srgbClr val="F8978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 smtClean="0">
                <a:solidFill>
                  <a:sysClr val="windowText" lastClr="000000"/>
                </a:solidFill>
              </a:rPr>
              <a:t>Token Translation</a:t>
            </a:r>
            <a:endParaRPr lang="en-US" sz="1050" dirty="0">
              <a:solidFill>
                <a:sysClr val="windowText" lastClr="000000"/>
              </a:solidFill>
            </a:endParaRPr>
          </a:p>
        </p:txBody>
      </p:sp>
      <p:sp>
        <p:nvSpPr>
          <p:cNvPr id="26" name="Rounded Rectangle 25"/>
          <p:cNvSpPr/>
          <p:nvPr/>
        </p:nvSpPr>
        <p:spPr>
          <a:xfrm>
            <a:off x="381477" y="4098314"/>
            <a:ext cx="1418748" cy="241662"/>
          </a:xfrm>
          <a:prstGeom prst="roundRect">
            <a:avLst/>
          </a:prstGeom>
          <a:solidFill>
            <a:srgbClr val="F0B9C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smtClean="0">
                <a:solidFill>
                  <a:sysClr val="windowText" lastClr="000000"/>
                </a:solidFill>
              </a:rPr>
              <a:t>Service Provider</a:t>
            </a:r>
            <a:endParaRPr lang="en-US" sz="1050" dirty="0">
              <a:solidFill>
                <a:sysClr val="windowText" lastClr="000000"/>
              </a:solidFill>
            </a:endParaRPr>
          </a:p>
        </p:txBody>
      </p:sp>
      <p:cxnSp>
        <p:nvCxnSpPr>
          <p:cNvPr id="28" name="Straight Arrow Connector 27"/>
          <p:cNvCxnSpPr/>
          <p:nvPr/>
        </p:nvCxnSpPr>
        <p:spPr>
          <a:xfrm>
            <a:off x="381477" y="1645807"/>
            <a:ext cx="3969067" cy="0"/>
          </a:xfrm>
          <a:prstGeom prst="straightConnector1">
            <a:avLst/>
          </a:prstGeom>
          <a:ln w="57150">
            <a:solidFill>
              <a:srgbClr val="9DC3E6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>
            <a:off x="381477" y="2769749"/>
            <a:ext cx="5575918" cy="0"/>
          </a:xfrm>
          <a:prstGeom prst="straightConnector1">
            <a:avLst/>
          </a:prstGeom>
          <a:ln w="57150">
            <a:gradFill>
              <a:gsLst>
                <a:gs pos="0">
                  <a:srgbClr val="FFD966"/>
                </a:gs>
                <a:gs pos="100000">
                  <a:srgbClr val="C7FBC6"/>
                </a:gs>
              </a:gsLst>
              <a:lin ang="0" scaled="0"/>
            </a:gra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/>
          <p:nvPr/>
        </p:nvCxnSpPr>
        <p:spPr>
          <a:xfrm>
            <a:off x="381477" y="3693676"/>
            <a:ext cx="6826567" cy="0"/>
          </a:xfrm>
          <a:prstGeom prst="straightConnector1">
            <a:avLst/>
          </a:prstGeom>
          <a:ln w="57150">
            <a:solidFill>
              <a:srgbClr val="F99782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/>
          <p:nvPr/>
        </p:nvCxnSpPr>
        <p:spPr>
          <a:xfrm>
            <a:off x="381477" y="4466840"/>
            <a:ext cx="8305323" cy="0"/>
          </a:xfrm>
          <a:prstGeom prst="straightConnector1">
            <a:avLst/>
          </a:prstGeom>
          <a:ln w="57150">
            <a:solidFill>
              <a:srgbClr val="F1B9C7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/>
          <p:cNvSpPr txBox="1"/>
          <p:nvPr/>
        </p:nvSpPr>
        <p:spPr>
          <a:xfrm>
            <a:off x="2443162" y="1196227"/>
            <a:ext cx="177484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Library, hybrid </a:t>
            </a:r>
            <a:r>
              <a:rPr lang="en-US" sz="1000" dirty="0" err="1" smtClean="0"/>
              <a:t>AuthN</a:t>
            </a:r>
            <a:endParaRPr lang="en-US" sz="1000" dirty="0" smtClean="0"/>
          </a:p>
          <a:p>
            <a:r>
              <a:rPr lang="en-US" sz="1000" dirty="0" smtClean="0"/>
              <a:t>Library, </a:t>
            </a:r>
            <a:r>
              <a:rPr lang="en-US" sz="1000" dirty="0" err="1" smtClean="0"/>
              <a:t>IdP</a:t>
            </a:r>
            <a:r>
              <a:rPr lang="en-US" sz="1000" dirty="0" smtClean="0"/>
              <a:t>-SP proxy approach</a:t>
            </a:r>
            <a:endParaRPr lang="en-US" sz="1000" dirty="0"/>
          </a:p>
        </p:txBody>
      </p:sp>
      <p:sp>
        <p:nvSpPr>
          <p:cNvPr id="40" name="TextBox 39"/>
          <p:cNvSpPr txBox="1"/>
          <p:nvPr/>
        </p:nvSpPr>
        <p:spPr>
          <a:xfrm>
            <a:off x="3267077" y="2328428"/>
            <a:ext cx="242406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err="1" smtClean="0"/>
              <a:t>Perun</a:t>
            </a:r>
            <a:r>
              <a:rPr lang="en-US" sz="1000" dirty="0" smtClean="0"/>
              <a:t> and </a:t>
            </a:r>
            <a:r>
              <a:rPr lang="en-US" sz="1000" dirty="0" err="1" smtClean="0"/>
              <a:t>COmanage</a:t>
            </a:r>
            <a:r>
              <a:rPr lang="en-US" sz="1000" dirty="0" smtClean="0"/>
              <a:t> AAs for BBMRI &amp; EGI</a:t>
            </a:r>
          </a:p>
          <a:p>
            <a:r>
              <a:rPr lang="en-US" sz="1000" dirty="0" err="1" smtClean="0"/>
              <a:t>OpenConext</a:t>
            </a:r>
            <a:r>
              <a:rPr lang="en-US" sz="1000" dirty="0" smtClean="0"/>
              <a:t> attribute aggregation</a:t>
            </a:r>
            <a:endParaRPr lang="en-US" sz="1000" dirty="0"/>
          </a:p>
        </p:txBody>
      </p:sp>
      <p:sp>
        <p:nvSpPr>
          <p:cNvPr id="43" name="TextBox 42"/>
          <p:cNvSpPr txBox="1"/>
          <p:nvPr/>
        </p:nvSpPr>
        <p:spPr>
          <a:xfrm>
            <a:off x="5962157" y="4010923"/>
            <a:ext cx="24625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err="1"/>
              <a:t>o</a:t>
            </a:r>
            <a:r>
              <a:rPr lang="en-US" sz="1000" dirty="0" err="1" smtClean="0"/>
              <a:t>wnCloud</a:t>
            </a:r>
            <a:r>
              <a:rPr lang="en-US" sz="1000" dirty="0" smtClean="0"/>
              <a:t> &amp; </a:t>
            </a:r>
            <a:r>
              <a:rPr lang="en-US" sz="1000" dirty="0" err="1" smtClean="0"/>
              <a:t>LibreOffice</a:t>
            </a:r>
            <a:r>
              <a:rPr lang="en-US" sz="1000" dirty="0" smtClean="0"/>
              <a:t> SPs and Integration</a:t>
            </a:r>
          </a:p>
          <a:p>
            <a:r>
              <a:rPr lang="en-US" sz="1000" dirty="0"/>
              <a:t>ORCID </a:t>
            </a:r>
            <a:r>
              <a:rPr lang="en-US" sz="1000" dirty="0" smtClean="0"/>
              <a:t>SP</a:t>
            </a:r>
            <a:endParaRPr lang="en-US" sz="1000" dirty="0"/>
          </a:p>
        </p:txBody>
      </p:sp>
      <p:sp>
        <p:nvSpPr>
          <p:cNvPr id="49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296359" y="4804524"/>
            <a:ext cx="555766" cy="206155"/>
          </a:xfrm>
        </p:spPr>
        <p:txBody>
          <a:bodyPr/>
          <a:lstStyle/>
          <a:p>
            <a:fld id="{2219C294-65EE-4FC7-8E20-A88CF1C2EDAC}" type="slidenum">
              <a:rPr lang="it-IT" smtClean="0"/>
              <a:t>16</a:t>
            </a:fld>
            <a:endParaRPr lang="it-IT"/>
          </a:p>
        </p:txBody>
      </p:sp>
      <p:sp>
        <p:nvSpPr>
          <p:cNvPr id="51" name="Rectangular Callout 50"/>
          <p:cNvSpPr/>
          <p:nvPr/>
        </p:nvSpPr>
        <p:spPr>
          <a:xfrm>
            <a:off x="6557963" y="991913"/>
            <a:ext cx="2294162" cy="2220720"/>
          </a:xfrm>
          <a:prstGeom prst="wedgeRectCallout">
            <a:avLst>
              <a:gd name="adj1" fmla="val 41755"/>
              <a:gd name="adj2" fmla="val 105454"/>
            </a:avLst>
          </a:prstGeom>
          <a:solidFill>
            <a:srgbClr val="F1BAC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b="1" dirty="0" smtClean="0">
                <a:solidFill>
                  <a:schemeClr val="tx1"/>
                </a:solidFill>
              </a:rPr>
              <a:t>AAI solutions for (commercial) service providers</a:t>
            </a:r>
          </a:p>
          <a:p>
            <a:pPr algn="ctr"/>
            <a:endParaRPr lang="en-US" sz="1000" dirty="0" smtClean="0">
              <a:solidFill>
                <a:schemeClr val="tx1"/>
              </a:solidFill>
            </a:endParaRPr>
          </a:p>
          <a:p>
            <a:pPr algn="ctr"/>
            <a:r>
              <a:rPr lang="en-US" sz="1000" dirty="0" smtClean="0">
                <a:solidFill>
                  <a:schemeClr val="tx1"/>
                </a:solidFill>
              </a:rPr>
              <a:t>Boost the adoption of AAI technologies by service providers in the public and non-public domain by showcasing the the added value of a </a:t>
            </a:r>
            <a:r>
              <a:rPr lang="en-US" sz="1000" dirty="0" err="1" smtClean="0">
                <a:solidFill>
                  <a:schemeClr val="tx1"/>
                </a:solidFill>
              </a:rPr>
              <a:t>standardised</a:t>
            </a:r>
            <a:r>
              <a:rPr lang="en-US" sz="1000" dirty="0" smtClean="0">
                <a:solidFill>
                  <a:schemeClr val="tx1"/>
                </a:solidFill>
              </a:rPr>
              <a:t> AAI for both research communities and service providers</a:t>
            </a:r>
          </a:p>
          <a:p>
            <a:pPr algn="ctr"/>
            <a:endParaRPr lang="en-US" sz="1000" dirty="0">
              <a:solidFill>
                <a:schemeClr val="tx1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807881" y="3398099"/>
            <a:ext cx="229902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TTS with CI-logon and VO portal </a:t>
            </a:r>
            <a:r>
              <a:rPr lang="en-US" sz="1000" smtClean="0"/>
              <a:t>for Elixir</a:t>
            </a:r>
            <a:endParaRPr lang="en-US" sz="1000" dirty="0" smtClean="0"/>
          </a:p>
        </p:txBody>
      </p:sp>
    </p:spTree>
    <p:extLst>
      <p:ext uri="{BB962C8B-B14F-4D97-AF65-F5344CB8AC3E}">
        <p14:creationId xmlns:p14="http://schemas.microsoft.com/office/powerpoint/2010/main" val="1168096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ight Arrow 5"/>
          <p:cNvSpPr/>
          <p:nvPr/>
        </p:nvSpPr>
        <p:spPr>
          <a:xfrm>
            <a:off x="8216432" y="2103863"/>
            <a:ext cx="635693" cy="498088"/>
          </a:xfrm>
          <a:prstGeom prst="rightArrow">
            <a:avLst/>
          </a:prstGeom>
          <a:solidFill>
            <a:srgbClr val="003F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0201" y="28311"/>
            <a:ext cx="6780516" cy="695826"/>
          </a:xfrm>
        </p:spPr>
        <p:txBody>
          <a:bodyPr>
            <a:normAutofit/>
          </a:bodyPr>
          <a:lstStyle/>
          <a:p>
            <a:r>
              <a:rPr lang="en-GB" noProof="0" dirty="0" smtClean="0"/>
              <a:t>Activities in SA1 Pilots: planning</a:t>
            </a:r>
            <a:endParaRPr lang="en-GB" noProof="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B5D4A3-EC48-4948-B56B-369ED226E95B}" type="slidenum">
              <a:rPr lang="nl-NL" smtClean="0"/>
              <a:pPr/>
              <a:t>17</a:t>
            </a:fld>
            <a:endParaRPr lang="nl-NL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51515028"/>
              </p:ext>
            </p:extLst>
          </p:nvPr>
        </p:nvGraphicFramePr>
        <p:xfrm>
          <a:off x="265233" y="1243812"/>
          <a:ext cx="7640250" cy="224179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8050"/>
                <a:gridCol w="1528050"/>
                <a:gridCol w="1528050"/>
                <a:gridCol w="1528050"/>
                <a:gridCol w="152805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Q1-2016</a:t>
                      </a:r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Q2-2016</a:t>
                      </a:r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Q3-2016</a:t>
                      </a:r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Q4-2016</a:t>
                      </a:r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Q1-2017</a:t>
                      </a:r>
                    </a:p>
                  </a:txBody>
                  <a:tcPr anchor="b"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51426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dirty="0"/>
                        <a:t>Guest access:</a:t>
                      </a:r>
                    </a:p>
                    <a:p>
                      <a:r>
                        <a:rPr lang="en-GB" sz="800" dirty="0" smtClean="0"/>
                        <a:t>Library</a:t>
                      </a:r>
                      <a:r>
                        <a:rPr lang="en-GB" sz="800" baseline="0" dirty="0" smtClean="0"/>
                        <a:t> proxy</a:t>
                      </a:r>
                    </a:p>
                    <a:p>
                      <a:r>
                        <a:rPr lang="en-GB" sz="800" baseline="0" dirty="0" smtClean="0"/>
                        <a:t>Hybrid </a:t>
                      </a:r>
                      <a:r>
                        <a:rPr lang="en-GB" sz="800" baseline="0" dirty="0" err="1" smtClean="0"/>
                        <a:t>AuthN</a:t>
                      </a:r>
                      <a:r>
                        <a:rPr lang="en-GB" sz="800" baseline="0" dirty="0" smtClean="0"/>
                        <a:t> models</a:t>
                      </a:r>
                      <a:endParaRPr lang="en-GB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51426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dirty="0"/>
                        <a:t>Guest access:</a:t>
                      </a:r>
                    </a:p>
                    <a:p>
                      <a:r>
                        <a:rPr lang="en-GB" sz="800" dirty="0"/>
                        <a:t>Social </a:t>
                      </a:r>
                      <a:r>
                        <a:rPr lang="en-GB" sz="800" dirty="0" smtClean="0"/>
                        <a:t>IDs</a:t>
                      </a:r>
                      <a:r>
                        <a:rPr lang="en-GB" sz="800" baseline="0" dirty="0" smtClean="0"/>
                        <a:t>/Catch all </a:t>
                      </a:r>
                      <a:r>
                        <a:rPr lang="en-GB" sz="800" baseline="0" dirty="0" err="1" smtClean="0"/>
                        <a:t>IdPs</a:t>
                      </a:r>
                      <a:endParaRPr lang="en-GB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51426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dirty="0"/>
                        <a:t>Guest access:</a:t>
                      </a:r>
                    </a:p>
                    <a:p>
                      <a:pPr marL="0" marR="0" indent="0" algn="l" defTabSz="51426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dirty="0" err="1"/>
                        <a:t>eGov</a:t>
                      </a:r>
                      <a:r>
                        <a:rPr lang="en-GB" sz="800" dirty="0"/>
                        <a:t> </a:t>
                      </a:r>
                      <a:r>
                        <a:rPr lang="en-GB" sz="800" dirty="0" smtClean="0"/>
                        <a:t>IDs</a:t>
                      </a:r>
                    </a:p>
                    <a:p>
                      <a:pPr marL="0" marR="0" indent="0" algn="l" defTabSz="51426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dirty="0" smtClean="0"/>
                        <a:t>Reputation</a:t>
                      </a:r>
                      <a:r>
                        <a:rPr lang="en-GB" sz="800" baseline="0" dirty="0" smtClean="0"/>
                        <a:t> services</a:t>
                      </a:r>
                      <a:endParaRPr lang="en-GB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800" dirty="0" smtClean="0"/>
                        <a:t>Attribute Authorities:</a:t>
                      </a:r>
                    </a:p>
                    <a:p>
                      <a:r>
                        <a:rPr lang="en-GB" sz="800" dirty="0" smtClean="0"/>
                        <a:t>PERUN AA and </a:t>
                      </a:r>
                      <a:r>
                        <a:rPr lang="en-GB" sz="800" dirty="0" err="1" smtClean="0"/>
                        <a:t>OpenConext</a:t>
                      </a:r>
                      <a:endParaRPr lang="en-GB" sz="8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51426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dirty="0" smtClean="0"/>
                        <a:t>Attribute Authorities:</a:t>
                      </a:r>
                    </a:p>
                    <a:p>
                      <a:r>
                        <a:rPr lang="en-GB" sz="800" dirty="0" err="1" smtClean="0"/>
                        <a:t>VOPaaS</a:t>
                      </a:r>
                      <a:r>
                        <a:rPr lang="en-GB" sz="800" baseline="0" dirty="0" smtClean="0"/>
                        <a:t> components incl. </a:t>
                      </a:r>
                      <a:r>
                        <a:rPr lang="en-GB" sz="800" baseline="0" dirty="0" err="1" smtClean="0"/>
                        <a:t>C</a:t>
                      </a:r>
                      <a:r>
                        <a:rPr lang="en-GB" sz="800" dirty="0" err="1" smtClean="0"/>
                        <a:t>omanage</a:t>
                      </a:r>
                      <a:r>
                        <a:rPr lang="en-GB" sz="800" dirty="0" smtClean="0"/>
                        <a:t> AA</a:t>
                      </a:r>
                      <a:endParaRPr lang="en-GB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51426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dirty="0" smtClean="0"/>
                        <a:t>Attribute Authorities:</a:t>
                      </a:r>
                    </a:p>
                    <a:p>
                      <a:r>
                        <a:rPr lang="en-GB" sz="800" dirty="0" smtClean="0"/>
                        <a:t>Feasibility</a:t>
                      </a:r>
                      <a:r>
                        <a:rPr lang="en-GB" sz="800" baseline="0" dirty="0" smtClean="0"/>
                        <a:t> of multiple AAs</a:t>
                      </a:r>
                    </a:p>
                    <a:p>
                      <a:endParaRPr lang="en-GB" sz="8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800" dirty="0" smtClean="0"/>
                        <a:t>Token translation:</a:t>
                      </a:r>
                    </a:p>
                    <a:p>
                      <a:r>
                        <a:rPr lang="en-GB" sz="800" dirty="0" smtClean="0"/>
                        <a:t>CI-logon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800" dirty="0" smtClean="0"/>
                        <a:t>Token translation:</a:t>
                      </a:r>
                    </a:p>
                    <a:p>
                      <a:r>
                        <a:rPr lang="en-GB" sz="800" dirty="0" smtClean="0"/>
                        <a:t>CI-logon – extended</a:t>
                      </a:r>
                    </a:p>
                    <a:p>
                      <a:r>
                        <a:rPr lang="en-GB" sz="800" dirty="0" smtClean="0"/>
                        <a:t>LDF, Unity (other solutions)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800" dirty="0" smtClean="0"/>
                        <a:t>Token translation:</a:t>
                      </a:r>
                    </a:p>
                    <a:p>
                      <a:r>
                        <a:rPr lang="en-GB" sz="800" dirty="0" smtClean="0"/>
                        <a:t>Incorporate attributes for </a:t>
                      </a:r>
                      <a:r>
                        <a:rPr lang="en-GB" sz="800" dirty="0" err="1" smtClean="0"/>
                        <a:t>AuthZ</a:t>
                      </a:r>
                      <a:r>
                        <a:rPr lang="en-GB" sz="800" dirty="0" smtClean="0"/>
                        <a:t> </a:t>
                      </a:r>
                      <a:r>
                        <a:rPr lang="en-GB" sz="800" baseline="0" dirty="0" smtClean="0"/>
                        <a:t> in TTS</a:t>
                      </a:r>
                      <a:endParaRPr lang="en-GB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800" dirty="0"/>
                    </a:p>
                  </a:txBody>
                  <a:tcPr/>
                </a:tc>
              </a:tr>
              <a:tr h="499354">
                <a:tc>
                  <a:txBody>
                    <a:bodyPr/>
                    <a:lstStyle/>
                    <a:p>
                      <a:r>
                        <a:rPr lang="en-GB" sz="800" dirty="0" smtClean="0"/>
                        <a:t>Access</a:t>
                      </a:r>
                      <a:r>
                        <a:rPr lang="en-GB" sz="800" baseline="0" dirty="0" smtClean="0"/>
                        <a:t> to (</a:t>
                      </a:r>
                      <a:r>
                        <a:rPr lang="en-GB" sz="800" baseline="0" dirty="0" err="1" smtClean="0"/>
                        <a:t>commerical</a:t>
                      </a:r>
                      <a:r>
                        <a:rPr lang="en-GB" sz="800" dirty="0" smtClean="0"/>
                        <a:t>)</a:t>
                      </a:r>
                      <a:r>
                        <a:rPr lang="en-GB" sz="800" baseline="0" dirty="0" smtClean="0"/>
                        <a:t> services:</a:t>
                      </a:r>
                    </a:p>
                    <a:p>
                      <a:r>
                        <a:rPr lang="en-GB" sz="800" baseline="0" dirty="0" smtClean="0"/>
                        <a:t>ORCID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800" dirty="0" smtClean="0"/>
                        <a:t>Access</a:t>
                      </a:r>
                      <a:r>
                        <a:rPr lang="en-GB" sz="800" baseline="0" dirty="0" smtClean="0"/>
                        <a:t> to (</a:t>
                      </a:r>
                      <a:r>
                        <a:rPr lang="en-GB" sz="800" baseline="0" dirty="0" err="1" smtClean="0"/>
                        <a:t>commerical</a:t>
                      </a:r>
                      <a:r>
                        <a:rPr lang="en-GB" sz="800" dirty="0" smtClean="0"/>
                        <a:t>)</a:t>
                      </a:r>
                      <a:r>
                        <a:rPr lang="en-GB" sz="800" baseline="0" dirty="0" smtClean="0"/>
                        <a:t> services:</a:t>
                      </a:r>
                    </a:p>
                    <a:p>
                      <a:r>
                        <a:rPr lang="en-GB" sz="800" baseline="0" dirty="0" err="1" smtClean="0"/>
                        <a:t>ownCloud</a:t>
                      </a:r>
                      <a:r>
                        <a:rPr lang="en-GB" sz="800" baseline="0" dirty="0" smtClean="0"/>
                        <a:t>/</a:t>
                      </a:r>
                      <a:r>
                        <a:rPr lang="en-GB" sz="800" baseline="0" dirty="0" err="1" smtClean="0"/>
                        <a:t>LibreOffice</a:t>
                      </a:r>
                      <a:endParaRPr lang="en-GB" sz="8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800" dirty="0" smtClean="0"/>
                        <a:t>Access</a:t>
                      </a:r>
                      <a:r>
                        <a:rPr lang="en-GB" sz="800" baseline="0" dirty="0" smtClean="0"/>
                        <a:t> to (</a:t>
                      </a:r>
                      <a:r>
                        <a:rPr lang="en-GB" sz="800" baseline="0" dirty="0" err="1" smtClean="0"/>
                        <a:t>commerical</a:t>
                      </a:r>
                      <a:r>
                        <a:rPr lang="en-GB" sz="800" dirty="0" smtClean="0"/>
                        <a:t>)</a:t>
                      </a:r>
                      <a:r>
                        <a:rPr lang="en-GB" sz="800" baseline="0" dirty="0" smtClean="0"/>
                        <a:t> services:</a:t>
                      </a:r>
                    </a:p>
                    <a:p>
                      <a:r>
                        <a:rPr lang="en-GB" sz="800" baseline="0" dirty="0" smtClean="0"/>
                        <a:t>Cloud provider TBD</a:t>
                      </a:r>
                      <a:endParaRPr lang="en-GB" sz="8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8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0" name="Striped Right Arrow 9"/>
          <p:cNvSpPr/>
          <p:nvPr/>
        </p:nvSpPr>
        <p:spPr>
          <a:xfrm>
            <a:off x="265233" y="4159611"/>
            <a:ext cx="8586892" cy="548272"/>
          </a:xfrm>
          <a:prstGeom prst="stripedRightArrow">
            <a:avLst/>
          </a:prstGeom>
          <a:gradFill>
            <a:gsLst>
              <a:gs pos="3996">
                <a:schemeClr val="accent2"/>
              </a:gs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6"/>
              </a:gs>
              <a:gs pos="32000">
                <a:schemeClr val="accent1">
                  <a:lumMod val="45000"/>
                  <a:lumOff val="55000"/>
                </a:schemeClr>
              </a:gs>
              <a:gs pos="92000">
                <a:schemeClr val="accent6"/>
              </a:gs>
            </a:gsLst>
            <a:lin ang="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106260" y="4283485"/>
            <a:ext cx="128330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pilot components</a:t>
            </a:r>
            <a:endParaRPr lang="en-US" sz="1200" dirty="0"/>
          </a:p>
        </p:txBody>
      </p:sp>
      <p:sp>
        <p:nvSpPr>
          <p:cNvPr id="19" name="TextBox 18"/>
          <p:cNvSpPr txBox="1"/>
          <p:nvPr/>
        </p:nvSpPr>
        <p:spPr>
          <a:xfrm>
            <a:off x="3866112" y="4290015"/>
            <a:ext cx="40160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p</a:t>
            </a:r>
            <a:r>
              <a:rPr lang="en-US" sz="1200" dirty="0" smtClean="0"/>
              <a:t>ilot integration of different components </a:t>
            </a:r>
            <a:r>
              <a:rPr lang="en-US" sz="1200" smtClean="0"/>
              <a:t>across communities</a:t>
            </a:r>
            <a:endParaRPr lang="en-US" sz="1200" dirty="0"/>
          </a:p>
        </p:txBody>
      </p:sp>
      <p:sp>
        <p:nvSpPr>
          <p:cNvPr id="20" name="Rectangle 19"/>
          <p:cNvSpPr/>
          <p:nvPr/>
        </p:nvSpPr>
        <p:spPr>
          <a:xfrm>
            <a:off x="4835451" y="1620566"/>
            <a:ext cx="3070032" cy="1865040"/>
          </a:xfrm>
          <a:prstGeom prst="rect">
            <a:avLst/>
          </a:prstGeom>
          <a:solidFill>
            <a:schemeClr val="accent6">
              <a:lumMod val="40000"/>
              <a:lumOff val="60000"/>
              <a:alpha val="4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 rot="19291118">
            <a:off x="4989117" y="1912790"/>
            <a:ext cx="120898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To be determined</a:t>
            </a:r>
            <a:endParaRPr lang="en-US" sz="1100" dirty="0"/>
          </a:p>
        </p:txBody>
      </p:sp>
      <p:sp>
        <p:nvSpPr>
          <p:cNvPr id="24" name="TextBox 23"/>
          <p:cNvSpPr txBox="1"/>
          <p:nvPr/>
        </p:nvSpPr>
        <p:spPr>
          <a:xfrm rot="19291118">
            <a:off x="4991537" y="2255774"/>
            <a:ext cx="217559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Cross community/e-infra use cases</a:t>
            </a:r>
            <a:endParaRPr lang="en-US" sz="1100" dirty="0"/>
          </a:p>
        </p:txBody>
      </p:sp>
      <p:sp>
        <p:nvSpPr>
          <p:cNvPr id="25" name="TextBox 24"/>
          <p:cNvSpPr txBox="1"/>
          <p:nvPr/>
        </p:nvSpPr>
        <p:spPr>
          <a:xfrm rot="19291118">
            <a:off x="5469492" y="2491940"/>
            <a:ext cx="246734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Feedback from communities &amp; Wrap up</a:t>
            </a:r>
            <a:endParaRPr lang="en-US" sz="1100" dirty="0"/>
          </a:p>
        </p:txBody>
      </p:sp>
      <p:sp>
        <p:nvSpPr>
          <p:cNvPr id="4" name="Rectangle 3"/>
          <p:cNvSpPr/>
          <p:nvPr/>
        </p:nvSpPr>
        <p:spPr>
          <a:xfrm>
            <a:off x="7961974" y="1243812"/>
            <a:ext cx="483219" cy="2241794"/>
          </a:xfrm>
          <a:prstGeom prst="rect">
            <a:avLst/>
          </a:prstGeom>
          <a:solidFill>
            <a:srgbClr val="003F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wordArtVert" rtlCol="0" anchor="ctr"/>
          <a:lstStyle/>
          <a:p>
            <a:pPr algn="ctr"/>
            <a:r>
              <a:rPr lang="en-US" sz="1800" dirty="0" smtClean="0"/>
              <a:t>AARC2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330553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Challenges/Discussion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Maturity level of components?</a:t>
            </a:r>
          </a:p>
          <a:p>
            <a:endParaRPr lang="en-US" dirty="0"/>
          </a:p>
          <a:p>
            <a:r>
              <a:rPr lang="en-US" dirty="0" smtClean="0"/>
              <a:t>Documentation of sufficient quality?</a:t>
            </a:r>
          </a:p>
          <a:p>
            <a:endParaRPr lang="en-US" dirty="0"/>
          </a:p>
          <a:p>
            <a:r>
              <a:rPr lang="en-US" dirty="0" smtClean="0"/>
              <a:t>Sustainability of components and exploitation models?</a:t>
            </a:r>
          </a:p>
          <a:p>
            <a:endParaRPr lang="en-US" dirty="0"/>
          </a:p>
          <a:p>
            <a:r>
              <a:rPr lang="en-US" dirty="0" smtClean="0"/>
              <a:t>Adoption</a:t>
            </a:r>
          </a:p>
          <a:p>
            <a:pPr lvl="1"/>
            <a:r>
              <a:rPr lang="en-US" dirty="0" smtClean="0"/>
              <a:t>Functional requirements met? </a:t>
            </a:r>
          </a:p>
          <a:p>
            <a:pPr lvl="1"/>
            <a:r>
              <a:rPr lang="en-US" dirty="0" smtClean="0"/>
              <a:t>Easy to deploy?</a:t>
            </a:r>
          </a:p>
          <a:p>
            <a:pPr lvl="1"/>
            <a:r>
              <a:rPr lang="en-US" dirty="0" smtClean="0"/>
              <a:t>Easy to use?</a:t>
            </a:r>
          </a:p>
          <a:p>
            <a:pPr lvl="1"/>
            <a:r>
              <a:rPr lang="en-US" dirty="0" smtClean="0"/>
              <a:t>Scalable?</a:t>
            </a:r>
          </a:p>
          <a:p>
            <a:pPr lvl="1"/>
            <a:r>
              <a:rPr lang="en-US" smtClean="0"/>
              <a:t>...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19C294-65EE-4FC7-8E20-A88CF1C2EDAC}" type="slidenum">
              <a:rPr lang="it-IT" smtClean="0"/>
              <a:t>18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6982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333103" y="992777"/>
            <a:ext cx="8445137" cy="3757073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50">
              <a:solidFill>
                <a:sysClr val="windowText" lastClr="00000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To explore the use of guest identities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19</a:t>
            </a:fld>
            <a:endParaRPr lang="en"/>
          </a:p>
        </p:txBody>
      </p:sp>
      <p:sp>
        <p:nvSpPr>
          <p:cNvPr id="21" name="TextBox 20"/>
          <p:cNvSpPr txBox="1"/>
          <p:nvPr/>
        </p:nvSpPr>
        <p:spPr>
          <a:xfrm>
            <a:off x="2144792" y="4800833"/>
            <a:ext cx="440377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/>
              <a:t>  * https://wiki.geant.org/display/AARC/SA1.1+Guest+identities</a:t>
            </a:r>
          </a:p>
          <a:p>
            <a:r>
              <a:rPr lang="en-GB" sz="800"/>
              <a:t>** http://www.geant.net/Resources/Open_Call_deliverables/Documents/WoT4LoA_final_report.pdf</a:t>
            </a:r>
          </a:p>
        </p:txBody>
      </p:sp>
      <p:sp>
        <p:nvSpPr>
          <p:cNvPr id="15" name="Rounded Rectangular Callout 14"/>
          <p:cNvSpPr/>
          <p:nvPr/>
        </p:nvSpPr>
        <p:spPr>
          <a:xfrm>
            <a:off x="540000" y="2336648"/>
            <a:ext cx="1143000" cy="499534"/>
          </a:xfrm>
          <a:prstGeom prst="wedgeRoundRectCallout">
            <a:avLst>
              <a:gd name="adj1" fmla="val 71019"/>
              <a:gd name="adj2" fmla="val 48429"/>
              <a:gd name="adj3" fmla="val 16667"/>
            </a:avLst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800" b="1">
                <a:solidFill>
                  <a:schemeClr val="tx1"/>
                </a:solidFill>
              </a:rPr>
              <a:t>Increase LoA</a:t>
            </a:r>
          </a:p>
          <a:p>
            <a:pPr algn="ctr"/>
            <a:r>
              <a:rPr lang="en-GB" sz="800">
                <a:solidFill>
                  <a:schemeClr val="tx1"/>
                </a:solidFill>
              </a:rPr>
              <a:t>bonafide?</a:t>
            </a:r>
          </a:p>
          <a:p>
            <a:pPr algn="ctr"/>
            <a:r>
              <a:rPr lang="en-GB" sz="800">
                <a:solidFill>
                  <a:schemeClr val="tx1"/>
                </a:solidFill>
              </a:rPr>
              <a:t>reputation service?</a:t>
            </a:r>
          </a:p>
        </p:txBody>
      </p:sp>
      <p:sp>
        <p:nvSpPr>
          <p:cNvPr id="16" name="Rounded Rectangular Callout 15"/>
          <p:cNvSpPr/>
          <p:nvPr/>
        </p:nvSpPr>
        <p:spPr>
          <a:xfrm>
            <a:off x="540000" y="1159785"/>
            <a:ext cx="1143000" cy="499534"/>
          </a:xfrm>
          <a:prstGeom prst="wedgeRoundRectCallout">
            <a:avLst>
              <a:gd name="adj1" fmla="val 70278"/>
              <a:gd name="adj2" fmla="val 61989"/>
              <a:gd name="adj3" fmla="val 16667"/>
            </a:avLst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800" b="1">
                <a:solidFill>
                  <a:schemeClr val="tx1"/>
                </a:solidFill>
              </a:rPr>
              <a:t>Status &amp; availablity</a:t>
            </a:r>
          </a:p>
          <a:p>
            <a:pPr algn="ctr"/>
            <a:r>
              <a:rPr lang="en-GB" sz="800">
                <a:solidFill>
                  <a:schemeClr val="tx1"/>
                </a:solidFill>
              </a:rPr>
              <a:t>list of countries </a:t>
            </a:r>
          </a:p>
          <a:p>
            <a:pPr algn="ctr"/>
            <a:r>
              <a:rPr lang="en-GB" sz="800">
                <a:solidFill>
                  <a:schemeClr val="tx1"/>
                </a:solidFill>
              </a:rPr>
              <a:t>pilot technical &amp; policy feasibility</a:t>
            </a:r>
          </a:p>
        </p:txBody>
      </p:sp>
      <p:sp>
        <p:nvSpPr>
          <p:cNvPr id="17" name="Rounded Rectangular Callout 16"/>
          <p:cNvSpPr/>
          <p:nvPr/>
        </p:nvSpPr>
        <p:spPr>
          <a:xfrm>
            <a:off x="531534" y="4006349"/>
            <a:ext cx="1143000" cy="510130"/>
          </a:xfrm>
          <a:prstGeom prst="wedgeRoundRectCallout">
            <a:avLst>
              <a:gd name="adj1" fmla="val 71146"/>
              <a:gd name="adj2" fmla="val 40115"/>
              <a:gd name="adj3" fmla="val 16667"/>
            </a:avLst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800" b="1" dirty="0">
                <a:solidFill>
                  <a:schemeClr val="tx1"/>
                </a:solidFill>
              </a:rPr>
              <a:t>Increase coverage</a:t>
            </a:r>
          </a:p>
          <a:p>
            <a:pPr algn="ctr"/>
            <a:r>
              <a:rPr lang="en-GB" sz="800" dirty="0">
                <a:solidFill>
                  <a:schemeClr val="tx1"/>
                </a:solidFill>
              </a:rPr>
              <a:t>training</a:t>
            </a:r>
          </a:p>
          <a:p>
            <a:pPr algn="ctr"/>
            <a:r>
              <a:rPr lang="en-GB" sz="800" dirty="0">
                <a:solidFill>
                  <a:schemeClr val="tx1"/>
                </a:solidFill>
              </a:rPr>
              <a:t>as a service </a:t>
            </a:r>
            <a:r>
              <a:rPr lang="en-GB" sz="800" dirty="0" smtClean="0">
                <a:solidFill>
                  <a:schemeClr val="tx1"/>
                </a:solidFill>
              </a:rPr>
              <a:t>solutions</a:t>
            </a:r>
          </a:p>
          <a:p>
            <a:pPr algn="ctr"/>
            <a:r>
              <a:rPr lang="en-GB" sz="800" dirty="0" smtClean="0">
                <a:solidFill>
                  <a:schemeClr val="tx1"/>
                </a:solidFill>
              </a:rPr>
              <a:t>“grease” the process</a:t>
            </a:r>
            <a:endParaRPr lang="en-GB" sz="800" dirty="0">
              <a:solidFill>
                <a:schemeClr val="tx1"/>
              </a:solidFill>
            </a:endParaRPr>
          </a:p>
        </p:txBody>
      </p:sp>
      <p:sp>
        <p:nvSpPr>
          <p:cNvPr id="18" name="Rounded Rectangular Callout 17"/>
          <p:cNvSpPr/>
          <p:nvPr/>
        </p:nvSpPr>
        <p:spPr>
          <a:xfrm>
            <a:off x="540000" y="2886978"/>
            <a:ext cx="1143000" cy="499534"/>
          </a:xfrm>
          <a:prstGeom prst="wedgeRoundRectCallout">
            <a:avLst>
              <a:gd name="adj1" fmla="val 71760"/>
              <a:gd name="adj2" fmla="val 63682"/>
              <a:gd name="adj3" fmla="val 16667"/>
            </a:avLst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800" b="1">
                <a:solidFill>
                  <a:schemeClr val="tx1"/>
                </a:solidFill>
              </a:rPr>
              <a:t>Increase LoA</a:t>
            </a:r>
          </a:p>
          <a:p>
            <a:pPr algn="ctr"/>
            <a:r>
              <a:rPr lang="en-GB" sz="800">
                <a:solidFill>
                  <a:schemeClr val="tx1"/>
                </a:solidFill>
              </a:rPr>
              <a:t>bonafide?</a:t>
            </a:r>
          </a:p>
          <a:p>
            <a:pPr algn="ctr"/>
            <a:r>
              <a:rPr lang="en-GB" sz="800">
                <a:solidFill>
                  <a:schemeClr val="tx1"/>
                </a:solidFill>
              </a:rPr>
              <a:t>reputation service?</a:t>
            </a:r>
          </a:p>
          <a:p>
            <a:pPr algn="ctr"/>
            <a:r>
              <a:rPr lang="en-GB" sz="800">
                <a:solidFill>
                  <a:schemeClr val="tx1"/>
                </a:solidFill>
              </a:rPr>
              <a:t>cost effective?</a:t>
            </a:r>
          </a:p>
        </p:txBody>
      </p:sp>
      <p:sp>
        <p:nvSpPr>
          <p:cNvPr id="41" name="Rounded Rectangular Callout 40"/>
          <p:cNvSpPr/>
          <p:nvPr/>
        </p:nvSpPr>
        <p:spPr>
          <a:xfrm>
            <a:off x="540000" y="3440311"/>
            <a:ext cx="1143000" cy="499534"/>
          </a:xfrm>
          <a:prstGeom prst="wedgeRoundRectCallout">
            <a:avLst>
              <a:gd name="adj1" fmla="val 73378"/>
              <a:gd name="adj2" fmla="val -35568"/>
              <a:gd name="adj3" fmla="val 16667"/>
            </a:avLst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800" b="1">
                <a:solidFill>
                  <a:schemeClr val="tx1"/>
                </a:solidFill>
              </a:rPr>
              <a:t>List of Guest IdP solutions?</a:t>
            </a:r>
            <a:endParaRPr lang="en-GB" sz="800">
              <a:solidFill>
                <a:schemeClr val="tx1"/>
              </a:solidFill>
            </a:endParaRPr>
          </a:p>
          <a:p>
            <a:pPr algn="ctr"/>
            <a:r>
              <a:rPr lang="en-GB" sz="800">
                <a:solidFill>
                  <a:schemeClr val="tx1"/>
                </a:solidFill>
              </a:rPr>
              <a:t>Shibb plug-ins?</a:t>
            </a:r>
          </a:p>
        </p:txBody>
      </p:sp>
      <p:sp>
        <p:nvSpPr>
          <p:cNvPr id="46" name="Rounded Rectangular Callout 45"/>
          <p:cNvSpPr/>
          <p:nvPr/>
        </p:nvSpPr>
        <p:spPr>
          <a:xfrm>
            <a:off x="540000" y="1702860"/>
            <a:ext cx="1143000" cy="499534"/>
          </a:xfrm>
          <a:prstGeom prst="wedgeRoundRectCallout">
            <a:avLst>
              <a:gd name="adj1" fmla="val 69736"/>
              <a:gd name="adj2" fmla="val 67779"/>
              <a:gd name="adj3" fmla="val 16667"/>
            </a:avLst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800" b="1">
                <a:solidFill>
                  <a:schemeClr val="tx1"/>
                </a:solidFill>
              </a:rPr>
              <a:t>IdP with IP scoping?</a:t>
            </a:r>
          </a:p>
          <a:p>
            <a:pPr algn="ctr"/>
            <a:r>
              <a:rPr lang="en-GB" sz="800" b="1">
                <a:solidFill>
                  <a:schemeClr val="tx1"/>
                </a:solidFill>
              </a:rPr>
              <a:t>or Library PCs with certificate?</a:t>
            </a:r>
            <a:endParaRPr lang="en-GB" sz="800">
              <a:solidFill>
                <a:schemeClr val="tx1"/>
              </a:solidFill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1777999" y="1303855"/>
            <a:ext cx="5782749" cy="3348014"/>
            <a:chOff x="1777999" y="1303855"/>
            <a:chExt cx="5782749" cy="3348014"/>
          </a:xfrm>
        </p:grpSpPr>
        <p:sp>
          <p:nvSpPr>
            <p:cNvPr id="5" name="Rounded Rectangle 4"/>
            <p:cNvSpPr/>
            <p:nvPr/>
          </p:nvSpPr>
          <p:spPr>
            <a:xfrm>
              <a:off x="1881532" y="4081816"/>
              <a:ext cx="1174202" cy="570053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900" dirty="0">
                  <a:solidFill>
                    <a:srgbClr val="000000"/>
                  </a:solidFill>
                </a:rPr>
                <a:t>Institutional </a:t>
              </a:r>
              <a:r>
                <a:rPr lang="en-GB" sz="900" dirty="0" err="1">
                  <a:solidFill>
                    <a:srgbClr val="000000"/>
                  </a:solidFill>
                </a:rPr>
                <a:t>IdPs</a:t>
              </a:r>
              <a:endParaRPr lang="en-GB" sz="900" dirty="0">
                <a:solidFill>
                  <a:srgbClr val="000000"/>
                </a:solidFill>
              </a:endParaRPr>
            </a:p>
            <a:p>
              <a:pPr algn="ctr"/>
              <a:r>
                <a:rPr lang="en-GB" sz="900" dirty="0">
                  <a:solidFill>
                    <a:srgbClr val="000000"/>
                  </a:solidFill>
                </a:rPr>
                <a:t>all </a:t>
              </a:r>
              <a:r>
                <a:rPr lang="en-GB" sz="900" dirty="0" err="1">
                  <a:solidFill>
                    <a:srgbClr val="000000"/>
                  </a:solidFill>
                </a:rPr>
                <a:t>eduGain</a:t>
              </a:r>
              <a:r>
                <a:rPr lang="en-GB" sz="900" dirty="0">
                  <a:solidFill>
                    <a:srgbClr val="000000"/>
                  </a:solidFill>
                </a:rPr>
                <a:t> (</a:t>
              </a:r>
              <a:r>
                <a:rPr lang="en-GB" sz="900" dirty="0" smtClean="0">
                  <a:solidFill>
                    <a:srgbClr val="000000"/>
                  </a:solidFill>
                </a:rPr>
                <a:t>academia, min. set of attributes)</a:t>
              </a:r>
              <a:endParaRPr lang="en-GB" sz="900" dirty="0">
                <a:solidFill>
                  <a:srgbClr val="000000"/>
                </a:solidFill>
              </a:endParaRPr>
            </a:p>
          </p:txBody>
        </p:sp>
        <p:sp>
          <p:nvSpPr>
            <p:cNvPr id="7" name="Rounded Rectangle 6"/>
            <p:cNvSpPr/>
            <p:nvPr/>
          </p:nvSpPr>
          <p:spPr>
            <a:xfrm>
              <a:off x="1906932" y="1568275"/>
              <a:ext cx="1174202" cy="431288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900">
                  <a:solidFill>
                    <a:srgbClr val="000000"/>
                  </a:solidFill>
                </a:rPr>
                <a:t>eGov IdPs</a:t>
              </a:r>
            </a:p>
          </p:txBody>
        </p:sp>
        <p:sp>
          <p:nvSpPr>
            <p:cNvPr id="9" name="Rounded Rectangle 8"/>
            <p:cNvSpPr/>
            <p:nvPr/>
          </p:nvSpPr>
          <p:spPr>
            <a:xfrm>
              <a:off x="1887882" y="2734553"/>
              <a:ext cx="1174202" cy="431288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900">
                  <a:solidFill>
                    <a:srgbClr val="000000"/>
                  </a:solidFill>
                </a:rPr>
                <a:t>Social IdPs</a:t>
              </a:r>
            </a:p>
          </p:txBody>
        </p:sp>
        <p:sp>
          <p:nvSpPr>
            <p:cNvPr id="11" name="Rounded Rectangle 10"/>
            <p:cNvSpPr/>
            <p:nvPr/>
          </p:nvSpPr>
          <p:spPr>
            <a:xfrm>
              <a:off x="1896349" y="3369555"/>
              <a:ext cx="1174202" cy="431288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900">
                  <a:solidFill>
                    <a:srgbClr val="000000"/>
                  </a:solidFill>
                </a:rPr>
                <a:t>Community IdPs</a:t>
              </a:r>
            </a:p>
          </p:txBody>
        </p:sp>
        <p:sp>
          <p:nvSpPr>
            <p:cNvPr id="14" name="Can 13"/>
            <p:cNvSpPr/>
            <p:nvPr/>
          </p:nvSpPr>
          <p:spPr>
            <a:xfrm>
              <a:off x="6815681" y="2235194"/>
              <a:ext cx="745067" cy="941494"/>
            </a:xfrm>
            <a:prstGeom prst="can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100">
                  <a:solidFill>
                    <a:srgbClr val="000000"/>
                  </a:solidFill>
                </a:rPr>
                <a:t>Resource</a:t>
              </a:r>
            </a:p>
          </p:txBody>
        </p:sp>
        <p:pic>
          <p:nvPicPr>
            <p:cNvPr id="23" name="Picture 22" descr="Netherlands256.png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528671" y="1347366"/>
              <a:ext cx="342063" cy="342063"/>
            </a:xfrm>
            <a:prstGeom prst="rect">
              <a:avLst/>
            </a:prstGeom>
            <a:ln>
              <a:noFill/>
            </a:ln>
          </p:spPr>
        </p:pic>
        <p:pic>
          <p:nvPicPr>
            <p:cNvPr id="24" name="Picture 23" descr="United-Kingdom256.png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306419" y="1343668"/>
              <a:ext cx="357582" cy="357582"/>
            </a:xfrm>
            <a:prstGeom prst="rect">
              <a:avLst/>
            </a:prstGeom>
            <a:ln>
              <a:noFill/>
            </a:ln>
          </p:spPr>
        </p:pic>
        <p:pic>
          <p:nvPicPr>
            <p:cNvPr id="25" name="Picture 24" descr="Finland256.png"/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086533" y="1335201"/>
              <a:ext cx="357582" cy="357582"/>
            </a:xfrm>
            <a:prstGeom prst="rect">
              <a:avLst/>
            </a:prstGeom>
            <a:ln>
              <a:noFill/>
            </a:ln>
          </p:spPr>
        </p:pic>
        <p:cxnSp>
          <p:nvCxnSpPr>
            <p:cNvPr id="27" name="Straight Arrow Connector 26"/>
            <p:cNvCxnSpPr>
              <a:stCxn id="5" idx="3"/>
              <a:endCxn id="14" idx="2"/>
            </p:cNvCxnSpPr>
            <p:nvPr/>
          </p:nvCxnSpPr>
          <p:spPr>
            <a:xfrm flipV="1">
              <a:off x="3055734" y="2705941"/>
              <a:ext cx="3759947" cy="1660902"/>
            </a:xfrm>
            <a:prstGeom prst="straightConnector1">
              <a:avLst/>
            </a:prstGeom>
            <a:ln w="19050" cmpd="sng">
              <a:solidFill>
                <a:schemeClr val="tx1"/>
              </a:solidFill>
              <a:prstDash val="sysDash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Arrow Connector 27"/>
            <p:cNvCxnSpPr>
              <a:stCxn id="7" idx="3"/>
              <a:endCxn id="14" idx="2"/>
            </p:cNvCxnSpPr>
            <p:nvPr/>
          </p:nvCxnSpPr>
          <p:spPr>
            <a:xfrm>
              <a:off x="3081134" y="1783919"/>
              <a:ext cx="3734547" cy="922022"/>
            </a:xfrm>
            <a:prstGeom prst="straightConnector1">
              <a:avLst/>
            </a:prstGeom>
            <a:ln w="19050" cmpd="sng">
              <a:solidFill>
                <a:schemeClr val="tx1"/>
              </a:solidFill>
              <a:prstDash val="sysDash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Arrow Connector 30"/>
            <p:cNvCxnSpPr>
              <a:stCxn id="9" idx="3"/>
              <a:endCxn id="14" idx="2"/>
            </p:cNvCxnSpPr>
            <p:nvPr/>
          </p:nvCxnSpPr>
          <p:spPr>
            <a:xfrm flipV="1">
              <a:off x="3062084" y="2705941"/>
              <a:ext cx="3753597" cy="244256"/>
            </a:xfrm>
            <a:prstGeom prst="straightConnector1">
              <a:avLst/>
            </a:prstGeom>
            <a:ln w="19050" cmpd="sng">
              <a:solidFill>
                <a:schemeClr val="tx1"/>
              </a:solidFill>
              <a:prstDash val="sysDash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Arrow Connector 33"/>
            <p:cNvCxnSpPr>
              <a:stCxn id="11" idx="3"/>
              <a:endCxn id="14" idx="2"/>
            </p:cNvCxnSpPr>
            <p:nvPr/>
          </p:nvCxnSpPr>
          <p:spPr>
            <a:xfrm flipV="1">
              <a:off x="3070551" y="2705941"/>
              <a:ext cx="3745130" cy="879258"/>
            </a:xfrm>
            <a:prstGeom prst="straightConnector1">
              <a:avLst/>
            </a:prstGeom>
            <a:ln w="19050" cmpd="sng">
              <a:solidFill>
                <a:schemeClr val="tx1"/>
              </a:solidFill>
              <a:prstDash val="sysDash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59" name="Picture 58" descr="Screen Shot 2015-07-20 at 11.58.59.png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59808" y="2675300"/>
              <a:ext cx="429906" cy="107950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pic>
          <p:nvPicPr>
            <p:cNvPr id="60" name="Picture 59" descr="Screen Shot 2015-07-20 at 11.58.32.png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473473" y="2641434"/>
              <a:ext cx="400957" cy="165100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pic>
          <p:nvPicPr>
            <p:cNvPr id="61" name="Picture 60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2592613" y="3200746"/>
              <a:ext cx="342873" cy="258233"/>
            </a:xfrm>
            <a:prstGeom prst="rect">
              <a:avLst/>
            </a:prstGeom>
            <a:ln>
              <a:noFill/>
            </a:ln>
          </p:spPr>
        </p:pic>
        <p:pic>
          <p:nvPicPr>
            <p:cNvPr id="62" name="Picture 61"/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1919031" y="3206040"/>
              <a:ext cx="233316" cy="258233"/>
            </a:xfrm>
            <a:prstGeom prst="rect">
              <a:avLst/>
            </a:prstGeom>
            <a:ln>
              <a:noFill/>
            </a:ln>
          </p:spPr>
        </p:pic>
        <p:grpSp>
          <p:nvGrpSpPr>
            <p:cNvPr id="71" name="Group 70"/>
            <p:cNvGrpSpPr/>
            <p:nvPr/>
          </p:nvGrpSpPr>
          <p:grpSpPr>
            <a:xfrm>
              <a:off x="4165944" y="2555597"/>
              <a:ext cx="982134" cy="982134"/>
              <a:chOff x="3623733" y="2853266"/>
              <a:chExt cx="982134" cy="982134"/>
            </a:xfrm>
          </p:grpSpPr>
          <p:sp>
            <p:nvSpPr>
              <p:cNvPr id="63" name="Donut 62"/>
              <p:cNvSpPr/>
              <p:nvPr/>
            </p:nvSpPr>
            <p:spPr>
              <a:xfrm>
                <a:off x="3623733" y="2853266"/>
                <a:ext cx="982134" cy="982134"/>
              </a:xfrm>
              <a:prstGeom prst="donut">
                <a:avLst>
                  <a:gd name="adj" fmla="val 13877"/>
                </a:avLst>
              </a:prstGeom>
              <a:gradFill>
                <a:gsLst>
                  <a:gs pos="0">
                    <a:schemeClr val="accent4">
                      <a:lumMod val="50000"/>
                    </a:schemeClr>
                  </a:gs>
                  <a:gs pos="100000">
                    <a:schemeClr val="accent4">
                      <a:lumMod val="60000"/>
                      <a:lumOff val="40000"/>
                    </a:schemeClr>
                  </a:gs>
                  <a:gs pos="51000">
                    <a:schemeClr val="accent4">
                      <a:lumMod val="75000"/>
                    </a:schemeClr>
                  </a:gs>
                </a:gsLst>
                <a:lin ang="5400000" scaled="0"/>
              </a:gradFill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solidFill>
                    <a:schemeClr val="tx1"/>
                  </a:solidFill>
                </a:endParaRPr>
              </a:p>
            </p:txBody>
          </p:sp>
          <p:sp>
            <p:nvSpPr>
              <p:cNvPr id="70" name="Oval 69"/>
              <p:cNvSpPr/>
              <p:nvPr/>
            </p:nvSpPr>
            <p:spPr>
              <a:xfrm>
                <a:off x="3699933" y="2920996"/>
                <a:ext cx="846666" cy="846666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700">
                    <a:solidFill>
                      <a:srgbClr val="000000"/>
                    </a:solidFill>
                  </a:rPr>
                  <a:t>Reputation service?</a:t>
                </a:r>
              </a:p>
              <a:p>
                <a:pPr algn="ctr"/>
                <a:r>
                  <a:rPr lang="en-GB" sz="700">
                    <a:solidFill>
                      <a:srgbClr val="000000"/>
                    </a:solidFill>
                  </a:rPr>
                  <a:t>at enrolment</a:t>
                </a:r>
              </a:p>
              <a:p>
                <a:pPr algn="ctr"/>
                <a:r>
                  <a:rPr lang="en-GB" sz="700">
                    <a:solidFill>
                      <a:srgbClr val="000000"/>
                    </a:solidFill>
                  </a:rPr>
                  <a:t>or as AA?</a:t>
                </a:r>
              </a:p>
            </p:txBody>
          </p:sp>
          <p:sp>
            <p:nvSpPr>
              <p:cNvPr id="64" name="Isosceles Triangle 63"/>
              <p:cNvSpPr/>
              <p:nvPr/>
            </p:nvSpPr>
            <p:spPr>
              <a:xfrm rot="13500000">
                <a:off x="4260880" y="3514979"/>
                <a:ext cx="336968" cy="290490"/>
              </a:xfrm>
              <a:prstGeom prst="triangle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pic>
          <p:nvPicPr>
            <p:cNvPr id="20" name="Picture 19" descr="Screen Shot 2015-07-21 at 08.49.45.png"/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168753" y="3241445"/>
              <a:ext cx="349250" cy="175198"/>
            </a:xfrm>
            <a:prstGeom prst="rect">
              <a:avLst/>
            </a:prstGeom>
            <a:ln>
              <a:noFill/>
            </a:ln>
          </p:spPr>
        </p:pic>
        <p:sp>
          <p:nvSpPr>
            <p:cNvPr id="42" name="Rounded Rectangle 41"/>
            <p:cNvSpPr/>
            <p:nvPr/>
          </p:nvSpPr>
          <p:spPr>
            <a:xfrm>
              <a:off x="1896033" y="2118617"/>
              <a:ext cx="1174202" cy="431288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900">
                  <a:solidFill>
                    <a:srgbClr val="000000"/>
                  </a:solidFill>
                </a:rPr>
                <a:t>Library IdP</a:t>
              </a:r>
            </a:p>
          </p:txBody>
        </p:sp>
        <p:cxnSp>
          <p:nvCxnSpPr>
            <p:cNvPr id="35" name="Straight Arrow Connector 34"/>
            <p:cNvCxnSpPr>
              <a:stCxn id="42" idx="3"/>
              <a:endCxn id="14" idx="2"/>
            </p:cNvCxnSpPr>
            <p:nvPr/>
          </p:nvCxnSpPr>
          <p:spPr>
            <a:xfrm>
              <a:off x="3070235" y="2334261"/>
              <a:ext cx="3745446" cy="371680"/>
            </a:xfrm>
            <a:prstGeom prst="straightConnector1">
              <a:avLst/>
            </a:prstGeom>
            <a:ln w="19050" cmpd="sng">
              <a:solidFill>
                <a:schemeClr val="tx1"/>
              </a:solidFill>
              <a:prstDash val="sysDash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Rounded Rectangle 18"/>
            <p:cNvSpPr/>
            <p:nvPr/>
          </p:nvSpPr>
          <p:spPr>
            <a:xfrm>
              <a:off x="1777999" y="1303855"/>
              <a:ext cx="1464734" cy="2692400"/>
            </a:xfrm>
            <a:prstGeom prst="roundRect">
              <a:avLst/>
            </a:prstGeom>
            <a:noFill/>
            <a:ln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2912533" y="1507054"/>
              <a:ext cx="1126655" cy="276999"/>
            </a:xfrm>
            <a:prstGeom prst="rect">
              <a:avLst/>
            </a:prstGeom>
            <a:solidFill>
              <a:srgbClr val="ED7D31"/>
            </a:solidFill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GB" sz="1200" dirty="0" err="1"/>
                <a:t>Vopaas</a:t>
              </a:r>
              <a:r>
                <a:rPr lang="en-GB" sz="1200" dirty="0"/>
                <a:t>/</a:t>
              </a:r>
              <a:r>
                <a:rPr lang="en-GB" sz="1200" dirty="0" err="1"/>
                <a:t>SaToSa</a:t>
              </a:r>
              <a:endParaRPr lang="en-GB" sz="1200" dirty="0"/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2954865" y="2666966"/>
              <a:ext cx="1133067" cy="276999"/>
            </a:xfrm>
            <a:prstGeom prst="rect">
              <a:avLst/>
            </a:prstGeom>
            <a:solidFill>
              <a:schemeClr val="accent2"/>
            </a:solidFill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GB" sz="1200" dirty="0" err="1" smtClean="0"/>
                <a:t>VoPaaS</a:t>
              </a:r>
              <a:r>
                <a:rPr lang="en-GB" sz="1200" dirty="0" smtClean="0"/>
                <a:t>/</a:t>
              </a:r>
              <a:r>
                <a:rPr lang="en-GB" sz="1200" dirty="0" err="1" smtClean="0"/>
                <a:t>SaToSa</a:t>
              </a:r>
              <a:endParaRPr lang="en-GB" sz="1200" dirty="0"/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2929467" y="2065852"/>
              <a:ext cx="3336234" cy="276999"/>
            </a:xfrm>
            <a:prstGeom prst="rect">
              <a:avLst/>
            </a:prstGeom>
            <a:solidFill>
              <a:srgbClr val="ED7D31"/>
            </a:solidFill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GB" sz="1200"/>
                <a:t>DAASI IdP/ip filtering, EZproxy.....GRNET/HEAL-Link</a:t>
              </a:r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2954859" y="3200381"/>
              <a:ext cx="429861" cy="276999"/>
            </a:xfrm>
            <a:prstGeom prst="rect">
              <a:avLst/>
            </a:prstGeom>
            <a:solidFill>
              <a:schemeClr val="accent2"/>
            </a:solidFill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GB" sz="1200"/>
                <a:t>EGI </a:t>
              </a:r>
            </a:p>
          </p:txBody>
        </p:sp>
      </p:grpSp>
      <p:sp>
        <p:nvSpPr>
          <p:cNvPr id="40" name="Rounded Rectangle 39"/>
          <p:cNvSpPr/>
          <p:nvPr/>
        </p:nvSpPr>
        <p:spPr>
          <a:xfrm>
            <a:off x="531534" y="656342"/>
            <a:ext cx="1214846" cy="241662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 smtClean="0">
                <a:solidFill>
                  <a:sysClr val="windowText" lastClr="000000"/>
                </a:solidFill>
              </a:rPr>
              <a:t>Authentication</a:t>
            </a:r>
            <a:endParaRPr lang="en-US" sz="1050" dirty="0">
              <a:solidFill>
                <a:sysClr val="windowText" lastClr="00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416935" y="1469982"/>
            <a:ext cx="55335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(TTS)</a:t>
            </a: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6148039" y="349405"/>
            <a:ext cx="400523" cy="141249"/>
          </a:xfrm>
          <a:prstGeom prst="rect">
            <a:avLst/>
          </a:prstGeom>
          <a:solidFill>
            <a:srgbClr val="003F5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00428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High level Goals and Approach for SA1/Pilots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3380" y="1086041"/>
            <a:ext cx="8181975" cy="3553225"/>
          </a:xfrm>
        </p:spPr>
        <p:txBody>
          <a:bodyPr/>
          <a:lstStyle/>
          <a:p>
            <a:endParaRPr lang="en-GB" dirty="0"/>
          </a:p>
          <a:p>
            <a:r>
              <a:rPr lang="en-GB" dirty="0"/>
              <a:t>Demonstrate that the solutions identified and proposed by JRA1 and NA3 are effective in addressing the requirements of the communities</a:t>
            </a:r>
          </a:p>
          <a:p>
            <a:endParaRPr lang="en-GB" dirty="0"/>
          </a:p>
          <a:p>
            <a:r>
              <a:rPr lang="en-GB" dirty="0"/>
              <a:t>Proof of concepts will involve services from the main e-infrastructures in Europe </a:t>
            </a:r>
          </a:p>
          <a:p>
            <a:endParaRPr lang="en-GB" dirty="0"/>
          </a:p>
          <a:p>
            <a:r>
              <a:rPr lang="en-GB" dirty="0"/>
              <a:t>Show to what extent different technologies used by the e-infrastructures and service providers are compatible and interchangeable</a:t>
            </a:r>
          </a:p>
          <a:p>
            <a:endParaRPr lang="en-GB" dirty="0"/>
          </a:p>
          <a:p>
            <a:r>
              <a:rPr lang="en-GB" dirty="0"/>
              <a:t>(Re-)using not building</a:t>
            </a:r>
          </a:p>
          <a:p>
            <a:pPr marL="0" indent="0">
              <a:buNone/>
            </a:pPr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19C294-65EE-4FC7-8E20-A88CF1C2EDAC}" type="slidenum">
              <a:rPr lang="it-IT" smtClean="0"/>
              <a:t>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201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26"/>
          <p:cNvSpPr/>
          <p:nvPr/>
        </p:nvSpPr>
        <p:spPr>
          <a:xfrm>
            <a:off x="3343106" y="992777"/>
            <a:ext cx="5501640" cy="3757073"/>
          </a:xfrm>
          <a:prstGeom prst="rect">
            <a:avLst/>
          </a:prstGeom>
          <a:solidFill>
            <a:srgbClr val="C6FBC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2800" dirty="0" smtClean="0">
                <a:solidFill>
                  <a:sysClr val="windowText" lastClr="000000"/>
                </a:solidFill>
              </a:rPr>
              <a:t>EGI</a:t>
            </a:r>
            <a:endParaRPr lang="en-US" sz="2800" dirty="0">
              <a:solidFill>
                <a:sysClr val="windowText" lastClr="00000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dirty="0"/>
              <a:t>To research how attribute providers fit into the blueprint, such that </a:t>
            </a:r>
            <a:r>
              <a:rPr lang="en-GB" dirty="0" smtClean="0"/>
              <a:t>user</a:t>
            </a:r>
            <a:br>
              <a:rPr lang="en-GB" dirty="0" smtClean="0"/>
            </a:br>
            <a:r>
              <a:rPr lang="en-GB" dirty="0" smtClean="0"/>
              <a:t>attributes </a:t>
            </a:r>
            <a:r>
              <a:rPr lang="en-GB" dirty="0"/>
              <a:t>can </a:t>
            </a:r>
            <a:r>
              <a:rPr lang="en-GB" dirty="0" smtClean="0"/>
              <a:t>be aggregated </a:t>
            </a:r>
            <a:r>
              <a:rPr lang="en-GB" dirty="0"/>
              <a:t>from multiple authoritative sources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20</a:t>
            </a:fld>
            <a:endParaRPr lang="en"/>
          </a:p>
        </p:txBody>
      </p:sp>
      <p:sp>
        <p:nvSpPr>
          <p:cNvPr id="28" name="TextBox 27"/>
          <p:cNvSpPr txBox="1"/>
          <p:nvPr/>
        </p:nvSpPr>
        <p:spPr>
          <a:xfrm>
            <a:off x="2144792" y="4800833"/>
            <a:ext cx="313419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/>
              <a:t>  * </a:t>
            </a:r>
            <a:r>
              <a:rPr lang="en-GB" sz="800">
                <a:hlinkClick r:id="rId2"/>
              </a:rPr>
              <a:t>https://wiki.geant.org/display/AARC/SA1.2+Attribute+Management</a:t>
            </a:r>
            <a:endParaRPr lang="en-GB" sz="800"/>
          </a:p>
          <a:p>
            <a:r>
              <a:rPr lang="en-GB" sz="800"/>
              <a:t>** </a:t>
            </a:r>
            <a:r>
              <a:rPr lang="en-GB" sz="800">
                <a:hlinkClick r:id="rId3"/>
              </a:rPr>
              <a:t>https://wiki.egi.eu/wiki/AAI_pilot</a:t>
            </a:r>
            <a:r>
              <a:rPr lang="en-GB" sz="800"/>
              <a:t> </a:t>
            </a:r>
          </a:p>
        </p:txBody>
      </p:sp>
      <p:sp>
        <p:nvSpPr>
          <p:cNvPr id="6" name="Can 5"/>
          <p:cNvSpPr/>
          <p:nvPr/>
        </p:nvSpPr>
        <p:spPr>
          <a:xfrm>
            <a:off x="7484986" y="1718843"/>
            <a:ext cx="780758" cy="941494"/>
          </a:xfrm>
          <a:prstGeom prst="can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>
                <a:solidFill>
                  <a:srgbClr val="000000"/>
                </a:solidFill>
              </a:rPr>
              <a:t>Resource</a:t>
            </a:r>
          </a:p>
        </p:txBody>
      </p:sp>
      <p:cxnSp>
        <p:nvCxnSpPr>
          <p:cNvPr id="7" name="Straight Arrow Connector 6"/>
          <p:cNvCxnSpPr>
            <a:stCxn id="23" idx="3"/>
            <a:endCxn id="29" idx="1"/>
          </p:cNvCxnSpPr>
          <p:nvPr/>
        </p:nvCxnSpPr>
        <p:spPr>
          <a:xfrm>
            <a:off x="2303410" y="2095736"/>
            <a:ext cx="3732591" cy="18350"/>
          </a:xfrm>
          <a:prstGeom prst="straightConnector1">
            <a:avLst/>
          </a:prstGeom>
          <a:ln w="19050" cmpd="sng">
            <a:solidFill>
              <a:schemeClr val="tx1"/>
            </a:solidFill>
            <a:prstDash val="sys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Can 15"/>
          <p:cNvSpPr/>
          <p:nvPr/>
        </p:nvSpPr>
        <p:spPr>
          <a:xfrm>
            <a:off x="3920066" y="3042918"/>
            <a:ext cx="745067" cy="585892"/>
          </a:xfrm>
          <a:prstGeom prst="can">
            <a:avLst/>
          </a:prstGeom>
          <a:solidFill>
            <a:schemeClr val="accent2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900">
                <a:solidFill>
                  <a:srgbClr val="000000"/>
                </a:solidFill>
              </a:rPr>
              <a:t>Attribute</a:t>
            </a:r>
          </a:p>
          <a:p>
            <a:pPr algn="ctr"/>
            <a:r>
              <a:rPr lang="en-GB" sz="900">
                <a:solidFill>
                  <a:srgbClr val="000000"/>
                </a:solidFill>
              </a:rPr>
              <a:t>Authority</a:t>
            </a:r>
          </a:p>
        </p:txBody>
      </p:sp>
      <p:cxnSp>
        <p:nvCxnSpPr>
          <p:cNvPr id="17" name="Straight Arrow Connector 78"/>
          <p:cNvCxnSpPr>
            <a:stCxn id="16" idx="4"/>
          </p:cNvCxnSpPr>
          <p:nvPr/>
        </p:nvCxnSpPr>
        <p:spPr>
          <a:xfrm flipV="1">
            <a:off x="4665133" y="2253050"/>
            <a:ext cx="1370868" cy="1082814"/>
          </a:xfrm>
          <a:prstGeom prst="bentConnector3">
            <a:avLst>
              <a:gd name="adj1" fmla="val 50000"/>
            </a:avLst>
          </a:prstGeom>
          <a:ln w="19050" cmpd="sng">
            <a:solidFill>
              <a:schemeClr val="tx1"/>
            </a:solidFill>
            <a:prstDash val="sys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Rounded Rectangle 17"/>
          <p:cNvSpPr/>
          <p:nvPr/>
        </p:nvSpPr>
        <p:spPr>
          <a:xfrm>
            <a:off x="3842208" y="2244172"/>
            <a:ext cx="889000" cy="431800"/>
          </a:xfrm>
          <a:prstGeom prst="round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900">
                <a:solidFill>
                  <a:srgbClr val="000000"/>
                </a:solidFill>
              </a:rPr>
              <a:t>Aggregation</a:t>
            </a:r>
          </a:p>
          <a:p>
            <a:pPr algn="ctr"/>
            <a:r>
              <a:rPr lang="en-GB" sz="900">
                <a:solidFill>
                  <a:srgbClr val="000000"/>
                </a:solidFill>
              </a:rPr>
              <a:t>platform</a:t>
            </a:r>
          </a:p>
        </p:txBody>
      </p:sp>
      <p:cxnSp>
        <p:nvCxnSpPr>
          <p:cNvPr id="19" name="Straight Arrow Connector 78"/>
          <p:cNvCxnSpPr>
            <a:stCxn id="16" idx="1"/>
            <a:endCxn id="18" idx="2"/>
          </p:cNvCxnSpPr>
          <p:nvPr/>
        </p:nvCxnSpPr>
        <p:spPr>
          <a:xfrm flipH="1" flipV="1">
            <a:off x="4286708" y="2675972"/>
            <a:ext cx="5892" cy="366946"/>
          </a:xfrm>
          <a:prstGeom prst="straightConnector1">
            <a:avLst/>
          </a:prstGeom>
          <a:ln w="19050" cmpd="sng">
            <a:solidFill>
              <a:schemeClr val="tx1"/>
            </a:solidFill>
            <a:prstDash val="sys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Rounded Rectangular Callout 19"/>
          <p:cNvSpPr/>
          <p:nvPr/>
        </p:nvSpPr>
        <p:spPr>
          <a:xfrm>
            <a:off x="3476093" y="3851606"/>
            <a:ext cx="1825282" cy="851551"/>
          </a:xfrm>
          <a:prstGeom prst="wedgeRoundRectCallout">
            <a:avLst>
              <a:gd name="adj1" fmla="val -12148"/>
              <a:gd name="adj2" fmla="val -76999"/>
              <a:gd name="adj3" fmla="val 16667"/>
            </a:avLst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800" b="1" dirty="0" smtClean="0">
                <a:solidFill>
                  <a:schemeClr val="tx1"/>
                </a:solidFill>
              </a:rPr>
              <a:t>AA as a source for:</a:t>
            </a:r>
          </a:p>
          <a:p>
            <a:pPr marL="171450" indent="-171450">
              <a:buFont typeface="Arial"/>
              <a:buChar char="•"/>
            </a:pPr>
            <a:r>
              <a:rPr lang="en-GB" sz="800" dirty="0" smtClean="0">
                <a:solidFill>
                  <a:schemeClr val="tx1"/>
                </a:solidFill>
              </a:rPr>
              <a:t>group </a:t>
            </a:r>
            <a:r>
              <a:rPr lang="en-GB" sz="800" dirty="0">
                <a:solidFill>
                  <a:schemeClr val="tx1"/>
                </a:solidFill>
              </a:rPr>
              <a:t>context</a:t>
            </a:r>
          </a:p>
          <a:p>
            <a:pPr marL="171450" indent="-171450">
              <a:buFont typeface="Arial"/>
              <a:buChar char="•"/>
            </a:pPr>
            <a:r>
              <a:rPr lang="en-GB" sz="800" dirty="0">
                <a:solidFill>
                  <a:schemeClr val="tx1"/>
                </a:solidFill>
              </a:rPr>
              <a:t>attributes for </a:t>
            </a:r>
            <a:r>
              <a:rPr lang="en-GB" sz="800" dirty="0" err="1">
                <a:solidFill>
                  <a:schemeClr val="tx1"/>
                </a:solidFill>
              </a:rPr>
              <a:t>AuthZ</a:t>
            </a:r>
            <a:endParaRPr lang="en-GB" sz="800" dirty="0">
              <a:solidFill>
                <a:schemeClr val="tx1"/>
              </a:solidFill>
            </a:endParaRPr>
          </a:p>
          <a:p>
            <a:pPr marL="171450" indent="-171450">
              <a:buFont typeface="Arial"/>
              <a:buChar char="•"/>
            </a:pPr>
            <a:r>
              <a:rPr lang="en-GB" sz="800" dirty="0">
                <a:solidFill>
                  <a:schemeClr val="tx1"/>
                </a:solidFill>
              </a:rPr>
              <a:t>attributes to increase </a:t>
            </a:r>
            <a:r>
              <a:rPr lang="en-GB" sz="800" dirty="0" err="1" smtClean="0">
                <a:solidFill>
                  <a:schemeClr val="tx1"/>
                </a:solidFill>
              </a:rPr>
              <a:t>LoA</a:t>
            </a:r>
            <a:endParaRPr lang="en-GB" sz="800" dirty="0">
              <a:solidFill>
                <a:schemeClr val="tx1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026053" y="1889898"/>
            <a:ext cx="954107" cy="215444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GB" sz="800" b="1" dirty="0"/>
              <a:t>push</a:t>
            </a:r>
            <a:r>
              <a:rPr lang="en-GB" sz="800" dirty="0"/>
              <a:t> (in assertion)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5380830" y="2387176"/>
            <a:ext cx="2141905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sz="900" b="1" dirty="0"/>
              <a:t>pull</a:t>
            </a:r>
            <a:r>
              <a:rPr lang="en-GB" sz="900" dirty="0"/>
              <a:t> </a:t>
            </a:r>
            <a:r>
              <a:rPr lang="en-GB" sz="900" dirty="0" smtClean="0"/>
              <a:t>– API</a:t>
            </a:r>
          </a:p>
          <a:p>
            <a:r>
              <a:rPr lang="en-GB" sz="900" dirty="0" smtClean="0"/>
              <a:t>May be asynchronous (VOOT)</a:t>
            </a:r>
          </a:p>
          <a:p>
            <a:r>
              <a:rPr lang="en-GB" sz="900" dirty="0" smtClean="0"/>
              <a:t>SAML </a:t>
            </a:r>
            <a:r>
              <a:rPr lang="en-GB" sz="900" dirty="0" err="1" smtClean="0"/>
              <a:t>attr</a:t>
            </a:r>
            <a:r>
              <a:rPr lang="en-GB" sz="900" dirty="0" smtClean="0"/>
              <a:t> query (in a trust relation okay)</a:t>
            </a:r>
          </a:p>
          <a:p>
            <a:r>
              <a:rPr lang="en-GB" sz="900" dirty="0" smtClean="0">
                <a:sym typeface="Wingdings"/>
              </a:rPr>
              <a:t> On behalf of a particular user</a:t>
            </a:r>
            <a:endParaRPr lang="en-GB" sz="900" dirty="0" smtClean="0"/>
          </a:p>
        </p:txBody>
      </p:sp>
      <p:sp>
        <p:nvSpPr>
          <p:cNvPr id="23" name="Rounded Rectangle 22"/>
          <p:cNvSpPr/>
          <p:nvPr/>
        </p:nvSpPr>
        <p:spPr>
          <a:xfrm>
            <a:off x="1129208" y="1880092"/>
            <a:ext cx="1174202" cy="431288"/>
          </a:xfrm>
          <a:prstGeom prst="roundRect">
            <a:avLst/>
          </a:prstGeom>
          <a:solidFill>
            <a:schemeClr val="accent6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900">
                <a:solidFill>
                  <a:srgbClr val="000000"/>
                </a:solidFill>
              </a:rPr>
              <a:t>Institutional IdPs</a:t>
            </a:r>
          </a:p>
          <a:p>
            <a:pPr algn="ctr"/>
            <a:r>
              <a:rPr lang="en-GB" sz="900">
                <a:solidFill>
                  <a:srgbClr val="000000"/>
                </a:solidFill>
              </a:rPr>
              <a:t>all eduGain</a:t>
            </a:r>
          </a:p>
        </p:txBody>
      </p:sp>
      <p:sp>
        <p:nvSpPr>
          <p:cNvPr id="25" name="Rounded Rectangular Callout 24"/>
          <p:cNvSpPr/>
          <p:nvPr/>
        </p:nvSpPr>
        <p:spPr>
          <a:xfrm>
            <a:off x="997021" y="3263259"/>
            <a:ext cx="1498601" cy="588347"/>
          </a:xfrm>
          <a:prstGeom prst="wedgeRoundRectCallout">
            <a:avLst>
              <a:gd name="adj1" fmla="val -3899"/>
              <a:gd name="adj2" fmla="val -208419"/>
              <a:gd name="adj3" fmla="val 16667"/>
            </a:avLst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800" b="1">
                <a:solidFill>
                  <a:schemeClr val="tx1"/>
                </a:solidFill>
              </a:rPr>
              <a:t>Identity provider just for basic attributes, not for AuthZ</a:t>
            </a:r>
            <a:endParaRPr lang="en-GB" sz="800">
              <a:solidFill>
                <a:schemeClr val="tx1"/>
              </a:solidFill>
            </a:endParaRPr>
          </a:p>
        </p:txBody>
      </p:sp>
      <p:sp>
        <p:nvSpPr>
          <p:cNvPr id="26" name="Rounded Rectangular Callout 25"/>
          <p:cNvSpPr/>
          <p:nvPr/>
        </p:nvSpPr>
        <p:spPr>
          <a:xfrm>
            <a:off x="7353103" y="1013785"/>
            <a:ext cx="1427242" cy="621023"/>
          </a:xfrm>
          <a:prstGeom prst="wedgeRoundRectCallout">
            <a:avLst>
              <a:gd name="adj1" fmla="val -22345"/>
              <a:gd name="adj2" fmla="val 81413"/>
              <a:gd name="adj3" fmla="val 16667"/>
            </a:avLst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800" b="1" dirty="0">
                <a:solidFill>
                  <a:schemeClr val="tx1"/>
                </a:solidFill>
              </a:rPr>
              <a:t>Some examples in:  EGI </a:t>
            </a:r>
            <a:r>
              <a:rPr lang="en-GB" sz="800" b="1" dirty="0" err="1">
                <a:solidFill>
                  <a:schemeClr val="tx1"/>
                </a:solidFill>
              </a:rPr>
              <a:t>PoC</a:t>
            </a:r>
            <a:endParaRPr lang="en-GB" sz="800" b="1" dirty="0">
              <a:solidFill>
                <a:schemeClr val="tx1"/>
              </a:solidFill>
            </a:endParaRPr>
          </a:p>
          <a:p>
            <a:r>
              <a:rPr lang="en-GB" sz="800" dirty="0">
                <a:solidFill>
                  <a:schemeClr val="tx1"/>
                </a:solidFill>
              </a:rPr>
              <a:t>cloud resources include:</a:t>
            </a:r>
          </a:p>
          <a:p>
            <a:pPr marL="171450" indent="-171450">
              <a:buFont typeface="Arial"/>
              <a:buChar char="•"/>
            </a:pPr>
            <a:r>
              <a:rPr lang="en-GB" sz="800" dirty="0" err="1" smtClean="0">
                <a:solidFill>
                  <a:schemeClr val="tx1"/>
                </a:solidFill>
              </a:rPr>
              <a:t>OpenStack</a:t>
            </a:r>
            <a:endParaRPr lang="en-GB" sz="800" dirty="0">
              <a:solidFill>
                <a:schemeClr val="tx1"/>
              </a:solidFill>
            </a:endParaRPr>
          </a:p>
          <a:p>
            <a:pPr marL="171450" indent="-171450">
              <a:buFont typeface="Arial"/>
              <a:buChar char="•"/>
            </a:pPr>
            <a:r>
              <a:rPr lang="en-GB" sz="800" dirty="0" err="1">
                <a:solidFill>
                  <a:schemeClr val="tx1"/>
                </a:solidFill>
              </a:rPr>
              <a:t>OpenNebula</a:t>
            </a:r>
            <a:r>
              <a:rPr lang="en-GB" sz="800" dirty="0">
                <a:solidFill>
                  <a:schemeClr val="tx1"/>
                </a:solidFill>
              </a:rPr>
              <a:t> 4.x</a:t>
            </a:r>
          </a:p>
          <a:p>
            <a:pPr marL="171450" indent="-171450">
              <a:buFont typeface="Arial"/>
              <a:buChar char="•"/>
            </a:pPr>
            <a:r>
              <a:rPr lang="en-GB" sz="800" dirty="0" err="1">
                <a:solidFill>
                  <a:schemeClr val="tx1"/>
                </a:solidFill>
              </a:rPr>
              <a:t>Synnefo</a:t>
            </a:r>
            <a:endParaRPr lang="en-GB" sz="800" dirty="0">
              <a:solidFill>
                <a:schemeClr val="tx1"/>
              </a:solidFill>
            </a:endParaRPr>
          </a:p>
        </p:txBody>
      </p:sp>
      <p:sp>
        <p:nvSpPr>
          <p:cNvPr id="24" name="Rounded Rectangle 23"/>
          <p:cNvSpPr/>
          <p:nvPr/>
        </p:nvSpPr>
        <p:spPr>
          <a:xfrm>
            <a:off x="501463" y="643192"/>
            <a:ext cx="1214846" cy="241662"/>
          </a:xfrm>
          <a:prstGeom prst="roundRect">
            <a:avLst/>
          </a:prstGeom>
          <a:solidFill>
            <a:srgbClr val="C6FBC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 smtClean="0">
                <a:solidFill>
                  <a:sysClr val="windowText" lastClr="000000"/>
                </a:solidFill>
              </a:rPr>
              <a:t>Ext. Attributes</a:t>
            </a:r>
            <a:endParaRPr lang="en-US" sz="1050" dirty="0">
              <a:solidFill>
                <a:sysClr val="windowText" lastClr="000000"/>
              </a:solidFill>
            </a:endParaRPr>
          </a:p>
        </p:txBody>
      </p:sp>
      <p:sp>
        <p:nvSpPr>
          <p:cNvPr id="29" name="Rounded Rectangle 28"/>
          <p:cNvSpPr/>
          <p:nvPr/>
        </p:nvSpPr>
        <p:spPr>
          <a:xfrm>
            <a:off x="6036001" y="1898186"/>
            <a:ext cx="889000" cy="431800"/>
          </a:xfrm>
          <a:prstGeom prst="round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900" dirty="0" smtClean="0">
                <a:solidFill>
                  <a:srgbClr val="000000"/>
                </a:solidFill>
              </a:rPr>
              <a:t>Management</a:t>
            </a:r>
          </a:p>
          <a:p>
            <a:pPr algn="ctr"/>
            <a:r>
              <a:rPr lang="en-GB" sz="900" dirty="0" smtClean="0">
                <a:solidFill>
                  <a:srgbClr val="000000"/>
                </a:solidFill>
              </a:rPr>
              <a:t>Platform</a:t>
            </a:r>
            <a:endParaRPr lang="en-GB" sz="900" dirty="0">
              <a:solidFill>
                <a:srgbClr val="000000"/>
              </a:solidFill>
            </a:endParaRPr>
          </a:p>
        </p:txBody>
      </p:sp>
      <p:cxnSp>
        <p:nvCxnSpPr>
          <p:cNvPr id="30" name="Straight Arrow Connector 29"/>
          <p:cNvCxnSpPr>
            <a:stCxn id="29" idx="3"/>
          </p:cNvCxnSpPr>
          <p:nvPr/>
        </p:nvCxnSpPr>
        <p:spPr>
          <a:xfrm flipV="1">
            <a:off x="6925001" y="2101439"/>
            <a:ext cx="559985" cy="12647"/>
          </a:xfrm>
          <a:prstGeom prst="straightConnector1">
            <a:avLst/>
          </a:prstGeom>
          <a:ln w="19050" cmpd="sng">
            <a:solidFill>
              <a:schemeClr val="tx1"/>
            </a:solidFill>
            <a:prstDash val="sys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1" name="Rounded Rectangle 30"/>
          <p:cNvSpPr/>
          <p:nvPr/>
        </p:nvSpPr>
        <p:spPr>
          <a:xfrm>
            <a:off x="3476094" y="1885242"/>
            <a:ext cx="1159692" cy="431800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900" dirty="0" err="1" smtClean="0">
                <a:solidFill>
                  <a:srgbClr val="000000"/>
                </a:solidFill>
              </a:rPr>
              <a:t>OpenConext</a:t>
            </a:r>
            <a:r>
              <a:rPr lang="en-GB" sz="900" dirty="0" smtClean="0">
                <a:solidFill>
                  <a:srgbClr val="000000"/>
                </a:solidFill>
              </a:rPr>
              <a:t>/</a:t>
            </a:r>
            <a:r>
              <a:rPr lang="en-GB" sz="900" dirty="0" err="1" smtClean="0">
                <a:solidFill>
                  <a:srgbClr val="000000"/>
                </a:solidFill>
              </a:rPr>
              <a:t>simpleSAMLphp</a:t>
            </a:r>
            <a:endParaRPr lang="en-GB" sz="900" dirty="0">
              <a:solidFill>
                <a:srgbClr val="000000"/>
              </a:solidFill>
            </a:endParaRPr>
          </a:p>
          <a:p>
            <a:pPr algn="ctr"/>
            <a:r>
              <a:rPr lang="en-GB" sz="900" dirty="0">
                <a:solidFill>
                  <a:srgbClr val="000000"/>
                </a:solidFill>
              </a:rPr>
              <a:t>platform</a:t>
            </a:r>
          </a:p>
        </p:txBody>
      </p:sp>
      <p:sp>
        <p:nvSpPr>
          <p:cNvPr id="32" name="Rounded Rectangular Callout 31"/>
          <p:cNvSpPr/>
          <p:nvPr/>
        </p:nvSpPr>
        <p:spPr>
          <a:xfrm>
            <a:off x="6925001" y="3932663"/>
            <a:ext cx="1825282" cy="735388"/>
          </a:xfrm>
          <a:prstGeom prst="wedgeRoundRectCallout">
            <a:avLst>
              <a:gd name="adj1" fmla="val -173840"/>
              <a:gd name="adj2" fmla="val -103635"/>
              <a:gd name="adj3" fmla="val 16667"/>
            </a:avLst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800" b="1" dirty="0" smtClean="0">
                <a:solidFill>
                  <a:schemeClr val="tx1"/>
                </a:solidFill>
              </a:rPr>
              <a:t>Attribute Authority. Could be:</a:t>
            </a:r>
          </a:p>
          <a:p>
            <a:pPr marL="171450" indent="-171450">
              <a:buFont typeface="Arial"/>
              <a:buChar char="•"/>
            </a:pPr>
            <a:r>
              <a:rPr lang="en-GB" sz="800" dirty="0" smtClean="0">
                <a:solidFill>
                  <a:schemeClr val="tx1"/>
                </a:solidFill>
              </a:rPr>
              <a:t>PERUN </a:t>
            </a:r>
            <a:r>
              <a:rPr lang="en-GB" sz="800" smtClean="0">
                <a:solidFill>
                  <a:schemeClr val="tx1"/>
                </a:solidFill>
              </a:rPr>
              <a:t>SAMLqry</a:t>
            </a:r>
            <a:endParaRPr lang="en-GB" sz="800" dirty="0" smtClean="0">
              <a:solidFill>
                <a:schemeClr val="tx1"/>
              </a:solidFill>
            </a:endParaRPr>
          </a:p>
          <a:p>
            <a:pPr marL="171450" indent="-171450">
              <a:buFont typeface="Arial"/>
              <a:buChar char="•"/>
            </a:pPr>
            <a:r>
              <a:rPr lang="en-GB" sz="800" dirty="0" smtClean="0">
                <a:solidFill>
                  <a:schemeClr val="tx1"/>
                </a:solidFill>
                <a:hlinkClick r:id="rId4"/>
              </a:rPr>
              <a:t>GOCDB</a:t>
            </a:r>
            <a:endParaRPr lang="en-GB" sz="800" dirty="0" smtClean="0">
              <a:solidFill>
                <a:schemeClr val="tx1"/>
              </a:solidFill>
            </a:endParaRPr>
          </a:p>
          <a:p>
            <a:pPr marL="171450" indent="-171450">
              <a:buFont typeface="Arial"/>
              <a:buChar char="•"/>
            </a:pPr>
            <a:r>
              <a:rPr lang="en-GB" sz="800" dirty="0" smtClean="0">
                <a:solidFill>
                  <a:schemeClr val="tx1"/>
                </a:solidFill>
              </a:rPr>
              <a:t>ORCID</a:t>
            </a:r>
          </a:p>
          <a:p>
            <a:pPr marL="171450" indent="-171450">
              <a:buFont typeface="Arial"/>
              <a:buChar char="•"/>
            </a:pPr>
            <a:r>
              <a:rPr lang="en-GB" sz="800" dirty="0" smtClean="0">
                <a:solidFill>
                  <a:schemeClr val="tx1"/>
                </a:solidFill>
              </a:rPr>
              <a:t>HEXAA</a:t>
            </a:r>
          </a:p>
          <a:p>
            <a:pPr marL="171450" indent="-171450">
              <a:buFont typeface="Arial"/>
              <a:buChar char="•"/>
            </a:pPr>
            <a:r>
              <a:rPr lang="en-GB" sz="800" dirty="0" smtClean="0">
                <a:solidFill>
                  <a:schemeClr val="tx1"/>
                </a:solidFill>
              </a:rPr>
              <a:t>VOMS</a:t>
            </a:r>
            <a:endParaRPr lang="en-GB" sz="800" dirty="0">
              <a:solidFill>
                <a:schemeClr val="tx1"/>
              </a:solidFill>
            </a:endParaRPr>
          </a:p>
        </p:txBody>
      </p:sp>
      <p:cxnSp>
        <p:nvCxnSpPr>
          <p:cNvPr id="33" name="Straight Arrow Connector 32"/>
          <p:cNvCxnSpPr>
            <a:stCxn id="23" idx="3"/>
            <a:endCxn id="16" idx="2"/>
          </p:cNvCxnSpPr>
          <p:nvPr/>
        </p:nvCxnSpPr>
        <p:spPr>
          <a:xfrm>
            <a:off x="2303410" y="2095736"/>
            <a:ext cx="1616656" cy="1240128"/>
          </a:xfrm>
          <a:prstGeom prst="straightConnector1">
            <a:avLst/>
          </a:prstGeom>
          <a:ln w="19050" cmpd="sng">
            <a:solidFill>
              <a:schemeClr val="tx1"/>
            </a:solidFill>
            <a:prstDash val="sys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840163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Rectangle 31"/>
          <p:cNvSpPr/>
          <p:nvPr/>
        </p:nvSpPr>
        <p:spPr>
          <a:xfrm>
            <a:off x="349431" y="951877"/>
            <a:ext cx="8445137" cy="3757073"/>
          </a:xfrm>
          <a:prstGeom prst="rect">
            <a:avLst/>
          </a:prstGeom>
          <a:solidFill>
            <a:srgbClr val="F8978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50">
              <a:solidFill>
                <a:sysClr val="windowText" lastClr="00000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To assess the integration of security token translation services to offer seamless authentication among heterogeneous </a:t>
            </a:r>
            <a:r>
              <a:rPr lang="en-GB" dirty="0" smtClean="0"/>
              <a:t>systems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21</a:t>
            </a:fld>
            <a:endParaRPr lang="en"/>
          </a:p>
        </p:txBody>
      </p:sp>
      <p:sp>
        <p:nvSpPr>
          <p:cNvPr id="22" name="Rectangle 21"/>
          <p:cNvSpPr/>
          <p:nvPr/>
        </p:nvSpPr>
        <p:spPr>
          <a:xfrm>
            <a:off x="2586673" y="4835723"/>
            <a:ext cx="2971837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800"/>
              <a:t>* </a:t>
            </a:r>
            <a:r>
              <a:rPr lang="en-GB" sz="800">
                <a:hlinkClick r:id="rId3"/>
              </a:rPr>
              <a:t>https://wiki.geant.org/display/AARC/SA1.3+Access+to+resources</a:t>
            </a:r>
            <a:r>
              <a:rPr lang="en-GB" sz="800"/>
              <a:t> </a:t>
            </a:r>
          </a:p>
        </p:txBody>
      </p:sp>
      <p:sp>
        <p:nvSpPr>
          <p:cNvPr id="14" name="Can 13"/>
          <p:cNvSpPr/>
          <p:nvPr/>
        </p:nvSpPr>
        <p:spPr>
          <a:xfrm>
            <a:off x="6705666" y="1960617"/>
            <a:ext cx="745067" cy="941494"/>
          </a:xfrm>
          <a:prstGeom prst="can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>
                <a:solidFill>
                  <a:srgbClr val="000000"/>
                </a:solidFill>
              </a:rPr>
              <a:t>Resource</a:t>
            </a:r>
          </a:p>
        </p:txBody>
      </p:sp>
      <p:cxnSp>
        <p:nvCxnSpPr>
          <p:cNvPr id="31" name="Straight Arrow Connector 30"/>
          <p:cNvCxnSpPr>
            <a:stCxn id="36" idx="3"/>
            <a:endCxn id="14" idx="2"/>
          </p:cNvCxnSpPr>
          <p:nvPr/>
        </p:nvCxnSpPr>
        <p:spPr>
          <a:xfrm>
            <a:off x="1650267" y="2422860"/>
            <a:ext cx="5055399" cy="8504"/>
          </a:xfrm>
          <a:prstGeom prst="straightConnector1">
            <a:avLst/>
          </a:prstGeom>
          <a:ln w="19050" cmpd="sng">
            <a:solidFill>
              <a:schemeClr val="tx1"/>
            </a:solidFill>
            <a:prstDash val="sys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3" name="Can 72"/>
          <p:cNvSpPr/>
          <p:nvPr/>
        </p:nvSpPr>
        <p:spPr>
          <a:xfrm>
            <a:off x="3111841" y="2121483"/>
            <a:ext cx="745067" cy="585892"/>
          </a:xfrm>
          <a:prstGeom prst="can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900">
                <a:solidFill>
                  <a:srgbClr val="000000"/>
                </a:solidFill>
              </a:rPr>
              <a:t>Token translation</a:t>
            </a:r>
          </a:p>
        </p:txBody>
      </p:sp>
      <p:sp>
        <p:nvSpPr>
          <p:cNvPr id="36" name="Rounded Rectangle 35"/>
          <p:cNvSpPr/>
          <p:nvPr/>
        </p:nvSpPr>
        <p:spPr>
          <a:xfrm>
            <a:off x="476065" y="2207216"/>
            <a:ext cx="1174202" cy="431288"/>
          </a:xfrm>
          <a:prstGeom prst="roundRect">
            <a:avLst/>
          </a:prstGeom>
          <a:solidFill>
            <a:schemeClr val="accent6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900">
                <a:solidFill>
                  <a:srgbClr val="000000"/>
                </a:solidFill>
              </a:rPr>
              <a:t>Institutional IdPs</a:t>
            </a:r>
          </a:p>
          <a:p>
            <a:pPr algn="ctr"/>
            <a:r>
              <a:rPr lang="en-GB" sz="900">
                <a:solidFill>
                  <a:srgbClr val="000000"/>
                </a:solidFill>
              </a:rPr>
              <a:t>all eduGain</a:t>
            </a:r>
          </a:p>
        </p:txBody>
      </p:sp>
      <p:sp>
        <p:nvSpPr>
          <p:cNvPr id="5" name="Rectangle 4"/>
          <p:cNvSpPr/>
          <p:nvPr/>
        </p:nvSpPr>
        <p:spPr>
          <a:xfrm>
            <a:off x="2991111" y="3759710"/>
            <a:ext cx="1016000" cy="34713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>
                <a:solidFill>
                  <a:schemeClr val="tx1"/>
                </a:solidFill>
              </a:rPr>
              <a:t>LDAP Facade</a:t>
            </a:r>
          </a:p>
        </p:txBody>
      </p:sp>
      <p:sp>
        <p:nvSpPr>
          <p:cNvPr id="13" name="Rectangle 12"/>
          <p:cNvSpPr/>
          <p:nvPr/>
        </p:nvSpPr>
        <p:spPr>
          <a:xfrm>
            <a:off x="522772" y="3693412"/>
            <a:ext cx="1016000" cy="34713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>
                <a:solidFill>
                  <a:schemeClr val="tx1"/>
                </a:solidFill>
              </a:rPr>
              <a:t>SAML IdP</a:t>
            </a:r>
          </a:p>
        </p:txBody>
      </p:sp>
      <p:sp>
        <p:nvSpPr>
          <p:cNvPr id="7" name="Right Arrow 6"/>
          <p:cNvSpPr/>
          <p:nvPr/>
        </p:nvSpPr>
        <p:spPr>
          <a:xfrm>
            <a:off x="1538771" y="3735764"/>
            <a:ext cx="618066" cy="270933"/>
          </a:xfrm>
          <a:prstGeom prst="rightArrow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2" name="Group 11"/>
          <p:cNvGrpSpPr/>
          <p:nvPr/>
        </p:nvGrpSpPr>
        <p:grpSpPr>
          <a:xfrm>
            <a:off x="2991111" y="3358397"/>
            <a:ext cx="1016000" cy="347133"/>
            <a:chOff x="4013201" y="4207932"/>
            <a:chExt cx="1016000" cy="347133"/>
          </a:xfrm>
        </p:grpSpPr>
        <p:sp>
          <p:nvSpPr>
            <p:cNvPr id="10" name="Rectangle 9"/>
            <p:cNvSpPr/>
            <p:nvPr/>
          </p:nvSpPr>
          <p:spPr>
            <a:xfrm>
              <a:off x="4013201" y="4207932"/>
              <a:ext cx="1016000" cy="347133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200">
                <a:solidFill>
                  <a:schemeClr val="tx1"/>
                </a:solidFill>
              </a:endParaRPr>
            </a:p>
          </p:txBody>
        </p:sp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268523" y="4258734"/>
              <a:ext cx="498277" cy="262467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8" name="Right Arrow 17"/>
          <p:cNvSpPr/>
          <p:nvPr/>
        </p:nvSpPr>
        <p:spPr>
          <a:xfrm>
            <a:off x="4515103" y="3684231"/>
            <a:ext cx="973674" cy="270933"/>
          </a:xfrm>
          <a:prstGeom prst="rightArrow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800" dirty="0" err="1">
                <a:solidFill>
                  <a:srgbClr val="000000"/>
                </a:solidFill>
              </a:rPr>
              <a:t>s</a:t>
            </a:r>
            <a:r>
              <a:rPr lang="en-GB" sz="800" dirty="0" err="1" smtClean="0">
                <a:solidFill>
                  <a:srgbClr val="000000"/>
                </a:solidFill>
              </a:rPr>
              <a:t>sh</a:t>
            </a:r>
            <a:r>
              <a:rPr lang="en-GB" sz="800" dirty="0" smtClean="0">
                <a:solidFill>
                  <a:srgbClr val="000000"/>
                </a:solidFill>
              </a:rPr>
              <a:t> keys</a:t>
            </a:r>
            <a:endParaRPr lang="en-GB" sz="800" dirty="0">
              <a:solidFill>
                <a:srgbClr val="000000"/>
              </a:solidFill>
            </a:endParaRPr>
          </a:p>
        </p:txBody>
      </p:sp>
      <p:grpSp>
        <p:nvGrpSpPr>
          <p:cNvPr id="15" name="Group 14"/>
          <p:cNvGrpSpPr/>
          <p:nvPr/>
        </p:nvGrpSpPr>
        <p:grpSpPr>
          <a:xfrm>
            <a:off x="2991112" y="2962868"/>
            <a:ext cx="1016000" cy="347133"/>
            <a:chOff x="4021668" y="2946385"/>
            <a:chExt cx="1016000" cy="347133"/>
          </a:xfrm>
        </p:grpSpPr>
        <p:sp>
          <p:nvSpPr>
            <p:cNvPr id="11" name="Rectangle 10"/>
            <p:cNvSpPr/>
            <p:nvPr/>
          </p:nvSpPr>
          <p:spPr>
            <a:xfrm>
              <a:off x="4021668" y="2946385"/>
              <a:ext cx="1016000" cy="347133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200">
                <a:solidFill>
                  <a:schemeClr val="tx1"/>
                </a:solidFill>
              </a:endParaRPr>
            </a:p>
          </p:txBody>
        </p:sp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119030" y="3048000"/>
              <a:ext cx="794543" cy="186267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24" name="Right Arrow 23"/>
          <p:cNvSpPr/>
          <p:nvPr/>
        </p:nvSpPr>
        <p:spPr>
          <a:xfrm>
            <a:off x="4506637" y="3354043"/>
            <a:ext cx="973674" cy="270933"/>
          </a:xfrm>
          <a:prstGeom prst="rightArrow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800" dirty="0">
                <a:solidFill>
                  <a:srgbClr val="000000"/>
                </a:solidFill>
              </a:rPr>
              <a:t>c</a:t>
            </a:r>
            <a:r>
              <a:rPr lang="en-GB" sz="800" dirty="0" smtClean="0">
                <a:solidFill>
                  <a:srgbClr val="000000"/>
                </a:solidFill>
              </a:rPr>
              <a:t>ertificates</a:t>
            </a:r>
            <a:endParaRPr lang="en-GB" sz="800" dirty="0">
              <a:solidFill>
                <a:srgbClr val="000000"/>
              </a:solidFill>
            </a:endParaRPr>
          </a:p>
        </p:txBody>
      </p:sp>
      <p:sp>
        <p:nvSpPr>
          <p:cNvPr id="25" name="Right Arrow 24"/>
          <p:cNvSpPr/>
          <p:nvPr/>
        </p:nvSpPr>
        <p:spPr>
          <a:xfrm>
            <a:off x="4506636" y="4005964"/>
            <a:ext cx="973674" cy="270933"/>
          </a:xfrm>
          <a:prstGeom prst="rightArrow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800" dirty="0">
                <a:solidFill>
                  <a:srgbClr val="000000"/>
                </a:solidFill>
              </a:rPr>
              <a:t>a</a:t>
            </a:r>
            <a:r>
              <a:rPr lang="en-GB" sz="800" dirty="0" smtClean="0">
                <a:solidFill>
                  <a:srgbClr val="000000"/>
                </a:solidFill>
              </a:rPr>
              <a:t>pp specific pass</a:t>
            </a:r>
            <a:endParaRPr lang="en-GB" sz="800" dirty="0">
              <a:solidFill>
                <a:srgbClr val="000000"/>
              </a:solidFill>
            </a:endParaRPr>
          </a:p>
        </p:txBody>
      </p:sp>
      <p:sp>
        <p:nvSpPr>
          <p:cNvPr id="26" name="Rounded Rectangular Callout 25"/>
          <p:cNvSpPr/>
          <p:nvPr/>
        </p:nvSpPr>
        <p:spPr>
          <a:xfrm>
            <a:off x="6368613" y="3012285"/>
            <a:ext cx="1498601" cy="1501849"/>
          </a:xfrm>
          <a:prstGeom prst="wedgeRoundRectCallout">
            <a:avLst>
              <a:gd name="adj1" fmla="val -110373"/>
              <a:gd name="adj2" fmla="val -21464"/>
              <a:gd name="adj3" fmla="val 16667"/>
            </a:avLst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800" dirty="0">
                <a:solidFill>
                  <a:schemeClr val="tx1"/>
                </a:solidFill>
              </a:rPr>
              <a:t>support of interactive and non-interactive sessions?</a:t>
            </a:r>
          </a:p>
          <a:p>
            <a:pPr algn="ctr"/>
            <a:endParaRPr lang="en-GB" sz="800" dirty="0">
              <a:solidFill>
                <a:schemeClr val="tx1"/>
              </a:solidFill>
            </a:endParaRPr>
          </a:p>
          <a:p>
            <a:pPr algn="ctr"/>
            <a:r>
              <a:rPr lang="en-GB" sz="800" dirty="0">
                <a:solidFill>
                  <a:schemeClr val="tx1"/>
                </a:solidFill>
              </a:rPr>
              <a:t>personal certs?</a:t>
            </a:r>
          </a:p>
          <a:p>
            <a:pPr algn="ctr"/>
            <a:r>
              <a:rPr lang="en-GB" sz="800" dirty="0">
                <a:solidFill>
                  <a:schemeClr val="tx1"/>
                </a:solidFill>
              </a:rPr>
              <a:t>robot certs?</a:t>
            </a:r>
          </a:p>
          <a:p>
            <a:pPr algn="ctr"/>
            <a:r>
              <a:rPr lang="en-GB" sz="800" dirty="0">
                <a:solidFill>
                  <a:schemeClr val="tx1"/>
                </a:solidFill>
              </a:rPr>
              <a:t>key based </a:t>
            </a:r>
            <a:r>
              <a:rPr lang="en-GB" sz="800" dirty="0" err="1">
                <a:solidFill>
                  <a:schemeClr val="tx1"/>
                </a:solidFill>
              </a:rPr>
              <a:t>AuthN</a:t>
            </a:r>
            <a:r>
              <a:rPr lang="en-GB" sz="800" dirty="0">
                <a:solidFill>
                  <a:schemeClr val="tx1"/>
                </a:solidFill>
              </a:rPr>
              <a:t>...</a:t>
            </a:r>
          </a:p>
          <a:p>
            <a:pPr algn="ctr"/>
            <a:endParaRPr lang="en-GB" sz="800" dirty="0">
              <a:solidFill>
                <a:schemeClr val="tx1"/>
              </a:solidFill>
            </a:endParaRPr>
          </a:p>
          <a:p>
            <a:pPr algn="ctr"/>
            <a:r>
              <a:rPr lang="en-GB" sz="800" dirty="0">
                <a:solidFill>
                  <a:schemeClr val="tx1"/>
                </a:solidFill>
              </a:rPr>
              <a:t>addition of attributes for </a:t>
            </a:r>
            <a:r>
              <a:rPr lang="en-GB" sz="800" dirty="0" err="1">
                <a:solidFill>
                  <a:schemeClr val="tx1"/>
                </a:solidFill>
              </a:rPr>
              <a:t>AuthZ</a:t>
            </a:r>
            <a:r>
              <a:rPr lang="en-GB" sz="800" dirty="0">
                <a:solidFill>
                  <a:schemeClr val="tx1"/>
                </a:solidFill>
              </a:rPr>
              <a:t> (e.g. CI-logon – VOMS integration)</a:t>
            </a:r>
          </a:p>
        </p:txBody>
      </p:sp>
      <p:sp>
        <p:nvSpPr>
          <p:cNvPr id="27" name="Rounded Rectangular Callout 26"/>
          <p:cNvSpPr/>
          <p:nvPr/>
        </p:nvSpPr>
        <p:spPr>
          <a:xfrm>
            <a:off x="6722553" y="1122436"/>
            <a:ext cx="1498601" cy="829744"/>
          </a:xfrm>
          <a:prstGeom prst="wedgeRoundRectCallout">
            <a:avLst>
              <a:gd name="adj1" fmla="val -27514"/>
              <a:gd name="adj2" fmla="val 69240"/>
              <a:gd name="adj3" fmla="val 16667"/>
            </a:avLst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800">
                <a:solidFill>
                  <a:schemeClr val="tx1"/>
                </a:solidFill>
              </a:rPr>
              <a:t>SSH clients</a:t>
            </a:r>
          </a:p>
          <a:p>
            <a:pPr algn="ctr"/>
            <a:r>
              <a:rPr lang="en-GB" sz="800">
                <a:solidFill>
                  <a:schemeClr val="tx1"/>
                </a:solidFill>
              </a:rPr>
              <a:t>WEBDAV clients</a:t>
            </a:r>
          </a:p>
          <a:p>
            <a:pPr algn="ctr"/>
            <a:r>
              <a:rPr lang="en-GB" sz="800">
                <a:solidFill>
                  <a:schemeClr val="tx1"/>
                </a:solidFill>
              </a:rPr>
              <a:t>........</a:t>
            </a:r>
          </a:p>
          <a:p>
            <a:pPr algn="ctr"/>
            <a:r>
              <a:rPr lang="en-GB" sz="800">
                <a:solidFill>
                  <a:schemeClr val="tx1"/>
                </a:solidFill>
              </a:rPr>
              <a:t>commercieal solutions:</a:t>
            </a:r>
          </a:p>
          <a:p>
            <a:pPr algn="ctr"/>
            <a:r>
              <a:rPr lang="en-GB" sz="800">
                <a:solidFill>
                  <a:schemeClr val="tx1"/>
                </a:solidFill>
              </a:rPr>
              <a:t>eg ORCID, LibreOffice...IAAS?</a:t>
            </a:r>
          </a:p>
          <a:p>
            <a:pPr algn="ctr"/>
            <a:endParaRPr lang="en-GB" sz="800">
              <a:solidFill>
                <a:schemeClr val="tx1"/>
              </a:solidFill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2991111" y="4167001"/>
            <a:ext cx="1016000" cy="34713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 smtClean="0">
                <a:solidFill>
                  <a:schemeClr val="tx1"/>
                </a:solidFill>
              </a:rPr>
              <a:t>STS</a:t>
            </a:r>
            <a:endParaRPr lang="en-GB" sz="1200" dirty="0">
              <a:solidFill>
                <a:schemeClr val="tx1"/>
              </a:solidFill>
            </a:endParaRPr>
          </a:p>
        </p:txBody>
      </p:sp>
      <p:sp>
        <p:nvSpPr>
          <p:cNvPr id="33" name="Rounded Rectangle 32"/>
          <p:cNvSpPr/>
          <p:nvPr/>
        </p:nvSpPr>
        <p:spPr>
          <a:xfrm>
            <a:off x="522772" y="643293"/>
            <a:ext cx="1214846" cy="241662"/>
          </a:xfrm>
          <a:prstGeom prst="roundRect">
            <a:avLst/>
          </a:prstGeom>
          <a:solidFill>
            <a:srgbClr val="F8978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 smtClean="0">
                <a:solidFill>
                  <a:sysClr val="windowText" lastClr="000000"/>
                </a:solidFill>
              </a:rPr>
              <a:t>Token Translation</a:t>
            </a:r>
            <a:endParaRPr lang="en-US" sz="1050" dirty="0"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190118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ight Arrow 32"/>
          <p:cNvSpPr/>
          <p:nvPr/>
        </p:nvSpPr>
        <p:spPr>
          <a:xfrm>
            <a:off x="382544" y="2507460"/>
            <a:ext cx="6139700" cy="521493"/>
          </a:xfrm>
          <a:prstGeom prst="right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Started pilots guided by several AARC deliverables</a:t>
            </a:r>
            <a:br>
              <a:rPr lang="en-GB" dirty="0" smtClean="0"/>
            </a:br>
            <a:r>
              <a:rPr lang="en-GB" dirty="0" smtClean="0"/>
              <a:t>Available @ </a:t>
            </a:r>
            <a:r>
              <a:rPr lang="en-GB" u="sng" dirty="0" smtClean="0"/>
              <a:t>AARC-</a:t>
            </a:r>
            <a:r>
              <a:rPr lang="en-GB" u="sng" dirty="0" err="1" smtClean="0"/>
              <a:t>project.eu</a:t>
            </a:r>
            <a:r>
              <a:rPr lang="en-GB" u="sng" dirty="0" smtClean="0"/>
              <a:t> </a:t>
            </a:r>
            <a:endParaRPr lang="en-GB" u="sng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96781" y="1819962"/>
            <a:ext cx="1424116" cy="1961685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544" y="1819962"/>
            <a:ext cx="1448931" cy="1961685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86202" y="1819960"/>
            <a:ext cx="1479854" cy="1961685"/>
          </a:xfrm>
          <a:prstGeom prst="rect">
            <a:avLst/>
          </a:prstGeom>
        </p:spPr>
      </p:pic>
      <p:sp>
        <p:nvSpPr>
          <p:cNvPr id="27" name="Rectangle 26"/>
          <p:cNvSpPr/>
          <p:nvPr/>
        </p:nvSpPr>
        <p:spPr>
          <a:xfrm>
            <a:off x="382544" y="1819962"/>
            <a:ext cx="1448931" cy="1961685"/>
          </a:xfrm>
          <a:prstGeom prst="rect">
            <a:avLst/>
          </a:prstGeom>
          <a:solidFill>
            <a:schemeClr val="accent1">
              <a:lumMod val="50000"/>
              <a:alpha val="2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Rectangle 48"/>
          <p:cNvSpPr/>
          <p:nvPr/>
        </p:nvSpPr>
        <p:spPr>
          <a:xfrm>
            <a:off x="2296780" y="1819961"/>
            <a:ext cx="1424117" cy="1961685"/>
          </a:xfrm>
          <a:prstGeom prst="rect">
            <a:avLst/>
          </a:prstGeom>
          <a:solidFill>
            <a:schemeClr val="accent1">
              <a:lumMod val="50000"/>
              <a:alpha val="2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Rectangle 49"/>
          <p:cNvSpPr/>
          <p:nvPr/>
        </p:nvSpPr>
        <p:spPr>
          <a:xfrm>
            <a:off x="4186202" y="1819959"/>
            <a:ext cx="1479854" cy="1961685"/>
          </a:xfrm>
          <a:prstGeom prst="rect">
            <a:avLst/>
          </a:prstGeom>
          <a:solidFill>
            <a:schemeClr val="accent1">
              <a:lumMod val="50000"/>
              <a:alpha val="2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TextBox 29"/>
          <p:cNvSpPr txBox="1"/>
          <p:nvPr/>
        </p:nvSpPr>
        <p:spPr>
          <a:xfrm>
            <a:off x="400777" y="1296739"/>
            <a:ext cx="141256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Requirements </a:t>
            </a:r>
          </a:p>
          <a:p>
            <a:pPr algn="ctr"/>
            <a:r>
              <a:rPr lang="en-US" dirty="0" smtClean="0"/>
              <a:t>User Community</a:t>
            </a:r>
            <a:endParaRPr lang="en-US" dirty="0"/>
          </a:p>
        </p:txBody>
      </p:sp>
      <p:sp>
        <p:nvSpPr>
          <p:cNvPr id="52" name="TextBox 51"/>
          <p:cNvSpPr txBox="1"/>
          <p:nvPr/>
        </p:nvSpPr>
        <p:spPr>
          <a:xfrm>
            <a:off x="2224444" y="1296739"/>
            <a:ext cx="16209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Overview Available </a:t>
            </a:r>
          </a:p>
          <a:p>
            <a:pPr algn="ctr"/>
            <a:r>
              <a:rPr lang="en-US" dirty="0" smtClean="0"/>
              <a:t>AAI Components</a:t>
            </a:r>
            <a:endParaRPr lang="en-US" dirty="0"/>
          </a:p>
        </p:txBody>
      </p:sp>
      <p:sp>
        <p:nvSpPr>
          <p:cNvPr id="53" name="TextBox 52"/>
          <p:cNvSpPr txBox="1"/>
          <p:nvPr/>
        </p:nvSpPr>
        <p:spPr>
          <a:xfrm>
            <a:off x="4201311" y="1296739"/>
            <a:ext cx="143372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(Draft) Blue-Print</a:t>
            </a:r>
          </a:p>
          <a:p>
            <a:pPr algn="ctr"/>
            <a:r>
              <a:rPr lang="en-US" dirty="0" smtClean="0"/>
              <a:t>Architecture</a:t>
            </a:r>
            <a:endParaRPr lang="en-US" dirty="0"/>
          </a:p>
        </p:txBody>
      </p:sp>
      <p:pic>
        <p:nvPicPr>
          <p:cNvPr id="51" name="Picture 5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458323" y="1798530"/>
            <a:ext cx="2392176" cy="2069306"/>
          </a:xfrm>
          <a:prstGeom prst="rect">
            <a:avLst/>
          </a:prstGeom>
        </p:spPr>
      </p:pic>
      <p:sp>
        <p:nvSpPr>
          <p:cNvPr id="72" name="TextBox 71"/>
          <p:cNvSpPr txBox="1"/>
          <p:nvPr/>
        </p:nvSpPr>
        <p:spPr>
          <a:xfrm>
            <a:off x="6823452" y="1294167"/>
            <a:ext cx="155202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Running Pilots</a:t>
            </a:r>
          </a:p>
          <a:p>
            <a:pPr algn="ctr"/>
            <a:r>
              <a:rPr lang="en-US" dirty="0" smtClean="0"/>
              <a:t>With Communities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9392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4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700" dirty="0"/>
              <a:t>Common challenges </a:t>
            </a:r>
          </a:p>
        </p:txBody>
      </p:sp>
      <p:sp>
        <p:nvSpPr>
          <p:cNvPr id="7" name="Rounded Rectangle 6"/>
          <p:cNvSpPr/>
          <p:nvPr/>
        </p:nvSpPr>
        <p:spPr>
          <a:xfrm>
            <a:off x="6241992" y="3763964"/>
            <a:ext cx="1333081" cy="664012"/>
          </a:xfrm>
          <a:prstGeom prst="roundRect">
            <a:avLst/>
          </a:prstGeom>
          <a:solidFill>
            <a:srgbClr val="F67B20"/>
          </a:solidFill>
        </p:spPr>
        <p:txBody>
          <a:bodyPr wrap="square">
            <a:spAutoFit/>
          </a:bodyPr>
          <a:lstStyle/>
          <a:p>
            <a:pPr algn="ctr" eaLnBrk="0" hangingPunct="0">
              <a:defRPr/>
            </a:pPr>
            <a:r>
              <a:rPr lang="en-US" sz="1650" dirty="0" smtClean="0">
                <a:latin typeface="Gill Sans Light"/>
                <a:cs typeface="Gill Sans Light"/>
              </a:rPr>
              <a:t>Non-web-SSO</a:t>
            </a:r>
            <a:endParaRPr lang="en-US" sz="1650" dirty="0">
              <a:latin typeface="Gill Sans Light"/>
              <a:cs typeface="Gill Sans Light"/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6223144" y="2871266"/>
            <a:ext cx="1356189" cy="664012"/>
          </a:xfrm>
          <a:prstGeom prst="roundRect">
            <a:avLst/>
          </a:prstGeom>
          <a:solidFill>
            <a:srgbClr val="F67B20"/>
          </a:solidFill>
        </p:spPr>
        <p:txBody>
          <a:bodyPr wrap="square">
            <a:spAutoFit/>
          </a:bodyPr>
          <a:lstStyle/>
          <a:p>
            <a:pPr algn="ctr" eaLnBrk="0" hangingPunct="0">
              <a:defRPr/>
            </a:pPr>
            <a:r>
              <a:rPr lang="en-US" sz="1650" dirty="0">
                <a:latin typeface="Gill Sans Light"/>
                <a:cs typeface="Gill Sans Light"/>
              </a:rPr>
              <a:t>Homeless</a:t>
            </a:r>
          </a:p>
          <a:p>
            <a:pPr algn="ctr" eaLnBrk="0" hangingPunct="0">
              <a:defRPr/>
            </a:pPr>
            <a:r>
              <a:rPr lang="en-US" sz="1650" dirty="0">
                <a:latin typeface="Gill Sans Light"/>
                <a:cs typeface="Gill Sans Light"/>
              </a:rPr>
              <a:t> users</a:t>
            </a:r>
          </a:p>
        </p:txBody>
      </p:sp>
      <p:sp>
        <p:nvSpPr>
          <p:cNvPr id="9" name="Rounded Rectangle 8"/>
          <p:cNvSpPr/>
          <p:nvPr/>
        </p:nvSpPr>
        <p:spPr>
          <a:xfrm>
            <a:off x="6230290" y="1988604"/>
            <a:ext cx="1355366" cy="664012"/>
          </a:xfrm>
          <a:prstGeom prst="roundRect">
            <a:avLst/>
          </a:prstGeom>
          <a:solidFill>
            <a:srgbClr val="F67B20"/>
          </a:solidFill>
        </p:spPr>
        <p:txBody>
          <a:bodyPr wrap="square">
            <a:spAutoFit/>
          </a:bodyPr>
          <a:lstStyle/>
          <a:p>
            <a:pPr algn="ctr" eaLnBrk="0" hangingPunct="0">
              <a:defRPr/>
            </a:pPr>
            <a:r>
              <a:rPr lang="en-US" sz="1650" dirty="0">
                <a:latin typeface="Gill Sans Light"/>
                <a:cs typeface="Gill Sans Light"/>
              </a:rPr>
              <a:t>Attribute release</a:t>
            </a:r>
          </a:p>
        </p:txBody>
      </p:sp>
      <p:sp>
        <p:nvSpPr>
          <p:cNvPr id="10" name="Rounded Rectangle 9"/>
          <p:cNvSpPr/>
          <p:nvPr/>
        </p:nvSpPr>
        <p:spPr>
          <a:xfrm>
            <a:off x="4696836" y="1979018"/>
            <a:ext cx="1365336" cy="664012"/>
          </a:xfrm>
          <a:prstGeom prst="roundRect">
            <a:avLst/>
          </a:prstGeom>
          <a:solidFill>
            <a:srgbClr val="F67B20"/>
          </a:solidFill>
        </p:spPr>
        <p:txBody>
          <a:bodyPr wrap="square">
            <a:spAutoFit/>
          </a:bodyPr>
          <a:lstStyle/>
          <a:p>
            <a:pPr algn="ctr" eaLnBrk="0" hangingPunct="0">
              <a:defRPr/>
            </a:pPr>
            <a:r>
              <a:rPr lang="en-US" sz="1650" dirty="0">
                <a:latin typeface="Gill Sans Light"/>
                <a:cs typeface="Gill Sans Light"/>
              </a:rPr>
              <a:t>Credential translation </a:t>
            </a:r>
          </a:p>
        </p:txBody>
      </p:sp>
      <p:sp>
        <p:nvSpPr>
          <p:cNvPr id="11" name="Rounded Rectangle 10"/>
          <p:cNvSpPr/>
          <p:nvPr/>
        </p:nvSpPr>
        <p:spPr>
          <a:xfrm>
            <a:off x="6225084" y="1103633"/>
            <a:ext cx="1349988" cy="664012"/>
          </a:xfrm>
          <a:prstGeom prst="roundRect">
            <a:avLst/>
          </a:prstGeom>
          <a:solidFill>
            <a:srgbClr val="F67B20"/>
          </a:solidFill>
        </p:spPr>
        <p:txBody>
          <a:bodyPr wrap="square">
            <a:spAutoFit/>
          </a:bodyPr>
          <a:lstStyle/>
          <a:p>
            <a:pPr algn="ctr" eaLnBrk="0" hangingPunct="0">
              <a:defRPr/>
            </a:pPr>
            <a:r>
              <a:rPr lang="en-US" sz="1650" dirty="0">
                <a:latin typeface="Gill Sans Light"/>
                <a:cs typeface="Gill Sans Light"/>
              </a:rPr>
              <a:t>User</a:t>
            </a:r>
          </a:p>
          <a:p>
            <a:pPr algn="ctr" eaLnBrk="0" hangingPunct="0">
              <a:defRPr/>
            </a:pPr>
            <a:r>
              <a:rPr lang="en-US" sz="1650" dirty="0">
                <a:latin typeface="Gill Sans Light"/>
                <a:cs typeface="Gill Sans Light"/>
              </a:rPr>
              <a:t> friendliness</a:t>
            </a:r>
          </a:p>
        </p:txBody>
      </p:sp>
      <p:sp>
        <p:nvSpPr>
          <p:cNvPr id="12" name="Rounded Rectangle 11"/>
          <p:cNvSpPr/>
          <p:nvPr/>
        </p:nvSpPr>
        <p:spPr>
          <a:xfrm>
            <a:off x="4704699" y="1113689"/>
            <a:ext cx="1378529" cy="664012"/>
          </a:xfrm>
          <a:prstGeom prst="roundRect">
            <a:avLst/>
          </a:prstGeom>
          <a:solidFill>
            <a:srgbClr val="F67B20"/>
          </a:solidFill>
        </p:spPr>
        <p:txBody>
          <a:bodyPr wrap="square">
            <a:spAutoFit/>
          </a:bodyPr>
          <a:lstStyle/>
          <a:p>
            <a:pPr algn="ctr" eaLnBrk="0" hangingPunct="0">
              <a:defRPr/>
            </a:pPr>
            <a:r>
              <a:rPr lang="en-US" sz="1650" dirty="0">
                <a:latin typeface="Gill Sans Light"/>
                <a:cs typeface="Gill Sans Light"/>
              </a:rPr>
              <a:t>Attribute aggregation </a:t>
            </a:r>
          </a:p>
        </p:txBody>
      </p:sp>
      <p:sp>
        <p:nvSpPr>
          <p:cNvPr id="13" name="Rounded Rectangle 12"/>
          <p:cNvSpPr/>
          <p:nvPr/>
        </p:nvSpPr>
        <p:spPr>
          <a:xfrm>
            <a:off x="4710718" y="2861766"/>
            <a:ext cx="1355307" cy="664012"/>
          </a:xfrm>
          <a:prstGeom prst="roundRect">
            <a:avLst/>
          </a:prstGeom>
          <a:solidFill>
            <a:srgbClr val="F67B20"/>
          </a:solidFill>
        </p:spPr>
        <p:txBody>
          <a:bodyPr wrap="square">
            <a:spAutoFit/>
          </a:bodyPr>
          <a:lstStyle/>
          <a:p>
            <a:pPr algn="ctr" eaLnBrk="0" hangingPunct="0">
              <a:defRPr/>
            </a:pPr>
            <a:r>
              <a:rPr lang="en-US" sz="1650" dirty="0">
                <a:latin typeface="Gill Sans Light"/>
                <a:cs typeface="Gill Sans Light"/>
              </a:rPr>
              <a:t>Levels of Assurance </a:t>
            </a:r>
          </a:p>
        </p:txBody>
      </p:sp>
      <p:sp>
        <p:nvSpPr>
          <p:cNvPr id="14" name="Rounded Rectangle 13"/>
          <p:cNvSpPr/>
          <p:nvPr/>
        </p:nvSpPr>
        <p:spPr>
          <a:xfrm>
            <a:off x="4724099" y="3771779"/>
            <a:ext cx="1355307" cy="664012"/>
          </a:xfrm>
          <a:prstGeom prst="roundRect">
            <a:avLst/>
          </a:prstGeom>
          <a:solidFill>
            <a:srgbClr val="F67B20"/>
          </a:solidFill>
        </p:spPr>
        <p:txBody>
          <a:bodyPr wrap="square">
            <a:spAutoFit/>
          </a:bodyPr>
          <a:lstStyle/>
          <a:p>
            <a:pPr algn="ctr" eaLnBrk="0" hangingPunct="0">
              <a:defRPr/>
            </a:pPr>
            <a:r>
              <a:rPr lang="en-US" sz="1650" dirty="0">
                <a:latin typeface="Gill Sans Light"/>
                <a:cs typeface="Gill Sans Light"/>
              </a:rPr>
              <a:t>Bridging Communities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468352" y="993829"/>
            <a:ext cx="4059829" cy="37548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s-IS" b="1" dirty="0" smtClean="0"/>
              <a:t>Communities / e-infrastructures surveyed in AARC:</a:t>
            </a:r>
          </a:p>
          <a:p>
            <a:endParaRPr lang="is-IS" dirty="0" smtClean="0"/>
          </a:p>
          <a:p>
            <a:r>
              <a:rPr lang="is-IS" dirty="0" smtClean="0"/>
              <a:t>BioVel</a:t>
            </a:r>
            <a:endParaRPr lang="is-IS" dirty="0"/>
          </a:p>
          <a:p>
            <a:r>
              <a:rPr lang="is-IS" dirty="0" smtClean="0"/>
              <a:t>DARIAH</a:t>
            </a:r>
            <a:endParaRPr lang="is-IS" dirty="0"/>
          </a:p>
          <a:p>
            <a:r>
              <a:rPr lang="is-IS" dirty="0" smtClean="0"/>
              <a:t>EISCAT</a:t>
            </a:r>
            <a:endParaRPr lang="is-IS" dirty="0"/>
          </a:p>
          <a:p>
            <a:r>
              <a:rPr lang="is-IS" dirty="0" smtClean="0"/>
              <a:t>WLCG</a:t>
            </a:r>
            <a:endParaRPr lang="is-IS" dirty="0"/>
          </a:p>
          <a:p>
            <a:r>
              <a:rPr lang="is-IS" dirty="0" smtClean="0"/>
              <a:t>EPOS</a:t>
            </a:r>
            <a:endParaRPr lang="is-IS" dirty="0"/>
          </a:p>
          <a:p>
            <a:r>
              <a:rPr lang="is-IS" dirty="0" smtClean="0"/>
              <a:t>Photon </a:t>
            </a:r>
            <a:r>
              <a:rPr lang="is-IS" dirty="0"/>
              <a:t>and Neutron community (Umbrella</a:t>
            </a:r>
            <a:r>
              <a:rPr lang="is-IS" dirty="0" smtClean="0"/>
              <a:t>)</a:t>
            </a:r>
            <a:endParaRPr lang="is-IS" dirty="0"/>
          </a:p>
          <a:p>
            <a:r>
              <a:rPr lang="is-IS" dirty="0" smtClean="0"/>
              <a:t>ELIXIR</a:t>
            </a:r>
            <a:endParaRPr lang="is-IS" dirty="0"/>
          </a:p>
          <a:p>
            <a:r>
              <a:rPr lang="is-IS" dirty="0" smtClean="0"/>
              <a:t>CLARIN</a:t>
            </a:r>
            <a:endParaRPr lang="is-IS" dirty="0"/>
          </a:p>
          <a:p>
            <a:r>
              <a:rPr lang="is-IS" dirty="0" smtClean="0"/>
              <a:t>EGI</a:t>
            </a:r>
            <a:endParaRPr lang="is-IS" dirty="0"/>
          </a:p>
          <a:p>
            <a:r>
              <a:rPr lang="is-IS" dirty="0" smtClean="0"/>
              <a:t>EUDAT</a:t>
            </a:r>
            <a:endParaRPr lang="is-IS" dirty="0"/>
          </a:p>
          <a:p>
            <a:r>
              <a:rPr lang="is-IS" dirty="0" smtClean="0"/>
              <a:t>D4Science</a:t>
            </a:r>
            <a:endParaRPr lang="is-IS" dirty="0"/>
          </a:p>
          <a:p>
            <a:r>
              <a:rPr lang="is-IS" dirty="0" smtClean="0"/>
              <a:t>PSNC</a:t>
            </a:r>
            <a:endParaRPr lang="is-IS" dirty="0"/>
          </a:p>
          <a:p>
            <a:r>
              <a:rPr lang="is-IS" dirty="0" smtClean="0"/>
              <a:t>FMI</a:t>
            </a:r>
            <a:endParaRPr lang="is-IS" dirty="0"/>
          </a:p>
          <a:p>
            <a:r>
              <a:rPr lang="is-IS" dirty="0" smtClean="0"/>
              <a:t>Libraries </a:t>
            </a:r>
            <a:r>
              <a:rPr lang="is-IS" dirty="0"/>
              <a:t>and education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92033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Components - Overview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 smtClean="0"/>
              <a:t>5</a:t>
            </a:fld>
            <a:endParaRPr lang="en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65023486"/>
              </p:ext>
            </p:extLst>
          </p:nvPr>
        </p:nvGraphicFramePr>
        <p:xfrm>
          <a:off x="457200" y="947050"/>
          <a:ext cx="8337395" cy="3711596"/>
        </p:xfrm>
        <a:graphic>
          <a:graphicData uri="http://schemas.openxmlformats.org/drawingml/2006/table">
            <a:tbl>
              <a:tblPr/>
              <a:tblGrid>
                <a:gridCol w="1053532"/>
                <a:gridCol w="1053532"/>
                <a:gridCol w="1258764"/>
                <a:gridCol w="1900488"/>
                <a:gridCol w="1340725"/>
                <a:gridCol w="1730354"/>
              </a:tblGrid>
              <a:tr h="227545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Authentication</a:t>
                      </a:r>
                    </a:p>
                  </a:txBody>
                  <a:tcPr marL="8357" marR="8357" marT="8357" marB="0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Discovery services</a:t>
                      </a:r>
                    </a:p>
                  </a:txBody>
                  <a:tcPr marL="8357" marR="8357" marT="8357" marB="0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Attribute Management</a:t>
                      </a:r>
                    </a:p>
                  </a:txBody>
                  <a:tcPr marL="8357" marR="8357" marT="8357" marB="0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Attribute Aggregation</a:t>
                      </a:r>
                    </a:p>
                  </a:txBody>
                  <a:tcPr marL="8357" marR="8357" marT="8357" marB="0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Authorisation</a:t>
                      </a:r>
                      <a:endParaRPr lang="en-US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8357" marR="8357" marT="8357" marB="0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Credential Translation</a:t>
                      </a:r>
                    </a:p>
                  </a:txBody>
                  <a:tcPr marL="8357" marR="8357" marT="8357" marB="0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</a:tr>
              <a:tr h="267439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Shibboleth </a:t>
                      </a:r>
                      <a:r>
                        <a:rPr lang="en-US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IdP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8357" marR="8357" marT="8357" marB="0" anchor="b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Shibboleth DS</a:t>
                      </a:r>
                      <a:b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</a:br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Shibboleth EDS</a:t>
                      </a:r>
                    </a:p>
                  </a:txBody>
                  <a:tcPr marL="8357" marR="8357" marT="8357" marB="0" anchor="b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8357" marR="8357" marT="8357" marB="0" anchor="b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8357" marR="8357" marT="8357" marB="0" anchor="b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8357" marR="8357" marT="8357" marB="0" anchor="b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8357" marR="8357" marT="8357" marB="0" anchor="b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3372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err="1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SimpleSAMLphp</a:t>
                      </a:r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 </a:t>
                      </a:r>
                      <a:r>
                        <a:rPr lang="en-US" sz="9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IdP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8357" marR="8357" marT="8357" marB="0" anchor="b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8357" marR="8357" marT="8357" marB="0" anchor="b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8357" marR="8357" marT="8357" marB="0" anchor="b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SimpleSAMLphp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8357" marR="8357" marT="8357" marB="0" anchor="b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8357" marR="8357" marT="8357" marB="0" anchor="b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8357" marR="8357" marT="8357" marB="0" anchor="b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3372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LCMAPS</a:t>
                      </a:r>
                    </a:p>
                  </a:txBody>
                  <a:tcPr marL="8357" marR="8357" marT="8357" marB="0" anchor="b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8357" marR="8357" marT="8357" marB="0" anchor="b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8357" marR="8357" marT="8357" marB="0" anchor="b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8357" marR="8357" marT="8357" marB="0" anchor="b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LCMAPS</a:t>
                      </a:r>
                    </a:p>
                  </a:txBody>
                  <a:tcPr marL="8357" marR="8357" marT="8357" marB="0" anchor="b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8357" marR="8357" marT="8357" marB="0" anchor="b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3372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Kerberos</a:t>
                      </a:r>
                    </a:p>
                  </a:txBody>
                  <a:tcPr marL="8357" marR="8357" marT="8357" marB="0" anchor="b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8357" marR="8357" marT="8357" marB="0" anchor="b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8357" marR="8357" marT="8357" marB="0" anchor="b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8357" marR="8357" marT="8357" marB="0" anchor="b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8357" marR="8357" marT="8357" marB="0" anchor="b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8357" marR="8357" marT="8357" marB="0" anchor="b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3372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Moonshot</a:t>
                      </a:r>
                    </a:p>
                  </a:txBody>
                  <a:tcPr marL="8357" marR="8357" marT="8357" marB="0" anchor="b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8357" marR="8357" marT="8357" marB="0" anchor="b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8357" marR="8357" marT="8357" marB="0" anchor="b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Moonshot</a:t>
                      </a:r>
                    </a:p>
                  </a:txBody>
                  <a:tcPr marL="8357" marR="8357" marT="8357" marB="0" anchor="b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8357" marR="8357" marT="8357" marB="0" anchor="b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8357" marR="8357" marT="8357" marB="0" anchor="b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3372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Unity</a:t>
                      </a:r>
                    </a:p>
                  </a:txBody>
                  <a:tcPr marL="8357" marR="8357" marT="8357" marB="0" anchor="b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8357" marR="8357" marT="8357" marB="0" anchor="b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Unity</a:t>
                      </a:r>
                    </a:p>
                  </a:txBody>
                  <a:tcPr marL="8357" marR="8357" marT="8357" marB="0" anchor="b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Unity</a:t>
                      </a:r>
                    </a:p>
                  </a:txBody>
                  <a:tcPr marL="8357" marR="8357" marT="8357" marB="0" anchor="b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8357" marR="8357" marT="8357" marB="0" anchor="b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Unity</a:t>
                      </a:r>
                    </a:p>
                  </a:txBody>
                  <a:tcPr marL="8357" marR="8357" marT="8357" marB="0" anchor="b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33720"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8357" marR="8357" marT="8357" marB="0" anchor="b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DiscoJuice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8357" marR="8357" marT="8357" marB="0" anchor="b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8357" marR="8357" marT="8357" marB="0" anchor="b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8357" marR="8357" marT="8357" marB="0" anchor="b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8357" marR="8357" marT="8357" marB="0" anchor="b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8357" marR="8357" marT="8357" marB="0" anchor="b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33720"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8357" marR="8357" marT="8357" marB="0" anchor="b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DiscoPower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8357" marR="8357" marT="8357" marB="0" anchor="b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8357" marR="8357" marT="8357" marB="0" anchor="b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8357" marR="8357" marT="8357" marB="0" anchor="b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8357" marR="8357" marT="8357" marB="0" anchor="b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8357" marR="8357" marT="8357" marB="0" anchor="b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33720"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8357" marR="8357" marT="8357" marB="0" anchor="b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SWITCHwayf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8357" marR="8357" marT="8357" marB="0" anchor="b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8357" marR="8357" marT="8357" marB="0" anchor="b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8357" marR="8357" marT="8357" marB="0" anchor="b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8357" marR="8357" marT="8357" marB="0" anchor="b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8357" marR="8357" marT="8357" marB="0" anchor="b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33720"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8357" marR="8357" marT="8357" marB="0" anchor="b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8357" marR="8357" marT="8357" marB="0" anchor="b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HEXAA</a:t>
                      </a:r>
                    </a:p>
                  </a:txBody>
                  <a:tcPr marL="8357" marR="8357" marT="8357" marB="0" anchor="b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8357" marR="8357" marT="8357" marB="0" anchor="b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8357" marR="8357" marT="8357" marB="0" anchor="b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8357" marR="8357" marT="8357" marB="0" anchor="b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33720"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8357" marR="8357" marT="8357" marB="0" anchor="b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8357" marR="8357" marT="8357" marB="0" anchor="b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VOMS</a:t>
                      </a:r>
                    </a:p>
                  </a:txBody>
                  <a:tcPr marL="8357" marR="8357" marT="8357" marB="0" anchor="b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8357" marR="8357" marT="8357" marB="0" anchor="b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8357" marR="8357" marT="8357" marB="0" anchor="b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8357" marR="8357" marT="8357" marB="0" anchor="b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33720"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8357" marR="8357" marT="8357" marB="0" anchor="b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8357" marR="8357" marT="8357" marB="0" anchor="b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Comanage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8357" marR="8357" marT="8357" marB="0" anchor="b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8357" marR="8357" marT="8357" marB="0" anchor="b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8357" marR="8357" marT="8357" marB="0" anchor="b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8357" marR="8357" marT="8357" marB="0" anchor="b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33720"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8357" marR="8357" marT="8357" marB="0" anchor="b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8357" marR="8357" marT="8357" marB="0" anchor="b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Grouper</a:t>
                      </a:r>
                    </a:p>
                  </a:txBody>
                  <a:tcPr marL="8357" marR="8357" marT="8357" marB="0" anchor="b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8357" marR="8357" marT="8357" marB="0" anchor="b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8357" marR="8357" marT="8357" marB="0" anchor="b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8357" marR="8357" marT="8357" marB="0" anchor="b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33720"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8357" marR="8357" marT="8357" marB="0" anchor="b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8357" marR="8357" marT="8357" marB="0" anchor="b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PERUN</a:t>
                      </a:r>
                    </a:p>
                  </a:txBody>
                  <a:tcPr marL="8357" marR="8357" marT="8357" marB="0" anchor="b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PERUN</a:t>
                      </a:r>
                    </a:p>
                  </a:txBody>
                  <a:tcPr marL="8357" marR="8357" marT="8357" marB="0" anchor="b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8357" marR="8357" marT="8357" marB="0" anchor="b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8357" marR="8357" marT="8357" marB="0" anchor="b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33720"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8357" marR="8357" marT="8357" marB="0" anchor="b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8357" marR="8357" marT="8357" marB="0" anchor="b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8357" marR="8357" marT="8357" marB="0" anchor="b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OpenConext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8357" marR="8357" marT="8357" marB="0" anchor="b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8357" marR="8357" marT="8357" marB="0" anchor="b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8357" marR="8357" marT="8357" marB="0" anchor="b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33720"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8357" marR="8357" marT="8357" marB="0" anchor="b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8357" marR="8357" marT="8357" marB="0" anchor="b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8357" marR="8357" marT="8357" marB="0" anchor="b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8357" marR="8357" marT="8357" marB="0" anchor="b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ARGUS</a:t>
                      </a:r>
                    </a:p>
                  </a:txBody>
                  <a:tcPr marL="8357" marR="8357" marT="8357" marB="0" anchor="b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8357" marR="8357" marT="8357" marB="0" anchor="b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33720"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8357" marR="8357" marT="8357" marB="0" anchor="b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8357" marR="8357" marT="8357" marB="0" anchor="b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8357" marR="8357" marT="8357" marB="0" anchor="b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8357" marR="8357" marT="8357" marB="0" anchor="b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mod_auth_mellon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8357" marR="8357" marT="8357" marB="0" anchor="b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8357" marR="8357" marT="8357" marB="0" anchor="b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33720"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8357" marR="8357" marT="8357" marB="0" anchor="b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8357" marR="8357" marT="8357" marB="0" anchor="b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8357" marR="8357" marT="8357" marB="0" anchor="b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8357" marR="8357" marT="8357" marB="0" anchor="b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8357" marR="8357" marT="8357" marB="0" anchor="b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CI-Logon </a:t>
                      </a:r>
                      <a:r>
                        <a:rPr lang="en-US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OAuth</a:t>
                      </a:r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 for </a:t>
                      </a:r>
                      <a:r>
                        <a:rPr lang="en-US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MyProxy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8357" marR="8357" marT="8357" marB="0" anchor="b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33720"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8357" marR="8357" marT="8357" marB="0" anchor="b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8357" marR="8357" marT="8357" marB="0" anchor="b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8357" marR="8357" marT="8357" marB="0" anchor="b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8357" marR="8357" marT="8357" marB="0" anchor="b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8357" marR="8357" marT="8357" marB="0" anchor="b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LDAP facade</a:t>
                      </a:r>
                    </a:p>
                  </a:txBody>
                  <a:tcPr marL="8357" marR="8357" marT="8357" marB="0" anchor="b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33720"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8357" marR="8357" marT="8357" marB="0" anchor="b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8357" marR="8357" marT="8357" marB="0" anchor="b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8357" marR="8357" marT="8357" marB="0" anchor="b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8357" marR="8357" marT="8357" marB="0" anchor="b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8357" marR="8357" marT="8357" marB="0" anchor="b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TCS</a:t>
                      </a:r>
                    </a:p>
                  </a:txBody>
                  <a:tcPr marL="8357" marR="8357" marT="8357" marB="0" anchor="b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33720"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8357" marR="8357" marT="8357" marB="0" anchor="b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8357" marR="8357" marT="8357" marB="0" anchor="b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8357" marR="8357" marT="8357" marB="0" anchor="b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8357" marR="8357" marT="8357" marB="0" anchor="b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8357" marR="8357" marT="8357" marB="0" anchor="b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STS</a:t>
                      </a:r>
                    </a:p>
                  </a:txBody>
                  <a:tcPr marL="8357" marR="8357" marT="8357" marB="0" anchor="b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33720"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8357" marR="8357" marT="8357" marB="0" anchor="b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8357" marR="8357" marT="8357" marB="0" anchor="b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8357" marR="8357" marT="8357" marB="0" anchor="b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8357" marR="8357" marT="8357" marB="0" anchor="b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8357" marR="8357" marT="8357" marB="0" anchor="b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ADFS</a:t>
                      </a:r>
                    </a:p>
                  </a:txBody>
                  <a:tcPr marL="8357" marR="8357" marT="8357" marB="0" anchor="b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33720"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8357" marR="8357" marT="8357" marB="0" anchor="b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8357" marR="8357" marT="8357" marB="0" anchor="b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8357" marR="8357" marT="8357" marB="0" anchor="b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8357" marR="8357" marT="8357" marB="0" anchor="b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8357" marR="8357" marT="8357" marB="0" anchor="b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IdProxy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8357" marR="8357" marT="8357" marB="0" anchor="b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54441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Components - Authentication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 smtClean="0"/>
              <a:t>6</a:t>
            </a:fld>
            <a:endParaRPr lang="en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53660270"/>
              </p:ext>
            </p:extLst>
          </p:nvPr>
        </p:nvGraphicFramePr>
        <p:xfrm>
          <a:off x="336396" y="956531"/>
          <a:ext cx="8688658" cy="4148691"/>
        </p:xfrm>
        <a:graphic>
          <a:graphicData uri="http://schemas.openxmlformats.org/drawingml/2006/table">
            <a:tbl>
              <a:tblPr/>
              <a:tblGrid>
                <a:gridCol w="697544"/>
                <a:gridCol w="1117223"/>
                <a:gridCol w="965754"/>
                <a:gridCol w="801187"/>
                <a:gridCol w="1553428"/>
                <a:gridCol w="2041965"/>
                <a:gridCol w="1511557"/>
              </a:tblGrid>
              <a:tr h="77747">
                <a:tc>
                  <a:txBody>
                    <a:bodyPr/>
                    <a:lstStyle/>
                    <a:p>
                      <a:pPr algn="l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en-GB" sz="600" b="1" dirty="0"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0"/>
                          <a:cs typeface="Times New Roman" charset="0"/>
                        </a:rPr>
                        <a:t> </a:t>
                      </a:r>
                      <a:endParaRPr lang="en-US" sz="600" b="1" dirty="0">
                        <a:solidFill>
                          <a:schemeClr val="tx1"/>
                        </a:solidFill>
                        <a:effectLst/>
                        <a:latin typeface="Arial" charset="0"/>
                        <a:ea typeface="Batang" charset="0"/>
                        <a:cs typeface="Times New Roman" charset="0"/>
                      </a:endParaRPr>
                    </a:p>
                  </a:txBody>
                  <a:tcPr marL="31806" marR="318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600" b="1"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</a:rPr>
                        <a:t>Shibboleth</a:t>
                      </a:r>
                      <a:endParaRPr lang="en-US" sz="600" b="1">
                        <a:solidFill>
                          <a:schemeClr val="tx1"/>
                        </a:solidFill>
                        <a:effectLst/>
                        <a:latin typeface="Arial" charset="0"/>
                        <a:ea typeface="Arial" charset="0"/>
                      </a:endParaRPr>
                    </a:p>
                  </a:txBody>
                  <a:tcPr marL="31806" marR="318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600" b="1"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</a:rPr>
                        <a:t>LCMAPS</a:t>
                      </a:r>
                      <a:endParaRPr lang="en-US" sz="600" b="1">
                        <a:solidFill>
                          <a:schemeClr val="tx1"/>
                        </a:solidFill>
                        <a:effectLst/>
                        <a:latin typeface="Arial" charset="0"/>
                        <a:ea typeface="Arial" charset="0"/>
                      </a:endParaRPr>
                    </a:p>
                  </a:txBody>
                  <a:tcPr marL="31806" marR="318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600" b="1"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</a:rPr>
                        <a:t>Kerberos</a:t>
                      </a:r>
                      <a:endParaRPr lang="en-US" sz="600" b="1">
                        <a:solidFill>
                          <a:schemeClr val="tx1"/>
                        </a:solidFill>
                        <a:effectLst/>
                        <a:latin typeface="Arial" charset="0"/>
                        <a:ea typeface="Arial" charset="0"/>
                      </a:endParaRPr>
                    </a:p>
                  </a:txBody>
                  <a:tcPr marL="31806" marR="318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600" b="1"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</a:rPr>
                        <a:t>Moonshot</a:t>
                      </a:r>
                      <a:endParaRPr lang="en-US" sz="600" b="1">
                        <a:solidFill>
                          <a:schemeClr val="tx1"/>
                        </a:solidFill>
                        <a:effectLst/>
                        <a:latin typeface="Arial" charset="0"/>
                        <a:ea typeface="Arial" charset="0"/>
                      </a:endParaRPr>
                    </a:p>
                  </a:txBody>
                  <a:tcPr marL="31806" marR="318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600" b="1"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</a:rPr>
                        <a:t>simpleSAMLphp</a:t>
                      </a:r>
                      <a:endParaRPr lang="en-US" sz="600" b="1">
                        <a:solidFill>
                          <a:schemeClr val="tx1"/>
                        </a:solidFill>
                        <a:effectLst/>
                        <a:latin typeface="Arial" charset="0"/>
                        <a:ea typeface="Arial" charset="0"/>
                      </a:endParaRPr>
                    </a:p>
                  </a:txBody>
                  <a:tcPr marL="31806" marR="318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600" b="1" dirty="0"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</a:rPr>
                        <a:t>UNITY</a:t>
                      </a:r>
                      <a:endParaRPr lang="en-US" sz="600" b="1" dirty="0">
                        <a:solidFill>
                          <a:schemeClr val="tx1"/>
                        </a:solidFill>
                        <a:effectLst/>
                        <a:latin typeface="Arial" charset="0"/>
                        <a:ea typeface="Arial" charset="0"/>
                      </a:endParaRPr>
                    </a:p>
                  </a:txBody>
                  <a:tcPr marL="31806" marR="318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  <a:tr h="588996">
                <a:tc>
                  <a:txBody>
                    <a:bodyPr/>
                    <a:lstStyle/>
                    <a:p>
                      <a:pPr algn="l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en-GB" sz="600" b="1" dirty="0"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0"/>
                          <a:cs typeface="Times New Roman" charset="0"/>
                        </a:rPr>
                        <a:t>Authentication workflow (username/pass, multifactor)</a:t>
                      </a:r>
                      <a:endParaRPr lang="en-US" sz="600" b="1" dirty="0">
                        <a:solidFill>
                          <a:schemeClr val="tx1"/>
                        </a:solidFill>
                        <a:effectLst/>
                        <a:latin typeface="Arial" charset="0"/>
                        <a:ea typeface="Batang" charset="0"/>
                        <a:cs typeface="Times New Roman" charset="0"/>
                      </a:endParaRPr>
                    </a:p>
                  </a:txBody>
                  <a:tcPr marL="31806" marR="318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en-GB" sz="600" b="1" dirty="0"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0"/>
                          <a:cs typeface="Times New Roman" charset="0"/>
                        </a:rPr>
                        <a:t>Username/password, OTP, client certificate, extendable.</a:t>
                      </a:r>
                      <a:endParaRPr lang="en-US" sz="600" b="1" dirty="0">
                        <a:solidFill>
                          <a:schemeClr val="tx1"/>
                        </a:solidFill>
                        <a:effectLst/>
                        <a:latin typeface="Arial" charset="0"/>
                        <a:ea typeface="Batang" charset="0"/>
                        <a:cs typeface="Times New Roman" charset="0"/>
                      </a:endParaRPr>
                    </a:p>
                  </a:txBody>
                  <a:tcPr marL="31806" marR="318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en-GB" sz="600" b="1" dirty="0"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0"/>
                          <a:cs typeface="Times New Roman" charset="0"/>
                        </a:rPr>
                        <a:t>X.509 proxy certificate</a:t>
                      </a:r>
                      <a:endParaRPr lang="en-US" sz="600" b="1" dirty="0">
                        <a:solidFill>
                          <a:schemeClr val="tx1"/>
                        </a:solidFill>
                        <a:effectLst/>
                        <a:latin typeface="Arial" charset="0"/>
                        <a:ea typeface="Batang" charset="0"/>
                        <a:cs typeface="Times New Roman" charset="0"/>
                      </a:endParaRPr>
                    </a:p>
                  </a:txBody>
                  <a:tcPr marL="31806" marR="318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en-GB" sz="600" b="1"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0"/>
                          <a:cs typeface="Times New Roman" charset="0"/>
                        </a:rPr>
                        <a:t>Username/password, OTP, Kerberos ticket</a:t>
                      </a:r>
                      <a:endParaRPr lang="en-US" sz="600" b="1">
                        <a:solidFill>
                          <a:schemeClr val="tx1"/>
                        </a:solidFill>
                        <a:effectLst/>
                        <a:latin typeface="Arial" charset="0"/>
                        <a:ea typeface="Batang" charset="0"/>
                        <a:cs typeface="Times New Roman" charset="0"/>
                      </a:endParaRPr>
                    </a:p>
                  </a:txBody>
                  <a:tcPr marL="31806" marR="318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en-GB" sz="600" b="1"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0"/>
                          <a:cs typeface="Times New Roman" charset="0"/>
                        </a:rPr>
                        <a:t>Username/password (any RADIUS EAP-supported mechanism)</a:t>
                      </a:r>
                      <a:endParaRPr lang="en-US" sz="600" b="1">
                        <a:solidFill>
                          <a:schemeClr val="tx1"/>
                        </a:solidFill>
                        <a:effectLst/>
                        <a:latin typeface="Arial" charset="0"/>
                        <a:ea typeface="Batang" charset="0"/>
                        <a:cs typeface="Times New Roman" charset="0"/>
                      </a:endParaRPr>
                    </a:p>
                  </a:txBody>
                  <a:tcPr marL="31806" marR="318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en-GB" sz="600" b="1"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0"/>
                          <a:cs typeface="Times New Roman" charset="0"/>
                        </a:rPr>
                        <a:t>Username/password from user repository (SQL/LDAP/ RADIUS), X509 authentication through userCertificate LDAP attribute, multifactor (e.g., Yubikey), Social Media identity (Facebook, LinkedIn, MySpace, Twitter, Windows Live), ADFS</a:t>
                      </a:r>
                      <a:endParaRPr lang="en-US" sz="600" b="1">
                        <a:solidFill>
                          <a:schemeClr val="tx1"/>
                        </a:solidFill>
                        <a:effectLst/>
                        <a:latin typeface="Arial" charset="0"/>
                        <a:ea typeface="Batang" charset="0"/>
                        <a:cs typeface="Times New Roman" charset="0"/>
                      </a:endParaRPr>
                    </a:p>
                  </a:txBody>
                  <a:tcPr marL="31806" marR="318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en-GB" sz="600" b="1"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0"/>
                          <a:cs typeface="Times New Roman" charset="0"/>
                        </a:rPr>
                        <a:t>Username/Password, Client Certificate, LDAP, Social Media identity (Facebook, Google, GitHub)</a:t>
                      </a:r>
                      <a:endParaRPr lang="en-US" sz="600" b="1">
                        <a:solidFill>
                          <a:schemeClr val="tx1"/>
                        </a:solidFill>
                        <a:effectLst/>
                        <a:latin typeface="Arial" charset="0"/>
                        <a:ea typeface="Batang" charset="0"/>
                        <a:cs typeface="Times New Roman" charset="0"/>
                      </a:endParaRPr>
                    </a:p>
                  </a:txBody>
                  <a:tcPr marL="31806" marR="318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94498">
                <a:tc>
                  <a:txBody>
                    <a:bodyPr/>
                    <a:lstStyle/>
                    <a:p>
                      <a:pPr algn="l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en-GB" sz="600" b="1"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0"/>
                          <a:cs typeface="Times New Roman" charset="0"/>
                        </a:rPr>
                        <a:t>Supported standards</a:t>
                      </a:r>
                      <a:endParaRPr lang="en-US" sz="600" b="1">
                        <a:solidFill>
                          <a:schemeClr val="tx1"/>
                        </a:solidFill>
                        <a:effectLst/>
                        <a:latin typeface="Arial" charset="0"/>
                        <a:ea typeface="Batang" charset="0"/>
                        <a:cs typeface="Times New Roman" charset="0"/>
                      </a:endParaRPr>
                    </a:p>
                  </a:txBody>
                  <a:tcPr marL="31806" marR="318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en-GB" sz="600" b="1" dirty="0"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0"/>
                          <a:cs typeface="Times New Roman" charset="0"/>
                        </a:rPr>
                        <a:t> </a:t>
                      </a:r>
                      <a:endParaRPr lang="en-US" sz="600" b="1" dirty="0">
                        <a:solidFill>
                          <a:schemeClr val="tx1"/>
                        </a:solidFill>
                        <a:effectLst/>
                        <a:latin typeface="Arial" charset="0"/>
                        <a:ea typeface="Batang" charset="0"/>
                        <a:cs typeface="Times New Roman" charset="0"/>
                      </a:endParaRPr>
                    </a:p>
                  </a:txBody>
                  <a:tcPr marL="31806" marR="318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en-GB" sz="600" b="1" dirty="0"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0"/>
                          <a:cs typeface="Times New Roman" charset="0"/>
                        </a:rPr>
                        <a:t>X.509 (RFC5280 and RFC3820), VOMS</a:t>
                      </a:r>
                      <a:endParaRPr lang="en-US" sz="600" b="1" dirty="0">
                        <a:solidFill>
                          <a:schemeClr val="tx1"/>
                        </a:solidFill>
                        <a:effectLst/>
                        <a:latin typeface="Arial" charset="0"/>
                        <a:ea typeface="Batang" charset="0"/>
                        <a:cs typeface="Times New Roman" charset="0"/>
                      </a:endParaRPr>
                    </a:p>
                  </a:txBody>
                  <a:tcPr marL="31806" marR="318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en-GB" sz="600" b="1" u="none" strike="noStrike"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0"/>
                          <a:cs typeface="Times New Roman" charset="0"/>
                          <a:hlinkClick r:id="rId2"/>
                        </a:rPr>
                        <a:t>RFC 4121</a:t>
                      </a:r>
                      <a:r>
                        <a:rPr lang="en-GB" sz="600" b="1"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0"/>
                          <a:cs typeface="Times New Roman" charset="0"/>
                        </a:rPr>
                        <a:t>, </a:t>
                      </a:r>
                      <a:r>
                        <a:rPr lang="en-GB" sz="600" b="1" u="none" strike="noStrike"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0"/>
                          <a:cs typeface="Times New Roman" charset="0"/>
                          <a:hlinkClick r:id="rId3"/>
                        </a:rPr>
                        <a:t>RFC 4120</a:t>
                      </a:r>
                      <a:endParaRPr lang="en-US" sz="600" b="1">
                        <a:solidFill>
                          <a:schemeClr val="tx1"/>
                        </a:solidFill>
                        <a:effectLst/>
                        <a:latin typeface="Arial" charset="0"/>
                        <a:ea typeface="Batang" charset="0"/>
                        <a:cs typeface="Times New Roman" charset="0"/>
                      </a:endParaRPr>
                    </a:p>
                  </a:txBody>
                  <a:tcPr marL="31806" marR="318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en-GB" sz="600" b="1"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0"/>
                          <a:cs typeface="Times New Roman" charset="0"/>
                        </a:rPr>
                        <a:t>RFC3748, RFC5247, RFC7055</a:t>
                      </a:r>
                      <a:endParaRPr lang="en-US" sz="600" b="1">
                        <a:solidFill>
                          <a:schemeClr val="tx1"/>
                        </a:solidFill>
                        <a:effectLst/>
                        <a:latin typeface="Arial" charset="0"/>
                        <a:ea typeface="Batang" charset="0"/>
                        <a:cs typeface="Times New Roman" charset="0"/>
                      </a:endParaRPr>
                    </a:p>
                  </a:txBody>
                  <a:tcPr marL="31806" marR="318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en-GB" sz="600" b="1"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0"/>
                          <a:cs typeface="Times New Roman" charset="0"/>
                        </a:rPr>
                        <a:t>SAML 1.1/2.0, X509, OpenID, OAuth 2.0, Kerberos, VOOT, SQL, LDAP, RADIUS</a:t>
                      </a:r>
                      <a:endParaRPr lang="en-US" sz="600" b="1">
                        <a:solidFill>
                          <a:schemeClr val="tx1"/>
                        </a:solidFill>
                        <a:effectLst/>
                        <a:latin typeface="Arial" charset="0"/>
                        <a:ea typeface="Batang" charset="0"/>
                        <a:cs typeface="Times New Roman" charset="0"/>
                      </a:endParaRPr>
                    </a:p>
                  </a:txBody>
                  <a:tcPr marL="31806" marR="318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en-GB" sz="600" b="1"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0"/>
                          <a:cs typeface="Times New Roman" charset="0"/>
                        </a:rPr>
                        <a:t>SAML 1.1/2.0, X.509, OIDC, LDAP</a:t>
                      </a:r>
                      <a:endParaRPr lang="en-US" sz="600" b="1">
                        <a:solidFill>
                          <a:schemeClr val="tx1"/>
                        </a:solidFill>
                        <a:effectLst/>
                        <a:latin typeface="Arial" charset="0"/>
                        <a:ea typeface="Batang" charset="0"/>
                        <a:cs typeface="Times New Roman" charset="0"/>
                      </a:endParaRPr>
                    </a:p>
                  </a:txBody>
                  <a:tcPr marL="31806" marR="318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76699">
                <a:tc>
                  <a:txBody>
                    <a:bodyPr/>
                    <a:lstStyle/>
                    <a:p>
                      <a:pPr algn="l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en-GB" sz="600" b="1"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0"/>
                          <a:cs typeface="Times New Roman" charset="0"/>
                        </a:rPr>
                        <a:t>LoA support </a:t>
                      </a:r>
                      <a:endParaRPr lang="en-US" sz="600" b="1">
                        <a:solidFill>
                          <a:schemeClr val="tx1"/>
                        </a:solidFill>
                        <a:effectLst/>
                        <a:latin typeface="Arial" charset="0"/>
                        <a:ea typeface="Batang" charset="0"/>
                        <a:cs typeface="Times New Roman" charset="0"/>
                      </a:endParaRPr>
                    </a:p>
                  </a:txBody>
                  <a:tcPr marL="31806" marR="318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en-GB" sz="600" b="1"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0"/>
                          <a:cs typeface="Times New Roman" charset="0"/>
                        </a:rPr>
                        <a:t> </a:t>
                      </a:r>
                      <a:endParaRPr lang="en-US" sz="600" b="1">
                        <a:solidFill>
                          <a:schemeClr val="tx1"/>
                        </a:solidFill>
                        <a:effectLst/>
                        <a:latin typeface="Arial" charset="0"/>
                        <a:ea typeface="Batang" charset="0"/>
                        <a:cs typeface="Times New Roman" charset="0"/>
                      </a:endParaRPr>
                    </a:p>
                  </a:txBody>
                  <a:tcPr marL="31806" marR="318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en-GB" sz="600" b="1"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0"/>
                          <a:cs typeface="Times New Roman" charset="0"/>
                        </a:rPr>
                        <a:t>Yes, via the VO-CA-AP plugin.</a:t>
                      </a:r>
                      <a:endParaRPr lang="en-US" sz="600" b="1">
                        <a:solidFill>
                          <a:schemeClr val="tx1"/>
                        </a:solidFill>
                        <a:effectLst/>
                        <a:latin typeface="Arial" charset="0"/>
                        <a:ea typeface="Batang" charset="0"/>
                        <a:cs typeface="Times New Roman" charset="0"/>
                      </a:endParaRPr>
                    </a:p>
                  </a:txBody>
                  <a:tcPr marL="31806" marR="318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en-GB" sz="600" b="1"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0"/>
                          <a:cs typeface="Times New Roman" charset="0"/>
                        </a:rPr>
                        <a:t> </a:t>
                      </a:r>
                      <a:endParaRPr lang="en-US" sz="600" b="1">
                        <a:solidFill>
                          <a:schemeClr val="tx1"/>
                        </a:solidFill>
                        <a:effectLst/>
                        <a:latin typeface="Arial" charset="0"/>
                        <a:ea typeface="Batang" charset="0"/>
                        <a:cs typeface="Times New Roman" charset="0"/>
                      </a:endParaRPr>
                    </a:p>
                  </a:txBody>
                  <a:tcPr marL="31806" marR="318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en-GB" sz="600" b="1"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0"/>
                          <a:cs typeface="Times New Roman" charset="0"/>
                        </a:rPr>
                        <a:t>Yes, in the sense that it can transport LoA information through SAML attributes</a:t>
                      </a:r>
                      <a:endParaRPr lang="en-US" sz="600" b="1">
                        <a:solidFill>
                          <a:schemeClr val="tx1"/>
                        </a:solidFill>
                        <a:effectLst/>
                        <a:latin typeface="Arial" charset="0"/>
                        <a:ea typeface="Batang" charset="0"/>
                        <a:cs typeface="Times New Roman" charset="0"/>
                      </a:endParaRPr>
                    </a:p>
                  </a:txBody>
                  <a:tcPr marL="31806" marR="318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en-GB" sz="600" b="1"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0"/>
                          <a:cs typeface="Times New Roman" charset="0"/>
                        </a:rPr>
                        <a:t>Yes, in the sense that it can transport LoA information through SAML attributes</a:t>
                      </a:r>
                      <a:endParaRPr lang="en-US" sz="600" b="1">
                        <a:solidFill>
                          <a:schemeClr val="tx1"/>
                        </a:solidFill>
                        <a:effectLst/>
                        <a:latin typeface="Arial" charset="0"/>
                        <a:ea typeface="Batang" charset="0"/>
                        <a:cs typeface="Times New Roman" charset="0"/>
                      </a:endParaRPr>
                    </a:p>
                  </a:txBody>
                  <a:tcPr marL="31806" marR="318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en-GB" sz="600" b="1"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0"/>
                          <a:cs typeface="Times New Roman" charset="0"/>
                        </a:rPr>
                        <a:t>Yes, only an attribute containing the LoA (not attribute level)</a:t>
                      </a:r>
                      <a:endParaRPr lang="en-US" sz="600" b="1">
                        <a:solidFill>
                          <a:schemeClr val="tx1"/>
                        </a:solidFill>
                        <a:effectLst/>
                        <a:latin typeface="Arial" charset="0"/>
                        <a:ea typeface="Batang" charset="0"/>
                        <a:cs typeface="Times New Roman" charset="0"/>
                      </a:endParaRPr>
                    </a:p>
                  </a:txBody>
                  <a:tcPr marL="31806" marR="318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588996">
                <a:tc>
                  <a:txBody>
                    <a:bodyPr/>
                    <a:lstStyle/>
                    <a:p>
                      <a:pPr algn="l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en-GB" sz="600" b="1" dirty="0"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0"/>
                          <a:cs typeface="Times New Roman" charset="0"/>
                        </a:rPr>
                        <a:t>VO hierarchical organisation</a:t>
                      </a:r>
                      <a:endParaRPr lang="en-US" sz="600" b="1" dirty="0">
                        <a:solidFill>
                          <a:schemeClr val="tx1"/>
                        </a:solidFill>
                        <a:effectLst/>
                        <a:latin typeface="Arial" charset="0"/>
                        <a:ea typeface="Batang" charset="0"/>
                        <a:cs typeface="Times New Roman" charset="0"/>
                      </a:endParaRPr>
                    </a:p>
                  </a:txBody>
                  <a:tcPr marL="31806" marR="318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en-GB" sz="600" b="1"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0"/>
                          <a:cs typeface="Times New Roman" charset="0"/>
                        </a:rPr>
                        <a:t> </a:t>
                      </a:r>
                      <a:endParaRPr lang="en-US" sz="600" b="1">
                        <a:solidFill>
                          <a:schemeClr val="tx1"/>
                        </a:solidFill>
                        <a:effectLst/>
                        <a:latin typeface="Arial" charset="0"/>
                        <a:ea typeface="Batang" charset="0"/>
                        <a:cs typeface="Times New Roman" charset="0"/>
                      </a:endParaRPr>
                    </a:p>
                  </a:txBody>
                  <a:tcPr marL="31806" marR="318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en-GB" sz="600" b="1" dirty="0"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0"/>
                          <a:cs typeface="Times New Roman" charset="0"/>
                        </a:rPr>
                        <a:t>Yes, it supports VO</a:t>
                      </a:r>
                      <a:endParaRPr lang="en-US" sz="600" b="1" dirty="0">
                        <a:solidFill>
                          <a:schemeClr val="tx1"/>
                        </a:solidFill>
                        <a:effectLst/>
                        <a:latin typeface="Arial" charset="0"/>
                        <a:ea typeface="Batang" charset="0"/>
                        <a:cs typeface="Times New Roman" charset="0"/>
                      </a:endParaRPr>
                    </a:p>
                  </a:txBody>
                  <a:tcPr marL="31806" marR="318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en-GB" sz="600" b="1"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0"/>
                          <a:cs typeface="Times New Roman" charset="0"/>
                        </a:rPr>
                        <a:t>User community can be split into the realms</a:t>
                      </a:r>
                      <a:endParaRPr lang="en-US" sz="600" b="1">
                        <a:solidFill>
                          <a:schemeClr val="tx1"/>
                        </a:solidFill>
                        <a:effectLst/>
                        <a:latin typeface="Arial" charset="0"/>
                        <a:ea typeface="Batang" charset="0"/>
                        <a:cs typeface="Times New Roman" charset="0"/>
                      </a:endParaRPr>
                    </a:p>
                  </a:txBody>
                  <a:tcPr marL="31806" marR="318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en-GB" sz="600" b="1"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0"/>
                          <a:cs typeface="Times New Roman" charset="0"/>
                        </a:rPr>
                        <a:t>VO-like support through so-called communities of interest (COI) that are defined at the trust router level (i.e. not inherent to GSS-EAP mechanism). COI information is defined in vendor-specific RADIUS attributes.</a:t>
                      </a:r>
                      <a:endParaRPr lang="en-US" sz="600" b="1">
                        <a:solidFill>
                          <a:schemeClr val="tx1"/>
                        </a:solidFill>
                        <a:effectLst/>
                        <a:latin typeface="Arial" charset="0"/>
                        <a:ea typeface="Batang" charset="0"/>
                        <a:cs typeface="Times New Roman" charset="0"/>
                      </a:endParaRPr>
                    </a:p>
                  </a:txBody>
                  <a:tcPr marL="31806" marR="318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en-GB" sz="600" b="1" dirty="0"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0"/>
                          <a:cs typeface="Times New Roman" charset="0"/>
                        </a:rPr>
                        <a:t>Group memberships can be retrieved from an API service protected with </a:t>
                      </a:r>
                      <a:r>
                        <a:rPr lang="en-GB" sz="600" b="1" dirty="0" err="1"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0"/>
                          <a:cs typeface="Times New Roman" charset="0"/>
                        </a:rPr>
                        <a:t>OAuth</a:t>
                      </a:r>
                      <a:r>
                        <a:rPr lang="en-GB" sz="600" b="1" dirty="0"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0"/>
                          <a:cs typeface="Times New Roman" charset="0"/>
                        </a:rPr>
                        <a:t> 2.0 using the VOOT protocol and added to the list of attributes received from the </a:t>
                      </a:r>
                      <a:r>
                        <a:rPr lang="en-GB" sz="600" b="1" dirty="0" err="1"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0"/>
                          <a:cs typeface="Times New Roman" charset="0"/>
                        </a:rPr>
                        <a:t>IdP</a:t>
                      </a:r>
                      <a:r>
                        <a:rPr lang="en-GB" sz="600" b="1" dirty="0"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0"/>
                          <a:cs typeface="Times New Roman" charset="0"/>
                        </a:rPr>
                        <a:t>. Alternatively, issuing SAML2 </a:t>
                      </a:r>
                      <a:r>
                        <a:rPr lang="en-GB" sz="600" b="1" dirty="0" err="1"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0"/>
                          <a:cs typeface="Times New Roman" charset="0"/>
                        </a:rPr>
                        <a:t>AttributeQuery</a:t>
                      </a:r>
                      <a:r>
                        <a:rPr lang="en-GB" sz="600" b="1" dirty="0"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0"/>
                          <a:cs typeface="Times New Roman" charset="0"/>
                        </a:rPr>
                        <a:t> to an Attribute Authority can be supported</a:t>
                      </a:r>
                      <a:endParaRPr lang="en-US" sz="600" b="1" dirty="0">
                        <a:solidFill>
                          <a:schemeClr val="tx1"/>
                        </a:solidFill>
                        <a:effectLst/>
                        <a:latin typeface="Arial" charset="0"/>
                        <a:ea typeface="Batang" charset="0"/>
                        <a:cs typeface="Times New Roman" charset="0"/>
                      </a:endParaRPr>
                    </a:p>
                  </a:txBody>
                  <a:tcPr marL="31806" marR="318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en-GB" sz="600" b="1"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0"/>
                          <a:cs typeface="Times New Roman" charset="0"/>
                        </a:rPr>
                        <a:t>Yes</a:t>
                      </a:r>
                      <a:endParaRPr lang="en-US" sz="600" b="1">
                        <a:solidFill>
                          <a:schemeClr val="tx1"/>
                        </a:solidFill>
                        <a:effectLst/>
                        <a:latin typeface="Arial" charset="0"/>
                        <a:ea typeface="Batang" charset="0"/>
                        <a:cs typeface="Times New Roman" charset="0"/>
                      </a:endParaRPr>
                    </a:p>
                  </a:txBody>
                  <a:tcPr marL="31806" marR="318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53398">
                <a:tc>
                  <a:txBody>
                    <a:bodyPr/>
                    <a:lstStyle/>
                    <a:p>
                      <a:pPr algn="l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en-GB" sz="600" b="1"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0"/>
                          <a:cs typeface="Times New Roman" charset="0"/>
                        </a:rPr>
                        <a:t>Import and export user data</a:t>
                      </a:r>
                      <a:endParaRPr lang="en-US" sz="600" b="1">
                        <a:solidFill>
                          <a:schemeClr val="tx1"/>
                        </a:solidFill>
                        <a:effectLst/>
                        <a:latin typeface="Arial" charset="0"/>
                        <a:ea typeface="Batang" charset="0"/>
                        <a:cs typeface="Times New Roman" charset="0"/>
                      </a:endParaRPr>
                    </a:p>
                  </a:txBody>
                  <a:tcPr marL="31806" marR="318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en-GB" sz="600" b="1"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0"/>
                          <a:cs typeface="Times New Roman" charset="0"/>
                        </a:rPr>
                        <a:t>Yes, importing/exporting underlying user repository</a:t>
                      </a:r>
                      <a:endParaRPr lang="en-US" sz="600" b="1">
                        <a:solidFill>
                          <a:schemeClr val="tx1"/>
                        </a:solidFill>
                        <a:effectLst/>
                        <a:latin typeface="Arial" charset="0"/>
                        <a:ea typeface="Batang" charset="0"/>
                        <a:cs typeface="Times New Roman" charset="0"/>
                      </a:endParaRPr>
                    </a:p>
                  </a:txBody>
                  <a:tcPr marL="31806" marR="318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en-GB" sz="600" b="1"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0"/>
                          <a:cs typeface="Times New Roman" charset="0"/>
                        </a:rPr>
                        <a:t>Not relevant</a:t>
                      </a:r>
                      <a:endParaRPr lang="en-US" sz="600" b="1">
                        <a:solidFill>
                          <a:schemeClr val="tx1"/>
                        </a:solidFill>
                        <a:effectLst/>
                        <a:latin typeface="Arial" charset="0"/>
                        <a:ea typeface="Batang" charset="0"/>
                        <a:cs typeface="Times New Roman" charset="0"/>
                      </a:endParaRPr>
                    </a:p>
                  </a:txBody>
                  <a:tcPr marL="31806" marR="318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en-GB" sz="600" b="1"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0"/>
                          <a:cs typeface="Times New Roman" charset="0"/>
                        </a:rPr>
                        <a:t>Only to other Kerberos DB</a:t>
                      </a:r>
                      <a:endParaRPr lang="en-US" sz="600" b="1">
                        <a:solidFill>
                          <a:schemeClr val="tx1"/>
                        </a:solidFill>
                        <a:effectLst/>
                        <a:latin typeface="Arial" charset="0"/>
                        <a:ea typeface="Batang" charset="0"/>
                        <a:cs typeface="Times New Roman" charset="0"/>
                      </a:endParaRPr>
                    </a:p>
                  </a:txBody>
                  <a:tcPr marL="31806" marR="318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en-GB" sz="600" b="1"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0"/>
                          <a:cs typeface="Times New Roman" charset="0"/>
                        </a:rPr>
                        <a:t>User data not relevant to technology</a:t>
                      </a:r>
                      <a:endParaRPr lang="en-US" sz="600" b="1">
                        <a:solidFill>
                          <a:schemeClr val="tx1"/>
                        </a:solidFill>
                        <a:effectLst/>
                        <a:latin typeface="Arial" charset="0"/>
                        <a:ea typeface="Batang" charset="0"/>
                        <a:cs typeface="Times New Roman" charset="0"/>
                      </a:endParaRPr>
                    </a:p>
                  </a:txBody>
                  <a:tcPr marL="31806" marR="318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en-GB" sz="600" b="1"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0"/>
                          <a:cs typeface="Times New Roman" charset="0"/>
                        </a:rPr>
                        <a:t>Yes, importing/exporting underlying user repository</a:t>
                      </a:r>
                      <a:endParaRPr lang="en-US" sz="600" b="1">
                        <a:solidFill>
                          <a:schemeClr val="tx1"/>
                        </a:solidFill>
                        <a:effectLst/>
                        <a:latin typeface="Arial" charset="0"/>
                        <a:ea typeface="Batang" charset="0"/>
                        <a:cs typeface="Times New Roman" charset="0"/>
                      </a:endParaRPr>
                    </a:p>
                  </a:txBody>
                  <a:tcPr marL="31806" marR="318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en-GB" sz="600" b="1"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0"/>
                          <a:cs typeface="Times New Roman" charset="0"/>
                        </a:rPr>
                        <a:t>Yes, importing/exporting underlying user repository</a:t>
                      </a:r>
                      <a:endParaRPr lang="en-US" sz="600" b="1">
                        <a:solidFill>
                          <a:schemeClr val="tx1"/>
                        </a:solidFill>
                        <a:effectLst/>
                        <a:latin typeface="Arial" charset="0"/>
                        <a:ea typeface="Batang" charset="0"/>
                        <a:cs typeface="Times New Roman" charset="0"/>
                      </a:endParaRPr>
                    </a:p>
                  </a:txBody>
                  <a:tcPr marL="31806" marR="318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76699">
                <a:tc>
                  <a:txBody>
                    <a:bodyPr/>
                    <a:lstStyle/>
                    <a:p>
                      <a:pPr algn="l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en-GB" sz="600" b="1"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0"/>
                          <a:cs typeface="Times New Roman" charset="0"/>
                        </a:rPr>
                        <a:t>HA deployment</a:t>
                      </a:r>
                      <a:endParaRPr lang="en-US" sz="600" b="1">
                        <a:solidFill>
                          <a:schemeClr val="tx1"/>
                        </a:solidFill>
                        <a:effectLst/>
                        <a:latin typeface="Arial" charset="0"/>
                        <a:ea typeface="Batang" charset="0"/>
                        <a:cs typeface="Times New Roman" charset="0"/>
                      </a:endParaRPr>
                    </a:p>
                  </a:txBody>
                  <a:tcPr marL="31806" marR="318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en-GB" sz="600" b="1"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0"/>
                          <a:cs typeface="Times New Roman" charset="0"/>
                        </a:rPr>
                        <a:t>Yes</a:t>
                      </a:r>
                      <a:endParaRPr lang="en-US" sz="600" b="1">
                        <a:solidFill>
                          <a:schemeClr val="tx1"/>
                        </a:solidFill>
                        <a:effectLst/>
                        <a:latin typeface="Arial" charset="0"/>
                        <a:ea typeface="Batang" charset="0"/>
                        <a:cs typeface="Times New Roman" charset="0"/>
                      </a:endParaRPr>
                    </a:p>
                  </a:txBody>
                  <a:tcPr marL="31806" marR="318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en-GB" sz="600" b="1"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0"/>
                          <a:cs typeface="Times New Roman" charset="0"/>
                        </a:rPr>
                        <a:t>Deployed in the service</a:t>
                      </a:r>
                      <a:endParaRPr lang="en-US" sz="600" b="1">
                        <a:solidFill>
                          <a:schemeClr val="tx1"/>
                        </a:solidFill>
                        <a:effectLst/>
                        <a:latin typeface="Arial" charset="0"/>
                        <a:ea typeface="Batang" charset="0"/>
                        <a:cs typeface="Times New Roman" charset="0"/>
                      </a:endParaRPr>
                    </a:p>
                  </a:txBody>
                  <a:tcPr marL="31806" marR="318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en-GB" sz="600" b="1" dirty="0"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0"/>
                          <a:cs typeface="Times New Roman" charset="0"/>
                        </a:rPr>
                        <a:t>Yes</a:t>
                      </a:r>
                      <a:endParaRPr lang="en-US" sz="600" b="1" dirty="0">
                        <a:solidFill>
                          <a:schemeClr val="tx1"/>
                        </a:solidFill>
                        <a:effectLst/>
                        <a:latin typeface="Arial" charset="0"/>
                        <a:ea typeface="Batang" charset="0"/>
                        <a:cs typeface="Times New Roman" charset="0"/>
                      </a:endParaRPr>
                    </a:p>
                  </a:txBody>
                  <a:tcPr marL="31806" marR="318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en-GB" sz="600" b="1"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0"/>
                          <a:cs typeface="Times New Roman" charset="0"/>
                        </a:rPr>
                        <a:t>RADIUS service can be run in HA environments</a:t>
                      </a:r>
                      <a:endParaRPr lang="en-US" sz="600" b="1">
                        <a:solidFill>
                          <a:schemeClr val="tx1"/>
                        </a:solidFill>
                        <a:effectLst/>
                        <a:latin typeface="Arial" charset="0"/>
                        <a:ea typeface="Batang" charset="0"/>
                        <a:cs typeface="Times New Roman" charset="0"/>
                      </a:endParaRPr>
                    </a:p>
                  </a:txBody>
                  <a:tcPr marL="31806" marR="318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en-GB" sz="600" b="1"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0"/>
                          <a:cs typeface="Times New Roman" charset="0"/>
                        </a:rPr>
                        <a:t>Yes, through multiple memcached service instances</a:t>
                      </a:r>
                      <a:endParaRPr lang="en-US" sz="600" b="1">
                        <a:solidFill>
                          <a:schemeClr val="tx1"/>
                        </a:solidFill>
                        <a:effectLst/>
                        <a:latin typeface="Arial" charset="0"/>
                        <a:ea typeface="Batang" charset="0"/>
                        <a:cs typeface="Times New Roman" charset="0"/>
                      </a:endParaRPr>
                    </a:p>
                  </a:txBody>
                  <a:tcPr marL="31806" marR="318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en-GB" sz="600" b="1"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0"/>
                          <a:cs typeface="Times New Roman" charset="0"/>
                        </a:rPr>
                        <a:t>Relying on Database layer</a:t>
                      </a:r>
                      <a:endParaRPr lang="en-US" sz="600" b="1">
                        <a:solidFill>
                          <a:schemeClr val="tx1"/>
                        </a:solidFill>
                        <a:effectLst/>
                        <a:latin typeface="Arial" charset="0"/>
                        <a:ea typeface="Batang" charset="0"/>
                        <a:cs typeface="Times New Roman" charset="0"/>
                      </a:endParaRPr>
                    </a:p>
                  </a:txBody>
                  <a:tcPr marL="31806" marR="318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706795">
                <a:tc>
                  <a:txBody>
                    <a:bodyPr/>
                    <a:lstStyle/>
                    <a:p>
                      <a:pPr algn="l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en-GB" sz="600" b="1"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0"/>
                          <a:cs typeface="Times New Roman" charset="0"/>
                        </a:rPr>
                        <a:t>Dependencies on other technologies</a:t>
                      </a:r>
                      <a:endParaRPr lang="en-US" sz="600" b="1">
                        <a:solidFill>
                          <a:schemeClr val="tx1"/>
                        </a:solidFill>
                        <a:effectLst/>
                        <a:latin typeface="Arial" charset="0"/>
                        <a:ea typeface="Batang" charset="0"/>
                        <a:cs typeface="Times New Roman" charset="0"/>
                      </a:endParaRPr>
                    </a:p>
                  </a:txBody>
                  <a:tcPr marL="31806" marR="318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en-GB" sz="600" b="1" dirty="0"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0"/>
                          <a:cs typeface="Times New Roman" charset="0"/>
                        </a:rPr>
                        <a:t>JAVA JRE</a:t>
                      </a:r>
                      <a:r>
                        <a:rPr lang="en-GB" sz="600" b="1" dirty="0" smtClean="0"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0"/>
                          <a:cs typeface="Times New Roman" charset="0"/>
                        </a:rPr>
                        <a:t>, </a:t>
                      </a:r>
                      <a:r>
                        <a:rPr lang="en-US" sz="600" b="1" dirty="0" smtClean="0"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0"/>
                          <a:cs typeface="Times New Roman" charset="0"/>
                        </a:rPr>
                        <a:t> </a:t>
                      </a:r>
                      <a:r>
                        <a:rPr lang="en-GB" sz="600" b="1" dirty="0" err="1" smtClean="0"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0"/>
                          <a:cs typeface="Times New Roman" charset="0"/>
                        </a:rPr>
                        <a:t>OpenSAML</a:t>
                      </a:r>
                      <a:r>
                        <a:rPr lang="en-GB" sz="600" b="1" dirty="0"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0"/>
                          <a:cs typeface="Times New Roman" charset="0"/>
                        </a:rPr>
                        <a:t>,</a:t>
                      </a:r>
                      <a:endParaRPr lang="en-US" sz="600" b="1" dirty="0">
                        <a:solidFill>
                          <a:schemeClr val="tx1"/>
                        </a:solidFill>
                        <a:effectLst/>
                        <a:latin typeface="Arial" charset="0"/>
                        <a:ea typeface="Batang" charset="0"/>
                        <a:cs typeface="Times New Roman" charset="0"/>
                      </a:endParaRPr>
                    </a:p>
                    <a:p>
                      <a:pPr algn="l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en-GB" sz="600" b="1" dirty="0"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0"/>
                          <a:cs typeface="Times New Roman" charset="0"/>
                        </a:rPr>
                        <a:t>Java Application Server/Container (Tomcat, Jetty</a:t>
                      </a:r>
                      <a:r>
                        <a:rPr lang="en-GB" sz="600" b="1" dirty="0" smtClean="0"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0"/>
                          <a:cs typeface="Times New Roman" charset="0"/>
                        </a:rPr>
                        <a:t>), Apache </a:t>
                      </a:r>
                      <a:r>
                        <a:rPr lang="en-GB" sz="600" b="1" dirty="0" err="1"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0"/>
                          <a:cs typeface="Times New Roman" charset="0"/>
                        </a:rPr>
                        <a:t>httpd</a:t>
                      </a:r>
                      <a:r>
                        <a:rPr lang="en-GB" sz="600" b="1" dirty="0"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0"/>
                          <a:cs typeface="Times New Roman" charset="0"/>
                        </a:rPr>
                        <a:t> mod-</a:t>
                      </a:r>
                      <a:r>
                        <a:rPr lang="en-GB" sz="600" b="1" dirty="0" err="1"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0"/>
                          <a:cs typeface="Times New Roman" charset="0"/>
                        </a:rPr>
                        <a:t>shib</a:t>
                      </a:r>
                      <a:endParaRPr lang="en-US" sz="600" b="1" dirty="0">
                        <a:solidFill>
                          <a:schemeClr val="tx1"/>
                        </a:solidFill>
                        <a:effectLst/>
                        <a:latin typeface="Arial" charset="0"/>
                        <a:ea typeface="Batang" charset="0"/>
                        <a:cs typeface="Times New Roman" charset="0"/>
                      </a:endParaRPr>
                    </a:p>
                  </a:txBody>
                  <a:tcPr marL="31806" marR="318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en-GB" sz="600" b="1"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0"/>
                          <a:cs typeface="Times New Roman" charset="0"/>
                        </a:rPr>
                        <a:t>OpenSSL, VOMS C library</a:t>
                      </a:r>
                      <a:endParaRPr lang="en-US" sz="600" b="1">
                        <a:solidFill>
                          <a:schemeClr val="tx1"/>
                        </a:solidFill>
                        <a:effectLst/>
                        <a:latin typeface="Arial" charset="0"/>
                        <a:ea typeface="Batang" charset="0"/>
                        <a:cs typeface="Times New Roman" charset="0"/>
                      </a:endParaRPr>
                    </a:p>
                  </a:txBody>
                  <a:tcPr marL="31806" marR="318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en-GB" sz="600" b="1"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0"/>
                          <a:cs typeface="Times New Roman" charset="0"/>
                        </a:rPr>
                        <a:t> </a:t>
                      </a:r>
                      <a:endParaRPr lang="en-US" sz="600" b="1">
                        <a:solidFill>
                          <a:schemeClr val="tx1"/>
                        </a:solidFill>
                        <a:effectLst/>
                        <a:latin typeface="Arial" charset="0"/>
                        <a:ea typeface="Batang" charset="0"/>
                        <a:cs typeface="Times New Roman" charset="0"/>
                      </a:endParaRPr>
                    </a:p>
                  </a:txBody>
                  <a:tcPr marL="31806" marR="318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en-GB" sz="600" b="1" dirty="0"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0"/>
                          <a:cs typeface="Times New Roman" charset="0"/>
                        </a:rPr>
                        <a:t>RADIUS (</a:t>
                      </a:r>
                      <a:r>
                        <a:rPr lang="en-GB" sz="600" b="1" dirty="0" err="1"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0"/>
                          <a:cs typeface="Times New Roman" charset="0"/>
                        </a:rPr>
                        <a:t>FreeRADIUS</a:t>
                      </a:r>
                      <a:r>
                        <a:rPr lang="en-GB" sz="600" b="1" dirty="0"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0"/>
                          <a:cs typeface="Times New Roman" charset="0"/>
                        </a:rPr>
                        <a:t>) for transport, SAML for attribute encapsulation.</a:t>
                      </a:r>
                      <a:endParaRPr lang="en-US" sz="600" b="1" dirty="0">
                        <a:solidFill>
                          <a:schemeClr val="tx1"/>
                        </a:solidFill>
                        <a:effectLst/>
                        <a:latin typeface="Arial" charset="0"/>
                        <a:ea typeface="Batang" charset="0"/>
                        <a:cs typeface="Times New Roman" charset="0"/>
                      </a:endParaRPr>
                    </a:p>
                  </a:txBody>
                  <a:tcPr marL="31806" marR="318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en-GB" sz="600" b="1" dirty="0" smtClean="0"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0"/>
                          <a:cs typeface="Times New Roman" charset="0"/>
                        </a:rPr>
                        <a:t>PHP, Web </a:t>
                      </a:r>
                      <a:r>
                        <a:rPr lang="en-GB" sz="600" b="1" dirty="0"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0"/>
                          <a:cs typeface="Times New Roman" charset="0"/>
                        </a:rPr>
                        <a:t>servers (Apache, </a:t>
                      </a:r>
                      <a:r>
                        <a:rPr lang="en-GB" sz="600" b="1" dirty="0" err="1"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0"/>
                          <a:cs typeface="Times New Roman" charset="0"/>
                        </a:rPr>
                        <a:t>nginx</a:t>
                      </a:r>
                      <a:r>
                        <a:rPr lang="en-GB" sz="600" b="1" dirty="0"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0"/>
                          <a:cs typeface="Times New Roman" charset="0"/>
                        </a:rPr>
                        <a:t>, IIS among others), </a:t>
                      </a:r>
                      <a:endParaRPr lang="en-US" sz="600" b="1" dirty="0">
                        <a:solidFill>
                          <a:schemeClr val="tx1"/>
                        </a:solidFill>
                        <a:effectLst/>
                        <a:latin typeface="Arial" charset="0"/>
                        <a:ea typeface="Batang" charset="0"/>
                        <a:cs typeface="Times New Roman" charset="0"/>
                      </a:endParaRPr>
                    </a:p>
                    <a:p>
                      <a:pPr algn="l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en-GB" sz="600" b="1" dirty="0"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0"/>
                          <a:cs typeface="Times New Roman" charset="0"/>
                        </a:rPr>
                        <a:t>user repository (SQL database, e.g. MySQL or PostgreSQL, , LDAP directory (</a:t>
                      </a:r>
                      <a:r>
                        <a:rPr lang="en-GB" sz="600" b="1" dirty="0" err="1"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0"/>
                          <a:cs typeface="Times New Roman" charset="0"/>
                        </a:rPr>
                        <a:t>OpenLDAP</a:t>
                      </a:r>
                      <a:r>
                        <a:rPr lang="en-GB" sz="600" b="1" dirty="0"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0"/>
                          <a:cs typeface="Times New Roman" charset="0"/>
                        </a:rPr>
                        <a:t>) or a RADIUS interface (</a:t>
                      </a:r>
                      <a:r>
                        <a:rPr lang="en-GB" sz="600" b="1" dirty="0" err="1"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0"/>
                          <a:cs typeface="Times New Roman" charset="0"/>
                        </a:rPr>
                        <a:t>OpenRADIUS</a:t>
                      </a:r>
                      <a:r>
                        <a:rPr lang="en-GB" sz="600" b="1" dirty="0"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0"/>
                          <a:cs typeface="Times New Roman" charset="0"/>
                        </a:rPr>
                        <a:t>), </a:t>
                      </a:r>
                      <a:r>
                        <a:rPr lang="en-GB" sz="600" b="1" dirty="0" err="1"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0"/>
                          <a:cs typeface="Times New Roman" charset="0"/>
                        </a:rPr>
                        <a:t>memcached</a:t>
                      </a:r>
                      <a:r>
                        <a:rPr lang="en-GB" sz="600" b="1" dirty="0"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0"/>
                          <a:cs typeface="Times New Roman" charset="0"/>
                        </a:rPr>
                        <a:t> for user session management</a:t>
                      </a:r>
                      <a:endParaRPr lang="en-US" sz="600" b="1" dirty="0">
                        <a:solidFill>
                          <a:schemeClr val="tx1"/>
                        </a:solidFill>
                        <a:effectLst/>
                        <a:latin typeface="Arial" charset="0"/>
                        <a:ea typeface="Batang" charset="0"/>
                        <a:cs typeface="Times New Roman" charset="0"/>
                      </a:endParaRPr>
                    </a:p>
                  </a:txBody>
                  <a:tcPr marL="31806" marR="318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en-GB" sz="600" b="1"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0"/>
                          <a:cs typeface="Times New Roman" charset="0"/>
                        </a:rPr>
                        <a:t>SQL Databases (MySQL, PostgreSQL), Java</a:t>
                      </a:r>
                      <a:endParaRPr lang="en-US" sz="600" b="1">
                        <a:solidFill>
                          <a:schemeClr val="tx1"/>
                        </a:solidFill>
                        <a:effectLst/>
                        <a:latin typeface="Arial" charset="0"/>
                        <a:ea typeface="Batang" charset="0"/>
                        <a:cs typeface="Times New Roman" charset="0"/>
                      </a:endParaRPr>
                    </a:p>
                  </a:txBody>
                  <a:tcPr marL="31806" marR="318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62284">
                <a:tc>
                  <a:txBody>
                    <a:bodyPr/>
                    <a:lstStyle/>
                    <a:p>
                      <a:pPr algn="l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en-GB" sz="600" b="1"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0"/>
                          <a:cs typeface="Times New Roman" charset="0"/>
                        </a:rPr>
                        <a:t>Licence</a:t>
                      </a:r>
                      <a:endParaRPr lang="en-US" sz="600" b="1">
                        <a:solidFill>
                          <a:schemeClr val="tx1"/>
                        </a:solidFill>
                        <a:effectLst/>
                        <a:latin typeface="Arial" charset="0"/>
                        <a:ea typeface="Batang" charset="0"/>
                        <a:cs typeface="Times New Roman" charset="0"/>
                      </a:endParaRPr>
                    </a:p>
                  </a:txBody>
                  <a:tcPr marL="31806" marR="318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en-GB" sz="600" b="1"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0"/>
                          <a:cs typeface="Times New Roman" charset="0"/>
                        </a:rPr>
                        <a:t>Open Source</a:t>
                      </a:r>
                      <a:endParaRPr lang="en-US" sz="600" b="1">
                        <a:solidFill>
                          <a:schemeClr val="tx1"/>
                        </a:solidFill>
                        <a:effectLst/>
                        <a:latin typeface="Arial" charset="0"/>
                        <a:ea typeface="Batang" charset="0"/>
                        <a:cs typeface="Times New Roman" charset="0"/>
                      </a:endParaRPr>
                    </a:p>
                  </a:txBody>
                  <a:tcPr marL="31806" marR="318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en-GB" sz="600" b="1"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0"/>
                          <a:cs typeface="Times New Roman" charset="0"/>
                        </a:rPr>
                        <a:t>Open Source (Apache-2.0)</a:t>
                      </a:r>
                      <a:endParaRPr lang="en-US" sz="600" b="1">
                        <a:solidFill>
                          <a:schemeClr val="tx1"/>
                        </a:solidFill>
                        <a:effectLst/>
                        <a:latin typeface="Arial" charset="0"/>
                        <a:ea typeface="Batang" charset="0"/>
                        <a:cs typeface="Times New Roman" charset="0"/>
                      </a:endParaRPr>
                    </a:p>
                  </a:txBody>
                  <a:tcPr marL="31806" marR="318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en-GB" sz="600" b="1"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0"/>
                          <a:cs typeface="Times New Roman" charset="0"/>
                        </a:rPr>
                        <a:t>Open Source</a:t>
                      </a:r>
                      <a:endParaRPr lang="en-US" sz="600" b="1">
                        <a:solidFill>
                          <a:schemeClr val="tx1"/>
                        </a:solidFill>
                        <a:effectLst/>
                        <a:latin typeface="Arial" charset="0"/>
                        <a:ea typeface="Batang" charset="0"/>
                        <a:cs typeface="Times New Roman" charset="0"/>
                      </a:endParaRPr>
                    </a:p>
                  </a:txBody>
                  <a:tcPr marL="31806" marR="318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en-GB" sz="600" b="1"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0"/>
                          <a:cs typeface="Times New Roman" charset="0"/>
                        </a:rPr>
                        <a:t>Open Source</a:t>
                      </a:r>
                      <a:endParaRPr lang="en-US" sz="600" b="1">
                        <a:solidFill>
                          <a:schemeClr val="tx1"/>
                        </a:solidFill>
                        <a:effectLst/>
                        <a:latin typeface="Arial" charset="0"/>
                        <a:ea typeface="Batang" charset="0"/>
                        <a:cs typeface="Times New Roman" charset="0"/>
                      </a:endParaRPr>
                    </a:p>
                  </a:txBody>
                  <a:tcPr marL="31806" marR="318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en-GB" sz="600" b="1" dirty="0"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0"/>
                          <a:cs typeface="Times New Roman" charset="0"/>
                        </a:rPr>
                        <a:t>Open Source (LGPL 2.1)</a:t>
                      </a:r>
                      <a:endParaRPr lang="en-US" sz="600" b="1" dirty="0">
                        <a:solidFill>
                          <a:schemeClr val="tx1"/>
                        </a:solidFill>
                        <a:effectLst/>
                        <a:latin typeface="Arial" charset="0"/>
                        <a:ea typeface="Batang" charset="0"/>
                        <a:cs typeface="Times New Roman" charset="0"/>
                      </a:endParaRPr>
                    </a:p>
                  </a:txBody>
                  <a:tcPr marL="31806" marR="318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en-GB" sz="600" b="1"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0"/>
                          <a:cs typeface="Times New Roman" charset="0"/>
                        </a:rPr>
                        <a:t>Open source, Permissive OpenBSD Licence</a:t>
                      </a:r>
                      <a:endParaRPr lang="en-US" sz="600" b="1">
                        <a:solidFill>
                          <a:schemeClr val="tx1"/>
                        </a:solidFill>
                        <a:effectLst/>
                        <a:latin typeface="Arial" charset="0"/>
                        <a:ea typeface="Batang" charset="0"/>
                        <a:cs typeface="Times New Roman" charset="0"/>
                      </a:endParaRPr>
                    </a:p>
                  </a:txBody>
                  <a:tcPr marL="31806" marR="318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53398">
                <a:tc>
                  <a:txBody>
                    <a:bodyPr/>
                    <a:lstStyle/>
                    <a:p>
                      <a:pPr algn="l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en-GB" sz="600" b="1" dirty="0"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0"/>
                          <a:cs typeface="Times New Roman" charset="0"/>
                        </a:rPr>
                        <a:t>Expected support level</a:t>
                      </a:r>
                      <a:endParaRPr lang="en-US" sz="600" b="1" dirty="0">
                        <a:solidFill>
                          <a:schemeClr val="tx1"/>
                        </a:solidFill>
                        <a:effectLst/>
                        <a:latin typeface="Arial" charset="0"/>
                        <a:ea typeface="Batang" charset="0"/>
                        <a:cs typeface="Times New Roman" charset="0"/>
                      </a:endParaRPr>
                    </a:p>
                  </a:txBody>
                  <a:tcPr marL="31806" marR="318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en-GB" sz="600" b="1"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0"/>
                          <a:cs typeface="Times New Roman" charset="0"/>
                        </a:rPr>
                        <a:t>Supported/funded by Shibboleth consortium, dedicated dev team.</a:t>
                      </a:r>
                      <a:endParaRPr lang="en-US" sz="600" b="1">
                        <a:solidFill>
                          <a:schemeClr val="tx1"/>
                        </a:solidFill>
                        <a:effectLst/>
                        <a:latin typeface="Arial" charset="0"/>
                        <a:ea typeface="Batang" charset="0"/>
                        <a:cs typeface="Times New Roman" charset="0"/>
                      </a:endParaRPr>
                    </a:p>
                  </a:txBody>
                  <a:tcPr marL="31806" marR="318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en-GB" sz="600" b="1"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0"/>
                          <a:cs typeface="Times New Roman" charset="0"/>
                        </a:rPr>
                        <a:t>Supported by NIKHEF </a:t>
                      </a:r>
                      <a:endParaRPr lang="en-US" sz="600" b="1">
                        <a:solidFill>
                          <a:schemeClr val="tx1"/>
                        </a:solidFill>
                        <a:effectLst/>
                        <a:latin typeface="Arial" charset="0"/>
                        <a:ea typeface="Batang" charset="0"/>
                        <a:cs typeface="Times New Roman" charset="0"/>
                      </a:endParaRPr>
                    </a:p>
                  </a:txBody>
                  <a:tcPr marL="31806" marR="318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en-GB" sz="600" b="1" dirty="0"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0"/>
                          <a:cs typeface="Times New Roman" charset="0"/>
                        </a:rPr>
                        <a:t>Fully supported by Linux OS </a:t>
                      </a:r>
                      <a:r>
                        <a:rPr lang="en-GB" sz="600" b="1" dirty="0" smtClean="0"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0"/>
                          <a:cs typeface="Times New Roman" charset="0"/>
                        </a:rPr>
                        <a:t>distributions</a:t>
                      </a:r>
                      <a:endParaRPr lang="en-US" sz="600" b="1" dirty="0">
                        <a:solidFill>
                          <a:schemeClr val="tx1"/>
                        </a:solidFill>
                        <a:effectLst/>
                        <a:latin typeface="Arial" charset="0"/>
                        <a:ea typeface="Batang" charset="0"/>
                        <a:cs typeface="Times New Roman" charset="0"/>
                      </a:endParaRPr>
                    </a:p>
                  </a:txBody>
                  <a:tcPr marL="31806" marR="318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en-GB" sz="600" b="1"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0"/>
                          <a:cs typeface="Times New Roman" charset="0"/>
                        </a:rPr>
                        <a:t>Supported by Jisc, user communities</a:t>
                      </a:r>
                      <a:endParaRPr lang="en-US" sz="600" b="1">
                        <a:solidFill>
                          <a:schemeClr val="tx1"/>
                        </a:solidFill>
                        <a:effectLst/>
                        <a:latin typeface="Arial" charset="0"/>
                        <a:ea typeface="Batang" charset="0"/>
                        <a:cs typeface="Times New Roman" charset="0"/>
                      </a:endParaRPr>
                    </a:p>
                  </a:txBody>
                  <a:tcPr marL="31806" marR="318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en-GB" sz="600" b="1" dirty="0"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0"/>
                          <a:cs typeface="Times New Roman" charset="0"/>
                        </a:rPr>
                        <a:t>Large user community (</a:t>
                      </a:r>
                      <a:r>
                        <a:rPr lang="en-GB" sz="600" b="1" dirty="0" err="1"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0"/>
                          <a:cs typeface="Times New Roman" charset="0"/>
                        </a:rPr>
                        <a:t>dev</a:t>
                      </a:r>
                      <a:r>
                        <a:rPr lang="en-GB" sz="600" b="1" dirty="0"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0"/>
                          <a:cs typeface="Times New Roman" charset="0"/>
                        </a:rPr>
                        <a:t> team external contributors, mailing lists)</a:t>
                      </a:r>
                      <a:endParaRPr lang="en-US" sz="600" b="1" dirty="0">
                        <a:solidFill>
                          <a:schemeClr val="tx1"/>
                        </a:solidFill>
                        <a:effectLst/>
                        <a:latin typeface="Arial" charset="0"/>
                        <a:ea typeface="Batang" charset="0"/>
                        <a:cs typeface="Times New Roman" charset="0"/>
                      </a:endParaRPr>
                    </a:p>
                  </a:txBody>
                  <a:tcPr marL="31806" marR="318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en-GB" sz="600" b="1" dirty="0"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0"/>
                          <a:cs typeface="Times New Roman" charset="0"/>
                        </a:rPr>
                        <a:t>Supported by ICM, JSC and Funded by </a:t>
                      </a:r>
                      <a:r>
                        <a:rPr lang="en-GB" sz="600" b="1" dirty="0" err="1"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0"/>
                          <a:cs typeface="Times New Roman" charset="0"/>
                        </a:rPr>
                        <a:t>PLGrid</a:t>
                      </a:r>
                      <a:endParaRPr lang="en-US" sz="600" b="1" dirty="0">
                        <a:solidFill>
                          <a:schemeClr val="tx1"/>
                        </a:solidFill>
                        <a:effectLst/>
                        <a:latin typeface="Arial" charset="0"/>
                        <a:ea typeface="Batang" charset="0"/>
                        <a:cs typeface="Times New Roman" charset="0"/>
                      </a:endParaRPr>
                    </a:p>
                  </a:txBody>
                  <a:tcPr marL="31806" marR="318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1066258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578"/>
            <a:ext cx="8229600" cy="857400"/>
          </a:xfrm>
        </p:spPr>
        <p:txBody>
          <a:bodyPr/>
          <a:lstStyle/>
          <a:p>
            <a:r>
              <a:rPr lang="en-US" dirty="0" smtClean="0"/>
              <a:t>Components – Discovery Services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 smtClean="0"/>
              <a:t>7</a:t>
            </a:fld>
            <a:endParaRPr lang="en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65272595"/>
              </p:ext>
            </p:extLst>
          </p:nvPr>
        </p:nvGraphicFramePr>
        <p:xfrm>
          <a:off x="341970" y="1045163"/>
          <a:ext cx="8344830" cy="3595563"/>
        </p:xfrm>
        <a:graphic>
          <a:graphicData uri="http://schemas.openxmlformats.org/drawingml/2006/table">
            <a:tbl>
              <a:tblPr/>
              <a:tblGrid>
                <a:gridCol w="1390805"/>
                <a:gridCol w="1390805"/>
                <a:gridCol w="1390805"/>
                <a:gridCol w="1390805"/>
                <a:gridCol w="1390805"/>
                <a:gridCol w="1390805"/>
              </a:tblGrid>
              <a:tr h="134299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600" b="1" dirty="0"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</a:rPr>
                        <a:t> </a:t>
                      </a:r>
                      <a:endParaRPr lang="en-US" sz="600" b="1" dirty="0">
                        <a:solidFill>
                          <a:schemeClr val="tx1"/>
                        </a:solidFill>
                        <a:effectLst/>
                        <a:latin typeface="Arial" charset="0"/>
                        <a:ea typeface="Arial" charset="0"/>
                      </a:endParaRPr>
                    </a:p>
                  </a:txBody>
                  <a:tcPr marL="30523" marR="30523" marT="30523" marB="30523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600" b="1"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</a:rPr>
                        <a:t>SWITCHwayf</a:t>
                      </a:r>
                      <a:endParaRPr lang="en-US" sz="600" b="1">
                        <a:solidFill>
                          <a:schemeClr val="tx1"/>
                        </a:solidFill>
                        <a:effectLst/>
                        <a:latin typeface="Arial" charset="0"/>
                        <a:ea typeface="Arial" charset="0"/>
                      </a:endParaRPr>
                    </a:p>
                  </a:txBody>
                  <a:tcPr marL="30523" marR="30523" marT="30523" marB="30523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600" b="1"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</a:rPr>
                        <a:t>DiscoPower</a:t>
                      </a:r>
                      <a:endParaRPr lang="en-US" sz="600" b="1">
                        <a:solidFill>
                          <a:schemeClr val="tx1"/>
                        </a:solidFill>
                        <a:effectLst/>
                        <a:latin typeface="Arial" charset="0"/>
                        <a:ea typeface="Arial" charset="0"/>
                      </a:endParaRPr>
                    </a:p>
                  </a:txBody>
                  <a:tcPr marL="30523" marR="30523" marT="30523" marB="30523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600" b="1"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</a:rPr>
                        <a:t>DiscoJuice</a:t>
                      </a:r>
                      <a:endParaRPr lang="en-US" sz="600" b="1">
                        <a:solidFill>
                          <a:schemeClr val="tx1"/>
                        </a:solidFill>
                        <a:effectLst/>
                        <a:latin typeface="Arial" charset="0"/>
                        <a:ea typeface="Arial" charset="0"/>
                      </a:endParaRPr>
                    </a:p>
                  </a:txBody>
                  <a:tcPr marL="30523" marR="30523" marT="30523" marB="30523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600" b="1"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</a:rPr>
                        <a:t>Shibboleth DS</a:t>
                      </a:r>
                      <a:endParaRPr lang="en-US" sz="600" b="1">
                        <a:solidFill>
                          <a:schemeClr val="tx1"/>
                        </a:solidFill>
                        <a:effectLst/>
                        <a:latin typeface="Arial" charset="0"/>
                        <a:ea typeface="Arial" charset="0"/>
                      </a:endParaRPr>
                    </a:p>
                  </a:txBody>
                  <a:tcPr marL="30523" marR="30523" marT="30523" marB="30523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600" b="1" dirty="0"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</a:rPr>
                        <a:t>Shibboleth EDS</a:t>
                      </a:r>
                      <a:endParaRPr lang="en-US" sz="600" b="1" dirty="0">
                        <a:solidFill>
                          <a:schemeClr val="tx1"/>
                        </a:solidFill>
                        <a:effectLst/>
                        <a:latin typeface="Arial" charset="0"/>
                        <a:ea typeface="Arial" charset="0"/>
                      </a:endParaRPr>
                    </a:p>
                  </a:txBody>
                  <a:tcPr marL="30523" marR="30523" marT="30523" marB="30523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  <a:tr h="366271">
                <a:tc>
                  <a:txBody>
                    <a:bodyPr/>
                    <a:lstStyle/>
                    <a:p>
                      <a:pPr algn="just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en-GB" sz="600" b="1" dirty="0"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0"/>
                          <a:cs typeface="Times New Roman" charset="0"/>
                        </a:rPr>
                        <a:t>Geographical filtering of </a:t>
                      </a:r>
                      <a:r>
                        <a:rPr lang="en-GB" sz="600" b="1" dirty="0" err="1"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0"/>
                          <a:cs typeface="Times New Roman" charset="0"/>
                        </a:rPr>
                        <a:t>IdPs</a:t>
                      </a:r>
                      <a:endParaRPr lang="en-US" sz="600" b="1" dirty="0">
                        <a:solidFill>
                          <a:schemeClr val="tx1"/>
                        </a:solidFill>
                        <a:effectLst/>
                        <a:latin typeface="Arial" charset="0"/>
                        <a:ea typeface="Batang" charset="0"/>
                        <a:cs typeface="Times New Roman" charset="0"/>
                      </a:endParaRPr>
                    </a:p>
                  </a:txBody>
                  <a:tcPr marL="30523" marR="30523" marT="30523" marB="30523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en-GB" sz="600" dirty="0"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0"/>
                          <a:cs typeface="Times New Roman" charset="0"/>
                        </a:rPr>
                        <a:t>Not supported</a:t>
                      </a:r>
                      <a:endParaRPr lang="en-US" sz="600" dirty="0">
                        <a:solidFill>
                          <a:schemeClr val="tx1"/>
                        </a:solidFill>
                        <a:effectLst/>
                        <a:latin typeface="Arial" charset="0"/>
                        <a:ea typeface="Batang" charset="0"/>
                        <a:cs typeface="Times New Roman" charset="0"/>
                      </a:endParaRPr>
                    </a:p>
                  </a:txBody>
                  <a:tcPr marL="30523" marR="30523" marT="30523" marB="30523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en-GB" sz="600"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0"/>
                          <a:cs typeface="Times New Roman" charset="0"/>
                        </a:rPr>
                        <a:t>Partial, through IP geo-location</a:t>
                      </a:r>
                      <a:endParaRPr lang="en-US" sz="600">
                        <a:solidFill>
                          <a:schemeClr val="tx1"/>
                        </a:solidFill>
                        <a:effectLst/>
                        <a:latin typeface="Arial" charset="0"/>
                        <a:ea typeface="Batang" charset="0"/>
                        <a:cs typeface="Times New Roman" charset="0"/>
                      </a:endParaRPr>
                    </a:p>
                  </a:txBody>
                  <a:tcPr marL="30523" marR="30523" marT="30523" marB="30523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en-GB" sz="600"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0"/>
                          <a:cs typeface="Times New Roman" charset="0"/>
                        </a:rPr>
                        <a:t>Yes, through HTML5 geo-location API (needs user consent)</a:t>
                      </a:r>
                      <a:endParaRPr lang="en-US" sz="600">
                        <a:solidFill>
                          <a:schemeClr val="tx1"/>
                        </a:solidFill>
                        <a:effectLst/>
                        <a:latin typeface="Arial" charset="0"/>
                        <a:ea typeface="Batang" charset="0"/>
                        <a:cs typeface="Times New Roman" charset="0"/>
                      </a:endParaRPr>
                    </a:p>
                  </a:txBody>
                  <a:tcPr marL="30523" marR="30523" marT="30523" marB="30523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en-GB" sz="600"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0"/>
                          <a:cs typeface="Times New Roman" charset="0"/>
                        </a:rPr>
                        <a:t>No?</a:t>
                      </a:r>
                      <a:endParaRPr lang="en-US" sz="600">
                        <a:solidFill>
                          <a:schemeClr val="tx1"/>
                        </a:solidFill>
                        <a:effectLst/>
                        <a:latin typeface="Arial" charset="0"/>
                        <a:ea typeface="Batang" charset="0"/>
                        <a:cs typeface="Times New Roman" charset="0"/>
                      </a:endParaRPr>
                    </a:p>
                  </a:txBody>
                  <a:tcPr marL="30523" marR="30523" marT="30523" marB="30523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en-GB" sz="600"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0"/>
                          <a:cs typeface="Times New Roman" charset="0"/>
                        </a:rPr>
                        <a:t>No?</a:t>
                      </a:r>
                      <a:endParaRPr lang="en-US" sz="600">
                        <a:solidFill>
                          <a:schemeClr val="tx1"/>
                        </a:solidFill>
                        <a:effectLst/>
                        <a:latin typeface="Arial" charset="0"/>
                        <a:ea typeface="Batang" charset="0"/>
                        <a:cs typeface="Times New Roman" charset="0"/>
                      </a:endParaRPr>
                    </a:p>
                  </a:txBody>
                  <a:tcPr marL="30523" marR="30523" marT="30523" marB="30523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732541">
                <a:tc>
                  <a:txBody>
                    <a:bodyPr/>
                    <a:lstStyle/>
                    <a:p>
                      <a:pPr algn="just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en-GB" sz="600" b="1"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0"/>
                          <a:cs typeface="Times New Roman" charset="0"/>
                        </a:rPr>
                        <a:t>UI internationalization</a:t>
                      </a:r>
                      <a:endParaRPr lang="en-US" sz="600" b="1">
                        <a:solidFill>
                          <a:schemeClr val="tx1"/>
                        </a:solidFill>
                        <a:effectLst/>
                        <a:latin typeface="Arial" charset="0"/>
                        <a:ea typeface="Batang" charset="0"/>
                        <a:cs typeface="Times New Roman" charset="0"/>
                      </a:endParaRPr>
                    </a:p>
                  </a:txBody>
                  <a:tcPr marL="30523" marR="30523" marT="30523" marB="30523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en-GB" sz="600" dirty="0"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0"/>
                          <a:cs typeface="Times New Roman" charset="0"/>
                        </a:rPr>
                        <a:t>Yes, manually on a specific language file. Languages en, de, it, </a:t>
                      </a:r>
                      <a:r>
                        <a:rPr lang="en-GB" sz="600" dirty="0" err="1"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0"/>
                          <a:cs typeface="Times New Roman" charset="0"/>
                        </a:rPr>
                        <a:t>fr</a:t>
                      </a:r>
                      <a:r>
                        <a:rPr lang="en-GB" sz="600" dirty="0"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0"/>
                          <a:cs typeface="Times New Roman" charset="0"/>
                        </a:rPr>
                        <a:t> and some other languages are included.</a:t>
                      </a:r>
                      <a:endParaRPr lang="en-US" sz="600" dirty="0">
                        <a:solidFill>
                          <a:schemeClr val="tx1"/>
                        </a:solidFill>
                        <a:effectLst/>
                        <a:latin typeface="Arial" charset="0"/>
                        <a:ea typeface="Batang" charset="0"/>
                        <a:cs typeface="Times New Roman" charset="0"/>
                      </a:endParaRPr>
                    </a:p>
                  </a:txBody>
                  <a:tcPr marL="30523" marR="30523" marT="30523" marB="30523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en-GB" sz="600" dirty="0"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0"/>
                          <a:cs typeface="Times New Roman" charset="0"/>
                        </a:rPr>
                        <a:t>Yes. Translated UI elements based on JSON-formatted configuration files and localised </a:t>
                      </a:r>
                      <a:r>
                        <a:rPr lang="en-GB" sz="600" dirty="0" err="1"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0"/>
                          <a:cs typeface="Times New Roman" charset="0"/>
                        </a:rPr>
                        <a:t>IdP</a:t>
                      </a:r>
                      <a:r>
                        <a:rPr lang="en-GB" sz="600" dirty="0"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0"/>
                          <a:cs typeface="Times New Roman" charset="0"/>
                        </a:rPr>
                        <a:t> names/descriptions are read from XML metadata</a:t>
                      </a:r>
                      <a:endParaRPr lang="en-US" sz="600" dirty="0">
                        <a:solidFill>
                          <a:schemeClr val="tx1"/>
                        </a:solidFill>
                        <a:effectLst/>
                        <a:latin typeface="Arial" charset="0"/>
                        <a:ea typeface="Batang" charset="0"/>
                        <a:cs typeface="Times New Roman" charset="0"/>
                      </a:endParaRPr>
                    </a:p>
                  </a:txBody>
                  <a:tcPr marL="30523" marR="30523" marT="30523" marB="30523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en-GB" sz="600"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0"/>
                          <a:cs typeface="Times New Roman" charset="0"/>
                        </a:rPr>
                        <a:t>Yes</a:t>
                      </a:r>
                      <a:endParaRPr lang="en-US" sz="600">
                        <a:solidFill>
                          <a:schemeClr val="tx1"/>
                        </a:solidFill>
                        <a:effectLst/>
                        <a:latin typeface="Arial" charset="0"/>
                        <a:ea typeface="Batang" charset="0"/>
                        <a:cs typeface="Times New Roman" charset="0"/>
                      </a:endParaRPr>
                    </a:p>
                  </a:txBody>
                  <a:tcPr marL="30523" marR="30523" marT="30523" marB="30523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en-GB" sz="600"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0"/>
                          <a:cs typeface="Times New Roman" charset="0"/>
                        </a:rPr>
                        <a:t>Yes</a:t>
                      </a:r>
                      <a:endParaRPr lang="en-US" sz="600">
                        <a:solidFill>
                          <a:schemeClr val="tx1"/>
                        </a:solidFill>
                        <a:effectLst/>
                        <a:latin typeface="Arial" charset="0"/>
                        <a:ea typeface="Batang" charset="0"/>
                        <a:cs typeface="Times New Roman" charset="0"/>
                      </a:endParaRPr>
                    </a:p>
                  </a:txBody>
                  <a:tcPr marL="30523" marR="30523" marT="30523" marB="30523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en-GB" sz="600"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0"/>
                          <a:cs typeface="Times New Roman" charset="0"/>
                        </a:rPr>
                        <a:t>Yes, language detecting on browser settings</a:t>
                      </a:r>
                      <a:endParaRPr lang="en-US" sz="600">
                        <a:solidFill>
                          <a:schemeClr val="tx1"/>
                        </a:solidFill>
                        <a:effectLst/>
                        <a:latin typeface="Arial" charset="0"/>
                        <a:ea typeface="Batang" charset="0"/>
                        <a:cs typeface="Times New Roman" charset="0"/>
                      </a:endParaRPr>
                    </a:p>
                  </a:txBody>
                  <a:tcPr marL="30523" marR="30523" marT="30523" marB="30523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732541">
                <a:tc>
                  <a:txBody>
                    <a:bodyPr/>
                    <a:lstStyle/>
                    <a:p>
                      <a:pPr algn="just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en-GB" sz="600" b="1"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0"/>
                          <a:cs typeface="Times New Roman" charset="0"/>
                        </a:rPr>
                        <a:t>Search and filter capabilities</a:t>
                      </a:r>
                      <a:endParaRPr lang="en-US" sz="600" b="1">
                        <a:solidFill>
                          <a:schemeClr val="tx1"/>
                        </a:solidFill>
                        <a:effectLst/>
                        <a:latin typeface="Arial" charset="0"/>
                        <a:ea typeface="Batang" charset="0"/>
                        <a:cs typeface="Times New Roman" charset="0"/>
                      </a:endParaRPr>
                    </a:p>
                  </a:txBody>
                  <a:tcPr marL="30523" marR="30523" marT="30523" marB="30523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en-GB" sz="600"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0"/>
                          <a:cs typeface="Times New Roman" charset="0"/>
                        </a:rPr>
                        <a:t>Search-as-you type or selection from a list of organisations</a:t>
                      </a:r>
                      <a:endParaRPr lang="en-US" sz="600">
                        <a:solidFill>
                          <a:schemeClr val="tx1"/>
                        </a:solidFill>
                        <a:effectLst/>
                        <a:latin typeface="Arial" charset="0"/>
                        <a:ea typeface="Batang" charset="0"/>
                        <a:cs typeface="Times New Roman" charset="0"/>
                      </a:endParaRPr>
                    </a:p>
                  </a:txBody>
                  <a:tcPr marL="30523" marR="30523" marT="30523" marB="30523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en-GB" sz="600" dirty="0"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0"/>
                          <a:cs typeface="Times New Roman" charset="0"/>
                        </a:rPr>
                        <a:t>Search-as-you type or selection from a list of organisations that are organised in tabbed views (usually grouped by country)</a:t>
                      </a:r>
                      <a:endParaRPr lang="en-US" sz="600" dirty="0">
                        <a:solidFill>
                          <a:schemeClr val="tx1"/>
                        </a:solidFill>
                        <a:effectLst/>
                        <a:latin typeface="Arial" charset="0"/>
                        <a:ea typeface="Batang" charset="0"/>
                        <a:cs typeface="Times New Roman" charset="0"/>
                      </a:endParaRPr>
                    </a:p>
                  </a:txBody>
                  <a:tcPr marL="30523" marR="30523" marT="30523" marB="30523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en-GB" sz="600"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0"/>
                          <a:cs typeface="Times New Roman" charset="0"/>
                        </a:rPr>
                        <a:t>Filtering by country.</a:t>
                      </a:r>
                      <a:endParaRPr lang="en-US" sz="600">
                        <a:solidFill>
                          <a:schemeClr val="tx1"/>
                        </a:solidFill>
                        <a:effectLst/>
                        <a:latin typeface="Arial" charset="0"/>
                        <a:ea typeface="Batang" charset="0"/>
                        <a:cs typeface="Times New Roman" charset="0"/>
                      </a:endParaRPr>
                    </a:p>
                    <a:p>
                      <a:pPr algn="just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en-GB" sz="600"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0"/>
                          <a:cs typeface="Times New Roman" charset="0"/>
                        </a:rPr>
                        <a:t>Search-as-you type or selection from a list of organisations</a:t>
                      </a:r>
                      <a:endParaRPr lang="en-US" sz="600">
                        <a:solidFill>
                          <a:schemeClr val="tx1"/>
                        </a:solidFill>
                        <a:effectLst/>
                        <a:latin typeface="Arial" charset="0"/>
                        <a:ea typeface="Batang" charset="0"/>
                        <a:cs typeface="Times New Roman" charset="0"/>
                      </a:endParaRPr>
                    </a:p>
                  </a:txBody>
                  <a:tcPr marL="30523" marR="30523" marT="30523" marB="30523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en-GB" sz="600"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0"/>
                          <a:cs typeface="Times New Roman" charset="0"/>
                        </a:rPr>
                        <a:t>Search-as-you type or selection from a list of organisations</a:t>
                      </a:r>
                      <a:endParaRPr lang="en-US" sz="600">
                        <a:solidFill>
                          <a:schemeClr val="tx1"/>
                        </a:solidFill>
                        <a:effectLst/>
                        <a:latin typeface="Arial" charset="0"/>
                        <a:ea typeface="Batang" charset="0"/>
                        <a:cs typeface="Times New Roman" charset="0"/>
                      </a:endParaRPr>
                    </a:p>
                  </a:txBody>
                  <a:tcPr marL="30523" marR="30523" marT="30523" marB="30523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en-GB" sz="600"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0"/>
                          <a:cs typeface="Times New Roman" charset="0"/>
                        </a:rPr>
                        <a:t>Search-as-you type or selection from a list of organisations</a:t>
                      </a:r>
                      <a:endParaRPr lang="en-US" sz="600">
                        <a:solidFill>
                          <a:schemeClr val="tx1"/>
                        </a:solidFill>
                        <a:effectLst/>
                        <a:latin typeface="Arial" charset="0"/>
                        <a:ea typeface="Batang" charset="0"/>
                        <a:cs typeface="Times New Roman" charset="0"/>
                      </a:endParaRPr>
                    </a:p>
                  </a:txBody>
                  <a:tcPr marL="30523" marR="30523" marT="30523" marB="30523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83135">
                <a:tc>
                  <a:txBody>
                    <a:bodyPr/>
                    <a:lstStyle/>
                    <a:p>
                      <a:pPr algn="just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en-GB" sz="600" b="1"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0"/>
                          <a:cs typeface="Times New Roman" charset="0"/>
                        </a:rPr>
                        <a:t>Preferred user choice</a:t>
                      </a:r>
                      <a:endParaRPr lang="en-US" sz="600" b="1">
                        <a:solidFill>
                          <a:schemeClr val="tx1"/>
                        </a:solidFill>
                        <a:effectLst/>
                        <a:latin typeface="Arial" charset="0"/>
                        <a:ea typeface="Batang" charset="0"/>
                        <a:cs typeface="Times New Roman" charset="0"/>
                      </a:endParaRPr>
                    </a:p>
                  </a:txBody>
                  <a:tcPr marL="30523" marR="30523" marT="30523" marB="30523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en-GB" sz="600"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0"/>
                          <a:cs typeface="Times New Roman" charset="0"/>
                        </a:rPr>
                        <a:t>Yes</a:t>
                      </a:r>
                      <a:endParaRPr lang="en-US" sz="600">
                        <a:solidFill>
                          <a:schemeClr val="tx1"/>
                        </a:solidFill>
                        <a:effectLst/>
                        <a:latin typeface="Arial" charset="0"/>
                        <a:ea typeface="Batang" charset="0"/>
                        <a:cs typeface="Times New Roman" charset="0"/>
                      </a:endParaRPr>
                    </a:p>
                  </a:txBody>
                  <a:tcPr marL="30523" marR="30523" marT="30523" marB="30523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en-GB" sz="600"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0"/>
                          <a:cs typeface="Times New Roman" charset="0"/>
                        </a:rPr>
                        <a:t>Yes</a:t>
                      </a:r>
                      <a:endParaRPr lang="en-US" sz="600">
                        <a:solidFill>
                          <a:schemeClr val="tx1"/>
                        </a:solidFill>
                        <a:effectLst/>
                        <a:latin typeface="Arial" charset="0"/>
                        <a:ea typeface="Batang" charset="0"/>
                        <a:cs typeface="Times New Roman" charset="0"/>
                      </a:endParaRPr>
                    </a:p>
                  </a:txBody>
                  <a:tcPr marL="30523" marR="30523" marT="30523" marB="30523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en-GB" sz="600"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0"/>
                          <a:cs typeface="Times New Roman" charset="0"/>
                        </a:rPr>
                        <a:t>Yes</a:t>
                      </a:r>
                      <a:endParaRPr lang="en-US" sz="600">
                        <a:solidFill>
                          <a:schemeClr val="tx1"/>
                        </a:solidFill>
                        <a:effectLst/>
                        <a:latin typeface="Arial" charset="0"/>
                        <a:ea typeface="Batang" charset="0"/>
                        <a:cs typeface="Times New Roman" charset="0"/>
                      </a:endParaRPr>
                    </a:p>
                  </a:txBody>
                  <a:tcPr marL="30523" marR="30523" marT="30523" marB="30523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en-GB" sz="600"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0"/>
                          <a:cs typeface="Times New Roman" charset="0"/>
                        </a:rPr>
                        <a:t>Yes, by cookie</a:t>
                      </a:r>
                      <a:endParaRPr lang="en-US" sz="600">
                        <a:solidFill>
                          <a:schemeClr val="tx1"/>
                        </a:solidFill>
                        <a:effectLst/>
                        <a:latin typeface="Arial" charset="0"/>
                        <a:ea typeface="Batang" charset="0"/>
                        <a:cs typeface="Times New Roman" charset="0"/>
                      </a:endParaRPr>
                    </a:p>
                  </a:txBody>
                  <a:tcPr marL="30523" marR="30523" marT="30523" marB="30523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en-GB" sz="600"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0"/>
                          <a:cs typeface="Times New Roman" charset="0"/>
                        </a:rPr>
                        <a:t>Yes</a:t>
                      </a:r>
                      <a:endParaRPr lang="en-US" sz="600">
                        <a:solidFill>
                          <a:schemeClr val="tx1"/>
                        </a:solidFill>
                        <a:effectLst/>
                        <a:latin typeface="Arial" charset="0"/>
                        <a:ea typeface="Batang" charset="0"/>
                        <a:cs typeface="Times New Roman" charset="0"/>
                      </a:endParaRPr>
                    </a:p>
                  </a:txBody>
                  <a:tcPr marL="30523" marR="30523" marT="30523" marB="30523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05225">
                <a:tc>
                  <a:txBody>
                    <a:bodyPr/>
                    <a:lstStyle/>
                    <a:p>
                      <a:pPr algn="just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en-GB" sz="600" b="1"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0"/>
                          <a:cs typeface="Times New Roman" charset="0"/>
                        </a:rPr>
                        <a:t>Input standards for IdP metadata</a:t>
                      </a:r>
                      <a:endParaRPr lang="en-US" sz="600" b="1">
                        <a:solidFill>
                          <a:schemeClr val="tx1"/>
                        </a:solidFill>
                        <a:effectLst/>
                        <a:latin typeface="Arial" charset="0"/>
                        <a:ea typeface="Batang" charset="0"/>
                        <a:cs typeface="Times New Roman" charset="0"/>
                      </a:endParaRPr>
                    </a:p>
                  </a:txBody>
                  <a:tcPr marL="30523" marR="30523" marT="30523" marB="30523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en-GB" sz="600"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0"/>
                          <a:cs typeface="Times New Roman" charset="0"/>
                        </a:rPr>
                        <a:t>XML</a:t>
                      </a:r>
                      <a:endParaRPr lang="en-US" sz="600">
                        <a:solidFill>
                          <a:schemeClr val="tx1"/>
                        </a:solidFill>
                        <a:effectLst/>
                        <a:latin typeface="Arial" charset="0"/>
                        <a:ea typeface="Batang" charset="0"/>
                        <a:cs typeface="Times New Roman" charset="0"/>
                      </a:endParaRPr>
                    </a:p>
                  </a:txBody>
                  <a:tcPr marL="30523" marR="30523" marT="30523" marB="30523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en-GB" sz="600"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0"/>
                          <a:cs typeface="Times New Roman" charset="0"/>
                        </a:rPr>
                        <a:t>SAML V2.0,</a:t>
                      </a:r>
                      <a:br>
                        <a:rPr lang="en-GB" sz="600"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0"/>
                          <a:cs typeface="Times New Roman" charset="0"/>
                        </a:rPr>
                      </a:br>
                      <a:r>
                        <a:rPr lang="en-GB" sz="600"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0"/>
                          <a:cs typeface="Times New Roman" charset="0"/>
                        </a:rPr>
                        <a:t>SAML V2.0 Attribute Extensions V1.0</a:t>
                      </a:r>
                      <a:endParaRPr lang="en-US" sz="600">
                        <a:solidFill>
                          <a:schemeClr val="tx1"/>
                        </a:solidFill>
                        <a:effectLst/>
                        <a:latin typeface="Arial" charset="0"/>
                        <a:ea typeface="Batang" charset="0"/>
                        <a:cs typeface="Times New Roman" charset="0"/>
                      </a:endParaRPr>
                    </a:p>
                  </a:txBody>
                  <a:tcPr marL="30523" marR="30523" marT="30523" marB="30523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en-GB" sz="600"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0"/>
                          <a:cs typeface="Times New Roman" charset="0"/>
                        </a:rPr>
                        <a:t>SAML V2.0</a:t>
                      </a:r>
                      <a:endParaRPr lang="en-US" sz="600">
                        <a:solidFill>
                          <a:schemeClr val="tx1"/>
                        </a:solidFill>
                        <a:effectLst/>
                        <a:latin typeface="Arial" charset="0"/>
                        <a:ea typeface="Batang" charset="0"/>
                        <a:cs typeface="Times New Roman" charset="0"/>
                      </a:endParaRPr>
                    </a:p>
                  </a:txBody>
                  <a:tcPr marL="30523" marR="30523" marT="30523" marB="30523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en-GB" sz="600"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0"/>
                          <a:cs typeface="Times New Roman" charset="0"/>
                        </a:rPr>
                        <a:t>SAML V2.0</a:t>
                      </a:r>
                      <a:endParaRPr lang="en-US" sz="600">
                        <a:solidFill>
                          <a:schemeClr val="tx1"/>
                        </a:solidFill>
                        <a:effectLst/>
                        <a:latin typeface="Arial" charset="0"/>
                        <a:ea typeface="Batang" charset="0"/>
                        <a:cs typeface="Times New Roman" charset="0"/>
                      </a:endParaRPr>
                    </a:p>
                    <a:p>
                      <a:pPr algn="just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en-GB" sz="600"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0"/>
                          <a:cs typeface="Times New Roman" charset="0"/>
                        </a:rPr>
                        <a:t> </a:t>
                      </a:r>
                      <a:endParaRPr lang="en-US" sz="600">
                        <a:solidFill>
                          <a:schemeClr val="tx1"/>
                        </a:solidFill>
                        <a:effectLst/>
                        <a:latin typeface="Arial" charset="0"/>
                        <a:ea typeface="Batang" charset="0"/>
                        <a:cs typeface="Times New Roman" charset="0"/>
                      </a:endParaRPr>
                    </a:p>
                  </a:txBody>
                  <a:tcPr marL="30523" marR="30523" marT="30523" marB="30523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en-GB" sz="600"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0"/>
                          <a:cs typeface="Times New Roman" charset="0"/>
                        </a:rPr>
                        <a:t>SAML V2.0</a:t>
                      </a:r>
                      <a:endParaRPr lang="en-US" sz="600">
                        <a:solidFill>
                          <a:schemeClr val="tx1"/>
                        </a:solidFill>
                        <a:effectLst/>
                        <a:latin typeface="Arial" charset="0"/>
                        <a:ea typeface="Batang" charset="0"/>
                        <a:cs typeface="Times New Roman" charset="0"/>
                      </a:endParaRPr>
                    </a:p>
                  </a:txBody>
                  <a:tcPr marL="30523" marR="30523" marT="30523" marB="30523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44180">
                <a:tc>
                  <a:txBody>
                    <a:bodyPr/>
                    <a:lstStyle/>
                    <a:p>
                      <a:pPr algn="just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en-GB" sz="600" b="1"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0"/>
                          <a:cs typeface="Times New Roman" charset="0"/>
                        </a:rPr>
                        <a:t>Ownership/Project </a:t>
                      </a:r>
                      <a:endParaRPr lang="en-US" sz="600" b="1">
                        <a:solidFill>
                          <a:schemeClr val="tx1"/>
                        </a:solidFill>
                        <a:effectLst/>
                        <a:latin typeface="Arial" charset="0"/>
                        <a:ea typeface="Batang" charset="0"/>
                        <a:cs typeface="Times New Roman" charset="0"/>
                      </a:endParaRPr>
                    </a:p>
                  </a:txBody>
                  <a:tcPr marL="30523" marR="30523" marT="30523" marB="30523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en-GB" sz="600"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0"/>
                          <a:cs typeface="Times New Roman" charset="0"/>
                        </a:rPr>
                        <a:t>SWITCHaai/SWITCHwayf project</a:t>
                      </a:r>
                      <a:endParaRPr lang="en-US" sz="600">
                        <a:solidFill>
                          <a:schemeClr val="tx1"/>
                        </a:solidFill>
                        <a:effectLst/>
                        <a:latin typeface="Arial" charset="0"/>
                        <a:ea typeface="Batang" charset="0"/>
                        <a:cs typeface="Times New Roman" charset="0"/>
                      </a:endParaRPr>
                    </a:p>
                  </a:txBody>
                  <a:tcPr marL="30523" marR="30523" marT="30523" marB="30523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en-GB" sz="600"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0"/>
                          <a:cs typeface="Times New Roman" charset="0"/>
                        </a:rPr>
                        <a:t>UNINETT</a:t>
                      </a:r>
                      <a:endParaRPr lang="en-US" sz="600">
                        <a:solidFill>
                          <a:schemeClr val="tx1"/>
                        </a:solidFill>
                        <a:effectLst/>
                        <a:latin typeface="Arial" charset="0"/>
                        <a:ea typeface="Batang" charset="0"/>
                        <a:cs typeface="Times New Roman" charset="0"/>
                      </a:endParaRPr>
                    </a:p>
                  </a:txBody>
                  <a:tcPr marL="30523" marR="30523" marT="30523" marB="30523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en-GB" sz="600"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0"/>
                          <a:cs typeface="Times New Roman" charset="0"/>
                        </a:rPr>
                        <a:t>UNINETT AS</a:t>
                      </a:r>
                      <a:endParaRPr lang="en-US" sz="600">
                        <a:solidFill>
                          <a:schemeClr val="tx1"/>
                        </a:solidFill>
                        <a:effectLst/>
                        <a:latin typeface="Arial" charset="0"/>
                        <a:ea typeface="Batang" charset="0"/>
                        <a:cs typeface="Times New Roman" charset="0"/>
                      </a:endParaRPr>
                    </a:p>
                  </a:txBody>
                  <a:tcPr marL="30523" marR="30523" marT="30523" marB="30523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en-GB" sz="600" dirty="0"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0"/>
                          <a:cs typeface="Times New Roman" charset="0"/>
                        </a:rPr>
                        <a:t>Shibboleth Consortium</a:t>
                      </a:r>
                      <a:endParaRPr lang="en-US" sz="600" dirty="0">
                        <a:solidFill>
                          <a:schemeClr val="tx1"/>
                        </a:solidFill>
                        <a:effectLst/>
                        <a:latin typeface="Arial" charset="0"/>
                        <a:ea typeface="Batang" charset="0"/>
                        <a:cs typeface="Times New Roman" charset="0"/>
                      </a:endParaRPr>
                    </a:p>
                  </a:txBody>
                  <a:tcPr marL="30523" marR="30523" marT="30523" marB="30523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en-GB" sz="600"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0"/>
                          <a:cs typeface="Times New Roman" charset="0"/>
                        </a:rPr>
                        <a:t>Shibboleth Consortium</a:t>
                      </a:r>
                      <a:endParaRPr lang="en-US" sz="600">
                        <a:solidFill>
                          <a:schemeClr val="tx1"/>
                        </a:solidFill>
                        <a:effectLst/>
                        <a:latin typeface="Arial" charset="0"/>
                        <a:ea typeface="Batang" charset="0"/>
                        <a:cs typeface="Times New Roman" charset="0"/>
                      </a:endParaRPr>
                    </a:p>
                  </a:txBody>
                  <a:tcPr marL="30523" marR="30523" marT="30523" marB="30523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05225">
                <a:tc>
                  <a:txBody>
                    <a:bodyPr/>
                    <a:lstStyle/>
                    <a:p>
                      <a:pPr algn="just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en-GB" sz="600" b="1"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0"/>
                          <a:cs typeface="Times New Roman" charset="0"/>
                        </a:rPr>
                        <a:t>Licence</a:t>
                      </a:r>
                      <a:endParaRPr lang="en-US" sz="600" b="1">
                        <a:solidFill>
                          <a:schemeClr val="tx1"/>
                        </a:solidFill>
                        <a:effectLst/>
                        <a:latin typeface="Arial" charset="0"/>
                        <a:ea typeface="Batang" charset="0"/>
                        <a:cs typeface="Times New Roman" charset="0"/>
                      </a:endParaRPr>
                    </a:p>
                  </a:txBody>
                  <a:tcPr marL="30523" marR="30523" marT="30523" marB="30523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en-GB" sz="600"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0"/>
                          <a:cs typeface="Times New Roman" charset="0"/>
                        </a:rPr>
                        <a:t>BSD (as-is)</a:t>
                      </a:r>
                      <a:endParaRPr lang="en-US" sz="600">
                        <a:solidFill>
                          <a:schemeClr val="tx1"/>
                        </a:solidFill>
                        <a:effectLst/>
                        <a:latin typeface="Arial" charset="0"/>
                        <a:ea typeface="Batang" charset="0"/>
                        <a:cs typeface="Times New Roman" charset="0"/>
                      </a:endParaRPr>
                    </a:p>
                  </a:txBody>
                  <a:tcPr marL="30523" marR="30523" marT="30523" marB="30523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en-GB" sz="600"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0"/>
                          <a:cs typeface="Times New Roman" charset="0"/>
                        </a:rPr>
                        <a:t>Open Source (LGPL 2.1)</a:t>
                      </a:r>
                      <a:endParaRPr lang="en-US" sz="600">
                        <a:solidFill>
                          <a:schemeClr val="tx1"/>
                        </a:solidFill>
                        <a:effectLst/>
                        <a:latin typeface="Arial" charset="0"/>
                        <a:ea typeface="Batang" charset="0"/>
                        <a:cs typeface="Times New Roman" charset="0"/>
                      </a:endParaRPr>
                    </a:p>
                  </a:txBody>
                  <a:tcPr marL="30523" marR="30523" marT="30523" marB="30523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en-GB" sz="600"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0"/>
                          <a:cs typeface="Times New Roman" charset="0"/>
                        </a:rPr>
                        <a:t>Open Source (LGPL 3.0)</a:t>
                      </a:r>
                      <a:endParaRPr lang="en-US" sz="600">
                        <a:solidFill>
                          <a:schemeClr val="tx1"/>
                        </a:solidFill>
                        <a:effectLst/>
                        <a:latin typeface="Arial" charset="0"/>
                        <a:ea typeface="Batang" charset="0"/>
                        <a:cs typeface="Times New Roman" charset="0"/>
                      </a:endParaRPr>
                    </a:p>
                  </a:txBody>
                  <a:tcPr marL="30523" marR="30523" marT="30523" marB="30523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en-GB" sz="600"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0"/>
                          <a:cs typeface="Times New Roman" charset="0"/>
                        </a:rPr>
                        <a:t>Open Source (Apache Software License 2.0)</a:t>
                      </a:r>
                      <a:endParaRPr lang="en-US" sz="600">
                        <a:solidFill>
                          <a:schemeClr val="tx1"/>
                        </a:solidFill>
                        <a:effectLst/>
                        <a:latin typeface="Arial" charset="0"/>
                        <a:ea typeface="Batang" charset="0"/>
                        <a:cs typeface="Times New Roman" charset="0"/>
                      </a:endParaRPr>
                    </a:p>
                  </a:txBody>
                  <a:tcPr marL="30523" marR="30523" marT="30523" marB="30523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en-GB" sz="600"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0"/>
                          <a:cs typeface="Times New Roman" charset="0"/>
                        </a:rPr>
                        <a:t>Open Source (Apache Software License 2.0)</a:t>
                      </a:r>
                      <a:endParaRPr lang="en-US" sz="600">
                        <a:solidFill>
                          <a:schemeClr val="tx1"/>
                        </a:solidFill>
                        <a:effectLst/>
                        <a:latin typeface="Arial" charset="0"/>
                        <a:ea typeface="Batang" charset="0"/>
                        <a:cs typeface="Times New Roman" charset="0"/>
                      </a:endParaRPr>
                    </a:p>
                  </a:txBody>
                  <a:tcPr marL="30523" marR="30523" marT="30523" marB="30523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549406">
                <a:tc>
                  <a:txBody>
                    <a:bodyPr/>
                    <a:lstStyle/>
                    <a:p>
                      <a:pPr algn="just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en-GB" sz="600" b="1" dirty="0"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0"/>
                          <a:cs typeface="Times New Roman" charset="0"/>
                        </a:rPr>
                        <a:t>Expected level of support</a:t>
                      </a:r>
                      <a:endParaRPr lang="en-US" sz="600" b="1" dirty="0">
                        <a:solidFill>
                          <a:schemeClr val="tx1"/>
                        </a:solidFill>
                        <a:effectLst/>
                        <a:latin typeface="Arial" charset="0"/>
                        <a:ea typeface="Batang" charset="0"/>
                        <a:cs typeface="Times New Roman" charset="0"/>
                      </a:endParaRPr>
                    </a:p>
                  </a:txBody>
                  <a:tcPr marL="30523" marR="30523" marT="30523" marB="30523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en-GB" sz="600"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0"/>
                          <a:cs typeface="Times New Roman" charset="0"/>
                        </a:rPr>
                        <a:t>Not defined</a:t>
                      </a:r>
                      <a:endParaRPr lang="en-US" sz="600">
                        <a:solidFill>
                          <a:schemeClr val="tx1"/>
                        </a:solidFill>
                        <a:effectLst/>
                        <a:latin typeface="Arial" charset="0"/>
                        <a:ea typeface="Batang" charset="0"/>
                        <a:cs typeface="Times New Roman" charset="0"/>
                      </a:endParaRPr>
                    </a:p>
                  </a:txBody>
                  <a:tcPr marL="30523" marR="30523" marT="30523" marB="30523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en-GB" sz="600"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0"/>
                          <a:cs typeface="Times New Roman" charset="0"/>
                        </a:rPr>
                        <a:t>Unspecified but currently supported by large user community (dev team, external contributors, mailing lists)</a:t>
                      </a:r>
                      <a:endParaRPr lang="en-US" sz="600">
                        <a:solidFill>
                          <a:schemeClr val="tx1"/>
                        </a:solidFill>
                        <a:effectLst/>
                        <a:latin typeface="Arial" charset="0"/>
                        <a:ea typeface="Batang" charset="0"/>
                        <a:cs typeface="Times New Roman" charset="0"/>
                      </a:endParaRPr>
                    </a:p>
                  </a:txBody>
                  <a:tcPr marL="30523" marR="30523" marT="30523" marB="30523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en-GB" sz="600"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0"/>
                          <a:cs typeface="Times New Roman" charset="0"/>
                        </a:rPr>
                        <a:t>Unspecified. Not production ready (August 2014).</a:t>
                      </a:r>
                      <a:endParaRPr lang="en-US" sz="600">
                        <a:solidFill>
                          <a:schemeClr val="tx1"/>
                        </a:solidFill>
                        <a:effectLst/>
                        <a:latin typeface="Arial" charset="0"/>
                        <a:ea typeface="Batang" charset="0"/>
                        <a:cs typeface="Times New Roman" charset="0"/>
                      </a:endParaRPr>
                    </a:p>
                  </a:txBody>
                  <a:tcPr marL="30523" marR="30523" marT="30523" marB="30523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en-GB" sz="600" dirty="0"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0"/>
                          <a:cs typeface="Times New Roman" charset="0"/>
                        </a:rPr>
                        <a:t>Unspecified but currently supported by large user community (</a:t>
                      </a:r>
                      <a:r>
                        <a:rPr lang="en-GB" sz="600" dirty="0" err="1"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0"/>
                          <a:cs typeface="Times New Roman" charset="0"/>
                        </a:rPr>
                        <a:t>dev</a:t>
                      </a:r>
                      <a:r>
                        <a:rPr lang="en-GB" sz="600" dirty="0"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0"/>
                          <a:cs typeface="Times New Roman" charset="0"/>
                        </a:rPr>
                        <a:t> team, external contributors, mailing lists)</a:t>
                      </a:r>
                      <a:endParaRPr lang="en-US" sz="600" dirty="0">
                        <a:solidFill>
                          <a:schemeClr val="tx1"/>
                        </a:solidFill>
                        <a:effectLst/>
                        <a:latin typeface="Arial" charset="0"/>
                        <a:ea typeface="Batang" charset="0"/>
                        <a:cs typeface="Times New Roman" charset="0"/>
                      </a:endParaRPr>
                    </a:p>
                  </a:txBody>
                  <a:tcPr marL="30523" marR="30523" marT="30523" marB="30523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en-GB" sz="600" dirty="0"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0"/>
                          <a:cs typeface="Times New Roman" charset="0"/>
                        </a:rPr>
                        <a:t>Unspecified but currently supported by large user community (</a:t>
                      </a:r>
                      <a:r>
                        <a:rPr lang="en-GB" sz="600" dirty="0" err="1"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0"/>
                          <a:cs typeface="Times New Roman" charset="0"/>
                        </a:rPr>
                        <a:t>dev</a:t>
                      </a:r>
                      <a:r>
                        <a:rPr lang="en-GB" sz="600" dirty="0"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0"/>
                          <a:cs typeface="Times New Roman" charset="0"/>
                        </a:rPr>
                        <a:t> team, external contributors, mailing lists)</a:t>
                      </a:r>
                      <a:endParaRPr lang="en-US" sz="600" dirty="0">
                        <a:solidFill>
                          <a:schemeClr val="tx1"/>
                        </a:solidFill>
                        <a:effectLst/>
                        <a:latin typeface="Arial" charset="0"/>
                        <a:ea typeface="Batang" charset="0"/>
                        <a:cs typeface="Times New Roman" charset="0"/>
                      </a:endParaRPr>
                    </a:p>
                  </a:txBody>
                  <a:tcPr marL="30523" marR="30523" marT="30523" marB="30523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141322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Components – Attribute Management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 smtClean="0"/>
              <a:t>8</a:t>
            </a:fld>
            <a:endParaRPr lang="en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457040"/>
              </p:ext>
            </p:extLst>
          </p:nvPr>
        </p:nvGraphicFramePr>
        <p:xfrm>
          <a:off x="341970" y="970553"/>
          <a:ext cx="8460058" cy="3708216"/>
        </p:xfrm>
        <a:graphic>
          <a:graphicData uri="http://schemas.openxmlformats.org/drawingml/2006/table">
            <a:tbl>
              <a:tblPr/>
              <a:tblGrid>
                <a:gridCol w="854492"/>
                <a:gridCol w="853885"/>
                <a:gridCol w="853885"/>
                <a:gridCol w="1425362"/>
                <a:gridCol w="1636256"/>
                <a:gridCol w="1036295"/>
                <a:gridCol w="1799883"/>
              </a:tblGrid>
              <a:tr h="105625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600" b="1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</a:rPr>
                        <a:t> </a:t>
                      </a:r>
                      <a:endParaRPr lang="en-US" sz="600" b="1" dirty="0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</a:endParaRPr>
                    </a:p>
                  </a:txBody>
                  <a:tcPr marL="24006" marR="24006" marT="24006" marB="2400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600" b="1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</a:rPr>
                        <a:t>VOMS</a:t>
                      </a:r>
                      <a:endParaRPr lang="en-US" sz="600" b="1" dirty="0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</a:endParaRPr>
                    </a:p>
                  </a:txBody>
                  <a:tcPr marL="24006" marR="24006" marT="24006" marB="2400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600" b="1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</a:rPr>
                        <a:t>HEXAA</a:t>
                      </a:r>
                      <a:endParaRPr lang="en-US" sz="600" b="1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</a:endParaRPr>
                    </a:p>
                  </a:txBody>
                  <a:tcPr marL="24006" marR="24006" marT="24006" marB="2400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600" b="1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</a:rPr>
                        <a:t>COmanage</a:t>
                      </a:r>
                      <a:endParaRPr lang="en-US" sz="600" b="1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</a:endParaRPr>
                    </a:p>
                  </a:txBody>
                  <a:tcPr marL="24006" marR="24006" marT="24006" marB="2400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600" b="1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</a:rPr>
                        <a:t>Grouper</a:t>
                      </a:r>
                      <a:endParaRPr lang="en-US" sz="600" b="1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</a:endParaRPr>
                    </a:p>
                  </a:txBody>
                  <a:tcPr marL="24006" marR="24006" marT="24006" marB="2400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600" b="1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</a:rPr>
                        <a:t>Perun</a:t>
                      </a:r>
                      <a:endParaRPr lang="en-US" sz="600" b="1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</a:endParaRPr>
                    </a:p>
                  </a:txBody>
                  <a:tcPr marL="24006" marR="24006" marT="24006" marB="2400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600" b="1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</a:rPr>
                        <a:t>UNITY</a:t>
                      </a:r>
                      <a:endParaRPr lang="en-US" sz="600" b="1" dirty="0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</a:endParaRPr>
                    </a:p>
                  </a:txBody>
                  <a:tcPr marL="24006" marR="24006" marT="24006" marB="2400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  <a:tr h="163238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600" b="1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</a:rPr>
                        <a:t>Input standards</a:t>
                      </a:r>
                      <a:endParaRPr lang="en-US" sz="600" b="1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</a:endParaRPr>
                    </a:p>
                  </a:txBody>
                  <a:tcPr marL="24006" marR="24006" marT="24006" marB="2400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60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</a:rPr>
                        <a:t>X.509</a:t>
                      </a:r>
                      <a:endParaRPr lang="en-US" sz="600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</a:endParaRPr>
                    </a:p>
                  </a:txBody>
                  <a:tcPr marL="24006" marR="24006" marT="24006" marB="2400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60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</a:rPr>
                        <a:t>SAML2</a:t>
                      </a:r>
                      <a:endParaRPr lang="en-US" sz="600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</a:endParaRPr>
                    </a:p>
                  </a:txBody>
                  <a:tcPr marL="24006" marR="24006" marT="24006" marB="2400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60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</a:rPr>
                        <a:t>SAML (via Apache)</a:t>
                      </a:r>
                      <a:endParaRPr lang="en-US" sz="600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</a:endParaRPr>
                    </a:p>
                  </a:txBody>
                  <a:tcPr marL="24006" marR="24006" marT="24006" marB="2400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60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</a:rPr>
                        <a:t>SQL, LDAP, XML</a:t>
                      </a:r>
                      <a:endParaRPr lang="en-US" sz="600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</a:endParaRPr>
                    </a:p>
                  </a:txBody>
                  <a:tcPr marL="24006" marR="24006" marT="24006" marB="2400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60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</a:rPr>
                        <a:t>SAML2, X.509</a:t>
                      </a:r>
                      <a:endParaRPr lang="en-US" sz="600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</a:endParaRPr>
                    </a:p>
                  </a:txBody>
                  <a:tcPr marL="24006" marR="24006" marT="24006" marB="2400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60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</a:rPr>
                        <a:t>SAML2, X.509, LDAP, OIDC</a:t>
                      </a:r>
                      <a:endParaRPr lang="en-US" sz="600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</a:endParaRPr>
                    </a:p>
                  </a:txBody>
                  <a:tcPr marL="24006" marR="24006" marT="24006" marB="2400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63238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600" b="1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</a:rPr>
                        <a:t>Output standards</a:t>
                      </a:r>
                      <a:endParaRPr lang="en-US" sz="600" b="1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</a:endParaRPr>
                    </a:p>
                  </a:txBody>
                  <a:tcPr marL="24006" marR="24006" marT="24006" marB="2400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60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</a:rPr>
                        <a:t>X.509, SAML</a:t>
                      </a:r>
                      <a:endParaRPr lang="en-US" sz="600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</a:endParaRPr>
                    </a:p>
                  </a:txBody>
                  <a:tcPr marL="24006" marR="24006" marT="24006" marB="2400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600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</a:rPr>
                        <a:t>SAML2</a:t>
                      </a:r>
                      <a:endParaRPr lang="en-US" sz="600" dirty="0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</a:endParaRPr>
                    </a:p>
                  </a:txBody>
                  <a:tcPr marL="24006" marR="24006" marT="24006" marB="2400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60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</a:rPr>
                        <a:t>VOOT, LDAP, SAML (via Shib IdP)</a:t>
                      </a:r>
                      <a:endParaRPr lang="en-US" sz="600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</a:endParaRPr>
                    </a:p>
                  </a:txBody>
                  <a:tcPr marL="24006" marR="24006" marT="24006" marB="2400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60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</a:rPr>
                        <a:t>LDAP, VOOT, SCIM, XML</a:t>
                      </a:r>
                      <a:endParaRPr lang="en-US" sz="600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</a:endParaRPr>
                    </a:p>
                  </a:txBody>
                  <a:tcPr marL="24006" marR="24006" marT="24006" marB="2400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60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</a:rPr>
                        <a:t>SAML2, VOOT</a:t>
                      </a:r>
                      <a:endParaRPr lang="en-US" sz="600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</a:endParaRPr>
                    </a:p>
                  </a:txBody>
                  <a:tcPr marL="24006" marR="24006" marT="24006" marB="2400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60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</a:rPr>
                        <a:t>OIDC, SAML</a:t>
                      </a:r>
                      <a:endParaRPr lang="en-US" sz="600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</a:endParaRPr>
                    </a:p>
                  </a:txBody>
                  <a:tcPr marL="24006" marR="24006" marT="24006" marB="2400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78465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600" b="1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</a:rPr>
                        <a:t>IdP configuration</a:t>
                      </a:r>
                      <a:endParaRPr lang="en-US" sz="600" b="1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</a:endParaRPr>
                    </a:p>
                  </a:txBody>
                  <a:tcPr marL="24006" marR="24006" marT="24006" marB="2400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600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</a:rPr>
                        <a:t>CA configuration</a:t>
                      </a:r>
                      <a:endParaRPr lang="en-US" sz="600" dirty="0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</a:endParaRPr>
                    </a:p>
                  </a:txBody>
                  <a:tcPr marL="24006" marR="24006" marT="24006" marB="2400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60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</a:rPr>
                        <a:t>It requires configured acceptable IdPs</a:t>
                      </a:r>
                      <a:endParaRPr lang="en-US" sz="600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</a:endParaRPr>
                    </a:p>
                  </a:txBody>
                  <a:tcPr marL="24006" marR="24006" marT="24006" marB="2400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60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</a:rPr>
                        <a:t>No</a:t>
                      </a:r>
                      <a:endParaRPr lang="en-US" sz="600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</a:endParaRPr>
                    </a:p>
                  </a:txBody>
                  <a:tcPr marL="24006" marR="24006" marT="24006" marB="2400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60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</a:rPr>
                        <a:t>No</a:t>
                      </a:r>
                      <a:endParaRPr lang="en-US" sz="600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</a:endParaRPr>
                    </a:p>
                  </a:txBody>
                  <a:tcPr marL="24006" marR="24006" marT="24006" marB="2400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60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</a:rPr>
                        <a:t>It requires configured IdP</a:t>
                      </a:r>
                      <a:endParaRPr lang="en-US" sz="600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</a:endParaRPr>
                    </a:p>
                  </a:txBody>
                  <a:tcPr marL="24006" marR="24006" marT="24006" marB="2400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60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</a:rPr>
                        <a:t>Yes </a:t>
                      </a:r>
                      <a:endParaRPr lang="en-US" sz="600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</a:endParaRPr>
                    </a:p>
                  </a:txBody>
                  <a:tcPr marL="24006" marR="24006" marT="24006" marB="2400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78465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600" b="1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</a:rPr>
                        <a:t>Handle attribute release consent</a:t>
                      </a:r>
                      <a:endParaRPr lang="en-US" sz="600" b="1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</a:endParaRPr>
                    </a:p>
                  </a:txBody>
                  <a:tcPr marL="24006" marR="24006" marT="24006" marB="2400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60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</a:rPr>
                        <a:t>Not directly</a:t>
                      </a:r>
                      <a:endParaRPr lang="en-US" sz="600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</a:endParaRPr>
                    </a:p>
                  </a:txBody>
                  <a:tcPr marL="24006" marR="24006" marT="24006" marB="2400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600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</a:rPr>
                        <a:t>Yes</a:t>
                      </a:r>
                      <a:endParaRPr lang="en-US" sz="600" dirty="0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</a:endParaRPr>
                    </a:p>
                  </a:txBody>
                  <a:tcPr marL="24006" marR="24006" marT="24006" marB="2400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600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</a:rPr>
                        <a:t>Not directly</a:t>
                      </a:r>
                      <a:endParaRPr lang="en-US" sz="600" dirty="0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</a:endParaRPr>
                    </a:p>
                  </a:txBody>
                  <a:tcPr marL="24006" marR="24006" marT="24006" marB="2400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60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</a:rPr>
                        <a:t>No</a:t>
                      </a:r>
                      <a:endParaRPr lang="en-US" sz="600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</a:endParaRPr>
                    </a:p>
                  </a:txBody>
                  <a:tcPr marL="24006" marR="24006" marT="24006" marB="2400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60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</a:rPr>
                        <a:t>Via the IdP</a:t>
                      </a:r>
                      <a:endParaRPr lang="en-US" sz="600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</a:endParaRPr>
                    </a:p>
                  </a:txBody>
                  <a:tcPr marL="24006" marR="24006" marT="24006" marB="2400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60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</a:rPr>
                        <a:t>Yes</a:t>
                      </a:r>
                      <a:endParaRPr lang="en-US" sz="600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</a:endParaRPr>
                    </a:p>
                  </a:txBody>
                  <a:tcPr marL="24006" marR="24006" marT="24006" marB="2400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36078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600" b="1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</a:rPr>
                        <a:t>SP configuration</a:t>
                      </a:r>
                      <a:endParaRPr lang="en-US" sz="600" b="1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</a:endParaRPr>
                    </a:p>
                  </a:txBody>
                  <a:tcPr marL="24006" marR="24006" marT="24006" marB="2400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600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</a:rPr>
                        <a:t>Configure authoritative VOMS for the supported VOs</a:t>
                      </a:r>
                      <a:endParaRPr lang="en-US" sz="600" dirty="0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</a:endParaRPr>
                    </a:p>
                  </a:txBody>
                  <a:tcPr marL="24006" marR="24006" marT="24006" marB="2400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60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</a:rPr>
                        <a:t>It requires to configure the SPs specific for the VO</a:t>
                      </a:r>
                      <a:endParaRPr lang="en-US" sz="600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</a:endParaRPr>
                    </a:p>
                  </a:txBody>
                  <a:tcPr marL="24006" marR="24006" marT="24006" marB="2400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600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</a:rPr>
                        <a:t>Not by default</a:t>
                      </a:r>
                      <a:endParaRPr lang="en-US" sz="600" dirty="0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</a:endParaRPr>
                    </a:p>
                  </a:txBody>
                  <a:tcPr marL="24006" marR="24006" marT="24006" marB="2400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600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</a:rPr>
                        <a:t>No</a:t>
                      </a:r>
                      <a:endParaRPr lang="en-US" sz="600" dirty="0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</a:endParaRPr>
                    </a:p>
                  </a:txBody>
                  <a:tcPr marL="24006" marR="24006" marT="24006" marB="2400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600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</a:rPr>
                        <a:t>It requires configured SP</a:t>
                      </a:r>
                      <a:endParaRPr lang="en-US" sz="600" dirty="0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</a:endParaRPr>
                    </a:p>
                  </a:txBody>
                  <a:tcPr marL="24006" marR="24006" marT="24006" marB="2400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60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</a:rPr>
                        <a:t>Yes</a:t>
                      </a:r>
                      <a:endParaRPr lang="en-US" sz="600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</a:endParaRPr>
                    </a:p>
                  </a:txBody>
                  <a:tcPr marL="24006" marR="24006" marT="24006" marB="2400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20851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600" b="1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</a:rPr>
                        <a:t>Membership life-cycle management</a:t>
                      </a:r>
                      <a:endParaRPr lang="en-US" sz="600" b="1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</a:endParaRPr>
                    </a:p>
                  </a:txBody>
                  <a:tcPr marL="24006" marR="24006" marT="24006" marB="2400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60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</a:rPr>
                        <a:t>Yes</a:t>
                      </a:r>
                      <a:endParaRPr lang="en-US" sz="600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</a:endParaRPr>
                    </a:p>
                  </a:txBody>
                  <a:tcPr marL="24006" marR="24006" marT="24006" marB="2400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60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</a:rPr>
                        <a:t>No</a:t>
                      </a:r>
                      <a:endParaRPr lang="en-US" sz="600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</a:endParaRPr>
                    </a:p>
                  </a:txBody>
                  <a:tcPr marL="24006" marR="24006" marT="24006" marB="2400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60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</a:rPr>
                        <a:t>Yes</a:t>
                      </a:r>
                      <a:endParaRPr lang="en-US" sz="600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</a:endParaRPr>
                    </a:p>
                  </a:txBody>
                  <a:tcPr marL="24006" marR="24006" marT="24006" marB="2400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60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</a:rPr>
                        <a:t>No</a:t>
                      </a:r>
                      <a:endParaRPr lang="en-US" sz="600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</a:endParaRPr>
                    </a:p>
                  </a:txBody>
                  <a:tcPr marL="24006" marR="24006" marT="24006" marB="2400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600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</a:rPr>
                        <a:t>Yes</a:t>
                      </a:r>
                      <a:endParaRPr lang="en-US" sz="600" dirty="0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</a:endParaRPr>
                    </a:p>
                  </a:txBody>
                  <a:tcPr marL="24006" marR="24006" marT="24006" marB="2400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60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</a:rPr>
                        <a:t>No (will be supported)</a:t>
                      </a:r>
                      <a:endParaRPr lang="en-US" sz="600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</a:endParaRPr>
                    </a:p>
                  </a:txBody>
                  <a:tcPr marL="24006" marR="24006" marT="24006" marB="2400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78465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600" b="1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</a:rPr>
                        <a:t>VO Organization (groups, roles, etc.)</a:t>
                      </a:r>
                      <a:endParaRPr lang="en-US" sz="600" b="1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</a:endParaRPr>
                    </a:p>
                  </a:txBody>
                  <a:tcPr marL="24006" marR="24006" marT="24006" marB="2400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60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</a:rPr>
                        <a:t>Yes. </a:t>
                      </a:r>
                      <a:br>
                        <a:rPr lang="en-GB" sz="60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</a:rPr>
                      </a:br>
                      <a:r>
                        <a:rPr lang="en-GB" sz="60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</a:rPr>
                        <a:t>Groups and Roles</a:t>
                      </a:r>
                      <a:endParaRPr lang="en-US" sz="600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</a:endParaRPr>
                    </a:p>
                  </a:txBody>
                  <a:tcPr marL="24006" marR="24006" marT="24006" marB="2400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60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</a:rPr>
                        <a:t>Yes, fine grained VO organization</a:t>
                      </a:r>
                      <a:endParaRPr lang="en-US" sz="600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</a:endParaRPr>
                    </a:p>
                  </a:txBody>
                  <a:tcPr marL="24006" marR="24006" marT="24006" marB="2400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60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</a:rPr>
                        <a:t>Yes</a:t>
                      </a:r>
                      <a:endParaRPr lang="en-US" sz="600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</a:endParaRPr>
                    </a:p>
                  </a:txBody>
                  <a:tcPr marL="24006" marR="24006" marT="24006" marB="2400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600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</a:rPr>
                        <a:t>Yes</a:t>
                      </a:r>
                      <a:endParaRPr lang="en-US" sz="600" dirty="0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</a:endParaRPr>
                    </a:p>
                  </a:txBody>
                  <a:tcPr marL="24006" marR="24006" marT="24006" marB="2400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600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</a:rPr>
                        <a:t>Yes.</a:t>
                      </a:r>
                      <a:endParaRPr lang="en-US" sz="600" dirty="0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600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</a:rPr>
                        <a:t>Groups, Roles, Attributes</a:t>
                      </a:r>
                      <a:endParaRPr lang="en-US" sz="600" dirty="0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</a:endParaRPr>
                    </a:p>
                  </a:txBody>
                  <a:tcPr marL="24006" marR="24006" marT="24006" marB="2400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60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</a:rPr>
                        <a:t>Yes, (Hierarchical) Groups, Roles, Attributes</a:t>
                      </a:r>
                      <a:endParaRPr lang="en-US" sz="600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</a:endParaRPr>
                    </a:p>
                  </a:txBody>
                  <a:tcPr marL="24006" marR="24006" marT="24006" marB="2400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78465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600" b="1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</a:rPr>
                        <a:t>Delegated organization of the VO groups</a:t>
                      </a:r>
                      <a:endParaRPr lang="en-US" sz="600" b="1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</a:endParaRPr>
                    </a:p>
                  </a:txBody>
                  <a:tcPr marL="24006" marR="24006" marT="24006" marB="2400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60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</a:rPr>
                        <a:t>Yes</a:t>
                      </a:r>
                      <a:endParaRPr lang="en-US" sz="600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</a:endParaRPr>
                    </a:p>
                  </a:txBody>
                  <a:tcPr marL="24006" marR="24006" marT="24006" marB="2400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60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</a:rPr>
                        <a:t>No</a:t>
                      </a:r>
                      <a:endParaRPr lang="en-US" sz="600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</a:endParaRPr>
                    </a:p>
                  </a:txBody>
                  <a:tcPr marL="24006" marR="24006" marT="24006" marB="2400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60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</a:rPr>
                        <a:t>Yes</a:t>
                      </a:r>
                      <a:endParaRPr lang="en-US" sz="600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</a:endParaRPr>
                    </a:p>
                  </a:txBody>
                  <a:tcPr marL="24006" marR="24006" marT="24006" marB="2400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60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</a:rPr>
                        <a:t>Yes</a:t>
                      </a:r>
                      <a:endParaRPr lang="en-US" sz="600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</a:endParaRPr>
                    </a:p>
                  </a:txBody>
                  <a:tcPr marL="24006" marR="24006" marT="24006" marB="2400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600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</a:rPr>
                        <a:t>Yes</a:t>
                      </a:r>
                      <a:endParaRPr lang="en-US" sz="600" dirty="0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</a:endParaRPr>
                    </a:p>
                  </a:txBody>
                  <a:tcPr marL="24006" marR="24006" marT="24006" marB="2400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60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</a:rPr>
                        <a:t>Yes</a:t>
                      </a:r>
                      <a:endParaRPr lang="en-US" sz="600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</a:endParaRPr>
                    </a:p>
                  </a:txBody>
                  <a:tcPr marL="24006" marR="24006" marT="24006" marB="2400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93691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600" b="1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</a:rPr>
                        <a:t>Import and export of user data</a:t>
                      </a:r>
                      <a:endParaRPr lang="en-US" sz="600" b="1" dirty="0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</a:endParaRPr>
                    </a:p>
                  </a:txBody>
                  <a:tcPr marL="24006" marR="24006" marT="24006" marB="2400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60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</a:rPr>
                        <a:t>Partially yes</a:t>
                      </a:r>
                      <a:endParaRPr lang="en-US" sz="600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</a:endParaRPr>
                    </a:p>
                  </a:txBody>
                  <a:tcPr marL="24006" marR="24006" marT="24006" marB="2400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60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</a:rPr>
                        <a:t>Partially yes, through proprietary API</a:t>
                      </a:r>
                      <a:endParaRPr lang="en-US" sz="600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</a:endParaRPr>
                    </a:p>
                  </a:txBody>
                  <a:tcPr marL="24006" marR="24006" marT="24006" marB="2400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60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</a:rPr>
                        <a:t>Yes, through API and pluggable provisioners. 1.1.0 release will introduce significant new import capabilities.</a:t>
                      </a:r>
                      <a:endParaRPr lang="en-US" sz="600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</a:endParaRPr>
                    </a:p>
                  </a:txBody>
                  <a:tcPr marL="24006" marR="24006" marT="24006" marB="2400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60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</a:rPr>
                        <a:t>Yes, through Grouper Loader, Provisioning Service Provider, Web Services, and Import/Export tool</a:t>
                      </a:r>
                      <a:endParaRPr lang="en-US" sz="600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</a:endParaRPr>
                    </a:p>
                  </a:txBody>
                  <a:tcPr marL="24006" marR="24006" marT="24006" marB="2400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600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</a:rPr>
                        <a:t>Yes, via various protocols. Periodical synchronization supported as well.</a:t>
                      </a:r>
                      <a:endParaRPr lang="en-US" sz="600" dirty="0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</a:endParaRPr>
                    </a:p>
                  </a:txBody>
                  <a:tcPr marL="24006" marR="24006" marT="24006" marB="2400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600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</a:rPr>
                        <a:t>Yes</a:t>
                      </a:r>
                      <a:endParaRPr lang="en-US" sz="600" dirty="0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</a:endParaRPr>
                    </a:p>
                  </a:txBody>
                  <a:tcPr marL="24006" marR="24006" marT="24006" marB="2400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63238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600" b="1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</a:rPr>
                        <a:t>HA deployment</a:t>
                      </a:r>
                      <a:endParaRPr lang="en-US" sz="600" b="1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</a:endParaRPr>
                    </a:p>
                  </a:txBody>
                  <a:tcPr marL="24006" marR="24006" marT="24006" marB="2400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60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</a:rPr>
                        <a:t>Available</a:t>
                      </a:r>
                      <a:endParaRPr lang="en-US" sz="600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</a:endParaRPr>
                    </a:p>
                  </a:txBody>
                  <a:tcPr marL="24006" marR="24006" marT="24006" marB="2400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60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</a:rPr>
                        <a:t>Not available</a:t>
                      </a:r>
                      <a:endParaRPr lang="en-US" sz="600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</a:endParaRPr>
                    </a:p>
                  </a:txBody>
                  <a:tcPr marL="24006" marR="24006" marT="24006" marB="2400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60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</a:rPr>
                        <a:t>Yes</a:t>
                      </a:r>
                      <a:endParaRPr lang="en-US" sz="600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</a:endParaRPr>
                    </a:p>
                  </a:txBody>
                  <a:tcPr marL="24006" marR="24006" marT="24006" marB="2400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60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</a:rPr>
                        <a:t>Yes</a:t>
                      </a:r>
                      <a:endParaRPr lang="en-US" sz="600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</a:endParaRPr>
                    </a:p>
                  </a:txBody>
                  <a:tcPr marL="24006" marR="24006" marT="24006" marB="2400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60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</a:rPr>
                        <a:t>Partially supported</a:t>
                      </a:r>
                      <a:endParaRPr lang="en-US" sz="600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</a:endParaRPr>
                    </a:p>
                  </a:txBody>
                  <a:tcPr marL="24006" marR="24006" marT="24006" marB="2400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600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</a:rPr>
                        <a:t>Yes</a:t>
                      </a:r>
                      <a:endParaRPr lang="en-US" sz="600" dirty="0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</a:endParaRPr>
                    </a:p>
                  </a:txBody>
                  <a:tcPr marL="24006" marR="24006" marT="24006" marB="2400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78465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600" b="1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</a:rPr>
                        <a:t>Dependencies on technologies</a:t>
                      </a:r>
                      <a:endParaRPr lang="en-US" sz="600" b="1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</a:endParaRPr>
                    </a:p>
                  </a:txBody>
                  <a:tcPr marL="24006" marR="24006" marT="24006" marB="2400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60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</a:rPr>
                        <a:t>TBD</a:t>
                      </a:r>
                      <a:endParaRPr lang="en-US" sz="600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</a:endParaRPr>
                    </a:p>
                  </a:txBody>
                  <a:tcPr marL="24006" marR="24006" marT="24006" marB="2400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60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</a:rPr>
                        <a:t>PHP, SimpleSAMLphp, MySQL, Apache</a:t>
                      </a:r>
                      <a:endParaRPr lang="en-US" sz="600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</a:endParaRPr>
                    </a:p>
                  </a:txBody>
                  <a:tcPr marL="24006" marR="24006" marT="24006" marB="2400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60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</a:rPr>
                        <a:t>PHP/Apache, RDBMS (PostgreSQL, MySQL)</a:t>
                      </a:r>
                      <a:endParaRPr lang="en-US" sz="600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</a:endParaRPr>
                    </a:p>
                  </a:txBody>
                  <a:tcPr marL="24006" marR="24006" marT="24006" marB="2400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60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</a:rPr>
                        <a:t>Java, container, RDBMS</a:t>
                      </a:r>
                      <a:endParaRPr lang="en-US" sz="600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</a:endParaRPr>
                    </a:p>
                  </a:txBody>
                  <a:tcPr marL="24006" marR="24006" marT="24006" marB="2400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60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</a:rPr>
                        <a:t>Java container, Apache, Shibboleth</a:t>
                      </a:r>
                      <a:endParaRPr lang="en-US" sz="600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</a:endParaRPr>
                    </a:p>
                  </a:txBody>
                  <a:tcPr marL="24006" marR="24006" marT="24006" marB="2400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600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</a:rPr>
                        <a:t>SQL Databases (MySQL, PostgreSQL), Java</a:t>
                      </a:r>
                      <a:endParaRPr lang="en-US" sz="600" dirty="0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</a:endParaRPr>
                    </a:p>
                  </a:txBody>
                  <a:tcPr marL="24006" marR="24006" marT="24006" marB="2400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63238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600" b="1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</a:rPr>
                        <a:t>Licence</a:t>
                      </a:r>
                      <a:endParaRPr lang="en-US" sz="600" b="1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</a:endParaRPr>
                    </a:p>
                  </a:txBody>
                  <a:tcPr marL="24006" marR="24006" marT="24006" marB="2400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60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</a:rPr>
                        <a:t>Open Source</a:t>
                      </a:r>
                      <a:endParaRPr lang="en-US" sz="600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</a:endParaRPr>
                    </a:p>
                  </a:txBody>
                  <a:tcPr marL="24006" marR="24006" marT="24006" marB="2400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60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</a:rPr>
                        <a:t>Open Source</a:t>
                      </a:r>
                      <a:endParaRPr lang="en-US" sz="600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</a:endParaRPr>
                    </a:p>
                  </a:txBody>
                  <a:tcPr marL="24006" marR="24006" marT="24006" marB="2400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60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</a:rPr>
                        <a:t>Open Source (Apache2)</a:t>
                      </a:r>
                      <a:endParaRPr lang="en-US" sz="600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</a:endParaRPr>
                    </a:p>
                  </a:txBody>
                  <a:tcPr marL="24006" marR="24006" marT="24006" marB="2400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60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</a:rPr>
                        <a:t>Open Source (Apache2)</a:t>
                      </a:r>
                      <a:endParaRPr lang="en-US" sz="600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</a:endParaRPr>
                    </a:p>
                  </a:txBody>
                  <a:tcPr marL="24006" marR="24006" marT="24006" marB="2400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60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</a:rPr>
                        <a:t>Open Source, FreeBSD licence</a:t>
                      </a:r>
                      <a:endParaRPr lang="en-US" sz="600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</a:endParaRPr>
                    </a:p>
                  </a:txBody>
                  <a:tcPr marL="24006" marR="24006" marT="24006" marB="2400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600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</a:rPr>
                        <a:t>Open source Permissive BSD Licence</a:t>
                      </a:r>
                      <a:endParaRPr lang="en-US" sz="600" dirty="0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</a:endParaRPr>
                    </a:p>
                  </a:txBody>
                  <a:tcPr marL="24006" marR="24006" marT="24006" marB="2400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51305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600" b="1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</a:rPr>
                        <a:t>Expected level of support</a:t>
                      </a:r>
                      <a:endParaRPr lang="en-US" sz="600" b="1" dirty="0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</a:endParaRPr>
                    </a:p>
                  </a:txBody>
                  <a:tcPr marL="24006" marR="24006" marT="24006" marB="2400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60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</a:rPr>
                        <a:t>Supported by INFN, bug fixes.</a:t>
                      </a:r>
                      <a:endParaRPr lang="en-US" sz="600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</a:endParaRPr>
                    </a:p>
                  </a:txBody>
                  <a:tcPr marL="24006" marR="24006" marT="24006" marB="2400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60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</a:rPr>
                        <a:t>Supported by SZTAKI and NIIFI</a:t>
                      </a:r>
                      <a:endParaRPr lang="en-US" sz="600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</a:endParaRPr>
                    </a:p>
                  </a:txBody>
                  <a:tcPr marL="24006" marR="24006" marT="24006" marB="2400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60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</a:rPr>
                        <a:t>Supported by Internet2 TIER, various grants, and other sources</a:t>
                      </a:r>
                      <a:endParaRPr lang="en-US" sz="600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</a:endParaRPr>
                    </a:p>
                  </a:txBody>
                  <a:tcPr marL="24006" marR="24006" marT="24006" marB="2400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60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</a:rPr>
                        <a:t>Supported by Internet2 TIER, various grants, and other sources</a:t>
                      </a:r>
                      <a:endParaRPr lang="en-US" sz="600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</a:endParaRPr>
                    </a:p>
                  </a:txBody>
                  <a:tcPr marL="24006" marR="24006" marT="24006" marB="2400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60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</a:rPr>
                        <a:t>Supported by CESNET and Masaryk University. Maintenance and development.</a:t>
                      </a:r>
                      <a:endParaRPr lang="en-US" sz="600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</a:endParaRPr>
                    </a:p>
                  </a:txBody>
                  <a:tcPr marL="24006" marR="24006" marT="24006" marB="2400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600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</a:rPr>
                        <a:t>Supported by ICM, JSC and Funded by </a:t>
                      </a:r>
                      <a:r>
                        <a:rPr lang="en-GB" sz="600" dirty="0" err="1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</a:rPr>
                        <a:t>PLGrid</a:t>
                      </a:r>
                      <a:endParaRPr lang="en-US" sz="600" dirty="0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</a:endParaRPr>
                    </a:p>
                  </a:txBody>
                  <a:tcPr marL="24006" marR="24006" marT="24006" marB="2400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387029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Components - </a:t>
            </a:r>
            <a:r>
              <a:rPr lang="en-US" dirty="0" err="1" smtClean="0"/>
              <a:t>Authorisation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 smtClean="0"/>
              <a:t>9</a:t>
            </a:fld>
            <a:endParaRPr lang="en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7984624"/>
              </p:ext>
            </p:extLst>
          </p:nvPr>
        </p:nvGraphicFramePr>
        <p:xfrm>
          <a:off x="312234" y="1037106"/>
          <a:ext cx="8541834" cy="3637109"/>
        </p:xfrm>
        <a:graphic>
          <a:graphicData uri="http://schemas.openxmlformats.org/drawingml/2006/table">
            <a:tbl>
              <a:tblPr/>
              <a:tblGrid>
                <a:gridCol w="1327778"/>
                <a:gridCol w="3304148"/>
                <a:gridCol w="2478111"/>
                <a:gridCol w="1431797"/>
              </a:tblGrid>
              <a:tr h="233368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700" b="1"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</a:rPr>
                        <a:t> </a:t>
                      </a:r>
                      <a:endParaRPr lang="en-US" sz="700" b="1">
                        <a:solidFill>
                          <a:schemeClr val="tx1"/>
                        </a:solidFill>
                        <a:effectLst/>
                        <a:latin typeface="Arial" charset="0"/>
                        <a:ea typeface="Arial" charset="0"/>
                      </a:endParaRPr>
                    </a:p>
                  </a:txBody>
                  <a:tcPr marL="50295" marR="50295" marT="50295" marB="5029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700" b="1" dirty="0"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0"/>
                          <a:cs typeface="Times New Roman" charset="0"/>
                        </a:rPr>
                        <a:t>Argus</a:t>
                      </a:r>
                      <a:endParaRPr lang="en-US" sz="700" b="1" dirty="0">
                        <a:solidFill>
                          <a:schemeClr val="tx1"/>
                        </a:solidFill>
                        <a:effectLst/>
                        <a:latin typeface="Arial" charset="0"/>
                        <a:ea typeface="Arial" charset="0"/>
                      </a:endParaRPr>
                    </a:p>
                  </a:txBody>
                  <a:tcPr marL="50295" marR="50295" marT="50295" marB="5029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700" b="1"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0"/>
                          <a:cs typeface="Times New Roman" charset="0"/>
                        </a:rPr>
                        <a:t>LCMAPS</a:t>
                      </a:r>
                      <a:endParaRPr lang="en-US" sz="700" b="1">
                        <a:solidFill>
                          <a:schemeClr val="tx1"/>
                        </a:solidFill>
                        <a:effectLst/>
                        <a:latin typeface="Arial" charset="0"/>
                        <a:ea typeface="Arial" charset="0"/>
                      </a:endParaRPr>
                    </a:p>
                  </a:txBody>
                  <a:tcPr marL="50295" marR="50295" marT="50295" marB="5029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700" b="1" dirty="0" err="1"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0"/>
                          <a:cs typeface="Times New Roman" charset="0"/>
                        </a:rPr>
                        <a:t>mod_auth_mellon</a:t>
                      </a:r>
                      <a:endParaRPr lang="en-US" sz="700" b="1" dirty="0">
                        <a:solidFill>
                          <a:schemeClr val="tx1"/>
                        </a:solidFill>
                        <a:effectLst/>
                        <a:latin typeface="Arial" charset="0"/>
                        <a:ea typeface="Arial" charset="0"/>
                      </a:endParaRPr>
                    </a:p>
                  </a:txBody>
                  <a:tcPr marL="50295" marR="50295" marT="50295" marB="5029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  <a:tr h="603538">
                <a:tc>
                  <a:txBody>
                    <a:bodyPr/>
                    <a:lstStyle/>
                    <a:p>
                      <a:pPr algn="l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en-GB" sz="700" b="1" dirty="0"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0"/>
                          <a:cs typeface="Times New Roman" charset="0"/>
                        </a:rPr>
                        <a:t>Type of input attributes</a:t>
                      </a:r>
                      <a:endParaRPr lang="en-US" sz="700" b="1" dirty="0">
                        <a:solidFill>
                          <a:schemeClr val="tx1"/>
                        </a:solidFill>
                        <a:effectLst/>
                        <a:latin typeface="Arial" charset="0"/>
                        <a:ea typeface="Batang" charset="0"/>
                        <a:cs typeface="Times New Roman" charset="0"/>
                      </a:endParaRPr>
                    </a:p>
                  </a:txBody>
                  <a:tcPr marL="50295" marR="50295" marT="50295" marB="5029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en-GB" sz="700"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0"/>
                          <a:cs typeface="Times New Roman" charset="0"/>
                        </a:rPr>
                        <a:t>PAP Configurable, PEPd configurable via new plugins (e.g. PIP). Based on SAML2-XACML2 attributes, currently primarily X.509 and VOMS based (DNs and FQANs). Need to be profiled for interaction between clients and servers.</a:t>
                      </a:r>
                      <a:endParaRPr lang="en-US" sz="700">
                        <a:solidFill>
                          <a:schemeClr val="tx1"/>
                        </a:solidFill>
                        <a:effectLst/>
                        <a:latin typeface="Arial" charset="0"/>
                        <a:ea typeface="Batang" charset="0"/>
                        <a:cs typeface="Times New Roman" charset="0"/>
                      </a:endParaRPr>
                    </a:p>
                  </a:txBody>
                  <a:tcPr marL="50295" marR="50295" marT="50295" marB="5029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en-GB" sz="700"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0"/>
                          <a:cs typeface="Times New Roman" charset="0"/>
                        </a:rPr>
                        <a:t>X.509 proxy certificates with VOMS ACs or derived attributes (subject DN, FQANs etc.).</a:t>
                      </a:r>
                      <a:endParaRPr lang="en-US" sz="700">
                        <a:solidFill>
                          <a:schemeClr val="tx1"/>
                        </a:solidFill>
                        <a:effectLst/>
                        <a:latin typeface="Arial" charset="0"/>
                        <a:ea typeface="Batang" charset="0"/>
                        <a:cs typeface="Times New Roman" charset="0"/>
                      </a:endParaRPr>
                    </a:p>
                  </a:txBody>
                  <a:tcPr marL="50295" marR="50295" marT="50295" marB="5029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en-GB" sz="700"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0"/>
                          <a:cs typeface="Times New Roman" charset="0"/>
                        </a:rPr>
                        <a:t>SAML2 attributes</a:t>
                      </a:r>
                      <a:endParaRPr lang="en-US" sz="700">
                        <a:solidFill>
                          <a:schemeClr val="tx1"/>
                        </a:solidFill>
                        <a:effectLst/>
                        <a:latin typeface="Arial" charset="0"/>
                        <a:ea typeface="Batang" charset="0"/>
                        <a:cs typeface="Times New Roman" charset="0"/>
                      </a:endParaRPr>
                    </a:p>
                  </a:txBody>
                  <a:tcPr marL="50295" marR="50295" marT="50295" marB="5029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02358">
                <a:tc>
                  <a:txBody>
                    <a:bodyPr/>
                    <a:lstStyle/>
                    <a:p>
                      <a:pPr algn="l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en-GB" sz="700" b="1"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0"/>
                          <a:cs typeface="Times New Roman" charset="0"/>
                        </a:rPr>
                        <a:t>Support for policy management</a:t>
                      </a:r>
                      <a:endParaRPr lang="en-US" sz="700" b="1">
                        <a:solidFill>
                          <a:schemeClr val="tx1"/>
                        </a:solidFill>
                        <a:effectLst/>
                        <a:latin typeface="Arial" charset="0"/>
                        <a:ea typeface="Batang" charset="0"/>
                        <a:cs typeface="Times New Roman" charset="0"/>
                      </a:endParaRPr>
                    </a:p>
                  </a:txBody>
                  <a:tcPr marL="50295" marR="50295" marT="50295" marB="5029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en-GB" sz="700"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0"/>
                          <a:cs typeface="Times New Roman" charset="0"/>
                        </a:rPr>
                        <a:t>Yes, PAP can import policies from remote PAPs.</a:t>
                      </a:r>
                      <a:endParaRPr lang="en-US" sz="700">
                        <a:solidFill>
                          <a:schemeClr val="tx1"/>
                        </a:solidFill>
                        <a:effectLst/>
                        <a:latin typeface="Arial" charset="0"/>
                        <a:ea typeface="Batang" charset="0"/>
                        <a:cs typeface="Times New Roman" charset="0"/>
                      </a:endParaRPr>
                    </a:p>
                  </a:txBody>
                  <a:tcPr marL="50295" marR="50295" marT="50295" marB="5029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en-GB" sz="700"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0"/>
                          <a:cs typeface="Times New Roman" charset="0"/>
                        </a:rPr>
                        <a:t>Config file allows complicated flows of plugins, including callouts to remote services (such as Argus).</a:t>
                      </a:r>
                      <a:endParaRPr lang="en-US" sz="700">
                        <a:solidFill>
                          <a:schemeClr val="tx1"/>
                        </a:solidFill>
                        <a:effectLst/>
                        <a:latin typeface="Arial" charset="0"/>
                        <a:ea typeface="Batang" charset="0"/>
                        <a:cs typeface="Times New Roman" charset="0"/>
                      </a:endParaRPr>
                    </a:p>
                  </a:txBody>
                  <a:tcPr marL="50295" marR="50295" marT="50295" marB="5029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en-GB" sz="700"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0"/>
                          <a:cs typeface="Times New Roman" charset="0"/>
                        </a:rPr>
                        <a:t>Basic policies via Apache HTTP server config files</a:t>
                      </a:r>
                      <a:endParaRPr lang="en-US" sz="700">
                        <a:solidFill>
                          <a:schemeClr val="tx1"/>
                        </a:solidFill>
                        <a:effectLst/>
                        <a:latin typeface="Arial" charset="0"/>
                        <a:ea typeface="Batang" charset="0"/>
                        <a:cs typeface="Times New Roman" charset="0"/>
                      </a:endParaRPr>
                    </a:p>
                  </a:txBody>
                  <a:tcPr marL="50295" marR="50295" marT="50295" marB="5029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02358">
                <a:tc>
                  <a:txBody>
                    <a:bodyPr/>
                    <a:lstStyle/>
                    <a:p>
                      <a:pPr algn="l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en-GB" sz="700" b="1"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0"/>
                          <a:cs typeface="Times New Roman" charset="0"/>
                        </a:rPr>
                        <a:t>LoA support</a:t>
                      </a:r>
                      <a:endParaRPr lang="en-US" sz="700" b="1">
                        <a:solidFill>
                          <a:schemeClr val="tx1"/>
                        </a:solidFill>
                        <a:effectLst/>
                        <a:latin typeface="Arial" charset="0"/>
                        <a:ea typeface="Batang" charset="0"/>
                        <a:cs typeface="Times New Roman" charset="0"/>
                      </a:endParaRPr>
                    </a:p>
                  </a:txBody>
                  <a:tcPr marL="50295" marR="50295" marT="50295" marB="5029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en-GB" sz="700"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0"/>
                          <a:cs typeface="Times New Roman" charset="0"/>
                        </a:rPr>
                        <a:t>In principle yes, in practice needs extra plugins.</a:t>
                      </a:r>
                      <a:endParaRPr lang="en-US" sz="700">
                        <a:solidFill>
                          <a:schemeClr val="tx1"/>
                        </a:solidFill>
                        <a:effectLst/>
                        <a:latin typeface="Arial" charset="0"/>
                        <a:ea typeface="Batang" charset="0"/>
                        <a:cs typeface="Times New Roman" charset="0"/>
                      </a:endParaRPr>
                    </a:p>
                  </a:txBody>
                  <a:tcPr marL="50295" marR="50295" marT="50295" marB="5029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en-GB" sz="700" dirty="0"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0"/>
                          <a:cs typeface="Times New Roman" charset="0"/>
                        </a:rPr>
                        <a:t>Yes, via </a:t>
                      </a:r>
                      <a:r>
                        <a:rPr lang="en-GB" sz="700" dirty="0" err="1"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0"/>
                          <a:cs typeface="Times New Roman" charset="0"/>
                        </a:rPr>
                        <a:t>lcmaps</a:t>
                      </a:r>
                      <a:r>
                        <a:rPr lang="en-GB" sz="700" dirty="0"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0"/>
                          <a:cs typeface="Times New Roman" charset="0"/>
                        </a:rPr>
                        <a:t>-plugins-</a:t>
                      </a:r>
                      <a:r>
                        <a:rPr lang="en-GB" sz="700" dirty="0" err="1"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0"/>
                          <a:cs typeface="Times New Roman" charset="0"/>
                        </a:rPr>
                        <a:t>vo</a:t>
                      </a:r>
                      <a:r>
                        <a:rPr lang="en-GB" sz="700" dirty="0"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0"/>
                          <a:cs typeface="Times New Roman" charset="0"/>
                        </a:rPr>
                        <a:t>-ca-</a:t>
                      </a:r>
                      <a:r>
                        <a:rPr lang="en-GB" sz="700" dirty="0" err="1"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0"/>
                          <a:cs typeface="Times New Roman" charset="0"/>
                        </a:rPr>
                        <a:t>ap</a:t>
                      </a:r>
                      <a:endParaRPr lang="en-US" sz="700" dirty="0">
                        <a:solidFill>
                          <a:schemeClr val="tx1"/>
                        </a:solidFill>
                        <a:effectLst/>
                        <a:latin typeface="Arial" charset="0"/>
                        <a:ea typeface="Batang" charset="0"/>
                        <a:cs typeface="Times New Roman" charset="0"/>
                      </a:endParaRPr>
                    </a:p>
                  </a:txBody>
                  <a:tcPr marL="50295" marR="50295" marT="50295" marB="5029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en-GB" sz="700"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0"/>
                          <a:cs typeface="Times New Roman" charset="0"/>
                        </a:rPr>
                        <a:t>Yes, if LoA information available through SAML attributes</a:t>
                      </a:r>
                      <a:endParaRPr lang="en-US" sz="700">
                        <a:solidFill>
                          <a:schemeClr val="tx1"/>
                        </a:solidFill>
                        <a:effectLst/>
                        <a:latin typeface="Arial" charset="0"/>
                        <a:ea typeface="Batang" charset="0"/>
                        <a:cs typeface="Times New Roman" charset="0"/>
                      </a:endParaRPr>
                    </a:p>
                  </a:txBody>
                  <a:tcPr marL="50295" marR="50295" marT="50295" marB="5029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502948">
                <a:tc>
                  <a:txBody>
                    <a:bodyPr/>
                    <a:lstStyle/>
                    <a:p>
                      <a:pPr algn="l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en-GB" sz="700" b="1"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0"/>
                          <a:cs typeface="Times New Roman" charset="0"/>
                        </a:rPr>
                        <a:t>HA deployment</a:t>
                      </a:r>
                      <a:endParaRPr lang="en-US" sz="700" b="1">
                        <a:solidFill>
                          <a:schemeClr val="tx1"/>
                        </a:solidFill>
                        <a:effectLst/>
                        <a:latin typeface="Arial" charset="0"/>
                        <a:ea typeface="Batang" charset="0"/>
                        <a:cs typeface="Times New Roman" charset="0"/>
                      </a:endParaRPr>
                    </a:p>
                  </a:txBody>
                  <a:tcPr marL="50295" marR="50295" marT="50295" marB="5029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en-GB" sz="700"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0"/>
                          <a:cs typeface="Times New Roman" charset="0"/>
                        </a:rPr>
                        <a:t>Yes, several solutions are possible. E.g. running multiple PEPd-s or PDPs. The LCMAPS Argus plugin has support for multiple endpoints. Also failover setups such as in http://wwwae.ciemat.es/~delgadop/argus/ </a:t>
                      </a:r>
                      <a:endParaRPr lang="en-US" sz="700">
                        <a:solidFill>
                          <a:schemeClr val="tx1"/>
                        </a:solidFill>
                        <a:effectLst/>
                        <a:latin typeface="Arial" charset="0"/>
                        <a:ea typeface="Batang" charset="0"/>
                        <a:cs typeface="Times New Roman" charset="0"/>
                      </a:endParaRPr>
                    </a:p>
                  </a:txBody>
                  <a:tcPr marL="50295" marR="50295" marT="50295" marB="5029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en-GB" sz="700"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0"/>
                          <a:cs typeface="Times New Roman" charset="0"/>
                        </a:rPr>
                        <a:t>No, not really applicable (not a service but a library).</a:t>
                      </a:r>
                      <a:endParaRPr lang="en-US" sz="700">
                        <a:solidFill>
                          <a:schemeClr val="tx1"/>
                        </a:solidFill>
                        <a:effectLst/>
                        <a:latin typeface="Arial" charset="0"/>
                        <a:ea typeface="Batang" charset="0"/>
                        <a:cs typeface="Times New Roman" charset="0"/>
                      </a:endParaRPr>
                    </a:p>
                  </a:txBody>
                  <a:tcPr marL="50295" marR="50295" marT="50295" marB="5029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en-GB" sz="700"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0"/>
                          <a:cs typeface="Times New Roman" charset="0"/>
                        </a:rPr>
                        <a:t>Yes, provided an Apache HTTP server HA deployment</a:t>
                      </a:r>
                      <a:endParaRPr lang="en-US" sz="700">
                        <a:solidFill>
                          <a:schemeClr val="tx1"/>
                        </a:solidFill>
                        <a:effectLst/>
                        <a:latin typeface="Arial" charset="0"/>
                        <a:ea typeface="Batang" charset="0"/>
                        <a:cs typeface="Times New Roman" charset="0"/>
                      </a:endParaRPr>
                    </a:p>
                  </a:txBody>
                  <a:tcPr marL="50295" marR="50295" marT="50295" marB="5029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01769">
                <a:tc>
                  <a:txBody>
                    <a:bodyPr/>
                    <a:lstStyle/>
                    <a:p>
                      <a:pPr algn="l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en-GB" sz="700" b="1"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0"/>
                          <a:cs typeface="Times New Roman" charset="0"/>
                        </a:rPr>
                        <a:t>Dependencies on other technologies</a:t>
                      </a:r>
                      <a:endParaRPr lang="en-US" sz="700" b="1">
                        <a:solidFill>
                          <a:schemeClr val="tx1"/>
                        </a:solidFill>
                        <a:effectLst/>
                        <a:latin typeface="Arial" charset="0"/>
                        <a:ea typeface="Batang" charset="0"/>
                        <a:cs typeface="Times New Roman" charset="0"/>
                      </a:endParaRPr>
                    </a:p>
                  </a:txBody>
                  <a:tcPr marL="50295" marR="50295" marT="50295" marB="5029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en-GB" sz="700"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0"/>
                          <a:cs typeface="Times New Roman" charset="0"/>
                        </a:rPr>
                        <a:t>Numerous Java libraries (shipped along) such as cANL-java, OpenSAML, voms-java.</a:t>
                      </a:r>
                      <a:endParaRPr lang="en-US" sz="700">
                        <a:solidFill>
                          <a:schemeClr val="tx1"/>
                        </a:solidFill>
                        <a:effectLst/>
                        <a:latin typeface="Arial" charset="0"/>
                        <a:ea typeface="Batang" charset="0"/>
                        <a:cs typeface="Times New Roman" charset="0"/>
                      </a:endParaRPr>
                    </a:p>
                  </a:txBody>
                  <a:tcPr marL="50295" marR="50295" marT="50295" marB="5029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en-GB" sz="700"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0"/>
                          <a:cs typeface="Times New Roman" charset="0"/>
                        </a:rPr>
                        <a:t>VOMS C-API, OpenSSL</a:t>
                      </a:r>
                      <a:endParaRPr lang="en-US" sz="700">
                        <a:solidFill>
                          <a:schemeClr val="tx1"/>
                        </a:solidFill>
                        <a:effectLst/>
                        <a:latin typeface="Arial" charset="0"/>
                        <a:ea typeface="Batang" charset="0"/>
                        <a:cs typeface="Times New Roman" charset="0"/>
                      </a:endParaRPr>
                    </a:p>
                  </a:txBody>
                  <a:tcPr marL="50295" marR="50295" marT="50295" marB="5029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en-GB" sz="700"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0"/>
                          <a:cs typeface="Times New Roman" charset="0"/>
                        </a:rPr>
                        <a:t>Apache HTTP server, OpenSSL, lasso</a:t>
                      </a:r>
                      <a:endParaRPr lang="en-US" sz="700">
                        <a:solidFill>
                          <a:schemeClr val="tx1"/>
                        </a:solidFill>
                        <a:effectLst/>
                        <a:latin typeface="Arial" charset="0"/>
                        <a:ea typeface="Batang" charset="0"/>
                        <a:cs typeface="Times New Roman" charset="0"/>
                      </a:endParaRPr>
                    </a:p>
                  </a:txBody>
                  <a:tcPr marL="50295" marR="50295" marT="50295" marB="5029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01769">
                <a:tc>
                  <a:txBody>
                    <a:bodyPr/>
                    <a:lstStyle/>
                    <a:p>
                      <a:pPr algn="l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en-GB" sz="700" b="1"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0"/>
                          <a:cs typeface="Times New Roman" charset="0"/>
                        </a:rPr>
                        <a:t>Ownership / maintenance</a:t>
                      </a:r>
                      <a:endParaRPr lang="en-US" sz="700" b="1">
                        <a:solidFill>
                          <a:schemeClr val="tx1"/>
                        </a:solidFill>
                        <a:effectLst/>
                        <a:latin typeface="Arial" charset="0"/>
                        <a:ea typeface="Batang" charset="0"/>
                        <a:cs typeface="Times New Roman" charset="0"/>
                      </a:endParaRPr>
                    </a:p>
                  </a:txBody>
                  <a:tcPr marL="50295" marR="50295" marT="50295" marB="5029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en-GB" sz="700"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0"/>
                          <a:cs typeface="Times New Roman" charset="0"/>
                        </a:rPr>
                        <a:t>INFN (Java) / Nikhef (C)</a:t>
                      </a:r>
                      <a:endParaRPr lang="en-US" sz="700">
                        <a:solidFill>
                          <a:schemeClr val="tx1"/>
                        </a:solidFill>
                        <a:effectLst/>
                        <a:latin typeface="Arial" charset="0"/>
                        <a:ea typeface="Batang" charset="0"/>
                        <a:cs typeface="Times New Roman" charset="0"/>
                      </a:endParaRPr>
                    </a:p>
                  </a:txBody>
                  <a:tcPr marL="50295" marR="50295" marT="50295" marB="5029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en-GB" sz="700"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0"/>
                          <a:cs typeface="Times New Roman" charset="0"/>
                        </a:rPr>
                        <a:t>Nikhef</a:t>
                      </a:r>
                      <a:endParaRPr lang="en-US" sz="700">
                        <a:solidFill>
                          <a:schemeClr val="tx1"/>
                        </a:solidFill>
                        <a:effectLst/>
                        <a:latin typeface="Arial" charset="0"/>
                        <a:ea typeface="Batang" charset="0"/>
                        <a:cs typeface="Times New Roman" charset="0"/>
                      </a:endParaRPr>
                    </a:p>
                  </a:txBody>
                  <a:tcPr marL="50295" marR="50295" marT="50295" marB="5029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en-GB" sz="700"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0"/>
                          <a:cs typeface="Times New Roman" charset="0"/>
                        </a:rPr>
                        <a:t>UNINETT</a:t>
                      </a:r>
                      <a:endParaRPr lang="en-US" sz="700">
                        <a:solidFill>
                          <a:schemeClr val="tx1"/>
                        </a:solidFill>
                        <a:effectLst/>
                        <a:latin typeface="Arial" charset="0"/>
                        <a:ea typeface="Batang" charset="0"/>
                        <a:cs typeface="Times New Roman" charset="0"/>
                      </a:endParaRPr>
                    </a:p>
                  </a:txBody>
                  <a:tcPr marL="50295" marR="50295" marT="50295" marB="5029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01179">
                <a:tc>
                  <a:txBody>
                    <a:bodyPr/>
                    <a:lstStyle/>
                    <a:p>
                      <a:pPr algn="l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en-GB" sz="700" b="1"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0"/>
                          <a:cs typeface="Times New Roman" charset="0"/>
                        </a:rPr>
                        <a:t>Licence</a:t>
                      </a:r>
                      <a:endParaRPr lang="en-US" sz="700" b="1">
                        <a:solidFill>
                          <a:schemeClr val="tx1"/>
                        </a:solidFill>
                        <a:effectLst/>
                        <a:latin typeface="Arial" charset="0"/>
                        <a:ea typeface="Batang" charset="0"/>
                        <a:cs typeface="Times New Roman" charset="0"/>
                      </a:endParaRPr>
                    </a:p>
                  </a:txBody>
                  <a:tcPr marL="50295" marR="50295" marT="50295" marB="5029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en-GB" sz="700"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0"/>
                          <a:cs typeface="Times New Roman" charset="0"/>
                        </a:rPr>
                        <a:t>Apache-2.0</a:t>
                      </a:r>
                      <a:endParaRPr lang="en-US" sz="700">
                        <a:solidFill>
                          <a:schemeClr val="tx1"/>
                        </a:solidFill>
                        <a:effectLst/>
                        <a:latin typeface="Arial" charset="0"/>
                        <a:ea typeface="Batang" charset="0"/>
                        <a:cs typeface="Times New Roman" charset="0"/>
                      </a:endParaRPr>
                    </a:p>
                  </a:txBody>
                  <a:tcPr marL="50295" marR="50295" marT="50295" marB="5029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en-GB" sz="700"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0"/>
                          <a:cs typeface="Times New Roman" charset="0"/>
                        </a:rPr>
                        <a:t>Apache-2.0</a:t>
                      </a:r>
                      <a:endParaRPr lang="en-US" sz="700">
                        <a:solidFill>
                          <a:schemeClr val="tx1"/>
                        </a:solidFill>
                        <a:effectLst/>
                        <a:latin typeface="Arial" charset="0"/>
                        <a:ea typeface="Batang" charset="0"/>
                        <a:cs typeface="Times New Roman" charset="0"/>
                      </a:endParaRPr>
                    </a:p>
                  </a:txBody>
                  <a:tcPr marL="50295" marR="50295" marT="50295" marB="5029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en-GB" sz="700"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0"/>
                          <a:cs typeface="Times New Roman" charset="0"/>
                        </a:rPr>
                        <a:t>GPL-2</a:t>
                      </a:r>
                      <a:endParaRPr lang="en-US" sz="700">
                        <a:solidFill>
                          <a:schemeClr val="tx1"/>
                        </a:solidFill>
                        <a:effectLst/>
                        <a:latin typeface="Arial" charset="0"/>
                        <a:ea typeface="Batang" charset="0"/>
                        <a:cs typeface="Times New Roman" charset="0"/>
                      </a:endParaRPr>
                    </a:p>
                  </a:txBody>
                  <a:tcPr marL="50295" marR="50295" marT="50295" marB="5029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603538">
                <a:tc>
                  <a:txBody>
                    <a:bodyPr/>
                    <a:lstStyle/>
                    <a:p>
                      <a:pPr algn="l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en-GB" sz="700" b="1" dirty="0"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0"/>
                          <a:cs typeface="Times New Roman" charset="0"/>
                        </a:rPr>
                        <a:t>Expected support</a:t>
                      </a:r>
                      <a:endParaRPr lang="en-US" sz="700" b="1" dirty="0">
                        <a:solidFill>
                          <a:schemeClr val="tx1"/>
                        </a:solidFill>
                        <a:effectLst/>
                        <a:latin typeface="Arial" charset="0"/>
                        <a:ea typeface="Batang" charset="0"/>
                        <a:cs typeface="Times New Roman" charset="0"/>
                      </a:endParaRPr>
                    </a:p>
                  </a:txBody>
                  <a:tcPr marL="50295" marR="50295" marT="50295" marB="5029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en-GB" sz="700"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0"/>
                          <a:cs typeface="Times New Roman" charset="0"/>
                        </a:rPr>
                        <a:t>Supported at least for bug fixes</a:t>
                      </a:r>
                      <a:endParaRPr lang="en-US" sz="700">
                        <a:solidFill>
                          <a:schemeClr val="tx1"/>
                        </a:solidFill>
                        <a:effectLst/>
                        <a:latin typeface="Arial" charset="0"/>
                        <a:ea typeface="Batang" charset="0"/>
                        <a:cs typeface="Times New Roman" charset="0"/>
                      </a:endParaRPr>
                    </a:p>
                  </a:txBody>
                  <a:tcPr marL="50295" marR="50295" marT="50295" marB="5029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en-GB" sz="700"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0"/>
                          <a:cs typeface="Times New Roman" charset="0"/>
                        </a:rPr>
                        <a:t>Supported for security fixes and feature requests, provided such a feature or enhancement is also of interest for NL-NGI, EGI.eu or a community which is supported by the NL-NGI or Nikhef itself</a:t>
                      </a:r>
                      <a:endParaRPr lang="en-US" sz="700">
                        <a:solidFill>
                          <a:schemeClr val="tx1"/>
                        </a:solidFill>
                        <a:effectLst/>
                        <a:latin typeface="Arial" charset="0"/>
                        <a:ea typeface="Batang" charset="0"/>
                        <a:cs typeface="Times New Roman" charset="0"/>
                      </a:endParaRPr>
                    </a:p>
                  </a:txBody>
                  <a:tcPr marL="50295" marR="50295" marT="50295" marB="5029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en-GB" sz="700" dirty="0"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0"/>
                          <a:cs typeface="Times New Roman" charset="0"/>
                        </a:rPr>
                        <a:t>Not specified. Project supported by UNINETT and the open-source</a:t>
                      </a:r>
                      <a:endParaRPr lang="en-US" sz="700" dirty="0">
                        <a:solidFill>
                          <a:schemeClr val="tx1"/>
                        </a:solidFill>
                        <a:effectLst/>
                        <a:latin typeface="Arial" charset="0"/>
                        <a:ea typeface="Batang" charset="0"/>
                        <a:cs typeface="Times New Roman" charset="0"/>
                      </a:endParaRPr>
                    </a:p>
                    <a:p>
                      <a:pPr algn="just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en-GB" sz="700" dirty="0"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0"/>
                          <a:cs typeface="Times New Roman" charset="0"/>
                        </a:rPr>
                        <a:t>user community</a:t>
                      </a:r>
                      <a:endParaRPr lang="en-US" sz="700" dirty="0">
                        <a:solidFill>
                          <a:schemeClr val="tx1"/>
                        </a:solidFill>
                        <a:effectLst/>
                        <a:latin typeface="Arial" charset="0"/>
                        <a:ea typeface="Batang" charset="0"/>
                        <a:cs typeface="Times New Roman" charset="0"/>
                      </a:endParaRPr>
                    </a:p>
                  </a:txBody>
                  <a:tcPr marL="50295" marR="50295" marT="50295" marB="5029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312924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GEANT Associatio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10D0992E-CCCF-45DB-AB26-A4F50B75E4D6}" vid="{C2252C9B-28CB-4431-8278-C26B15A7694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5D342B61AA90142A8D5A114AFFAD389" ma:contentTypeVersion="1" ma:contentTypeDescription="Create a new document." ma:contentTypeScope="" ma:versionID="138dd77d572eb9aa87051d9216bdb443">
  <xsd:schema xmlns:xsd="http://www.w3.org/2001/XMLSchema" xmlns:xs="http://www.w3.org/2001/XMLSchema" xmlns:p="http://schemas.microsoft.com/office/2006/metadata/properties" xmlns:ns1="http://schemas.microsoft.com/sharepoint/v3" targetNamespace="http://schemas.microsoft.com/office/2006/metadata/properties" ma:root="true" ma:fieldsID="48c5b5cd9b8d25ff6dd15848836f4270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8" nillable="true" ma:displayName="Scheduling Start Date" ma:description="Scheduling Start Date is a site column created by the Publishing feature. It is used to specify the date and time on which this page will first appear to site visitors." ma:hidden="true" ma:internalName="PublishingStartDate">
      <xsd:simpleType>
        <xsd:restriction base="dms:Unknown"/>
      </xsd:simpleType>
    </xsd:element>
    <xsd:element name="PublishingExpirationDate" ma:index="9" nillable="true" ma:displayName="Scheduling End Date" ma:description="Scheduling End Date is a site column created by the Publishing feature. It is used to specify the date and time on which this page will no longer appear to site visitors." ma:hidden="true" ma:internalName="PublishingExpirationDat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59AA3960-760A-4B61-8C8B-DBF90F37C8C8}">
  <ds:schemaRefs>
    <ds:schemaRef ds:uri="http://schemas.microsoft.com/office/infopath/2007/PartnerControls"/>
    <ds:schemaRef ds:uri="http://schemas.microsoft.com/office/2006/documentManagement/types"/>
    <ds:schemaRef ds:uri="http://purl.org/dc/elements/1.1/"/>
    <ds:schemaRef ds:uri="http://schemas.openxmlformats.org/package/2006/metadata/core-properties"/>
    <ds:schemaRef ds:uri="http://purl.org/dc/terms/"/>
    <ds:schemaRef ds:uri="http://purl.org/dc/dcmitype/"/>
    <ds:schemaRef ds:uri="http://schemas.microsoft.com/sharepoint/v3"/>
    <ds:schemaRef ds:uri="http://schemas.microsoft.com/office/2006/metadata/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FF8F0BB2-8848-4E68-80B0-B0624BDBD58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22C07721-32FF-48B6-9D36-E09F4CC3A69A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Final GEANT Association template 16 9 widescreen</Template>
  <TotalTime>17702</TotalTime>
  <Words>3364</Words>
  <Application>Microsoft Macintosh PowerPoint</Application>
  <PresentationFormat>On-screen Show (16:9)</PresentationFormat>
  <Paragraphs>777</Paragraphs>
  <Slides>21</Slides>
  <Notes>9</Notes>
  <HiddenSlides>11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9" baseType="lpstr">
      <vt:lpstr>Batang</vt:lpstr>
      <vt:lpstr>Calibri</vt:lpstr>
      <vt:lpstr>Gill Sans Light</vt:lpstr>
      <vt:lpstr>Times New Roman</vt:lpstr>
      <vt:lpstr>Verdana</vt:lpstr>
      <vt:lpstr>Wingdings</vt:lpstr>
      <vt:lpstr>Arial</vt:lpstr>
      <vt:lpstr>GEANT Association</vt:lpstr>
      <vt:lpstr>AARC – Authentication and Authorisation for Research and Collaboration  </vt:lpstr>
      <vt:lpstr>High level Goals and Approach for SA1/Pilots</vt:lpstr>
      <vt:lpstr>Started pilots guided by several AARC deliverables Available @ AARC-project.eu </vt:lpstr>
      <vt:lpstr>Common challenges </vt:lpstr>
      <vt:lpstr>Components - Overview</vt:lpstr>
      <vt:lpstr>Components - Authentication</vt:lpstr>
      <vt:lpstr>Components – Discovery Services</vt:lpstr>
      <vt:lpstr>Components – Attribute Management</vt:lpstr>
      <vt:lpstr>Components - Authorisation</vt:lpstr>
      <vt:lpstr>Components – Credential Translation</vt:lpstr>
      <vt:lpstr>Components – Attribute Aggregation</vt:lpstr>
      <vt:lpstr>Established a pilot platform  pilots.aarc-project.eu </vt:lpstr>
      <vt:lpstr>AAI building blocks and pilots commenced  First results expected at Q1 2016</vt:lpstr>
      <vt:lpstr>AAI building blocks and pilots commenced  First results expected at Q1 2016</vt:lpstr>
      <vt:lpstr>AAI building blocks and pilots commenced  First results expected at Q1 2016</vt:lpstr>
      <vt:lpstr>AAI building blocks and pilots commenced  First results expected at Q1 2016</vt:lpstr>
      <vt:lpstr>Activities in SA1 Pilots: planning</vt:lpstr>
      <vt:lpstr>Challenges/Discussion</vt:lpstr>
      <vt:lpstr>To explore the use of guest identities</vt:lpstr>
      <vt:lpstr>To research how attribute providers fit into the blueprint, such that user attributes can be aggregated from multiple authoritative sources</vt:lpstr>
      <vt:lpstr>To assess the integration of security token translation services to offer seamless authentication among heterogeneous systems</vt:lpstr>
    </vt:vector>
  </TitlesOfParts>
  <Company>DANTE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Karl Meyer</dc:creator>
  <cp:lastModifiedBy>Samuel van Dijk</cp:lastModifiedBy>
  <cp:revision>493</cp:revision>
  <cp:lastPrinted>2016-03-08T14:14:00Z</cp:lastPrinted>
  <dcterms:created xsi:type="dcterms:W3CDTF">2015-04-29T14:13:57Z</dcterms:created>
  <dcterms:modified xsi:type="dcterms:W3CDTF">2016-03-08T22:49:21Z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0x01010015D342B61AA90142A8D5A114AFFAD389</vt:lpwstr>
  </property>
</Properties>
</file>