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97" r:id="rId3"/>
    <p:sldMasterId id="2147483698" r:id="rId4"/>
    <p:sldMasterId id="2147483699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5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Shape 329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Shape 398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Shape 4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Shape 4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Shape 4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Shape 4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Shape 429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6" name="Shape 436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Shape 443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hape 4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Shape 4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Shape 456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Shape 340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Shape 347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Shape 354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Shape 361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Shape 368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Shape 375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Shape 380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Shape 391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3.png"/><Relationship Id="rId3" Type="http://schemas.openxmlformats.org/officeDocument/2006/relationships/image" Target="../media/image0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9.png"/><Relationship Id="rId3" Type="http://schemas.openxmlformats.org/officeDocument/2006/relationships/image" Target="../media/image10.jpg"/><Relationship Id="rId4" Type="http://schemas.openxmlformats.org/officeDocument/2006/relationships/image" Target="../media/image19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06.jpg"/><Relationship Id="rId3" Type="http://schemas.openxmlformats.org/officeDocument/2006/relationships/image" Target="../media/image20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07.png"/><Relationship Id="rId3" Type="http://schemas.openxmlformats.org/officeDocument/2006/relationships/image" Target="../media/image04.png"/><Relationship Id="rId4" Type="http://schemas.openxmlformats.org/officeDocument/2006/relationships/image" Target="../media/image10.jp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07.png"/><Relationship Id="rId3" Type="http://schemas.openxmlformats.org/officeDocument/2006/relationships/image" Target="../media/image04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5.jpg"/><Relationship Id="rId3" Type="http://schemas.openxmlformats.org/officeDocument/2006/relationships/image" Target="../media/image18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6.png"/><Relationship Id="rId3" Type="http://schemas.openxmlformats.org/officeDocument/2006/relationships/image" Target="../media/image13.png"/><Relationship Id="rId4" Type="http://schemas.openxmlformats.org/officeDocument/2006/relationships/image" Target="../media/image14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6.png"/><Relationship Id="rId3" Type="http://schemas.openxmlformats.org/officeDocument/2006/relationships/image" Target="../media/image1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61"/>
          <p:cNvSpPr/>
          <p:nvPr/>
        </p:nvSpPr>
        <p:spPr>
          <a:xfrm>
            <a:off x="0" y="0"/>
            <a:ext cx="1219199" cy="5143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710060" y="2718757"/>
            <a:ext cx="5096933" cy="281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2" type="body"/>
          </p:nvPr>
        </p:nvSpPr>
        <p:spPr>
          <a:xfrm>
            <a:off x="710060" y="4113071"/>
            <a:ext cx="5003270" cy="3272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3" type="body"/>
          </p:nvPr>
        </p:nvSpPr>
        <p:spPr>
          <a:xfrm>
            <a:off x="710060" y="2103259"/>
            <a:ext cx="5733071" cy="3775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6791C"/>
              </a:buClr>
              <a:buFont typeface="Arial"/>
              <a:buNone/>
              <a:defRPr b="0" i="0" sz="1950" u="none" cap="none" strike="noStrike">
                <a:solidFill>
                  <a:srgbClr val="F6791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4" type="body"/>
          </p:nvPr>
        </p:nvSpPr>
        <p:spPr>
          <a:xfrm>
            <a:off x="710060" y="1798731"/>
            <a:ext cx="5733071" cy="3549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5" type="body"/>
          </p:nvPr>
        </p:nvSpPr>
        <p:spPr>
          <a:xfrm>
            <a:off x="710060" y="4338998"/>
            <a:ext cx="5003270" cy="3212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6" type="body"/>
          </p:nvPr>
        </p:nvSpPr>
        <p:spPr>
          <a:xfrm>
            <a:off x="710060" y="2960390"/>
            <a:ext cx="5096933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7" type="body"/>
          </p:nvPr>
        </p:nvSpPr>
        <p:spPr>
          <a:xfrm>
            <a:off x="710060" y="3187317"/>
            <a:ext cx="6613609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8" type="body"/>
          </p:nvPr>
        </p:nvSpPr>
        <p:spPr>
          <a:xfrm>
            <a:off x="894961" y="3574437"/>
            <a:ext cx="914400" cy="142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70" name="Shape 70"/>
          <p:cNvPicPr preferRelativeResize="0"/>
          <p:nvPr/>
        </p:nvPicPr>
        <p:blipFill rotWithShape="1">
          <a:blip r:embed="rId2">
            <a:alphaModFix/>
          </a:blip>
          <a:srcRect b="0" l="0" r="34543" t="0"/>
          <a:stretch/>
        </p:blipFill>
        <p:spPr>
          <a:xfrm>
            <a:off x="6306948" y="-57769"/>
            <a:ext cx="2887852" cy="5233019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/>
          <p:nvPr/>
        </p:nvSpPr>
        <p:spPr>
          <a:xfrm>
            <a:off x="1961799" y="695847"/>
            <a:ext cx="5579859" cy="2539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E"/>
              </a:buClr>
              <a:buSzPct val="25000"/>
              <a:buFont typeface="Calibri"/>
              <a:buNone/>
            </a:pPr>
            <a:r>
              <a:rPr b="0" i="0" lang="en-GB" sz="16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Authentication and Authorisation for Research and Collaboration</a:t>
            </a:r>
          </a:p>
        </p:txBody>
      </p:sp>
      <p:pic>
        <p:nvPicPr>
          <p:cNvPr id="72" name="Shape 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714" y="382206"/>
            <a:ext cx="1418612" cy="961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onten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76" name="Shape 76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losing Slide (Must be included)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1"/>
            <a:ext cx="9144001" cy="5143499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57921" y="1"/>
            <a:ext cx="3786077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 txBox="1"/>
          <p:nvPr/>
        </p:nvSpPr>
        <p:spPr>
          <a:xfrm>
            <a:off x="1617499" y="4722319"/>
            <a:ext cx="571181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GB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 on behalf of the AARC project.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GB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work leading to these results has received funding from the European Union’s Horizon 2020 research and innovation programme under Grant Agreement No. 653965 (AARC).</a:t>
            </a:r>
          </a:p>
        </p:txBody>
      </p:sp>
      <p:pic>
        <p:nvPicPr>
          <p:cNvPr id="81" name="Shape 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8991" y="4474782"/>
            <a:ext cx="368835" cy="220996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 txBox="1"/>
          <p:nvPr/>
        </p:nvSpPr>
        <p:spPr>
          <a:xfrm>
            <a:off x="2614960" y="1796680"/>
            <a:ext cx="3748975" cy="10849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GB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6791C"/>
              </a:buClr>
              <a:buSzPct val="25000"/>
              <a:buFont typeface="Calibri"/>
              <a:buNone/>
            </a:pPr>
            <a:r>
              <a:rPr b="0" i="0" lang="en-GB" sz="4400" u="none" cap="none" strike="noStrike">
                <a:solidFill>
                  <a:srgbClr val="F6791C"/>
                </a:solidFill>
                <a:latin typeface="Calibri"/>
                <a:ea typeface="Calibri"/>
                <a:cs typeface="Calibri"/>
                <a:sym typeface="Calibri"/>
              </a:rPr>
              <a:t>Any Questions?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2822375" y="3085155"/>
            <a:ext cx="3334147" cy="28028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 txBox="1"/>
          <p:nvPr/>
        </p:nvSpPr>
        <p:spPr>
          <a:xfrm>
            <a:off x="3781553" y="4198710"/>
            <a:ext cx="1383712" cy="184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GB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https://aarc-project.eu</a:t>
            </a:r>
          </a:p>
        </p:txBody>
      </p:sp>
      <p:pic>
        <p:nvPicPr>
          <p:cNvPr id="85" name="Shape 85"/>
          <p:cNvPicPr preferRelativeResize="0"/>
          <p:nvPr/>
        </p:nvPicPr>
        <p:blipFill rotWithShape="1">
          <a:blip r:embed="rId4">
            <a:alphaModFix/>
          </a:blip>
          <a:srcRect b="30427" l="0" r="0" t="0"/>
          <a:stretch/>
        </p:blipFill>
        <p:spPr>
          <a:xfrm>
            <a:off x="3737103" y="3626862"/>
            <a:ext cx="1385319" cy="589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wo Conten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342900" y="1369217"/>
            <a:ext cx="4171950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2" type="body"/>
          </p:nvPr>
        </p:nvSpPr>
        <p:spPr>
          <a:xfrm>
            <a:off x="4629150" y="1369217"/>
            <a:ext cx="3886200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90" name="Shape 90"/>
          <p:cNvSpPr txBox="1"/>
          <p:nvPr>
            <p:ph type="title"/>
          </p:nvPr>
        </p:nvSpPr>
        <p:spPr>
          <a:xfrm>
            <a:off x="350201" y="152400"/>
            <a:ext cx="6780514" cy="695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omparis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x="361953" y="1260871"/>
            <a:ext cx="4136229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1" i="0" sz="15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1" i="0" sz="13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2" type="body"/>
          </p:nvPr>
        </p:nvSpPr>
        <p:spPr>
          <a:xfrm>
            <a:off x="361951" y="1866902"/>
            <a:ext cx="4164806" cy="27753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3" type="body"/>
          </p:nvPr>
        </p:nvSpPr>
        <p:spPr>
          <a:xfrm>
            <a:off x="4629151" y="1260871"/>
            <a:ext cx="3887389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1" i="0" sz="15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1" i="0" sz="13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4" type="body"/>
          </p:nvPr>
        </p:nvSpPr>
        <p:spPr>
          <a:xfrm>
            <a:off x="4629151" y="1878806"/>
            <a:ext cx="3887389" cy="27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97" name="Shape 97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66:33 Text Image Slide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idx="1" type="body"/>
          </p:nvPr>
        </p:nvSpPr>
        <p:spPr>
          <a:xfrm>
            <a:off x="333376" y="1143001"/>
            <a:ext cx="5898092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01" name="Shape 101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cxnSp>
        <p:nvCxnSpPr>
          <p:cNvPr id="102" name="Shape 102"/>
          <p:cNvCxnSpPr/>
          <p:nvPr/>
        </p:nvCxnSpPr>
        <p:spPr>
          <a:xfrm>
            <a:off x="6239932" y="1149350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03" name="Shape 103"/>
          <p:cNvCxnSpPr/>
          <p:nvPr/>
        </p:nvCxnSpPr>
        <p:spPr>
          <a:xfrm>
            <a:off x="6451594" y="1149350"/>
            <a:ext cx="0" cy="3511549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Only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06" name="Shape 106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op Image Bar with Tex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09" name="Shape 109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sp>
        <p:nvSpPr>
          <p:cNvPr id="110" name="Shape 110"/>
          <p:cNvSpPr/>
          <p:nvPr/>
        </p:nvSpPr>
        <p:spPr>
          <a:xfrm>
            <a:off x="0" y="1257300"/>
            <a:ext cx="9144000" cy="1624261"/>
          </a:xfrm>
          <a:prstGeom prst="rect">
            <a:avLst/>
          </a:prstGeom>
          <a:solidFill>
            <a:srgbClr val="013F5E"/>
          </a:solidFill>
          <a:ln cap="flat" cmpd="sng" w="12700">
            <a:solidFill>
              <a:srgbClr val="013F5E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352930" y="3062286"/>
            <a:ext cx="8406060" cy="16360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ottom Image Bar with 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14" name="Shape 114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sp>
        <p:nvSpPr>
          <p:cNvPr id="115" name="Shape 115"/>
          <p:cNvSpPr/>
          <p:nvPr/>
        </p:nvSpPr>
        <p:spPr>
          <a:xfrm>
            <a:off x="0" y="2893593"/>
            <a:ext cx="9144000" cy="1624261"/>
          </a:xfrm>
          <a:prstGeom prst="rect">
            <a:avLst/>
          </a:prstGeom>
          <a:solidFill>
            <a:srgbClr val="004361"/>
          </a:solidFill>
          <a:ln cap="flat" cmpd="sng" w="12700">
            <a:solidFill>
              <a:srgbClr val="013F5E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36213" y="1143438"/>
            <a:ext cx="8486942" cy="15756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ontent with Caption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3887391" y="1238637"/>
            <a:ext cx="4629150" cy="31571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571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31842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4203"/>
              <a:buFont typeface="Arial"/>
              <a:buChar char="•"/>
              <a:defRPr b="0" i="0" sz="16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1270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1270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1270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12700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12700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12700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12700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2" type="body"/>
          </p:nvPr>
        </p:nvSpPr>
        <p:spPr>
          <a:xfrm>
            <a:off x="342902" y="1231641"/>
            <a:ext cx="3236119" cy="31700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0" i="0" sz="10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0" i="0" sz="9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21" name="Shape 121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icture with Captio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pic"/>
          </p:nvPr>
        </p:nvSpPr>
        <p:spPr>
          <a:xfrm>
            <a:off x="3887391" y="1287628"/>
            <a:ext cx="4629150" cy="31081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0" i="0" sz="21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342902" y="1287626"/>
            <a:ext cx="3236119" cy="31141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0" i="0" sz="10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0" i="0" sz="9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26" name="Shape 126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tyle Guide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29" name="Shape 129"/>
          <p:cNvSpPr txBox="1"/>
          <p:nvPr/>
        </p:nvSpPr>
        <p:spPr>
          <a:xfrm>
            <a:off x="489287" y="228602"/>
            <a:ext cx="3601692" cy="4847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25000"/>
              <a:buFont typeface="Calibri"/>
              <a:buNone/>
            </a:pPr>
            <a:r>
              <a:rPr b="1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Style Guide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7A1E"/>
              </a:buClr>
              <a:buSzPct val="25000"/>
              <a:buFont typeface="Calibri"/>
              <a:buNone/>
            </a:pPr>
            <a:r>
              <a:rPr b="0" i="0" lang="en-GB" sz="1800" u="none" cap="none" strike="noStrike">
                <a:solidFill>
                  <a:srgbClr val="F57A1E"/>
                </a:solidFill>
                <a:latin typeface="Calibri"/>
                <a:ea typeface="Calibri"/>
                <a:cs typeface="Calibri"/>
                <a:sym typeface="Calibri"/>
              </a:rPr>
              <a:t>A Guide to Using the AARC Template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585275" y="1519326"/>
            <a:ext cx="7612242" cy="23544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This template is to present information on behalf of the AARC Project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Font is Calibri and will auto-size. Avoid using a font size less than 18pt.  Main font colour is Teal, </a:t>
            </a:r>
            <a:r>
              <a:rPr b="0" i="0" lang="en-GB" sz="1800" u="none" cap="none" strike="noStrike">
                <a:solidFill>
                  <a:srgbClr val="F57B20"/>
                </a:solidFill>
                <a:latin typeface="Calibri"/>
                <a:ea typeface="Calibri"/>
                <a:cs typeface="Calibri"/>
                <a:sym typeface="Calibri"/>
              </a:rPr>
              <a:t>highlight colour is Orange and should be used sparingly.</a:t>
            </a:r>
            <a:r>
              <a:rPr b="0" i="0" lang="en-GB" sz="1800" u="none" cap="none" strike="noStrike">
                <a:solidFill>
                  <a:srgbClr val="ED155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If the colours are not shown in PowerPoint use the colour picker to select the correct colour from the logo or these samples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D155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The title slide has space for the speaker’s own organisation logo which should be no larger than the main AARC logo 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3F5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The end slide includes EU logo, copyright, and funding statement and must be included in any slide packs distributed or printed.</a:t>
            </a:r>
          </a:p>
        </p:txBody>
      </p:sp>
      <p:sp>
        <p:nvSpPr>
          <p:cNvPr id="131" name="Shape 131"/>
          <p:cNvSpPr/>
          <p:nvPr/>
        </p:nvSpPr>
        <p:spPr>
          <a:xfrm>
            <a:off x="8167657" y="4170728"/>
            <a:ext cx="545431" cy="397041"/>
          </a:xfrm>
          <a:prstGeom prst="ellipse">
            <a:avLst/>
          </a:prstGeom>
          <a:solidFill>
            <a:srgbClr val="003F5D"/>
          </a:solidFill>
          <a:ln cap="flat" cmpd="sng" w="12700">
            <a:solidFill>
              <a:srgbClr val="003F5D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7413675" y="4170728"/>
            <a:ext cx="545431" cy="397041"/>
          </a:xfrm>
          <a:prstGeom prst="ellipse">
            <a:avLst/>
          </a:prstGeom>
          <a:solidFill>
            <a:srgbClr val="F6791C"/>
          </a:solidFill>
          <a:ln cap="flat" cmpd="sng" w="12700">
            <a:solidFill>
              <a:srgbClr val="F6791C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Shape 142"/>
          <p:cNvPicPr preferRelativeResize="0"/>
          <p:nvPr/>
        </p:nvPicPr>
        <p:blipFill rotWithShape="1">
          <a:blip r:embed="rId2">
            <a:alphaModFix/>
          </a:blip>
          <a:srcRect b="5778" l="0" r="0" t="0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/>
          <p:nvPr/>
        </p:nvSpPr>
        <p:spPr>
          <a:xfrm>
            <a:off x="64169" y="204538"/>
            <a:ext cx="9023684" cy="89635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4" name="Shape 1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8388" y="475247"/>
            <a:ext cx="1568588" cy="83619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>
            <p:ph idx="1" type="body"/>
          </p:nvPr>
        </p:nvSpPr>
        <p:spPr>
          <a:xfrm>
            <a:off x="697643" y="1836091"/>
            <a:ext cx="3822700" cy="281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2" type="body"/>
          </p:nvPr>
        </p:nvSpPr>
        <p:spPr>
          <a:xfrm>
            <a:off x="697643" y="3414566"/>
            <a:ext cx="3752451" cy="3272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7" name="Shape 147"/>
          <p:cNvSpPr txBox="1"/>
          <p:nvPr>
            <p:ph idx="3" type="body"/>
          </p:nvPr>
        </p:nvSpPr>
        <p:spPr>
          <a:xfrm>
            <a:off x="697643" y="1373000"/>
            <a:ext cx="3759595" cy="3775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9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8" name="Shape 148"/>
          <p:cNvSpPr txBox="1"/>
          <p:nvPr>
            <p:ph idx="4" type="body"/>
          </p:nvPr>
        </p:nvSpPr>
        <p:spPr>
          <a:xfrm>
            <a:off x="697643" y="998620"/>
            <a:ext cx="3759595" cy="3549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9" name="Shape 149"/>
          <p:cNvSpPr txBox="1"/>
          <p:nvPr>
            <p:ph idx="5" type="body"/>
          </p:nvPr>
        </p:nvSpPr>
        <p:spPr>
          <a:xfrm>
            <a:off x="697643" y="3691292"/>
            <a:ext cx="3752451" cy="3212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0" name="Shape 150"/>
          <p:cNvSpPr txBox="1"/>
          <p:nvPr>
            <p:ph idx="6" type="body"/>
          </p:nvPr>
        </p:nvSpPr>
        <p:spPr>
          <a:xfrm>
            <a:off x="697643" y="2115825"/>
            <a:ext cx="3822700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1" name="Shape 151"/>
          <p:cNvSpPr txBox="1"/>
          <p:nvPr>
            <p:ph idx="7" type="body"/>
          </p:nvPr>
        </p:nvSpPr>
        <p:spPr>
          <a:xfrm>
            <a:off x="697643" y="2374505"/>
            <a:ext cx="5029916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8" type="body"/>
          </p:nvPr>
        </p:nvSpPr>
        <p:spPr>
          <a:xfrm>
            <a:off x="836320" y="2761625"/>
            <a:ext cx="685799" cy="142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onten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5" name="Shape 155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56" name="Shape 156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losing Slide for GN4 related presentations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59" name="Shape 159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Shape 160"/>
          <p:cNvSpPr txBox="1"/>
          <p:nvPr/>
        </p:nvSpPr>
        <p:spPr>
          <a:xfrm>
            <a:off x="0" y="2227692"/>
            <a:ext cx="9144000" cy="441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rIns="51425" tIns="2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GB" sz="157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</a:p>
        </p:txBody>
      </p:sp>
      <p:sp>
        <p:nvSpPr>
          <p:cNvPr id="161" name="Shape 161"/>
          <p:cNvSpPr/>
          <p:nvPr/>
        </p:nvSpPr>
        <p:spPr>
          <a:xfrm>
            <a:off x="2470932" y="747920"/>
            <a:ext cx="4202136" cy="2988516"/>
          </a:xfrm>
          <a:prstGeom prst="rect">
            <a:avLst/>
          </a:prstGeom>
          <a:blipFill rotWithShape="1">
            <a:blip r:embed="rId2">
              <a:alphaModFix amt="12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2" name="Shape 162"/>
          <p:cNvGrpSpPr/>
          <p:nvPr/>
        </p:nvGrpSpPr>
        <p:grpSpPr>
          <a:xfrm>
            <a:off x="3014134" y="3580161"/>
            <a:ext cx="3115732" cy="898800"/>
            <a:chOff x="4003396" y="4773546"/>
            <a:chExt cx="4154310" cy="1198400"/>
          </a:xfrm>
        </p:grpSpPr>
        <p:sp>
          <p:nvSpPr>
            <p:cNvPr id="163" name="Shape 163"/>
            <p:cNvSpPr txBox="1"/>
            <p:nvPr/>
          </p:nvSpPr>
          <p:spPr>
            <a:xfrm>
              <a:off x="4003396" y="5294839"/>
              <a:ext cx="4154310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Networks ∙ Services ∙ People         </a:t>
              </a: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www.geant.org</a:t>
              </a: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</a:p>
          </p:txBody>
        </p:sp>
        <p:pic>
          <p:nvPicPr>
            <p:cNvPr id="164" name="Shape 16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670880" y="4773546"/>
              <a:ext cx="1219199" cy="529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5" name="Shape 165"/>
          <p:cNvGrpSpPr/>
          <p:nvPr/>
        </p:nvGrpSpPr>
        <p:grpSpPr>
          <a:xfrm>
            <a:off x="1451592" y="4642548"/>
            <a:ext cx="6240815" cy="294662"/>
            <a:chOff x="1162308" y="4642548"/>
            <a:chExt cx="6240815" cy="294662"/>
          </a:xfrm>
        </p:grpSpPr>
        <p:sp>
          <p:nvSpPr>
            <p:cNvPr id="166" name="Shape 166"/>
            <p:cNvSpPr txBox="1"/>
            <p:nvPr/>
          </p:nvSpPr>
          <p:spPr>
            <a:xfrm>
              <a:off x="1588712" y="4697548"/>
              <a:ext cx="5814411" cy="1846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This work is part of a project that has applied for funding from the European Union’s Horizon 2020 research and innovation programme under Grant Agreement No. 691567 (GN4-1).</a:t>
              </a:r>
            </a:p>
          </p:txBody>
        </p:sp>
        <p:pic>
          <p:nvPicPr>
            <p:cNvPr id="167" name="Shape 16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62308" y="4642548"/>
              <a:ext cx="433675" cy="29466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8" name="Shape 168"/>
          <p:cNvSpPr txBox="1"/>
          <p:nvPr>
            <p:ph idx="1" type="body"/>
          </p:nvPr>
        </p:nvSpPr>
        <p:spPr>
          <a:xfrm>
            <a:off x="2674016" y="3068125"/>
            <a:ext cx="3795964" cy="263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9" name="Shape 169"/>
          <p:cNvSpPr txBox="1"/>
          <p:nvPr>
            <p:ph idx="2" type="body"/>
          </p:nvPr>
        </p:nvSpPr>
        <p:spPr>
          <a:xfrm>
            <a:off x="2695575" y="2669381"/>
            <a:ext cx="3752848" cy="3214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57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0" name="Shape 170"/>
          <p:cNvSpPr txBox="1"/>
          <p:nvPr>
            <p:ph idx="3" type="body"/>
          </p:nvPr>
        </p:nvSpPr>
        <p:spPr>
          <a:xfrm>
            <a:off x="341312" y="241300"/>
            <a:ext cx="8510812" cy="3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wo Content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x="342900" y="1369219"/>
            <a:ext cx="417195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3" name="Shape 173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4" name="Shape 174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75" name="Shape 175"/>
          <p:cNvSpPr txBox="1"/>
          <p:nvPr>
            <p:ph type="title"/>
          </p:nvPr>
        </p:nvSpPr>
        <p:spPr>
          <a:xfrm>
            <a:off x="350201" y="152400"/>
            <a:ext cx="6780514" cy="695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omparison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" type="body"/>
          </p:nvPr>
        </p:nvSpPr>
        <p:spPr>
          <a:xfrm>
            <a:off x="361953" y="1260870"/>
            <a:ext cx="4136229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1" i="0" sz="15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1" i="0" sz="13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8" name="Shape 178"/>
          <p:cNvSpPr txBox="1"/>
          <p:nvPr>
            <p:ph idx="2" type="body"/>
          </p:nvPr>
        </p:nvSpPr>
        <p:spPr>
          <a:xfrm>
            <a:off x="361951" y="1866902"/>
            <a:ext cx="4164806" cy="27753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9" name="Shape 179"/>
          <p:cNvSpPr txBox="1"/>
          <p:nvPr>
            <p:ph idx="3" type="body"/>
          </p:nvPr>
        </p:nvSpPr>
        <p:spPr>
          <a:xfrm>
            <a:off x="4629151" y="1260870"/>
            <a:ext cx="3887389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1" i="0" sz="15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1" i="0" sz="13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0" name="Shape 180"/>
          <p:cNvSpPr txBox="1"/>
          <p:nvPr>
            <p:ph idx="4" type="body"/>
          </p:nvPr>
        </p:nvSpPr>
        <p:spPr>
          <a:xfrm>
            <a:off x="4629151" y="1878806"/>
            <a:ext cx="3887389" cy="27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1" name="Shape 181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82" name="Shape 182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66:33 Text Image Slide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idx="1" type="body"/>
          </p:nvPr>
        </p:nvSpPr>
        <p:spPr>
          <a:xfrm>
            <a:off x="333376" y="1143003"/>
            <a:ext cx="5898092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5" name="Shape 185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86" name="Shape 186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cxnSp>
        <p:nvCxnSpPr>
          <p:cNvPr id="187" name="Shape 187"/>
          <p:cNvCxnSpPr/>
          <p:nvPr/>
        </p:nvCxnSpPr>
        <p:spPr>
          <a:xfrm>
            <a:off x="6239932" y="1149350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88" name="Shape 188"/>
          <p:cNvCxnSpPr/>
          <p:nvPr/>
        </p:nvCxnSpPr>
        <p:spPr>
          <a:xfrm>
            <a:off x="6451594" y="1149350"/>
            <a:ext cx="0" cy="3511549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Only"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91" name="Shape 191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op Image Bar with Text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94" name="Shape 194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sp>
        <p:nvSpPr>
          <p:cNvPr id="195" name="Shape 195"/>
          <p:cNvSpPr/>
          <p:nvPr/>
        </p:nvSpPr>
        <p:spPr>
          <a:xfrm>
            <a:off x="0" y="1257300"/>
            <a:ext cx="9144000" cy="1624261"/>
          </a:xfrm>
          <a:prstGeom prst="rect">
            <a:avLst/>
          </a:prstGeom>
          <a:solidFill>
            <a:srgbClr val="004361"/>
          </a:solidFill>
          <a:ln cap="flat" cmpd="sng" w="12700">
            <a:solidFill>
              <a:srgbClr val="013F5E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352930" y="3062288"/>
            <a:ext cx="8406060" cy="16360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ottom Image Bar with Text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99" name="Shape 199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sp>
        <p:nvSpPr>
          <p:cNvPr id="200" name="Shape 200"/>
          <p:cNvSpPr/>
          <p:nvPr/>
        </p:nvSpPr>
        <p:spPr>
          <a:xfrm>
            <a:off x="0" y="2893593"/>
            <a:ext cx="9144000" cy="1624261"/>
          </a:xfrm>
          <a:prstGeom prst="rect">
            <a:avLst/>
          </a:prstGeom>
          <a:solidFill>
            <a:srgbClr val="004361"/>
          </a:solidFill>
          <a:ln cap="flat" cmpd="sng" w="12700">
            <a:solidFill>
              <a:srgbClr val="013F5E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336213" y="1143437"/>
            <a:ext cx="8486942" cy="15756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ontent with Caption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idx="1" type="body"/>
          </p:nvPr>
        </p:nvSpPr>
        <p:spPr>
          <a:xfrm>
            <a:off x="3887391" y="1238637"/>
            <a:ext cx="4629150" cy="31571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571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31842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4203"/>
              <a:buFont typeface="Arial"/>
              <a:buChar char="•"/>
              <a:defRPr b="0" i="0" sz="16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1270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1270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1270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12700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12700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12700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12700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4" name="Shape 204"/>
          <p:cNvSpPr txBox="1"/>
          <p:nvPr>
            <p:ph idx="2" type="body"/>
          </p:nvPr>
        </p:nvSpPr>
        <p:spPr>
          <a:xfrm>
            <a:off x="342902" y="1231641"/>
            <a:ext cx="3236119" cy="31700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0" i="0" sz="10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0" i="0" sz="9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5" name="Shape 205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06" name="Shape 206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icture with Caption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pic"/>
          </p:nvPr>
        </p:nvSpPr>
        <p:spPr>
          <a:xfrm>
            <a:off x="3887391" y="1287628"/>
            <a:ext cx="4629150" cy="31081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0" i="0" sz="21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342902" y="1287628"/>
            <a:ext cx="3236119" cy="31141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0" i="0" sz="10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0" i="0" sz="9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0" name="Shape 210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11" name="Shape 211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tyle Guide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14" name="Shape 214"/>
          <p:cNvSpPr txBox="1"/>
          <p:nvPr/>
        </p:nvSpPr>
        <p:spPr>
          <a:xfrm>
            <a:off x="366962" y="228600"/>
            <a:ext cx="422045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25000"/>
              <a:buFont typeface="Calibri"/>
              <a:buNone/>
            </a:pPr>
            <a:r>
              <a:rPr b="1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Style Guide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1556"/>
              </a:buClr>
              <a:buSzPct val="25000"/>
              <a:buFont typeface="Calibri"/>
              <a:buNone/>
            </a:pPr>
            <a:r>
              <a:rPr b="0" i="0" lang="en-GB" sz="1800" u="none" cap="none" strike="noStrike">
                <a:solidFill>
                  <a:srgbClr val="ED1556"/>
                </a:solidFill>
                <a:latin typeface="Calibri"/>
                <a:ea typeface="Calibri"/>
                <a:cs typeface="Calibri"/>
                <a:sym typeface="Calibri"/>
              </a:rPr>
              <a:t>A Guide to Using the New GÉANT Template</a:t>
            </a:r>
          </a:p>
        </p:txBody>
      </p:sp>
      <p:sp>
        <p:nvSpPr>
          <p:cNvPr id="215" name="Shape 215"/>
          <p:cNvSpPr txBox="1"/>
          <p:nvPr/>
        </p:nvSpPr>
        <p:spPr>
          <a:xfrm>
            <a:off x="438954" y="998625"/>
            <a:ext cx="7857403" cy="44012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This template is a dual purpose template for use both to present information on behalf of the GÉANT Project (GN4-1) and for the organisation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Because of this there are two end slide versions: </a:t>
            </a:r>
          </a:p>
          <a:p>
            <a:pPr indent="-214312" lvl="1" marL="5572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One for Project (GN4-1) presentations which includes EU logo, copyright, and funding statement</a:t>
            </a:r>
          </a:p>
          <a:p>
            <a:pPr indent="-214312" lvl="1" marL="5572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One for when presenting on behalf of the organisation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1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All slide packs MUST include the correct end slide. </a:t>
            </a: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(This slide need not be shown during the presentation but must be included in any electronic or hard copies distributed/submitted)</a:t>
            </a:r>
          </a:p>
          <a:p>
            <a:pPr indent="-214312" lvl="1" marL="5572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Project participants must use the GN4-1 version with the EU funding statement.  This is a requirement of the EU funding agreement</a:t>
            </a:r>
          </a:p>
          <a:p>
            <a:pPr indent="-214312" lvl="1" marL="5572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3F5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Font is Calibri and will auto-size. Avoid using a font size less than 18pt.  Main font colour is Teal, </a:t>
            </a:r>
            <a:r>
              <a:rPr b="0" i="0" lang="en-GB" sz="1400" u="none" cap="none" strike="noStrike">
                <a:solidFill>
                  <a:srgbClr val="ED1556"/>
                </a:solidFill>
                <a:latin typeface="Calibri"/>
                <a:ea typeface="Calibri"/>
                <a:cs typeface="Calibri"/>
                <a:sym typeface="Calibri"/>
              </a:rPr>
              <a:t>Subtitle colour is Crimson and should be used sparingly. </a:t>
            </a: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If the colours are not shown in PowerPoint use the eyedrop colour picker to select the correct colour from these samples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ED155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3F5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25000"/>
              <a:buFont typeface="Arial"/>
              <a:buNone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216" name="Shape 216"/>
          <p:cNvSpPr/>
          <p:nvPr/>
        </p:nvSpPr>
        <p:spPr>
          <a:xfrm>
            <a:off x="8355189" y="4224430"/>
            <a:ext cx="496935" cy="482320"/>
          </a:xfrm>
          <a:prstGeom prst="ellipse">
            <a:avLst/>
          </a:prstGeom>
          <a:solidFill>
            <a:srgbClr val="003F5D"/>
          </a:solidFill>
          <a:ln cap="flat" cmpd="sng" w="12700">
            <a:solidFill>
              <a:srgbClr val="003F5D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Shape 217"/>
          <p:cNvSpPr/>
          <p:nvPr/>
        </p:nvSpPr>
        <p:spPr>
          <a:xfrm>
            <a:off x="8355189" y="3587101"/>
            <a:ext cx="496935" cy="482320"/>
          </a:xfrm>
          <a:prstGeom prst="ellipse">
            <a:avLst/>
          </a:prstGeom>
          <a:solidFill>
            <a:srgbClr val="EC0E51"/>
          </a:solidFill>
          <a:ln cap="flat" cmpd="sng" w="12700">
            <a:solidFill>
              <a:srgbClr val="ED1556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losing Slide for non project presentations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20" name="Shape 220"/>
          <p:cNvSpPr/>
          <p:nvPr/>
        </p:nvSpPr>
        <p:spPr>
          <a:xfrm>
            <a:off x="0" y="-5"/>
            <a:ext cx="9144000" cy="5143499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Shape 221"/>
          <p:cNvSpPr/>
          <p:nvPr/>
        </p:nvSpPr>
        <p:spPr>
          <a:xfrm>
            <a:off x="0" y="642937"/>
            <a:ext cx="9144000" cy="3857624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Shape 222"/>
          <p:cNvSpPr txBox="1"/>
          <p:nvPr/>
        </p:nvSpPr>
        <p:spPr>
          <a:xfrm>
            <a:off x="0" y="2227692"/>
            <a:ext cx="9144000" cy="441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rIns="51425" tIns="2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GB" sz="157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</a:p>
        </p:txBody>
      </p:sp>
      <p:sp>
        <p:nvSpPr>
          <p:cNvPr id="223" name="Shape 223"/>
          <p:cNvSpPr/>
          <p:nvPr/>
        </p:nvSpPr>
        <p:spPr>
          <a:xfrm>
            <a:off x="2470932" y="768139"/>
            <a:ext cx="4202136" cy="2988516"/>
          </a:xfrm>
          <a:prstGeom prst="rect">
            <a:avLst/>
          </a:prstGeom>
          <a:blipFill rotWithShape="1">
            <a:blip r:embed="rId2">
              <a:alphaModFix amt="12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4" name="Shape 224"/>
          <p:cNvGrpSpPr/>
          <p:nvPr/>
        </p:nvGrpSpPr>
        <p:grpSpPr>
          <a:xfrm>
            <a:off x="3014133" y="3844855"/>
            <a:ext cx="3115732" cy="898799"/>
            <a:chOff x="4003396" y="5126471"/>
            <a:chExt cx="4154310" cy="1198399"/>
          </a:xfrm>
        </p:grpSpPr>
        <p:sp>
          <p:nvSpPr>
            <p:cNvPr id="225" name="Shape 225"/>
            <p:cNvSpPr txBox="1"/>
            <p:nvPr/>
          </p:nvSpPr>
          <p:spPr>
            <a:xfrm>
              <a:off x="4003396" y="5647762"/>
              <a:ext cx="4154310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Networks ∙ Services ∙ People         </a:t>
              </a: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www.geant.org</a:t>
              </a: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</a:p>
          </p:txBody>
        </p:sp>
        <p:pic>
          <p:nvPicPr>
            <p:cNvPr id="226" name="Shape 22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670880" y="5126471"/>
              <a:ext cx="1219199" cy="52976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7" name="Shape 227"/>
          <p:cNvSpPr txBox="1"/>
          <p:nvPr>
            <p:ph idx="1" type="body"/>
          </p:nvPr>
        </p:nvSpPr>
        <p:spPr>
          <a:xfrm>
            <a:off x="2674017" y="3163541"/>
            <a:ext cx="3795964" cy="263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2" type="body"/>
          </p:nvPr>
        </p:nvSpPr>
        <p:spPr>
          <a:xfrm>
            <a:off x="2695575" y="2669381"/>
            <a:ext cx="3752848" cy="3214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57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9" name="Shape 229"/>
          <p:cNvSpPr txBox="1"/>
          <p:nvPr>
            <p:ph idx="3" type="body"/>
          </p:nvPr>
        </p:nvSpPr>
        <p:spPr>
          <a:xfrm>
            <a:off x="341312" y="241300"/>
            <a:ext cx="8510812" cy="3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Shape 239"/>
          <p:cNvPicPr preferRelativeResize="0"/>
          <p:nvPr/>
        </p:nvPicPr>
        <p:blipFill rotWithShape="1">
          <a:blip r:embed="rId2">
            <a:alphaModFix/>
          </a:blip>
          <a:srcRect b="5778" l="0" r="0" t="0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Shape 240"/>
          <p:cNvSpPr/>
          <p:nvPr/>
        </p:nvSpPr>
        <p:spPr>
          <a:xfrm>
            <a:off x="64169" y="204538"/>
            <a:ext cx="9023684" cy="896351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1" name="Shape 2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8388" y="475247"/>
            <a:ext cx="1568588" cy="836196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Shape 242"/>
          <p:cNvSpPr txBox="1"/>
          <p:nvPr>
            <p:ph idx="1" type="body"/>
          </p:nvPr>
        </p:nvSpPr>
        <p:spPr>
          <a:xfrm>
            <a:off x="697643" y="1836091"/>
            <a:ext cx="3822700" cy="281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b="1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3" name="Shape 243"/>
          <p:cNvSpPr txBox="1"/>
          <p:nvPr>
            <p:ph idx="2" type="body"/>
          </p:nvPr>
        </p:nvSpPr>
        <p:spPr>
          <a:xfrm>
            <a:off x="697643" y="3414566"/>
            <a:ext cx="3752452" cy="3272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4" name="Shape 244"/>
          <p:cNvSpPr txBox="1"/>
          <p:nvPr>
            <p:ph idx="3" type="body"/>
          </p:nvPr>
        </p:nvSpPr>
        <p:spPr>
          <a:xfrm>
            <a:off x="697643" y="1373000"/>
            <a:ext cx="3759595" cy="3775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b="0" i="0" sz="19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5" name="Shape 245"/>
          <p:cNvSpPr txBox="1"/>
          <p:nvPr>
            <p:ph idx="4" type="body"/>
          </p:nvPr>
        </p:nvSpPr>
        <p:spPr>
          <a:xfrm>
            <a:off x="697643" y="998620"/>
            <a:ext cx="3759595" cy="3549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b="1" i="0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6" name="Shape 246"/>
          <p:cNvSpPr txBox="1"/>
          <p:nvPr>
            <p:ph idx="5" type="body"/>
          </p:nvPr>
        </p:nvSpPr>
        <p:spPr>
          <a:xfrm>
            <a:off x="697643" y="3691292"/>
            <a:ext cx="3752452" cy="3212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7" name="Shape 247"/>
          <p:cNvSpPr txBox="1"/>
          <p:nvPr>
            <p:ph idx="6" type="body"/>
          </p:nvPr>
        </p:nvSpPr>
        <p:spPr>
          <a:xfrm>
            <a:off x="697643" y="2115825"/>
            <a:ext cx="3822700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8" name="Shape 248"/>
          <p:cNvSpPr txBox="1"/>
          <p:nvPr>
            <p:ph idx="7" type="body"/>
          </p:nvPr>
        </p:nvSpPr>
        <p:spPr>
          <a:xfrm>
            <a:off x="697643" y="2374505"/>
            <a:ext cx="5029916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9" name="Shape 249"/>
          <p:cNvSpPr txBox="1"/>
          <p:nvPr>
            <p:ph idx="8" type="body"/>
          </p:nvPr>
        </p:nvSpPr>
        <p:spPr>
          <a:xfrm>
            <a:off x="836320" y="2761625"/>
            <a:ext cx="685799" cy="142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b="0" i="0" sz="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ontent"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200" lvl="0" marL="17145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2" name="Shape 252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53" name="Shape 253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losing Slide for GN4 related presentations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56" name="Shape 256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Shape 257"/>
          <p:cNvSpPr txBox="1"/>
          <p:nvPr/>
        </p:nvSpPr>
        <p:spPr>
          <a:xfrm>
            <a:off x="0" y="2227693"/>
            <a:ext cx="9144000" cy="4419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rIns="51425" tIns="2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lang="en-GB" sz="157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</a:p>
        </p:txBody>
      </p:sp>
      <p:sp>
        <p:nvSpPr>
          <p:cNvPr id="258" name="Shape 258"/>
          <p:cNvSpPr/>
          <p:nvPr/>
        </p:nvSpPr>
        <p:spPr>
          <a:xfrm>
            <a:off x="2470932" y="747920"/>
            <a:ext cx="4202136" cy="2988517"/>
          </a:xfrm>
          <a:prstGeom prst="rect">
            <a:avLst/>
          </a:prstGeom>
          <a:blipFill rotWithShape="1">
            <a:blip r:embed="rId2">
              <a:alphaModFix amt="12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9" name="Shape 259"/>
          <p:cNvGrpSpPr/>
          <p:nvPr/>
        </p:nvGrpSpPr>
        <p:grpSpPr>
          <a:xfrm>
            <a:off x="3014134" y="3580161"/>
            <a:ext cx="3115733" cy="898800"/>
            <a:chOff x="4003396" y="4773546"/>
            <a:chExt cx="4154311" cy="1198400"/>
          </a:xfrm>
        </p:grpSpPr>
        <p:sp>
          <p:nvSpPr>
            <p:cNvPr id="260" name="Shape 260"/>
            <p:cNvSpPr txBox="1"/>
            <p:nvPr/>
          </p:nvSpPr>
          <p:spPr>
            <a:xfrm>
              <a:off x="4003396" y="5294839"/>
              <a:ext cx="4154311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lang="en-GB" sz="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Networks </a:t>
              </a:r>
              <a:r>
                <a:rPr lang="en-GB" sz="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∙ Services ∙ People         </a:t>
              </a: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www.geant.org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i="0" lang="en-GB" sz="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</a:p>
          </p:txBody>
        </p:sp>
        <p:pic>
          <p:nvPicPr>
            <p:cNvPr id="261" name="Shape 26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670880" y="4773546"/>
              <a:ext cx="1219199" cy="529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2" name="Shape 262"/>
          <p:cNvGrpSpPr/>
          <p:nvPr/>
        </p:nvGrpSpPr>
        <p:grpSpPr>
          <a:xfrm>
            <a:off x="1451592" y="4642548"/>
            <a:ext cx="6240815" cy="294663"/>
            <a:chOff x="1162308" y="4642548"/>
            <a:chExt cx="6240815" cy="294663"/>
          </a:xfrm>
        </p:grpSpPr>
        <p:sp>
          <p:nvSpPr>
            <p:cNvPr id="263" name="Shape 263"/>
            <p:cNvSpPr txBox="1"/>
            <p:nvPr/>
          </p:nvSpPr>
          <p:spPr>
            <a:xfrm>
              <a:off x="1588712" y="4697548"/>
              <a:ext cx="5814411" cy="1846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en-GB" sz="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This</a:t>
              </a:r>
              <a:r>
                <a:rPr lang="en-GB" sz="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work is part of a project that has applied for </a:t>
              </a:r>
              <a:r>
                <a:rPr lang="en-GB" sz="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funding from the European Union’s Horizon 2020 research and innovation programme under Grant Agreement No. 691567 (GN4-1).</a:t>
              </a:r>
            </a:p>
          </p:txBody>
        </p:sp>
        <p:pic>
          <p:nvPicPr>
            <p:cNvPr id="264" name="Shape 26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62308" y="4642548"/>
              <a:ext cx="433675" cy="29466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5" name="Shape 265"/>
          <p:cNvSpPr txBox="1"/>
          <p:nvPr>
            <p:ph idx="1" type="body"/>
          </p:nvPr>
        </p:nvSpPr>
        <p:spPr>
          <a:xfrm>
            <a:off x="2674017" y="3068125"/>
            <a:ext cx="3795964" cy="263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6" name="Shape 266"/>
          <p:cNvSpPr txBox="1"/>
          <p:nvPr>
            <p:ph idx="2" type="body"/>
          </p:nvPr>
        </p:nvSpPr>
        <p:spPr>
          <a:xfrm>
            <a:off x="2695575" y="2669381"/>
            <a:ext cx="3752849" cy="3214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Font typeface="Arial"/>
              <a:buNone/>
              <a:defRPr b="0" i="0" sz="157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7" name="Shape 267"/>
          <p:cNvSpPr txBox="1"/>
          <p:nvPr>
            <p:ph idx="3" type="body"/>
          </p:nvPr>
        </p:nvSpPr>
        <p:spPr>
          <a:xfrm>
            <a:off x="341312" y="241300"/>
            <a:ext cx="8510812" cy="3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wo Content"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/>
          <p:nvPr>
            <p:ph idx="1" type="body"/>
          </p:nvPr>
        </p:nvSpPr>
        <p:spPr>
          <a:xfrm>
            <a:off x="342900" y="1369219"/>
            <a:ext cx="417195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200" lvl="0" marL="17145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0" name="Shape 270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200" lvl="0" marL="17145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1" name="Shape 271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72" name="Shape 272"/>
          <p:cNvSpPr txBox="1"/>
          <p:nvPr>
            <p:ph type="title"/>
          </p:nvPr>
        </p:nvSpPr>
        <p:spPr>
          <a:xfrm>
            <a:off x="350201" y="152400"/>
            <a:ext cx="6780515" cy="695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omparison"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/>
          <p:nvPr>
            <p:ph idx="1" type="body"/>
          </p:nvPr>
        </p:nvSpPr>
        <p:spPr>
          <a:xfrm>
            <a:off x="361953" y="1260871"/>
            <a:ext cx="413623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b="1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Font typeface="Arial"/>
              <a:buNone/>
              <a:defRPr b="1" i="0" sz="15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Font typeface="Arial"/>
              <a:buNone/>
              <a:defRPr b="1" i="0" sz="13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5" name="Shape 275"/>
          <p:cNvSpPr txBox="1"/>
          <p:nvPr>
            <p:ph idx="2" type="body"/>
          </p:nvPr>
        </p:nvSpPr>
        <p:spPr>
          <a:xfrm>
            <a:off x="361951" y="1866903"/>
            <a:ext cx="4164806" cy="27753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200" lvl="0" marL="17145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6" name="Shape 276"/>
          <p:cNvSpPr txBox="1"/>
          <p:nvPr>
            <p:ph idx="3" type="body"/>
          </p:nvPr>
        </p:nvSpPr>
        <p:spPr>
          <a:xfrm>
            <a:off x="4629151" y="1260871"/>
            <a:ext cx="388739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b="1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Font typeface="Arial"/>
              <a:buNone/>
              <a:defRPr b="1" i="0" sz="15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Font typeface="Arial"/>
              <a:buNone/>
              <a:defRPr b="1" i="0" sz="13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7" name="Shape 277"/>
          <p:cNvSpPr txBox="1"/>
          <p:nvPr>
            <p:ph idx="4" type="body"/>
          </p:nvPr>
        </p:nvSpPr>
        <p:spPr>
          <a:xfrm>
            <a:off x="4629151" y="1878806"/>
            <a:ext cx="3887390" cy="27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200" lvl="0" marL="17145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8" name="Shape 278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79" name="Shape 279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66:33 Text Image Slide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/>
          <p:nvPr>
            <p:ph idx="1" type="body"/>
          </p:nvPr>
        </p:nvSpPr>
        <p:spPr>
          <a:xfrm>
            <a:off x="333376" y="1143003"/>
            <a:ext cx="5898092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200" lvl="0" marL="17145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2" name="Shape 282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83" name="Shape 283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cxnSp>
        <p:nvCxnSpPr>
          <p:cNvPr id="284" name="Shape 284"/>
          <p:cNvCxnSpPr/>
          <p:nvPr/>
        </p:nvCxnSpPr>
        <p:spPr>
          <a:xfrm>
            <a:off x="6239932" y="1149350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85" name="Shape 285"/>
          <p:cNvCxnSpPr/>
          <p:nvPr/>
        </p:nvCxnSpPr>
        <p:spPr>
          <a:xfrm>
            <a:off x="6451594" y="1149350"/>
            <a:ext cx="1" cy="3511549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Only"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88" name="Shape 288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op Image Bar with Text"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91" name="Shape 291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92" name="Shape 292"/>
          <p:cNvSpPr/>
          <p:nvPr/>
        </p:nvSpPr>
        <p:spPr>
          <a:xfrm>
            <a:off x="0" y="1257300"/>
            <a:ext cx="9144000" cy="1624262"/>
          </a:xfrm>
          <a:prstGeom prst="rect">
            <a:avLst/>
          </a:prstGeom>
          <a:solidFill>
            <a:srgbClr val="004361"/>
          </a:solidFill>
          <a:ln cap="flat" cmpd="sng" w="12700">
            <a:solidFill>
              <a:srgbClr val="013F5E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Shape 293"/>
          <p:cNvSpPr txBox="1"/>
          <p:nvPr>
            <p:ph idx="1" type="body"/>
          </p:nvPr>
        </p:nvSpPr>
        <p:spPr>
          <a:xfrm>
            <a:off x="352930" y="3062288"/>
            <a:ext cx="8406061" cy="16360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200" lvl="0" marL="17145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ottom Image Bar with Text"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96" name="Shape 296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97" name="Shape 297"/>
          <p:cNvSpPr/>
          <p:nvPr/>
        </p:nvSpPr>
        <p:spPr>
          <a:xfrm>
            <a:off x="0" y="2893594"/>
            <a:ext cx="9144000" cy="1624262"/>
          </a:xfrm>
          <a:prstGeom prst="rect">
            <a:avLst/>
          </a:prstGeom>
          <a:solidFill>
            <a:srgbClr val="004361"/>
          </a:solidFill>
          <a:ln cap="flat" cmpd="sng" w="12700">
            <a:solidFill>
              <a:srgbClr val="013F5E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Shape 298"/>
          <p:cNvSpPr txBox="1"/>
          <p:nvPr>
            <p:ph idx="1" type="body"/>
          </p:nvPr>
        </p:nvSpPr>
        <p:spPr>
          <a:xfrm>
            <a:off x="336214" y="1143438"/>
            <a:ext cx="8486942" cy="15756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200" lvl="0" marL="17145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ontent with Caption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/>
          <p:nvPr>
            <p:ph idx="1" type="body"/>
          </p:nvPr>
        </p:nvSpPr>
        <p:spPr>
          <a:xfrm>
            <a:off x="3887391" y="1238638"/>
            <a:ext cx="4629150" cy="31571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7150" lvl="0" marL="17145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667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7058"/>
              <a:buFont typeface="Arial"/>
              <a:buChar char="•"/>
              <a:defRPr b="0" i="0" sz="16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7620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7620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6200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76200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76200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1" name="Shape 301"/>
          <p:cNvSpPr txBox="1"/>
          <p:nvPr>
            <p:ph idx="2" type="body"/>
          </p:nvPr>
        </p:nvSpPr>
        <p:spPr>
          <a:xfrm>
            <a:off x="342902" y="1231641"/>
            <a:ext cx="3236119" cy="3170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Font typeface="Arial"/>
              <a:buNone/>
              <a:defRPr b="0" i="0" sz="10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Font typeface="Arial"/>
              <a:buNone/>
              <a:defRPr b="0" i="0" sz="9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2" name="Shape 302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03" name="Shape 303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icture with Caption"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/>
          <p:nvPr>
            <p:ph idx="2" type="pic"/>
          </p:nvPr>
        </p:nvSpPr>
        <p:spPr>
          <a:xfrm>
            <a:off x="3887391" y="1287628"/>
            <a:ext cx="4629150" cy="31081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b="0" i="0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Font typeface="Arial"/>
              <a:buNone/>
              <a:defRPr b="0" i="0" sz="21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Font typeface="Arial"/>
              <a:buNone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6" name="Shape 306"/>
          <p:cNvSpPr txBox="1"/>
          <p:nvPr>
            <p:ph idx="1" type="body"/>
          </p:nvPr>
        </p:nvSpPr>
        <p:spPr>
          <a:xfrm>
            <a:off x="342902" y="1287628"/>
            <a:ext cx="3236119" cy="31141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Font typeface="Arial"/>
              <a:buNone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Font typeface="Arial"/>
              <a:buNone/>
              <a:defRPr b="0" i="0" sz="10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Font typeface="Arial"/>
              <a:buNone/>
              <a:defRPr b="0" i="0" sz="9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7" name="Shape 307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08" name="Shape 308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tyle Guide"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11" name="Shape 311"/>
          <p:cNvSpPr txBox="1"/>
          <p:nvPr/>
        </p:nvSpPr>
        <p:spPr>
          <a:xfrm>
            <a:off x="366963" y="228600"/>
            <a:ext cx="422045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en-GB" sz="18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Style</a:t>
            </a:r>
            <a:r>
              <a:rPr b="1" lang="en-GB" sz="18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 Guide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rgbClr val="ED1556"/>
                </a:solidFill>
                <a:latin typeface="Calibri"/>
                <a:ea typeface="Calibri"/>
                <a:cs typeface="Calibri"/>
                <a:sym typeface="Calibri"/>
              </a:rPr>
              <a:t>A Guide to Using the New GÉANT Template</a:t>
            </a:r>
          </a:p>
        </p:txBody>
      </p:sp>
      <p:sp>
        <p:nvSpPr>
          <p:cNvPr id="312" name="Shape 312"/>
          <p:cNvSpPr txBox="1"/>
          <p:nvPr/>
        </p:nvSpPr>
        <p:spPr>
          <a:xfrm>
            <a:off x="438954" y="998625"/>
            <a:ext cx="7857403" cy="44012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14313" lvl="0" marL="214313" marR="0" rtl="0" algn="l">
              <a:spcBef>
                <a:spcPts val="0"/>
              </a:spcBef>
              <a:buClr>
                <a:srgbClr val="003F5D"/>
              </a:buClr>
              <a:buSzPct val="100000"/>
              <a:buFont typeface="Arial"/>
              <a:buChar char="•"/>
            </a:pPr>
            <a:r>
              <a:rPr lang="en-GB" sz="14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This template is a dual purpose template for use both to</a:t>
            </a:r>
            <a:r>
              <a:rPr lang="en-GB" sz="14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 present information on behalf of the GÉANT Project (GN4-1) and for the organisation</a:t>
            </a:r>
          </a:p>
          <a:p>
            <a:pPr indent="-214313" lvl="0" marL="214313" marR="0" rtl="0" algn="l">
              <a:spcBef>
                <a:spcPts val="0"/>
              </a:spcBef>
              <a:buClr>
                <a:srgbClr val="003F5D"/>
              </a:buClr>
              <a:buSzPct val="100000"/>
              <a:buFont typeface="Arial"/>
              <a:buChar char="•"/>
            </a:pPr>
            <a:r>
              <a:rPr lang="en-GB" sz="14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Because of this there are two end slide versions: </a:t>
            </a:r>
          </a:p>
          <a:p>
            <a:pPr indent="-214312" lvl="1" marL="557213" marR="0" rtl="0" algn="l">
              <a:spcBef>
                <a:spcPts val="0"/>
              </a:spcBef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One for Project (GN4-1) presentations which includes EU logo, copyright, and funding statement</a:t>
            </a:r>
          </a:p>
          <a:p>
            <a:pPr indent="-214312" lvl="1" marL="557213" marR="0" rtl="0" algn="l"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One for when presenting on behalf of the organisation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1" lang="en-GB" sz="14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All slide packs MUST include the correct end slide. </a:t>
            </a:r>
            <a:r>
              <a:rPr b="0" lang="en-GB" sz="14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(This slide need not be shown during the presentation but must be included in any electronic or hard copies distributed/submitted)</a:t>
            </a:r>
          </a:p>
          <a:p>
            <a:pPr indent="-214312" lvl="1" marL="5572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Project participants must use the GN4-1 version with the EU funding statement.  This is a requirement of the EU funding agreement</a:t>
            </a:r>
          </a:p>
          <a:p>
            <a:pPr indent="-214312" lvl="1" marL="5572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400">
              <a:solidFill>
                <a:srgbClr val="003F5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lang="en-GB" sz="14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indent="-214313" lvl="0" marL="214313" marR="0" rtl="0" algn="l">
              <a:spcBef>
                <a:spcPts val="0"/>
              </a:spcBef>
              <a:buClr>
                <a:srgbClr val="003F5D"/>
              </a:buClr>
              <a:buSzPct val="100000"/>
              <a:buFont typeface="Arial"/>
              <a:buChar char="•"/>
            </a:pPr>
            <a:r>
              <a:rPr lang="en-GB" sz="14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Font is Calibri and will auto-size. Avoid using a font size less than 18pt.  Main font colour is Teal, </a:t>
            </a:r>
            <a:r>
              <a:rPr lang="en-GB" sz="1400">
                <a:solidFill>
                  <a:srgbClr val="ED1556"/>
                </a:solidFill>
                <a:latin typeface="Calibri"/>
                <a:ea typeface="Calibri"/>
                <a:cs typeface="Calibri"/>
                <a:sym typeface="Calibri"/>
              </a:rPr>
              <a:t>Subtitle colour is Crimson and should be used sparingly. </a:t>
            </a:r>
            <a:r>
              <a:rPr lang="en-GB" sz="1400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If the colours are not shown in PowerPoint use the eyedrop colour picker to select the correct colour from these samples</a:t>
            </a:r>
          </a:p>
          <a:p>
            <a:pPr indent="-214313" lvl="0" marL="214313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400">
              <a:solidFill>
                <a:srgbClr val="ED155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4313" lvl="0" marL="214313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400">
              <a:solidFill>
                <a:srgbClr val="003F5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342900" marR="0" rtl="0" algn="l">
              <a:spcBef>
                <a:spcPts val="0"/>
              </a:spcBef>
              <a:buClr>
                <a:srgbClr val="003F5D"/>
              </a:buClr>
              <a:buSzPct val="25000"/>
              <a:buFont typeface="Arial"/>
              <a:buNone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313" name="Shape 313"/>
          <p:cNvSpPr/>
          <p:nvPr/>
        </p:nvSpPr>
        <p:spPr>
          <a:xfrm>
            <a:off x="8355189" y="4224430"/>
            <a:ext cx="496935" cy="482320"/>
          </a:xfrm>
          <a:prstGeom prst="ellipse">
            <a:avLst/>
          </a:prstGeom>
          <a:solidFill>
            <a:srgbClr val="003F5D"/>
          </a:solidFill>
          <a:ln cap="flat" cmpd="sng" w="12700">
            <a:solidFill>
              <a:srgbClr val="003F5D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Shape 314"/>
          <p:cNvSpPr/>
          <p:nvPr/>
        </p:nvSpPr>
        <p:spPr>
          <a:xfrm>
            <a:off x="8355189" y="3587101"/>
            <a:ext cx="496935" cy="482320"/>
          </a:xfrm>
          <a:prstGeom prst="ellipse">
            <a:avLst/>
          </a:prstGeom>
          <a:solidFill>
            <a:srgbClr val="EC0E51"/>
          </a:solidFill>
          <a:ln cap="flat" cmpd="sng" w="12700">
            <a:solidFill>
              <a:srgbClr val="ED1556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losing Slide for non project presentations"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17" name="Shape 317"/>
          <p:cNvSpPr/>
          <p:nvPr/>
        </p:nvSpPr>
        <p:spPr>
          <a:xfrm>
            <a:off x="0" y="-5"/>
            <a:ext cx="9144000" cy="5143499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Shape 318"/>
          <p:cNvSpPr/>
          <p:nvPr/>
        </p:nvSpPr>
        <p:spPr>
          <a:xfrm>
            <a:off x="0" y="642937"/>
            <a:ext cx="9144000" cy="3857624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Shape 319"/>
          <p:cNvSpPr txBox="1"/>
          <p:nvPr/>
        </p:nvSpPr>
        <p:spPr>
          <a:xfrm>
            <a:off x="0" y="2227693"/>
            <a:ext cx="9144000" cy="4419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rIns="51425" tIns="2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b="0" lang="en-GB" sz="1575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</a:p>
        </p:txBody>
      </p:sp>
      <p:sp>
        <p:nvSpPr>
          <p:cNvPr id="320" name="Shape 320"/>
          <p:cNvSpPr/>
          <p:nvPr/>
        </p:nvSpPr>
        <p:spPr>
          <a:xfrm>
            <a:off x="2470932" y="768139"/>
            <a:ext cx="4202136" cy="2988517"/>
          </a:xfrm>
          <a:prstGeom prst="rect">
            <a:avLst/>
          </a:prstGeom>
          <a:blipFill rotWithShape="1">
            <a:blip r:embed="rId2">
              <a:alphaModFix amt="12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01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1" name="Shape 321"/>
          <p:cNvGrpSpPr/>
          <p:nvPr/>
        </p:nvGrpSpPr>
        <p:grpSpPr>
          <a:xfrm>
            <a:off x="3014133" y="3844855"/>
            <a:ext cx="3115733" cy="898799"/>
            <a:chOff x="4003396" y="5126471"/>
            <a:chExt cx="4154311" cy="1198399"/>
          </a:xfrm>
        </p:grpSpPr>
        <p:sp>
          <p:nvSpPr>
            <p:cNvPr id="322" name="Shape 322"/>
            <p:cNvSpPr txBox="1"/>
            <p:nvPr/>
          </p:nvSpPr>
          <p:spPr>
            <a:xfrm>
              <a:off x="4003396" y="5647762"/>
              <a:ext cx="4154311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lang="en-GB" sz="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Networks </a:t>
              </a:r>
              <a:r>
                <a:rPr lang="en-GB" sz="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∙ Services ∙ People         </a:t>
              </a: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www.geant.org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i="0" lang="en-GB" sz="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</a:p>
          </p:txBody>
        </p:sp>
        <p:pic>
          <p:nvPicPr>
            <p:cNvPr id="323" name="Shape 32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670880" y="5126471"/>
              <a:ext cx="1219199" cy="52976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4" name="Shape 324"/>
          <p:cNvSpPr txBox="1"/>
          <p:nvPr>
            <p:ph idx="1" type="body"/>
          </p:nvPr>
        </p:nvSpPr>
        <p:spPr>
          <a:xfrm>
            <a:off x="2674018" y="3163542"/>
            <a:ext cx="3795964" cy="263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5" name="Shape 325"/>
          <p:cNvSpPr txBox="1"/>
          <p:nvPr>
            <p:ph idx="2" type="body"/>
          </p:nvPr>
        </p:nvSpPr>
        <p:spPr>
          <a:xfrm>
            <a:off x="2695575" y="2669381"/>
            <a:ext cx="3752849" cy="3214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Font typeface="Arial"/>
              <a:buNone/>
              <a:defRPr b="0" i="0" sz="157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6" name="Shape 326"/>
          <p:cNvSpPr txBox="1"/>
          <p:nvPr>
            <p:ph idx="3" type="body"/>
          </p:nvPr>
        </p:nvSpPr>
        <p:spPr>
          <a:xfrm>
            <a:off x="341312" y="241300"/>
            <a:ext cx="8510812" cy="3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5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1.xml"/><Relationship Id="rId1" Type="http://schemas.openxmlformats.org/officeDocument/2006/relationships/image" Target="../media/image01.png"/><Relationship Id="rId2" Type="http://schemas.openxmlformats.org/officeDocument/2006/relationships/image" Target="../media/image00.png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3.xml"/><Relationship Id="rId1" Type="http://schemas.openxmlformats.org/officeDocument/2006/relationships/image" Target="../media/image05.jpg"/><Relationship Id="rId2" Type="http://schemas.openxmlformats.org/officeDocument/2006/relationships/image" Target="../media/image11.jpg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5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_rels/slideMaster4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6.xml"/><Relationship Id="rId1" Type="http://schemas.openxmlformats.org/officeDocument/2006/relationships/image" Target="../media/image08.jpg"/><Relationship Id="rId2" Type="http://schemas.openxmlformats.org/officeDocument/2006/relationships/image" Target="../media/image12.jp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48.xml"/><Relationship Id="rId16" Type="http://schemas.openxmlformats.org/officeDocument/2006/relationships/theme" Target="../theme/theme3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350201" y="152400"/>
            <a:ext cx="6780514" cy="695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54" name="Shape 54"/>
          <p:cNvCxnSpPr/>
          <p:nvPr/>
        </p:nvCxnSpPr>
        <p:spPr>
          <a:xfrm>
            <a:off x="333377" y="4804514"/>
            <a:ext cx="8456062" cy="5421"/>
          </a:xfrm>
          <a:prstGeom prst="straightConnector1">
            <a:avLst/>
          </a:prstGeom>
          <a:noFill/>
          <a:ln cap="rnd" cmpd="sng" w="12700">
            <a:solidFill>
              <a:srgbClr val="F57B20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55" name="Shape 55"/>
          <p:cNvSpPr txBox="1"/>
          <p:nvPr/>
        </p:nvSpPr>
        <p:spPr>
          <a:xfrm>
            <a:off x="323847" y="4861207"/>
            <a:ext cx="1363134" cy="1558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E"/>
              </a:buClr>
              <a:buSzPct val="25000"/>
              <a:buFont typeface="Calibri"/>
              <a:buNone/>
            </a:pPr>
            <a:r>
              <a:rPr b="0" i="0" lang="en-GB" sz="7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https://aarc-project.eu</a:t>
            </a:r>
          </a:p>
        </p:txBody>
      </p:sp>
      <p:cxnSp>
        <p:nvCxnSpPr>
          <p:cNvPr id="56" name="Shape 56"/>
          <p:cNvCxnSpPr/>
          <p:nvPr/>
        </p:nvCxnSpPr>
        <p:spPr>
          <a:xfrm flipH="1">
            <a:off x="333376" y="918245"/>
            <a:ext cx="7705723" cy="2165"/>
          </a:xfrm>
          <a:prstGeom prst="straightConnector1">
            <a:avLst/>
          </a:prstGeom>
          <a:noFill/>
          <a:ln cap="flat" cmpd="sng" w="12700">
            <a:solidFill>
              <a:srgbClr val="003959"/>
            </a:solidFill>
            <a:prstDash val="solid"/>
            <a:miter/>
            <a:headEnd len="med" w="med" type="none"/>
            <a:tailEnd len="med" w="med" type="none"/>
          </a:ln>
        </p:spPr>
      </p:cxnSp>
      <p:pic>
        <p:nvPicPr>
          <p:cNvPr id="57" name="Shape 5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934984" y="159092"/>
            <a:ext cx="975766" cy="661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Shape 5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17172" y="4839185"/>
            <a:ext cx="349572" cy="23688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50201" y="152400"/>
            <a:ext cx="6780514" cy="695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137" name="Shape 137"/>
          <p:cNvCxnSpPr/>
          <p:nvPr/>
        </p:nvCxnSpPr>
        <p:spPr>
          <a:xfrm>
            <a:off x="426877" y="4809935"/>
            <a:ext cx="8362561" cy="0"/>
          </a:xfrm>
          <a:prstGeom prst="straightConnector1">
            <a:avLst/>
          </a:prstGeom>
          <a:noFill/>
          <a:ln cap="rnd" cmpd="sng" w="12700">
            <a:solidFill>
              <a:srgbClr val="ED1556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38" name="Shape 138"/>
          <p:cNvSpPr txBox="1"/>
          <p:nvPr/>
        </p:nvSpPr>
        <p:spPr>
          <a:xfrm>
            <a:off x="355597" y="4843417"/>
            <a:ext cx="3115734" cy="3231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E"/>
              </a:buClr>
              <a:buSzPct val="25000"/>
              <a:buFont typeface="Calibri"/>
              <a:buNone/>
            </a:pPr>
            <a:r>
              <a:rPr b="0" i="0" lang="en-GB" sz="7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Networks ∙ Services ∙ People           </a:t>
            </a:r>
            <a:r>
              <a:rPr b="0" i="1" lang="en-GB" sz="7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E"/>
              </a:buClr>
              <a:buSzPct val="25000"/>
              <a:buFont typeface="Calibri"/>
              <a:buNone/>
            </a:pPr>
            <a:r>
              <a:rPr b="0" i="0" lang="en-GB" sz="7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pic>
        <p:nvPicPr>
          <p:cNvPr id="139" name="Shape 13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24588" y="761758"/>
            <a:ext cx="8678777" cy="235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79892" y="164734"/>
            <a:ext cx="1268579" cy="56994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type="title"/>
          </p:nvPr>
        </p:nvSpPr>
        <p:spPr>
          <a:xfrm>
            <a:off x="350201" y="152400"/>
            <a:ext cx="6780515" cy="695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32" name="Shape 232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76200" lvl="0" marL="17145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5725" lvl="1" marL="514350" marR="0" rtl="0" algn="l">
              <a:lnSpc>
                <a:spcPct val="90000"/>
              </a:lnSpc>
              <a:spcBef>
                <a:spcPts val="375"/>
              </a:spcBef>
              <a:buClr>
                <a:srgbClr val="00436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5250" lvl="2" marL="857250" marR="0" rtl="0" algn="l">
              <a:lnSpc>
                <a:spcPct val="90000"/>
              </a:lnSpc>
              <a:spcBef>
                <a:spcPts val="375"/>
              </a:spcBef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0" lvl="3" marL="12001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250" lvl="4" marL="1543050" marR="0" rtl="0" algn="l">
              <a:lnSpc>
                <a:spcPct val="90000"/>
              </a:lnSpc>
              <a:spcBef>
                <a:spcPts val="375"/>
              </a:spcBef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3" name="Shape 233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234" name="Shape 234"/>
          <p:cNvCxnSpPr/>
          <p:nvPr/>
        </p:nvCxnSpPr>
        <p:spPr>
          <a:xfrm>
            <a:off x="426877" y="4809935"/>
            <a:ext cx="8362561" cy="0"/>
          </a:xfrm>
          <a:prstGeom prst="straightConnector1">
            <a:avLst/>
          </a:prstGeom>
          <a:noFill/>
          <a:ln cap="rnd" cmpd="sng" w="12700">
            <a:solidFill>
              <a:srgbClr val="ED1556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35" name="Shape 235"/>
          <p:cNvSpPr txBox="1"/>
          <p:nvPr/>
        </p:nvSpPr>
        <p:spPr>
          <a:xfrm>
            <a:off x="355598" y="4843417"/>
            <a:ext cx="3115734" cy="3231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E"/>
              </a:buClr>
              <a:buSzPct val="25000"/>
              <a:buFont typeface="Calibri"/>
              <a:buNone/>
            </a:pPr>
            <a:r>
              <a:rPr b="0" i="0" lang="en-GB" sz="7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Networks ∙ Services ∙ People           </a:t>
            </a:r>
            <a:r>
              <a:rPr b="0" i="1" lang="en-GB" sz="7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GB" sz="7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pic>
        <p:nvPicPr>
          <p:cNvPr id="236" name="Shape 23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24589" y="761758"/>
            <a:ext cx="8678777" cy="235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Shape 2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79893" y="164735"/>
            <a:ext cx="1268579" cy="56994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iki.geant.org/display/gn41sa5/IdP+survey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iki.geant.org/x/nQHbAg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iki.geant.org/x/wIEVAw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iki.geant.org/download/attachments/47907229/MinimalLoArecommendation--comments.pdf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ocs.google.com/document/d/10kguCdxWn38z_EGRnrdjCI4GSeO44zFGeXWHGmzz27o/edit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wiki.geant.org/display/gn41sa5/Federation+survey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/>
          <p:nvPr>
            <p:ph idx="1" type="body"/>
          </p:nvPr>
        </p:nvSpPr>
        <p:spPr>
          <a:xfrm>
            <a:off x="710060" y="2718757"/>
            <a:ext cx="5096933" cy="281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1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Hannah Short</a:t>
            </a:r>
          </a:p>
        </p:txBody>
      </p:sp>
      <p:sp>
        <p:nvSpPr>
          <p:cNvPr id="332" name="Shape 332"/>
          <p:cNvSpPr txBox="1"/>
          <p:nvPr>
            <p:ph idx="2" type="body"/>
          </p:nvPr>
        </p:nvSpPr>
        <p:spPr>
          <a:xfrm>
            <a:off x="710060" y="4113071"/>
            <a:ext cx="5003270" cy="327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GÉANT Symposium, Vienna</a:t>
            </a:r>
          </a:p>
        </p:txBody>
      </p:sp>
      <p:sp>
        <p:nvSpPr>
          <p:cNvPr id="333" name="Shape 333"/>
          <p:cNvSpPr txBox="1"/>
          <p:nvPr>
            <p:ph idx="3" type="body"/>
          </p:nvPr>
        </p:nvSpPr>
        <p:spPr>
          <a:xfrm>
            <a:off x="710060" y="2315763"/>
            <a:ext cx="5733071" cy="3775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6791C"/>
              </a:buClr>
              <a:buSzPct val="25000"/>
              <a:buFont typeface="Arial"/>
              <a:buNone/>
            </a:pPr>
            <a:r>
              <a:rPr b="0" i="0" lang="en-GB" sz="1950" u="none" cap="none" strike="noStrike">
                <a:solidFill>
                  <a:srgbClr val="F6791C"/>
                </a:solidFill>
                <a:latin typeface="Calibri"/>
                <a:ea typeface="Calibri"/>
                <a:cs typeface="Calibri"/>
                <a:sym typeface="Calibri"/>
              </a:rPr>
              <a:t>Recommendation for low-risk research use cases</a:t>
            </a:r>
          </a:p>
        </p:txBody>
      </p:sp>
      <p:sp>
        <p:nvSpPr>
          <p:cNvPr id="334" name="Shape 334"/>
          <p:cNvSpPr txBox="1"/>
          <p:nvPr>
            <p:ph idx="4" type="body"/>
          </p:nvPr>
        </p:nvSpPr>
        <p:spPr>
          <a:xfrm>
            <a:off x="710060" y="1798731"/>
            <a:ext cx="5733071" cy="3549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1" i="0" lang="en-GB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Minimal Level of Assurance (LoA)</a:t>
            </a:r>
          </a:p>
        </p:txBody>
      </p:sp>
      <p:sp>
        <p:nvSpPr>
          <p:cNvPr id="335" name="Shape 335"/>
          <p:cNvSpPr txBox="1"/>
          <p:nvPr>
            <p:ph idx="5" type="body"/>
          </p:nvPr>
        </p:nvSpPr>
        <p:spPr>
          <a:xfrm>
            <a:off x="710060" y="4338998"/>
            <a:ext cx="5003270" cy="3212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9 March 2016</a:t>
            </a:r>
          </a:p>
        </p:txBody>
      </p:sp>
      <p:sp>
        <p:nvSpPr>
          <p:cNvPr id="336" name="Shape 336"/>
          <p:cNvSpPr txBox="1"/>
          <p:nvPr>
            <p:ph idx="6" type="body"/>
          </p:nvPr>
        </p:nvSpPr>
        <p:spPr>
          <a:xfrm>
            <a:off x="710060" y="2960390"/>
            <a:ext cx="5096933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Shape 337"/>
          <p:cNvSpPr txBox="1"/>
          <p:nvPr>
            <p:ph idx="8" type="body"/>
          </p:nvPr>
        </p:nvSpPr>
        <p:spPr>
          <a:xfrm>
            <a:off x="894961" y="3574437"/>
            <a:ext cx="914400" cy="142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https://wiki.geant.org/display/gn41sa5/IdP+survey</a:t>
            </a: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Results: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Individual accounts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Most IdPs have an identity vetting process, but not documented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Most IdPs have certain password qualities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(Almost) no second-factor authentication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Update of account/affiliation between less than 2 weeks and more than 6 months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Partly documented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Partly Incident Response Process</a:t>
            </a:r>
          </a:p>
        </p:txBody>
      </p:sp>
      <p:sp>
        <p:nvSpPr>
          <p:cNvPr id="401" name="Shape 401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02" name="Shape 402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Survey on identity provider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 txBox="1"/>
          <p:nvPr>
            <p:ph type="title"/>
          </p:nvPr>
        </p:nvSpPr>
        <p:spPr>
          <a:xfrm>
            <a:off x="341735" y="55985"/>
            <a:ext cx="7209000" cy="994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Survey on identity provider</a:t>
            </a:r>
          </a:p>
        </p:txBody>
      </p:sp>
      <p:pic>
        <p:nvPicPr>
          <p:cNvPr id="408" name="Shape 4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050175"/>
            <a:ext cx="6096000" cy="367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 txBox="1"/>
          <p:nvPr>
            <p:ph type="title"/>
          </p:nvPr>
        </p:nvSpPr>
        <p:spPr>
          <a:xfrm>
            <a:off x="341735" y="55985"/>
            <a:ext cx="7209000" cy="994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Survey on identity provider</a:t>
            </a:r>
          </a:p>
        </p:txBody>
      </p:sp>
      <p:pic>
        <p:nvPicPr>
          <p:cNvPr id="414" name="Shape 4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050175"/>
            <a:ext cx="6096000" cy="367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 txBox="1"/>
          <p:nvPr>
            <p:ph type="title"/>
          </p:nvPr>
        </p:nvSpPr>
        <p:spPr>
          <a:xfrm>
            <a:off x="341735" y="55985"/>
            <a:ext cx="7209000" cy="994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Survey on identity provider</a:t>
            </a:r>
          </a:p>
        </p:txBody>
      </p:sp>
      <p:pic>
        <p:nvPicPr>
          <p:cNvPr id="420" name="Shape 4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050175"/>
            <a:ext cx="6096000" cy="367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 txBox="1"/>
          <p:nvPr>
            <p:ph type="title"/>
          </p:nvPr>
        </p:nvSpPr>
        <p:spPr>
          <a:xfrm>
            <a:off x="341735" y="55985"/>
            <a:ext cx="7209000" cy="994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Survey on identity provider</a:t>
            </a:r>
          </a:p>
        </p:txBody>
      </p:sp>
      <p:pic>
        <p:nvPicPr>
          <p:cNvPr id="426" name="Shape 4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073600"/>
            <a:ext cx="6096000" cy="367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Individual accounts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Persistent, non re-assigned identifiers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Documented identity vetting, which is not necessarily face to face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Password authN with some good practices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Departing user’s ePA changes promptly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Self-assessment of LoA supported with specific guidelines</a:t>
            </a:r>
          </a:p>
        </p:txBody>
      </p:sp>
      <p:sp>
        <p:nvSpPr>
          <p:cNvPr id="432" name="Shape 432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33" name="Shape 433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Baseline requirements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Without much manpower or high costs: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Unique identifies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Persistent, not re-assigned identifiers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(Internal) documentation of the vetting process</a:t>
            </a: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Other aspects seem to be more expensive or time consuming: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Documentation of all processes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Promptly update of information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Second-factor authentication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Audit</a:t>
            </a:r>
          </a:p>
        </p:txBody>
      </p:sp>
      <p:sp>
        <p:nvSpPr>
          <p:cNvPr id="439" name="Shape 439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40" name="Shape 440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Possible costs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Self-assessment template / tool: </a:t>
            </a:r>
          </a:p>
          <a:p>
            <a:pPr indent="-184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GÉANT web tool</a:t>
            </a:r>
          </a:p>
          <a:p>
            <a:pPr indent="-184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including recommendations and best practices</a:t>
            </a:r>
          </a:p>
          <a:p>
            <a:pPr indent="-184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(combined with SIRTFI and other monitoring/testing tools), </a:t>
            </a: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For IdPs, who need a higher LoA:</a:t>
            </a:r>
          </a:p>
          <a:p>
            <a:pPr indent="-184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Peer (pairwise) auditing of IdPs</a:t>
            </a:r>
          </a:p>
          <a:p>
            <a:pPr indent="-184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Second-factor authentication: GÉANT could offer it as a service or procure Duo-type solution for community</a:t>
            </a:r>
          </a:p>
        </p:txBody>
      </p:sp>
      <p:sp>
        <p:nvSpPr>
          <p:cNvPr id="446" name="Shape 446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47" name="Shape 447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Potential solutions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 txBox="1"/>
          <p:nvPr>
            <p:ph idx="1" type="body"/>
          </p:nvPr>
        </p:nvSpPr>
        <p:spPr>
          <a:xfrm>
            <a:off x="333377" y="1143003"/>
            <a:ext cx="8181899" cy="3489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GB" sz="1800"/>
              <a:t>Assurance within JRA3 T2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GB" sz="1800"/>
              <a:t>Web tool (together with SIRTFI?)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GB" sz="1800"/>
              <a:t>Requirements for SIRTFI currently gathered in REFEDS WG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GB" sz="1800"/>
              <a:t>Research is global, so assurance should be global as well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GB" sz="1800"/>
              <a:t>Importance of coordination with InCommon and other parties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GB" sz="1800"/>
              <a:t>Assurance might get an own WG</a:t>
            </a:r>
          </a:p>
        </p:txBody>
      </p:sp>
      <p:sp>
        <p:nvSpPr>
          <p:cNvPr id="453" name="Shape 453"/>
          <p:cNvSpPr txBox="1"/>
          <p:nvPr>
            <p:ph type="title"/>
          </p:nvPr>
        </p:nvSpPr>
        <p:spPr>
          <a:xfrm>
            <a:off x="341735" y="55985"/>
            <a:ext cx="7209000" cy="994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GN4 Phase 2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59" name="Shape 459"/>
          <p:cNvSpPr txBox="1"/>
          <p:nvPr>
            <p:ph idx="1" type="body"/>
          </p:nvPr>
        </p:nvSpPr>
        <p:spPr>
          <a:xfrm>
            <a:off x="2674016" y="3068125"/>
            <a:ext cx="3795964" cy="2631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i="0" lang="en-GB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daniela.poehn@lrz.de</a:t>
            </a:r>
          </a:p>
        </p:txBody>
      </p:sp>
      <p:sp>
        <p:nvSpPr>
          <p:cNvPr id="460" name="Shape 460"/>
          <p:cNvSpPr txBox="1"/>
          <p:nvPr>
            <p:ph idx="2" type="body"/>
          </p:nvPr>
        </p:nvSpPr>
        <p:spPr>
          <a:xfrm>
            <a:off x="2695575" y="2669381"/>
            <a:ext cx="3752848" cy="3214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i="0" lang="en-GB" sz="157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 you have any questions?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333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Authentication and Authorisation for Research and Collaboration</a:t>
            </a:r>
          </a:p>
          <a:p>
            <a:pPr indent="-1333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Support the collaboration model across institutional and sector borders </a:t>
            </a:r>
          </a:p>
          <a:p>
            <a:pPr indent="-1333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Build on the many existing and evolving components</a:t>
            </a:r>
          </a:p>
          <a:p>
            <a:pPr indent="0" lvl="0" marL="38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33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Technical and Policy goals</a:t>
            </a:r>
          </a:p>
          <a:p>
            <a:pPr indent="-133350" lvl="1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To develop an integrated AAI built</a:t>
            </a: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on production services (i.e. eduGAIN)</a:t>
            </a:r>
          </a:p>
          <a:p>
            <a:pPr indent="-133350" lvl="1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To define an incident response framework to work in a federated context</a:t>
            </a:r>
          </a:p>
          <a:p>
            <a:pPr indent="-133350" lvl="1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To agree on a LoA baseline for the R&amp;E community</a:t>
            </a:r>
          </a:p>
          <a:p>
            <a:pPr indent="-133350" lvl="1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To pilot new components and best practices guidelines in existing production services</a:t>
            </a:r>
          </a:p>
          <a:p>
            <a:pPr indent="-1333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33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Shape 343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44" name="Shape 344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AARC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333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Interviewed 6 research infrastructures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CLARIN (language research)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DARIAH (arts and humanities)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ELIXIR (life science)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LIGO (physics)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photon/neutron facilities (physics)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WLCG (physics)</a:t>
            </a:r>
          </a:p>
          <a:p>
            <a:pPr indent="-1333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Interviewed 2 e-infrastructures (cyberinfrastructures)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EGI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PRACE</a:t>
            </a:r>
          </a:p>
          <a:p>
            <a:pPr indent="-1333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Interview results: </a:t>
            </a:r>
            <a:r>
              <a:rPr b="0" i="0" lang="en-GB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https://wiki.geant.org/x/nQHbAg</a:t>
            </a: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Shape 350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51" name="Shape 351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Level of assurance</a:t>
            </a:r>
            <a:br>
              <a:rPr b="1" i="0" lang="en-GB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GB" sz="2400" u="none" cap="none" strike="noStrike">
                <a:solidFill>
                  <a:srgbClr val="F6791C"/>
                </a:solidFill>
                <a:latin typeface="Calibri"/>
                <a:ea typeface="Calibri"/>
                <a:cs typeface="Calibri"/>
                <a:sym typeface="Calibri"/>
              </a:rPr>
              <a:t>Research community interviews done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191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Calibri"/>
              <a:buAutoNum type="arabicPeriod"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The accounts in the Home Organisations must each belong to a known individual </a:t>
            </a:r>
          </a:p>
          <a:p>
            <a:pPr indent="-4191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Calibri"/>
              <a:buAutoNum type="arabicPeriod"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Persistent user identifiers (i.e., no reassignment of user identifiers)</a:t>
            </a:r>
          </a:p>
          <a:p>
            <a:pPr indent="-4191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Calibri"/>
              <a:buAutoNum type="arabicPeriod"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Documented identity vetting procedures (not necessarily face-to-face)</a:t>
            </a:r>
          </a:p>
          <a:p>
            <a:pPr indent="-4191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Calibri"/>
              <a:buAutoNum type="arabicPeriod"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Password authentication (with some good practices)</a:t>
            </a:r>
          </a:p>
          <a:p>
            <a:pPr indent="-4191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Calibri"/>
              <a:buAutoNum type="arabicPeriod"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Departing user’s eduPersonAffiliation must change promptly</a:t>
            </a:r>
          </a:p>
          <a:p>
            <a:pPr indent="-4191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Calibri"/>
              <a:buAutoNum type="arabicPeriod"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Self-assessment (supported with specific guidelines)</a:t>
            </a:r>
          </a:p>
          <a:p>
            <a:pPr indent="-4572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Calibri"/>
              <a:buNone/>
            </a:pPr>
            <a:r>
              <a:t/>
            </a:r>
            <a:endParaRPr b="1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The document: </a:t>
            </a:r>
            <a:r>
              <a:rPr b="1" i="0" lang="en-GB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https://wiki.geant.org/x/wIEVAw</a:t>
            </a: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Shape 357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58" name="Shape 358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Minimum LoA recommendation (30 Nov 2015)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460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Received 25 comments (mostly from federation operators)</a:t>
            </a:r>
          </a:p>
          <a:p>
            <a:pPr indent="-1460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6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https://wiki.geant.org/download/attachments/47907229/MinimalLoArecommendation--comments.pdf</a:t>
            </a: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1460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”Is this a report feeding the actual profile work that will start”</a:t>
            </a:r>
          </a:p>
          <a:p>
            <a:pPr indent="-1460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”Need to involve more research communities to make them committed”</a:t>
            </a:r>
          </a:p>
          <a:p>
            <a:pPr indent="-1460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”This is an approximation of InCommon Silver which hasn’t gotten traction. Why would this?”</a:t>
            </a:r>
          </a:p>
          <a:p>
            <a:pPr indent="-1460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Many comments expected more detail</a:t>
            </a:r>
          </a:p>
          <a:p>
            <a:pPr indent="-1460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Unique identifier (”Don’t rule out ePPN”)</a:t>
            </a:r>
          </a:p>
          <a:p>
            <a:pPr indent="-1460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Password requirements</a:t>
            </a:r>
          </a:p>
          <a:p>
            <a:pPr indent="-1460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eduPersonAffiliation and departing users</a:t>
            </a:r>
          </a:p>
          <a:p>
            <a:pPr indent="-1460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Mappings to existing federations policies</a:t>
            </a:r>
          </a:p>
        </p:txBody>
      </p:sp>
      <p:sp>
        <p:nvSpPr>
          <p:cNvPr id="364" name="Shape 364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65" name="Shape 365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Community consultation 11/2015-1/2016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Self-assessment proposed as the approach for ”IdP audit”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 web based tool to support the IdP admins in the self-assessment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Presents the specific requirements as a check-list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The IdP admin goes through the list one-by-one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The tool evaluates the answers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If ”pass”, federation operator adds an Entity Category tag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Software Requirements specification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Together with Sirtfi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https://docs.google.com/document/d/10kguCdxWn38z_EGRnrdjCI4GSeO44zFGeXWHGmzz27o/edit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Shape 371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72" name="Shape 372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Spin-off: Self-assessment tool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 txBox="1"/>
          <p:nvPr>
            <p:ph idx="1" type="body"/>
          </p:nvPr>
        </p:nvSpPr>
        <p:spPr>
          <a:xfrm>
            <a:off x="2822375" y="3085155"/>
            <a:ext cx="3334147" cy="2802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hannah.short@cern.ch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/>
          <p:nvPr>
            <p:ph idx="1" type="body"/>
          </p:nvPr>
        </p:nvSpPr>
        <p:spPr>
          <a:xfrm>
            <a:off x="697643" y="1836091"/>
            <a:ext cx="3822700" cy="281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1" i="0" lang="en-GB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Daniela Pöhn</a:t>
            </a:r>
          </a:p>
        </p:txBody>
      </p:sp>
      <p:sp>
        <p:nvSpPr>
          <p:cNvPr id="383" name="Shape 383"/>
          <p:cNvSpPr txBox="1"/>
          <p:nvPr>
            <p:ph idx="2" type="body"/>
          </p:nvPr>
        </p:nvSpPr>
        <p:spPr>
          <a:xfrm>
            <a:off x="697643" y="3414566"/>
            <a:ext cx="3752451" cy="327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GÉANT Symposium, Vienna</a:t>
            </a: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Shape 384"/>
          <p:cNvSpPr txBox="1"/>
          <p:nvPr>
            <p:ph idx="3" type="body"/>
          </p:nvPr>
        </p:nvSpPr>
        <p:spPr>
          <a:xfrm>
            <a:off x="697643" y="1373000"/>
            <a:ext cx="3759595" cy="3775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9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IdPs and Federations</a:t>
            </a:r>
          </a:p>
        </p:txBody>
      </p:sp>
      <p:sp>
        <p:nvSpPr>
          <p:cNvPr id="385" name="Shape 385"/>
          <p:cNvSpPr txBox="1"/>
          <p:nvPr>
            <p:ph idx="4" type="body"/>
          </p:nvPr>
        </p:nvSpPr>
        <p:spPr>
          <a:xfrm>
            <a:off x="697643" y="998620"/>
            <a:ext cx="3977096" cy="3549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1" i="0" lang="en-GB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Service Aspects of Assurance</a:t>
            </a:r>
          </a:p>
        </p:txBody>
      </p:sp>
      <p:sp>
        <p:nvSpPr>
          <p:cNvPr id="386" name="Shape 386"/>
          <p:cNvSpPr txBox="1"/>
          <p:nvPr>
            <p:ph idx="5" type="body"/>
          </p:nvPr>
        </p:nvSpPr>
        <p:spPr>
          <a:xfrm>
            <a:off x="697643" y="3691292"/>
            <a:ext cx="3752451" cy="3212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2016-03-09</a:t>
            </a:r>
          </a:p>
        </p:txBody>
      </p:sp>
      <p:sp>
        <p:nvSpPr>
          <p:cNvPr id="387" name="Shape 387"/>
          <p:cNvSpPr txBox="1"/>
          <p:nvPr>
            <p:ph idx="6" type="body"/>
          </p:nvPr>
        </p:nvSpPr>
        <p:spPr>
          <a:xfrm>
            <a:off x="697643" y="2115825"/>
            <a:ext cx="3822700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387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SA5T1 Subitem Service Aspects of Assurance</a:t>
            </a:r>
          </a:p>
        </p:txBody>
      </p:sp>
      <p:sp>
        <p:nvSpPr>
          <p:cNvPr id="388" name="Shape 388"/>
          <p:cNvSpPr txBox="1"/>
          <p:nvPr>
            <p:ph idx="7" type="body"/>
          </p:nvPr>
        </p:nvSpPr>
        <p:spPr>
          <a:xfrm>
            <a:off x="697643" y="2374505"/>
            <a:ext cx="5029916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387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Research Assistant DFN/LRZ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https://wiki.geant.org/display/gn41sa5/Federation+survey </a:t>
            </a: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Results: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LoA in place with contracts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Identity Management Practice Statement, but not enforced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Documented, but not enforced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Most federations/IdPs do not want a higher LoA 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Impacts on adopting LoA: between none till high costs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Hub-and-spoke federations have more control </a:t>
            </a:r>
          </a:p>
        </p:txBody>
      </p:sp>
      <p:sp>
        <p:nvSpPr>
          <p:cNvPr id="394" name="Shape 394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95" name="Shape 395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Survey on federations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GEANT Associatio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ANT Associatio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GEANT Associatio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