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5"/>
  </p:sldMasterIdLst>
  <p:notesMasterIdLst>
    <p:notesMasterId r:id="rId18"/>
  </p:notesMasterIdLst>
  <p:sldIdLst>
    <p:sldId id="279" r:id="rId6"/>
    <p:sldId id="280" r:id="rId7"/>
    <p:sldId id="283" r:id="rId8"/>
    <p:sldId id="290" r:id="rId9"/>
    <p:sldId id="284" r:id="rId10"/>
    <p:sldId id="285" r:id="rId11"/>
    <p:sldId id="286" r:id="rId12"/>
    <p:sldId id="288" r:id="rId13"/>
    <p:sldId id="289" r:id="rId14"/>
    <p:sldId id="287" r:id="rId15"/>
    <p:sldId id="281" r:id="rId16"/>
    <p:sldId id="282" r:id="rId17"/>
  </p:sldIdLst>
  <p:sldSz cx="9144000" cy="5143500" type="screen16x9"/>
  <p:notesSz cx="6858000" cy="9144000"/>
  <p:defaultTextStyle>
    <a:defPPr>
      <a:defRPr lang="en-US"/>
    </a:defPPr>
    <a:lvl1pPr marL="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0E51"/>
    <a:srgbClr val="1C4161"/>
    <a:srgbClr val="004361"/>
    <a:srgbClr val="ED1556"/>
    <a:srgbClr val="003F5E"/>
    <a:srgbClr val="013F5E"/>
    <a:srgbClr val="FFFFFF"/>
    <a:srgbClr val="0043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7" d="100"/>
          <a:sy n="77" d="100"/>
        </p:scale>
        <p:origin x="84" y="4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D8A83-A817-41E3-A602-3B517E18334E}" type="datetimeFigureOut">
              <a:rPr lang="en-GB" smtClean="0"/>
              <a:t>08/03/2016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BC110B-1C27-4A5B-8007-E6BF4BB6C5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17268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79"/>
          <a:stretch/>
        </p:blipFill>
        <p:spPr>
          <a:xfrm>
            <a:off x="-44450" y="1596504"/>
            <a:ext cx="9232900" cy="3546996"/>
          </a:xfrm>
          <a:prstGeom prst="rect">
            <a:avLst/>
          </a:prstGeom>
        </p:spPr>
      </p:pic>
      <p:sp>
        <p:nvSpPr>
          <p:cNvPr id="14" name="Rectangle 13"/>
          <p:cNvSpPr/>
          <p:nvPr userDrawn="1"/>
        </p:nvSpPr>
        <p:spPr>
          <a:xfrm>
            <a:off x="64169" y="204538"/>
            <a:ext cx="9023685" cy="89635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058388" y="475247"/>
            <a:ext cx="1568588" cy="836196"/>
          </a:xfrm>
          <a:prstGeom prst="rect">
            <a:avLst/>
          </a:prstGeom>
        </p:spPr>
      </p:pic>
      <p:sp>
        <p:nvSpPr>
          <p:cNvPr id="17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697644" y="1836091"/>
            <a:ext cx="3822700" cy="281467"/>
          </a:xfrm>
        </p:spPr>
        <p:txBody>
          <a:bodyPr/>
          <a:lstStyle>
            <a:lvl1pPr marL="0" indent="0">
              <a:buNone/>
              <a:defRPr b="1" baseline="0"/>
            </a:lvl1pPr>
          </a:lstStyle>
          <a:p>
            <a:pPr lvl="0"/>
            <a:r>
              <a:rPr lang="en-US" dirty="0"/>
              <a:t>Presenter</a:t>
            </a:r>
          </a:p>
        </p:txBody>
      </p:sp>
      <p:sp>
        <p:nvSpPr>
          <p:cNvPr id="18" name="Text Placeholder 6"/>
          <p:cNvSpPr>
            <a:spLocks noGrp="1"/>
          </p:cNvSpPr>
          <p:nvPr>
            <p:ph type="body" sz="quarter" idx="12" hasCustomPrompt="1"/>
          </p:nvPr>
        </p:nvSpPr>
        <p:spPr>
          <a:xfrm>
            <a:off x="697643" y="3414566"/>
            <a:ext cx="3752453" cy="327255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Event, Location</a:t>
            </a:r>
            <a:endParaRPr lang="en-GB" dirty="0"/>
          </a:p>
        </p:txBody>
      </p:sp>
      <p:sp>
        <p:nvSpPr>
          <p:cNvPr id="19" name="Text Placeholder 10"/>
          <p:cNvSpPr>
            <a:spLocks noGrp="1"/>
          </p:cNvSpPr>
          <p:nvPr>
            <p:ph type="body" sz="quarter" idx="17" hasCustomPrompt="1"/>
          </p:nvPr>
        </p:nvSpPr>
        <p:spPr>
          <a:xfrm>
            <a:off x="697644" y="1373001"/>
            <a:ext cx="3759596" cy="377594"/>
          </a:xfrm>
        </p:spPr>
        <p:txBody>
          <a:bodyPr>
            <a:normAutofit/>
          </a:bodyPr>
          <a:lstStyle>
            <a:lvl1pPr marL="0" indent="0">
              <a:buNone/>
              <a:defRPr sz="1950"/>
            </a:lvl1pPr>
          </a:lstStyle>
          <a:p>
            <a:pPr lvl="0"/>
            <a:r>
              <a:rPr lang="en-US" dirty="0"/>
              <a:t>Subtitle</a:t>
            </a:r>
          </a:p>
        </p:txBody>
      </p:sp>
      <p:sp>
        <p:nvSpPr>
          <p:cNvPr id="20" name="Text Placeholder 10"/>
          <p:cNvSpPr>
            <a:spLocks noGrp="1"/>
          </p:cNvSpPr>
          <p:nvPr>
            <p:ph type="body" sz="quarter" idx="14" hasCustomPrompt="1"/>
          </p:nvPr>
        </p:nvSpPr>
        <p:spPr>
          <a:xfrm>
            <a:off x="697644" y="998621"/>
            <a:ext cx="3759596" cy="354932"/>
          </a:xfrm>
        </p:spPr>
        <p:txBody>
          <a:bodyPr>
            <a:noAutofit/>
          </a:bodyPr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 dirty="0"/>
              <a:t>Title</a:t>
            </a:r>
          </a:p>
        </p:txBody>
      </p:sp>
      <p:sp>
        <p:nvSpPr>
          <p:cNvPr id="21" name="Text Placeholder 6"/>
          <p:cNvSpPr>
            <a:spLocks noGrp="1"/>
          </p:cNvSpPr>
          <p:nvPr>
            <p:ph type="body" sz="quarter" idx="18" hasCustomPrompt="1"/>
          </p:nvPr>
        </p:nvSpPr>
        <p:spPr>
          <a:xfrm>
            <a:off x="697643" y="3691293"/>
            <a:ext cx="3752453" cy="321239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Date</a:t>
            </a:r>
            <a:endParaRPr lang="en-GB" dirty="0"/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19" hasCustomPrompt="1"/>
          </p:nvPr>
        </p:nvSpPr>
        <p:spPr>
          <a:xfrm>
            <a:off x="697644" y="2115826"/>
            <a:ext cx="3822700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Project, GÉANT Project (if applicable)</a:t>
            </a:r>
          </a:p>
        </p:txBody>
      </p:sp>
      <p:sp>
        <p:nvSpPr>
          <p:cNvPr id="23" name="Text Placeholder 4"/>
          <p:cNvSpPr>
            <a:spLocks noGrp="1"/>
          </p:cNvSpPr>
          <p:nvPr>
            <p:ph type="body" sz="quarter" idx="20" hasCustomPrompt="1"/>
          </p:nvPr>
        </p:nvSpPr>
        <p:spPr>
          <a:xfrm>
            <a:off x="697643" y="2374505"/>
            <a:ext cx="5029917" cy="260411"/>
          </a:xfrm>
        </p:spPr>
        <p:txBody>
          <a:bodyPr/>
          <a:lstStyle>
            <a:lvl1pPr marL="0" indent="0">
              <a:buNone/>
              <a:defRPr b="0" baseline="0"/>
            </a:lvl1pPr>
          </a:lstStyle>
          <a:p>
            <a:pPr lvl="0"/>
            <a:r>
              <a:rPr lang="en-US" dirty="0"/>
              <a:t>Role in  Home Organisation, Organisation Name (if applicable)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quarter" idx="21" hasCustomPrompt="1"/>
          </p:nvPr>
        </p:nvSpPr>
        <p:spPr>
          <a:xfrm>
            <a:off x="836320" y="2761626"/>
            <a:ext cx="685800" cy="142799"/>
          </a:xfrm>
        </p:spPr>
        <p:txBody>
          <a:bodyPr>
            <a:normAutofit/>
          </a:bodyPr>
          <a:lstStyle>
            <a:lvl1pPr marL="0" indent="0">
              <a:buNone/>
              <a:defRPr sz="600"/>
            </a:lvl1pPr>
          </a:lstStyle>
          <a:p>
            <a:pPr lvl="0"/>
            <a:r>
              <a:rPr lang="en-US" dirty="0"/>
              <a:t>Logo (optional)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4422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87628"/>
            <a:ext cx="4629150" cy="3108163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87628"/>
            <a:ext cx="3236119" cy="311411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91881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yle Gu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5" name="TextBox 4"/>
          <p:cNvSpPr txBox="1"/>
          <p:nvPr userDrawn="1"/>
        </p:nvSpPr>
        <p:spPr>
          <a:xfrm>
            <a:off x="366964" y="228600"/>
            <a:ext cx="422045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>
                <a:solidFill>
                  <a:srgbClr val="003F5D"/>
                </a:solidFill>
              </a:rPr>
              <a:t>Style</a:t>
            </a:r>
            <a:r>
              <a:rPr lang="en-GB" sz="1800" b="1" baseline="0" dirty="0">
                <a:solidFill>
                  <a:srgbClr val="003F5D"/>
                </a:solidFill>
              </a:rPr>
              <a:t> Guide</a:t>
            </a:r>
          </a:p>
          <a:p>
            <a:r>
              <a:rPr lang="en-GB" sz="1800" baseline="0" dirty="0">
                <a:solidFill>
                  <a:srgbClr val="ED1556"/>
                </a:solidFill>
              </a:rPr>
              <a:t>A Guide to Using the New GÉANT Template</a:t>
            </a:r>
            <a:endParaRPr lang="en-GB" sz="1800" dirty="0">
              <a:solidFill>
                <a:srgbClr val="ED1556"/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438955" y="998625"/>
            <a:ext cx="7857404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dirty="0">
                <a:solidFill>
                  <a:srgbClr val="003F5D"/>
                </a:solidFill>
              </a:rPr>
              <a:t>This template is a dual purpose template for use both to</a:t>
            </a:r>
            <a:r>
              <a:rPr lang="en-GB" sz="1400" baseline="0" dirty="0">
                <a:solidFill>
                  <a:srgbClr val="003F5D"/>
                </a:solidFill>
              </a:rPr>
              <a:t> present information on behalf of the GÉANT Project (GN4-1) and for the organisation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Because of this there are two end slide versions: 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Project (GN4-1) presentations which includes EU logo, copyright, and funding statement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One for when presenting on behalf of the organisation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="1" baseline="0" dirty="0">
                <a:solidFill>
                  <a:srgbClr val="003F5D"/>
                </a:solidFill>
              </a:rPr>
              <a:t>All slide packs MUST include the correct end slide. </a:t>
            </a:r>
            <a:r>
              <a:rPr lang="en-GB" sz="1400" b="0" baseline="0" dirty="0">
                <a:solidFill>
                  <a:srgbClr val="003F5D"/>
                </a:solidFill>
              </a:rPr>
              <a:t>(This slide need not be shown during the presentation but must be included in any electronic or hard copies distributed/submitted)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Project participants must use the GN4-1 version with the EU funding statement.  This is a requirement of the EU funding agreement</a:t>
            </a:r>
          </a:p>
          <a:p>
            <a:pPr marL="557213" marR="0" lvl="1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Staff from the GÉANT offices should ensure the correct end slide is used. If in doubt contact your line manager/activity leader for clarification on which version to use</a:t>
            </a: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214313" marR="0" lvl="0" indent="-214313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en-GB" sz="1400" baseline="0" dirty="0">
                <a:solidFill>
                  <a:srgbClr val="003F5D"/>
                </a:solidFill>
              </a:rPr>
              <a:t>The title slide has space for the speaker’s own role in their organisation, organisation name and an optional organisation logo which should be no larger than the main GÉANT logo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GB" sz="1400" baseline="0" dirty="0">
                <a:solidFill>
                  <a:srgbClr val="003F5D"/>
                </a:solidFill>
              </a:rPr>
              <a:t>Font is Calibri and will auto-size. Avoid using a font size less than 18pt.  Main font colour is Teal, </a:t>
            </a:r>
            <a:r>
              <a:rPr lang="en-GB" sz="1400" baseline="0" dirty="0">
                <a:solidFill>
                  <a:srgbClr val="ED1556"/>
                </a:solidFill>
              </a:rPr>
              <a:t>Subtitle colour is Crimson and should be used sparingly. </a:t>
            </a:r>
            <a:r>
              <a:rPr lang="en-GB" sz="1400" baseline="0" dirty="0">
                <a:solidFill>
                  <a:srgbClr val="003F5D"/>
                </a:solidFill>
              </a:rPr>
              <a:t>If the colours are not shown in PowerPoint use the </a:t>
            </a:r>
            <a:r>
              <a:rPr lang="en-GB" sz="1400" baseline="0" dirty="0" err="1">
                <a:solidFill>
                  <a:srgbClr val="003F5D"/>
                </a:solidFill>
              </a:rPr>
              <a:t>eyedrop</a:t>
            </a:r>
            <a:r>
              <a:rPr lang="en-GB" sz="1400" baseline="0" dirty="0">
                <a:solidFill>
                  <a:srgbClr val="003F5D"/>
                </a:solidFill>
              </a:rPr>
              <a:t> colour picker to select the correct colour from these samples</a:t>
            </a: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ED1556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GB" sz="1400" baseline="0" dirty="0">
              <a:solidFill>
                <a:srgbClr val="003F5D"/>
              </a:solidFill>
            </a:endParaRPr>
          </a:p>
          <a:p>
            <a:pPr marL="342900" lvl="1" indent="0">
              <a:buFont typeface="Arial" panose="020B0604020202020204" pitchFamily="34" charset="0"/>
              <a:buNone/>
            </a:pPr>
            <a:r>
              <a:rPr lang="en-GB" sz="1400" baseline="0" dirty="0">
                <a:solidFill>
                  <a:srgbClr val="003F5D"/>
                </a:solidFill>
              </a:rPr>
              <a:t> </a:t>
            </a:r>
          </a:p>
        </p:txBody>
      </p:sp>
      <p:sp>
        <p:nvSpPr>
          <p:cNvPr id="9" name="Oval 8"/>
          <p:cNvSpPr/>
          <p:nvPr userDrawn="1"/>
        </p:nvSpPr>
        <p:spPr>
          <a:xfrm>
            <a:off x="8355189" y="4224431"/>
            <a:ext cx="496936" cy="482321"/>
          </a:xfrm>
          <a:prstGeom prst="ellipse">
            <a:avLst/>
          </a:prstGeom>
          <a:solidFill>
            <a:srgbClr val="003F5D"/>
          </a:solidFill>
          <a:ln>
            <a:solidFill>
              <a:srgbClr val="003F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0" name="Oval 9"/>
          <p:cNvSpPr/>
          <p:nvPr userDrawn="1"/>
        </p:nvSpPr>
        <p:spPr>
          <a:xfrm>
            <a:off x="8355189" y="3587102"/>
            <a:ext cx="496936" cy="482321"/>
          </a:xfrm>
          <a:prstGeom prst="ellipse">
            <a:avLst/>
          </a:prstGeom>
          <a:solidFill>
            <a:srgbClr val="EC0E51"/>
          </a:solidFill>
          <a:ln>
            <a:solidFill>
              <a:srgbClr val="ED155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</p:spTree>
    <p:extLst>
      <p:ext uri="{BB962C8B-B14F-4D97-AF65-F5344CB8AC3E}">
        <p14:creationId xmlns:p14="http://schemas.microsoft.com/office/powerpoint/2010/main" val="150594657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GN4 related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26" name="Rectangle 25"/>
          <p:cNvSpPr/>
          <p:nvPr userDrawn="1"/>
        </p:nvSpPr>
        <p:spPr>
          <a:xfrm>
            <a:off x="2470932" y="74792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29" name="Group 28"/>
          <p:cNvGrpSpPr/>
          <p:nvPr userDrawn="1"/>
        </p:nvGrpSpPr>
        <p:grpSpPr>
          <a:xfrm>
            <a:off x="3014134" y="3580162"/>
            <a:ext cx="3115734" cy="898800"/>
            <a:chOff x="4003396" y="4773547"/>
            <a:chExt cx="4154312" cy="1198400"/>
          </a:xfrm>
        </p:grpSpPr>
        <p:sp>
          <p:nvSpPr>
            <p:cNvPr id="21" name="TextBox 20"/>
            <p:cNvSpPr txBox="1"/>
            <p:nvPr userDrawn="1"/>
          </p:nvSpPr>
          <p:spPr>
            <a:xfrm>
              <a:off x="4003396" y="5294839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28" name="Picture 2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4773547"/>
              <a:ext cx="1219200" cy="529760"/>
            </a:xfrm>
            <a:prstGeom prst="rect">
              <a:avLst/>
            </a:prstGeom>
          </p:spPr>
        </p:pic>
      </p:grpSp>
      <p:grpSp>
        <p:nvGrpSpPr>
          <p:cNvPr id="2" name="Group 1"/>
          <p:cNvGrpSpPr/>
          <p:nvPr userDrawn="1"/>
        </p:nvGrpSpPr>
        <p:grpSpPr>
          <a:xfrm>
            <a:off x="1451592" y="4642549"/>
            <a:ext cx="6155858" cy="294664"/>
            <a:chOff x="1162308" y="4642549"/>
            <a:chExt cx="6155858" cy="294664"/>
          </a:xfrm>
        </p:grpSpPr>
        <p:sp>
          <p:nvSpPr>
            <p:cNvPr id="30" name="TextBox 29"/>
            <p:cNvSpPr txBox="1"/>
            <p:nvPr userDrawn="1"/>
          </p:nvSpPr>
          <p:spPr>
            <a:xfrm>
              <a:off x="1588712" y="4697548"/>
              <a:ext cx="5729454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This</a:t>
              </a:r>
              <a:r>
                <a:rPr lang="en-GB" sz="600" kern="1200" baseline="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 work is part of a project that has received </a:t>
              </a:r>
              <a:r>
                <a:rPr lang="en-GB" sz="600" kern="1200" dirty="0">
                  <a:solidFill>
                    <a:schemeClr val="bg1"/>
                  </a:solidFill>
                  <a:effectLst/>
                  <a:latin typeface="+mn-lt"/>
                  <a:ea typeface="+mn-ea"/>
                  <a:cs typeface="+mn-cs"/>
                </a:rPr>
                <a:t>funding from the European Union’s Horizon 2020 research and innovation programme under Grant Agreement No. 691567 (GN4-1).</a:t>
              </a:r>
              <a:endParaRPr lang="en-GB" sz="600" dirty="0">
                <a:solidFill>
                  <a:schemeClr val="bg1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62308" y="4642549"/>
              <a:ext cx="433675" cy="294664"/>
            </a:xfrm>
            <a:prstGeom prst="rect">
              <a:avLst/>
            </a:prstGeom>
          </p:spPr>
        </p:pic>
      </p:grpSp>
      <p:sp>
        <p:nvSpPr>
          <p:cNvPr id="13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8" y="3068125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GN4-1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85160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 for non project presentatio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0" y="-5"/>
            <a:ext cx="9144000" cy="5143500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642938"/>
            <a:ext cx="9144000" cy="3857625"/>
          </a:xfrm>
          <a:prstGeom prst="rect">
            <a:avLst/>
          </a:prstGeom>
          <a:solidFill>
            <a:srgbClr val="1C416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sp>
        <p:nvSpPr>
          <p:cNvPr id="14" name="Title 3"/>
          <p:cNvSpPr txBox="1">
            <a:spLocks/>
          </p:cNvSpPr>
          <p:nvPr userDrawn="1"/>
        </p:nvSpPr>
        <p:spPr>
          <a:xfrm>
            <a:off x="0" y="2227694"/>
            <a:ext cx="9144000" cy="441921"/>
          </a:xfrm>
          <a:prstGeom prst="rect">
            <a:avLst/>
          </a:prstGeom>
        </p:spPr>
        <p:txBody>
          <a:bodyPr vert="horz" lIns="51435" tIns="25718" rIns="51435" bIns="25718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000" b="1" kern="1200" baseline="0">
                <a:solidFill>
                  <a:srgbClr val="004361"/>
                </a:solidFill>
                <a:latin typeface="Calibri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pPr algn="ctr"/>
            <a:r>
              <a:rPr lang="en-GB" sz="1575" b="0" dirty="0">
                <a:solidFill>
                  <a:schemeClr val="bg1"/>
                </a:solidFill>
              </a:rPr>
              <a:t>Thank you</a:t>
            </a:r>
          </a:p>
        </p:txBody>
      </p:sp>
      <p:sp>
        <p:nvSpPr>
          <p:cNvPr id="15" name="Rectangle 14"/>
          <p:cNvSpPr/>
          <p:nvPr userDrawn="1"/>
        </p:nvSpPr>
        <p:spPr>
          <a:xfrm>
            <a:off x="2470932" y="768140"/>
            <a:ext cx="4202136" cy="2988518"/>
          </a:xfrm>
          <a:prstGeom prst="rect">
            <a:avLst/>
          </a:prstGeom>
          <a:blipFill dpi="0" rotWithShape="1">
            <a:blip r:embed="rId2">
              <a:alphaModFix amt="12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013"/>
          </a:p>
        </p:txBody>
      </p:sp>
      <p:grpSp>
        <p:nvGrpSpPr>
          <p:cNvPr id="4" name="Group 3"/>
          <p:cNvGrpSpPr/>
          <p:nvPr userDrawn="1"/>
        </p:nvGrpSpPr>
        <p:grpSpPr>
          <a:xfrm>
            <a:off x="3014133" y="3844855"/>
            <a:ext cx="3115734" cy="898800"/>
            <a:chOff x="4003396" y="5126471"/>
            <a:chExt cx="4154312" cy="1198400"/>
          </a:xfrm>
        </p:grpSpPr>
        <p:sp>
          <p:nvSpPr>
            <p:cNvPr id="18" name="TextBox 17"/>
            <p:cNvSpPr txBox="1"/>
            <p:nvPr userDrawn="1"/>
          </p:nvSpPr>
          <p:spPr>
            <a:xfrm>
              <a:off x="4003396" y="5647763"/>
              <a:ext cx="4154312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dirty="0">
                  <a:solidFill>
                    <a:schemeClr val="bg1"/>
                  </a:solidFill>
                </a:rPr>
                <a:t>Networks </a:t>
              </a:r>
              <a:r>
                <a:rPr lang="en-GB" sz="900" baseline="0" dirty="0">
                  <a:solidFill>
                    <a:schemeClr val="bg1"/>
                  </a:solidFill>
                </a:rPr>
                <a:t>∙ Services ∙ People         </a:t>
              </a:r>
            </a:p>
            <a:p>
              <a:pPr marL="0" marR="0" indent="0" algn="ctr" defTabSz="6858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GB" sz="900" b="0" i="0" dirty="0">
                  <a:solidFill>
                    <a:schemeClr val="bg1"/>
                  </a:solidFill>
                </a:rPr>
                <a:t>www.geant.org</a:t>
              </a:r>
            </a:p>
            <a:p>
              <a:pPr algn="ctr"/>
              <a:r>
                <a:rPr lang="en-GB" sz="900" i="0" baseline="0" dirty="0">
                  <a:solidFill>
                    <a:schemeClr val="bg1"/>
                  </a:solidFill>
                </a:rPr>
                <a:t> </a:t>
              </a:r>
              <a:endParaRPr lang="en-GB" sz="900" i="0" dirty="0">
                <a:solidFill>
                  <a:schemeClr val="bg1"/>
                </a:solidFill>
              </a:endParaRPr>
            </a:p>
          </p:txBody>
        </p:sp>
        <p:pic>
          <p:nvPicPr>
            <p:cNvPr id="19" name="Picture 1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0880" y="5126471"/>
              <a:ext cx="1219200" cy="529760"/>
            </a:xfrm>
            <a:prstGeom prst="rect">
              <a:avLst/>
            </a:prstGeom>
          </p:spPr>
        </p:pic>
      </p:grpSp>
      <p:sp>
        <p:nvSpPr>
          <p:cNvPr id="11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74019" y="3163543"/>
            <a:ext cx="3795964" cy="263127"/>
          </a:xfrm>
        </p:spPr>
        <p:txBody>
          <a:bodyPr>
            <a:normAutofit/>
          </a:bodyPr>
          <a:lstStyle>
            <a:lvl1pPr marL="0" indent="0" algn="ctr">
              <a:buNone/>
              <a:defRPr sz="90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dirty="0"/>
              <a:t>Presenter email</a:t>
            </a:r>
          </a:p>
        </p:txBody>
      </p:sp>
      <p:sp>
        <p:nvSpPr>
          <p:cNvPr id="16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2695575" y="2669381"/>
            <a:ext cx="3752850" cy="321469"/>
          </a:xfrm>
        </p:spPr>
        <p:txBody>
          <a:bodyPr>
            <a:noAutofit/>
          </a:bodyPr>
          <a:lstStyle>
            <a:lvl1pPr marL="0" indent="0" algn="ctr">
              <a:buNone/>
              <a:defRPr sz="1575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Optional “Any Questions?” Text here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341313" y="241300"/>
            <a:ext cx="8510812" cy="334200"/>
          </a:xfrm>
        </p:spPr>
        <p:txBody>
          <a:bodyPr/>
          <a:lstStyle>
            <a:lvl1pPr marL="0" indent="0">
              <a:buNone/>
              <a:defRPr baseline="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This end slide to be used for all GÉANT Organisation Presentations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12339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313993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1369219"/>
            <a:ext cx="4171950" cy="3263504"/>
          </a:xfrm>
        </p:spPr>
        <p:txBody>
          <a:bodyPr/>
          <a:lstStyle>
            <a:lvl1pPr>
              <a:defRPr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latin typeface="+mn-lt"/>
              </a:defRPr>
            </a:lvl2pPr>
            <a:lvl3pPr>
              <a:defRPr>
                <a:latin typeface="+mn-lt"/>
              </a:defRPr>
            </a:lvl3pPr>
            <a:lvl4pPr>
              <a:defRPr>
                <a:latin typeface="+mn-lt"/>
              </a:defRPr>
            </a:lvl4pPr>
            <a:lvl5pPr>
              <a:defRPr>
                <a:latin typeface="+mn-lt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08776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953" y="1260872"/>
            <a:ext cx="413623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1951" y="1866904"/>
            <a:ext cx="4164806" cy="277534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9482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:33 Text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3376" y="1143003"/>
            <a:ext cx="5898092" cy="3489722"/>
          </a:xfrm>
        </p:spPr>
        <p:txBody>
          <a:bodyPr/>
          <a:lstStyle>
            <a:lvl1pPr>
              <a:defRPr sz="1500">
                <a:latin typeface="+mn-lt"/>
              </a:defRPr>
            </a:lvl1pPr>
            <a:lvl2pPr>
              <a:defRPr>
                <a:solidFill>
                  <a:srgbClr val="004361"/>
                </a:solidFill>
                <a:latin typeface="+mn-lt"/>
              </a:defRPr>
            </a:lvl2pPr>
            <a:lvl3pPr>
              <a:defRPr>
                <a:solidFill>
                  <a:srgbClr val="003F5E"/>
                </a:solidFill>
                <a:latin typeface="+mn-lt"/>
              </a:defRPr>
            </a:lvl3pPr>
            <a:lvl4pPr>
              <a:defRPr>
                <a:latin typeface="+mn-lt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6239933" y="11493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6451594" y="1149350"/>
            <a:ext cx="2" cy="3511550"/>
          </a:xfrm>
          <a:prstGeom prst="line">
            <a:avLst/>
          </a:prstGeom>
          <a:ln w="1270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36513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5077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op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2" name="Rectangle 1"/>
          <p:cNvSpPr/>
          <p:nvPr userDrawn="1"/>
        </p:nvSpPr>
        <p:spPr>
          <a:xfrm>
            <a:off x="0" y="1257300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3"/>
          </p:nvPr>
        </p:nvSpPr>
        <p:spPr>
          <a:xfrm>
            <a:off x="352930" y="3062288"/>
            <a:ext cx="8406062" cy="1636044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725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ottom Image Bar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5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6" name="Rectangle 5"/>
          <p:cNvSpPr/>
          <p:nvPr userDrawn="1"/>
        </p:nvSpPr>
        <p:spPr>
          <a:xfrm>
            <a:off x="0" y="2893595"/>
            <a:ext cx="9144000" cy="1624263"/>
          </a:xfrm>
          <a:prstGeom prst="rect">
            <a:avLst/>
          </a:prstGeom>
          <a:solidFill>
            <a:srgbClr val="004361"/>
          </a:solidFill>
          <a:ln>
            <a:solidFill>
              <a:srgbClr val="013F5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35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3"/>
          </p:nvPr>
        </p:nvSpPr>
        <p:spPr>
          <a:xfrm>
            <a:off x="336215" y="1143439"/>
            <a:ext cx="8486943" cy="157569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7252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238639"/>
            <a:ext cx="4629150" cy="3157149"/>
          </a:xfrm>
        </p:spPr>
        <p:txBody>
          <a:bodyPr/>
          <a:lstStyle>
            <a:lvl1pPr>
              <a:defRPr sz="1800"/>
            </a:lvl1pPr>
            <a:lvl2pPr>
              <a:defRPr sz="1650"/>
            </a:lvl2pPr>
            <a:lvl3pPr>
              <a:defRPr sz="15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231641"/>
            <a:ext cx="3236119" cy="31701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341735" y="55987"/>
            <a:ext cx="7209065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340335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50201" y="152400"/>
            <a:ext cx="6780516" cy="6958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Slide Title</a:t>
            </a:r>
            <a:br>
              <a:rPr lang="en-US" dirty="0"/>
            </a:br>
            <a:r>
              <a:rPr lang="en-US" dirty="0"/>
              <a:t>subtitle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3377" y="1143003"/>
            <a:ext cx="8181975" cy="34897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96359" y="4804515"/>
            <a:ext cx="555766" cy="20615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576E6A-F32A-4612-884C-86870357C6B4}" type="slidenum">
              <a:rPr lang="en-GB" smtClean="0"/>
              <a:pPr/>
              <a:t>‹#›</a:t>
            </a:fld>
            <a:endParaRPr lang="en-GB" dirty="0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426877" y="4809935"/>
            <a:ext cx="8362562" cy="0"/>
          </a:xfrm>
          <a:prstGeom prst="line">
            <a:avLst/>
          </a:prstGeom>
          <a:ln w="12700" cap="rnd">
            <a:solidFill>
              <a:srgbClr val="ED155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 userDrawn="1"/>
        </p:nvSpPr>
        <p:spPr>
          <a:xfrm>
            <a:off x="355599" y="4843418"/>
            <a:ext cx="3115734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6858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750" dirty="0">
                <a:solidFill>
                  <a:srgbClr val="003F5E"/>
                </a:solidFill>
              </a:rPr>
              <a:t>Networks </a:t>
            </a:r>
            <a:r>
              <a:rPr lang="en-GB" sz="750" baseline="0" dirty="0">
                <a:solidFill>
                  <a:srgbClr val="003F5E"/>
                </a:solidFill>
              </a:rPr>
              <a:t>∙ Services ∙ People           </a:t>
            </a:r>
            <a:r>
              <a:rPr lang="en-GB" sz="750" b="0" i="1" dirty="0">
                <a:solidFill>
                  <a:srgbClr val="004361"/>
                </a:solidFill>
              </a:rPr>
              <a:t>www.geant.org</a:t>
            </a:r>
          </a:p>
          <a:p>
            <a:r>
              <a:rPr lang="en-GB" sz="750" baseline="0" dirty="0">
                <a:solidFill>
                  <a:srgbClr val="003F5E"/>
                </a:solidFill>
              </a:rPr>
              <a:t> </a:t>
            </a:r>
            <a:endParaRPr lang="en-GB" sz="750" dirty="0">
              <a:solidFill>
                <a:srgbClr val="003F5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590" y="761759"/>
            <a:ext cx="8678778" cy="235516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894" y="164736"/>
            <a:ext cx="1268579" cy="569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331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0" r:id="rId2"/>
    <p:sldLayoutId id="2147483652" r:id="rId3"/>
    <p:sldLayoutId id="2147483653" r:id="rId4"/>
    <p:sldLayoutId id="2147483660" r:id="rId5"/>
    <p:sldLayoutId id="2147483654" r:id="rId6"/>
    <p:sldLayoutId id="2147483655" r:id="rId7"/>
    <p:sldLayoutId id="2147483659" r:id="rId8"/>
    <p:sldLayoutId id="2147483656" r:id="rId9"/>
    <p:sldLayoutId id="2147483657" r:id="rId10"/>
    <p:sldLayoutId id="2147483663" r:id="rId11"/>
    <p:sldLayoutId id="2147483661" r:id="rId12"/>
    <p:sldLayoutId id="2147483662" r:id="rId13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1800" b="1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15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rgbClr val="004361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3F5E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200" kern="1200">
          <a:solidFill>
            <a:srgbClr val="004360"/>
          </a:solidFill>
          <a:latin typeface="+mn-lt"/>
          <a:ea typeface="Verdana" panose="020B0604030504040204" pitchFamily="34" charset="0"/>
          <a:cs typeface="Verdana" panose="020B0604030504040204" pitchFamily="34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>
            <a:normAutofit lnSpcReduction="10000"/>
          </a:bodyPr>
          <a:lstStyle/>
          <a:p>
            <a:r>
              <a:rPr lang="en-GB" dirty="0"/>
              <a:t>Jean Marie THIA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GN4-1 Symposium, Vienna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7"/>
          </p:nvPr>
        </p:nvSpPr>
        <p:spPr/>
        <p:txBody>
          <a:bodyPr/>
          <a:lstStyle/>
          <a:p>
            <a:r>
              <a:rPr lang="en-GB" dirty="0"/>
              <a:t>A case study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GÉANT </a:t>
            </a:r>
            <a:r>
              <a:rPr lang="en-GB" dirty="0" err="1"/>
              <a:t>AuthN</a:t>
            </a:r>
            <a:r>
              <a:rPr lang="en-GB" dirty="0"/>
              <a:t> / </a:t>
            </a:r>
            <a:r>
              <a:rPr lang="en-GB" dirty="0" err="1"/>
              <a:t>AuthZ</a:t>
            </a:r>
            <a:r>
              <a:rPr lang="en-GB" dirty="0"/>
              <a:t> 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en-GB" dirty="0"/>
              <a:t>9 march 2016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9"/>
          </p:nvPr>
        </p:nvSpPr>
        <p:spPr/>
        <p:txBody>
          <a:bodyPr>
            <a:normAutofit fontScale="92500" lnSpcReduction="20000"/>
          </a:bodyPr>
          <a:lstStyle/>
          <a:p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20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Solutions Architect - CNRS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21"/>
          </p:nvPr>
        </p:nvSpPr>
        <p:spPr/>
        <p:txBody>
          <a:bodyPr>
            <a:normAutofit fontScale="70000" lnSpcReduction="20000"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245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Projects</a:t>
            </a:r>
            <a:endParaRPr lang="fr-FR" dirty="0"/>
          </a:p>
          <a:p>
            <a:pPr lvl="1"/>
            <a:r>
              <a:rPr lang="fr-FR" altLang="en-US" dirty="0"/>
              <a:t>sila.codeplex.com : </a:t>
            </a:r>
            <a:r>
              <a:rPr lang="fr-FR" altLang="en-US" dirty="0" err="1"/>
              <a:t>federation</a:t>
            </a:r>
            <a:r>
              <a:rPr lang="fr-FR" altLang="en-US" dirty="0"/>
              <a:t> </a:t>
            </a:r>
            <a:r>
              <a:rPr lang="fr-FR" altLang="en-US" dirty="0" err="1"/>
              <a:t>medata</a:t>
            </a:r>
            <a:r>
              <a:rPr lang="fr-FR" altLang="en-US" dirty="0"/>
              <a:t> </a:t>
            </a:r>
            <a:r>
              <a:rPr lang="fr-FR" altLang="en-US" dirty="0" err="1"/>
              <a:t>loading</a:t>
            </a:r>
            <a:r>
              <a:rPr lang="fr-FR" altLang="en-US" dirty="0"/>
              <a:t> in ADFS</a:t>
            </a:r>
          </a:p>
          <a:p>
            <a:pPr lvl="1"/>
            <a:r>
              <a:rPr lang="fr-FR" altLang="en-US" dirty="0"/>
              <a:t>CNRSrhd.codeplex.com : ADFS 3 UI </a:t>
            </a:r>
            <a:r>
              <a:rPr lang="fr-FR" altLang="en-US" dirty="0" err="1"/>
              <a:t>tweak</a:t>
            </a:r>
            <a:r>
              <a:rPr lang="fr-FR" altLang="en-US" dirty="0"/>
              <a:t> for </a:t>
            </a:r>
            <a:r>
              <a:rPr lang="fr-FR" altLang="en-US" dirty="0" err="1"/>
              <a:t>autocomplete</a:t>
            </a:r>
            <a:r>
              <a:rPr lang="fr-FR" altLang="en-US" dirty="0"/>
              <a:t> </a:t>
            </a:r>
            <a:r>
              <a:rPr lang="fr-FR" altLang="en-US" dirty="0" err="1"/>
              <a:t>IdP</a:t>
            </a:r>
            <a:r>
              <a:rPr lang="fr-FR" altLang="en-US" dirty="0"/>
              <a:t> </a:t>
            </a:r>
            <a:r>
              <a:rPr lang="fr-FR" altLang="en-US" dirty="0" err="1"/>
              <a:t>selector</a:t>
            </a:r>
            <a:endParaRPr lang="fr-FR" altLang="en-US" dirty="0"/>
          </a:p>
          <a:p>
            <a:pPr lvl="1"/>
            <a:r>
              <a:rPr lang="fr-FR" altLang="en-US" dirty="0"/>
              <a:t>CNRSccp.codeplex.com : Custom claim provider</a:t>
            </a:r>
          </a:p>
          <a:p>
            <a:pPr lvl="1"/>
            <a:r>
              <a:rPr lang="fr-FR" altLang="en-US" dirty="0"/>
              <a:t>CNRSgaas.codeplex.com : Grouper </a:t>
            </a:r>
            <a:r>
              <a:rPr lang="fr-FR" altLang="en-US" dirty="0" err="1"/>
              <a:t>attribute</a:t>
            </a:r>
            <a:r>
              <a:rPr lang="fr-FR" altLang="en-US" dirty="0"/>
              <a:t> store for ADFS</a:t>
            </a:r>
          </a:p>
          <a:p>
            <a:pPr lvl="1"/>
            <a:r>
              <a:rPr lang="fr-FR" altLang="en-US" dirty="0"/>
              <a:t>CNRSlas.codeplex.com : </a:t>
            </a:r>
            <a:r>
              <a:rPr lang="fr-FR" altLang="en-US" dirty="0" err="1"/>
              <a:t>Ldap</a:t>
            </a:r>
            <a:r>
              <a:rPr lang="fr-FR" altLang="en-US" dirty="0"/>
              <a:t> </a:t>
            </a:r>
            <a:r>
              <a:rPr lang="fr-FR" altLang="en-US" dirty="0" err="1"/>
              <a:t>attribute</a:t>
            </a:r>
            <a:r>
              <a:rPr lang="fr-FR" altLang="en-US" dirty="0"/>
              <a:t> store for ADFS</a:t>
            </a:r>
          </a:p>
          <a:p>
            <a:r>
              <a:rPr lang="fr-FR" dirty="0"/>
              <a:t>Informations</a:t>
            </a:r>
          </a:p>
          <a:p>
            <a:pPr lvl="1"/>
            <a:r>
              <a:rPr lang="fr-FR" altLang="en-US" dirty="0"/>
              <a:t>@</a:t>
            </a:r>
            <a:r>
              <a:rPr lang="fr-FR" altLang="en-US" dirty="0" err="1"/>
              <a:t>jm_thia</a:t>
            </a:r>
            <a:endParaRPr lang="fr-FR" altLang="en-US" dirty="0"/>
          </a:p>
          <a:p>
            <a:pPr lvl="1"/>
            <a:r>
              <a:rPr lang="fr-FR" altLang="en-US" dirty="0"/>
              <a:t>jmITnotes.wordpress.com</a:t>
            </a:r>
          </a:p>
          <a:p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err="1"/>
              <a:t>Takeaway</a:t>
            </a:r>
            <a:r>
              <a:rPr lang="fr-FR" dirty="0"/>
              <a:t> links</a:t>
            </a:r>
          </a:p>
        </p:txBody>
      </p:sp>
    </p:spTree>
    <p:extLst>
      <p:ext uri="{BB962C8B-B14F-4D97-AF65-F5344CB8AC3E}">
        <p14:creationId xmlns:p14="http://schemas.microsoft.com/office/powerpoint/2010/main" val="377274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GB" dirty="0"/>
              <a:t>Jean-Marie.THIA@cnrs.fr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41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11999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SharePoint </a:t>
            </a:r>
            <a:r>
              <a:rPr lang="fr-FR" dirty="0" err="1"/>
              <a:t>authN</a:t>
            </a:r>
            <a:r>
              <a:rPr lang="fr-FR" dirty="0"/>
              <a:t> &amp; </a:t>
            </a:r>
            <a:r>
              <a:rPr lang="fr-FR" dirty="0" err="1"/>
              <a:t>authZ</a:t>
            </a:r>
            <a:r>
              <a:rPr lang="fr-FR" dirty="0"/>
              <a:t> </a:t>
            </a:r>
            <a:r>
              <a:rPr lang="fr-FR" dirty="0" err="1"/>
              <a:t>principle</a:t>
            </a:r>
            <a:endParaRPr lang="fr-FR" dirty="0"/>
          </a:p>
        </p:txBody>
      </p:sp>
      <p:sp>
        <p:nvSpPr>
          <p:cNvPr id="6" name="Rectangle 5"/>
          <p:cNvSpPr/>
          <p:nvPr/>
        </p:nvSpPr>
        <p:spPr>
          <a:xfrm>
            <a:off x="2414819" y="1098616"/>
            <a:ext cx="4359662" cy="3538480"/>
          </a:xfrm>
          <a:prstGeom prst="rect">
            <a:avLst/>
          </a:prstGeom>
          <a:noFill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Rectangle 6"/>
          <p:cNvSpPr/>
          <p:nvPr/>
        </p:nvSpPr>
        <p:spPr>
          <a:xfrm>
            <a:off x="4930452" y="3278284"/>
            <a:ext cx="1590850" cy="100665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Item</a:t>
            </a:r>
          </a:p>
        </p:txBody>
      </p:sp>
      <p:sp>
        <p:nvSpPr>
          <p:cNvPr id="8" name="Rectangle 7"/>
          <p:cNvSpPr/>
          <p:nvPr/>
        </p:nvSpPr>
        <p:spPr>
          <a:xfrm>
            <a:off x="3117483" y="1358297"/>
            <a:ext cx="522628" cy="292664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STS</a:t>
            </a:r>
          </a:p>
        </p:txBody>
      </p:sp>
      <p:sp>
        <p:nvSpPr>
          <p:cNvPr id="9" name="Rectangle 8"/>
          <p:cNvSpPr/>
          <p:nvPr/>
        </p:nvSpPr>
        <p:spPr>
          <a:xfrm>
            <a:off x="4930453" y="1485773"/>
            <a:ext cx="1592216" cy="76642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>
                    <a:lumMod val="50000"/>
                  </a:schemeClr>
                </a:solidFill>
              </a:rPr>
              <a:t>People </a:t>
            </a:r>
            <a:r>
              <a:rPr lang="fr-FR" dirty="0" err="1">
                <a:solidFill>
                  <a:schemeClr val="bg1">
                    <a:lumMod val="50000"/>
                  </a:schemeClr>
                </a:solidFill>
              </a:rPr>
              <a:t>Picker</a:t>
            </a:r>
            <a:endParaRPr lang="fr-FR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Down Arrow 9"/>
          <p:cNvSpPr/>
          <p:nvPr/>
        </p:nvSpPr>
        <p:spPr>
          <a:xfrm>
            <a:off x="5697163" y="2419123"/>
            <a:ext cx="249833" cy="717921"/>
          </a:xfrm>
          <a:prstGeom prst="down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1" name="Right Arrow 10"/>
          <p:cNvSpPr/>
          <p:nvPr/>
        </p:nvSpPr>
        <p:spPr>
          <a:xfrm>
            <a:off x="1718299" y="3523997"/>
            <a:ext cx="3116362" cy="352765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TextBox 11"/>
          <p:cNvSpPr txBox="1"/>
          <p:nvPr/>
        </p:nvSpPr>
        <p:spPr>
          <a:xfrm rot="20362567">
            <a:off x="3968004" y="2643157"/>
            <a:ext cx="1433906" cy="300082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fr-FR" dirty="0">
                <a:solidFill>
                  <a:schemeClr val="accent6">
                    <a:lumMod val="75000"/>
                  </a:schemeClr>
                </a:solidFill>
              </a:rPr>
              <a:t>SharePoint</a:t>
            </a:r>
          </a:p>
        </p:txBody>
      </p:sp>
      <p:sp>
        <p:nvSpPr>
          <p:cNvPr id="13" name="Rectangle 12"/>
          <p:cNvSpPr/>
          <p:nvPr/>
        </p:nvSpPr>
        <p:spPr>
          <a:xfrm>
            <a:off x="5059633" y="1136101"/>
            <a:ext cx="1362934" cy="38259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200" dirty="0">
                <a:solidFill>
                  <a:schemeClr val="bg1"/>
                </a:solidFill>
              </a:rPr>
              <a:t>Custom claim provider</a:t>
            </a:r>
          </a:p>
        </p:txBody>
      </p:sp>
      <p:sp>
        <p:nvSpPr>
          <p:cNvPr id="14" name="Rectangle 13"/>
          <p:cNvSpPr/>
          <p:nvPr/>
        </p:nvSpPr>
        <p:spPr>
          <a:xfrm>
            <a:off x="2785330" y="3257837"/>
            <a:ext cx="597374" cy="48664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>
                <a:solidFill>
                  <a:schemeClr val="bg1"/>
                </a:solidFill>
              </a:rPr>
              <a:t>ti*</a:t>
            </a: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567" y="3539867"/>
            <a:ext cx="745072" cy="745072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7724" y="3556249"/>
            <a:ext cx="728918" cy="7289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90394" y="3089686"/>
            <a:ext cx="436655" cy="618272"/>
          </a:xfrm>
          <a:prstGeom prst="rect">
            <a:avLst/>
          </a:prstGeom>
        </p:spPr>
      </p:pic>
      <p:sp>
        <p:nvSpPr>
          <p:cNvPr id="18" name="Rounded Rectangular Callout 17"/>
          <p:cNvSpPr/>
          <p:nvPr/>
        </p:nvSpPr>
        <p:spPr>
          <a:xfrm>
            <a:off x="223017" y="2778083"/>
            <a:ext cx="1734828" cy="538549"/>
          </a:xfrm>
          <a:prstGeom prst="wedgeRoundRectCallout">
            <a:avLst>
              <a:gd name="adj1" fmla="val -4707"/>
              <a:gd name="adj2" fmla="val 88049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Bob </a:t>
            </a:r>
            <a:r>
              <a:rPr lang="fr-FR" dirty="0" err="1"/>
              <a:t>needs</a:t>
            </a:r>
            <a:r>
              <a:rPr lang="fr-FR" dirty="0"/>
              <a:t> </a:t>
            </a:r>
            <a:r>
              <a:rPr lang="fr-FR" dirty="0" err="1"/>
              <a:t>access</a:t>
            </a:r>
            <a:r>
              <a:rPr lang="fr-FR" dirty="0"/>
              <a:t> to a SharePoint item</a:t>
            </a:r>
          </a:p>
        </p:txBody>
      </p:sp>
      <p:sp>
        <p:nvSpPr>
          <p:cNvPr id="19" name="Rounded Rectangular Callout 18"/>
          <p:cNvSpPr/>
          <p:nvPr/>
        </p:nvSpPr>
        <p:spPr>
          <a:xfrm>
            <a:off x="6999980" y="2778083"/>
            <a:ext cx="1739192" cy="591813"/>
          </a:xfrm>
          <a:prstGeom prst="wedgeRoundRectCallout">
            <a:avLst>
              <a:gd name="adj1" fmla="val -23264"/>
              <a:gd name="adj2" fmla="val 75328"/>
              <a:gd name="adj3" fmla="val 1666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FR" dirty="0"/>
              <a:t>Alice </a:t>
            </a:r>
            <a:r>
              <a:rPr lang="fr-FR" dirty="0" err="1"/>
              <a:t>gives</a:t>
            </a:r>
            <a:r>
              <a:rPr lang="fr-FR" dirty="0"/>
              <a:t> Bob </a:t>
            </a:r>
            <a:r>
              <a:rPr lang="fr-FR" dirty="0" err="1"/>
              <a:t>access</a:t>
            </a:r>
            <a:r>
              <a:rPr lang="fr-FR" dirty="0"/>
              <a:t> </a:t>
            </a:r>
            <a:r>
              <a:rPr lang="fr-FR" dirty="0" err="1"/>
              <a:t>with</a:t>
            </a:r>
            <a:r>
              <a:rPr lang="fr-FR" dirty="0"/>
              <a:t> a claim</a:t>
            </a: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687209" y="3449454"/>
            <a:ext cx="343160" cy="57673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3758" y="3573528"/>
            <a:ext cx="526293" cy="526293"/>
          </a:xfrm>
          <a:prstGeom prst="rect">
            <a:avLst/>
          </a:prstGeom>
        </p:spPr>
      </p:pic>
      <p:sp>
        <p:nvSpPr>
          <p:cNvPr id="22" name="Rectangular Callout 21"/>
          <p:cNvSpPr/>
          <p:nvPr/>
        </p:nvSpPr>
        <p:spPr>
          <a:xfrm>
            <a:off x="6999980" y="1101244"/>
            <a:ext cx="1976513" cy="1195362"/>
          </a:xfrm>
          <a:prstGeom prst="wedgeRectCallout">
            <a:avLst>
              <a:gd name="adj1" fmla="val -71991"/>
              <a:gd name="adj2" fmla="val 29548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dirty="0"/>
              <a:t>Alice sets </a:t>
            </a:r>
            <a:r>
              <a:rPr lang="fr-FR" i="1" dirty="0" err="1"/>
              <a:t>authorizations</a:t>
            </a:r>
            <a:r>
              <a:rPr lang="fr-FR" i="1" dirty="0"/>
              <a:t> </a:t>
            </a:r>
            <a:r>
              <a:rPr lang="fr-FR" i="1" dirty="0" err="1"/>
              <a:t>with</a:t>
            </a:r>
            <a:r>
              <a:rPr lang="fr-FR" i="1" dirty="0"/>
              <a:t> the people </a:t>
            </a:r>
            <a:r>
              <a:rPr lang="fr-FR" i="1" dirty="0" err="1"/>
              <a:t>picker</a:t>
            </a:r>
            <a:r>
              <a:rPr lang="fr-FR" i="1" dirty="0"/>
              <a:t>.</a:t>
            </a:r>
          </a:p>
          <a:p>
            <a:r>
              <a:rPr lang="fr-FR" i="1" dirty="0"/>
              <a:t>A custom claim provider </a:t>
            </a:r>
            <a:r>
              <a:rPr lang="fr-FR" i="1" dirty="0" err="1"/>
              <a:t>makes</a:t>
            </a:r>
            <a:r>
              <a:rPr lang="fr-FR" i="1" dirty="0"/>
              <a:t> the </a:t>
            </a:r>
            <a:r>
              <a:rPr lang="fr-FR" i="1" dirty="0" err="1"/>
              <a:t>picker</a:t>
            </a:r>
            <a:r>
              <a:rPr lang="fr-FR" i="1" dirty="0"/>
              <a:t> </a:t>
            </a:r>
            <a:r>
              <a:rPr lang="fr-FR" i="1" dirty="0" err="1"/>
              <a:t>behave</a:t>
            </a:r>
            <a:r>
              <a:rPr lang="fr-FR" i="1" dirty="0"/>
              <a:t> the </a:t>
            </a:r>
            <a:r>
              <a:rPr lang="fr-FR" i="1" dirty="0" err="1"/>
              <a:t>way</a:t>
            </a:r>
            <a:r>
              <a:rPr lang="fr-FR" i="1" dirty="0"/>
              <a:t> </a:t>
            </a:r>
            <a:r>
              <a:rPr lang="fr-FR" i="1" dirty="0" err="1"/>
              <a:t>we</a:t>
            </a:r>
            <a:r>
              <a:rPr lang="fr-FR" i="1" dirty="0"/>
              <a:t> </a:t>
            </a:r>
            <a:r>
              <a:rPr lang="fr-FR" i="1" dirty="0" err="1"/>
              <a:t>want</a:t>
            </a:r>
            <a:r>
              <a:rPr lang="fr-FR" i="1" dirty="0"/>
              <a:t>.</a:t>
            </a:r>
          </a:p>
        </p:txBody>
      </p:sp>
      <p:sp>
        <p:nvSpPr>
          <p:cNvPr id="23" name="Rectangular Callout 22"/>
          <p:cNvSpPr/>
          <p:nvPr/>
        </p:nvSpPr>
        <p:spPr>
          <a:xfrm>
            <a:off x="192542" y="1098616"/>
            <a:ext cx="1976513" cy="854795"/>
          </a:xfrm>
          <a:prstGeom prst="wedgeRectCallout">
            <a:avLst>
              <a:gd name="adj1" fmla="val 74140"/>
              <a:gd name="adj2" fmla="val 22237"/>
            </a:avLst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fr-FR" i="1" dirty="0"/>
              <a:t>The Secure </a:t>
            </a:r>
            <a:r>
              <a:rPr lang="fr-FR" i="1" dirty="0" err="1"/>
              <a:t>Token</a:t>
            </a:r>
            <a:r>
              <a:rPr lang="fr-FR" i="1" dirty="0"/>
              <a:t> Service </a:t>
            </a:r>
            <a:r>
              <a:rPr lang="fr-FR" i="1" dirty="0" err="1"/>
              <a:t>handles</a:t>
            </a:r>
            <a:r>
              <a:rPr lang="fr-FR" i="1" dirty="0"/>
              <a:t> </a:t>
            </a:r>
            <a:r>
              <a:rPr lang="fr-FR" i="1" dirty="0" err="1"/>
              <a:t>authentication</a:t>
            </a:r>
            <a:r>
              <a:rPr lang="fr-FR" i="1" dirty="0"/>
              <a:t>, claims </a:t>
            </a:r>
            <a:r>
              <a:rPr lang="fr-FR" i="1" dirty="0" err="1"/>
              <a:t>definition</a:t>
            </a:r>
            <a:r>
              <a:rPr lang="fr-FR" i="1" dirty="0"/>
              <a:t> and provider </a:t>
            </a:r>
            <a:r>
              <a:rPr lang="fr-FR" i="1" dirty="0" err="1"/>
              <a:t>declaration</a:t>
            </a:r>
            <a:r>
              <a:rPr lang="fr-FR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206355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5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2" presetClass="path" presetSubtype="0" accel="50000" fill="hold" nodeType="withEffect" p14:presetBounceEnd="15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66667E-6 2.34568E-6 L 0.34254 -0.03611 " pathEditMode="relative" rAng="0" ptsTypes="AA" p14:bounceEnd="15000">
                                          <p:cBhvr>
                                            <p:cTn id="70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118" y="-18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3" grpId="0" animBg="1"/>
          <p:bldP spid="14" grpId="0" animBg="1"/>
          <p:bldP spid="18" grpId="0" animBg="1"/>
          <p:bldP spid="19" grpId="0" animBg="1"/>
          <p:bldP spid="22" grpId="0" animBg="1"/>
          <p:bldP spid="23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1" fill="hold">
                          <p:stCondLst>
                            <p:cond delay="indefinite"/>
                          </p:stCondLst>
                          <p:childTnLst>
                            <p:par>
                              <p:cTn id="1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3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15" presetID="45" presetClass="entr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0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" dur="20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0" fill="hold">
                          <p:stCondLst>
                            <p:cond delay="indefinite"/>
                          </p:stCondLst>
                          <p:childTnLst>
                            <p:par>
                              <p:cTn id="21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2" presetID="1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45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1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 fmla="#ppt_w*sin(2.5*pi*$)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1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2" dur="2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34" presetID="2" presetClass="exit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1+ppt_h/2"/>
                                              </p:val>
                                            </p:tav>
                                          </p:tavLst>
                                        </p:anim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499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hidden"/>
                                          </p:to>
                                        </p:se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8" fill="hold">
                          <p:stCondLst>
                            <p:cond delay="indefinite"/>
                          </p:stCondLst>
                          <p:childTnLst>
                            <p:par>
                              <p:cTn id="3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0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2" presetID="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44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2" fill="hold">
                          <p:stCondLst>
                            <p:cond delay="indefinite"/>
                          </p:stCondLst>
                          <p:childTnLst>
                            <p:par>
                              <p:cTn id="5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4" presetID="1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9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</p:childTnLst>
                                    </p:cTn>
                                  </p:par>
                                  <p:par>
                                    <p:cTn id="56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8" dur="10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9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4" fill="hold">
                          <p:stCondLst>
                            <p:cond delay="indefinite"/>
                          </p:stCondLst>
                          <p:childTnLst>
                            <p:par>
                              <p:cTn id="6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6" presetID="10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42" presetClass="path" presetSubtype="0" accel="5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1.66667E-6 2.34568E-6 L 0.34254 -0.03611 " pathEditMode="relative" rAng="0" ptsTypes="AA">
                                          <p:cBhvr>
                                            <p:cTn id="70" dur="20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7118" y="-1821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13" grpId="0" animBg="1"/>
          <p:bldP spid="14" grpId="0" animBg="1"/>
          <p:bldP spid="18" grpId="0" animBg="1"/>
          <p:bldP spid="19" grpId="0" animBg="1"/>
          <p:bldP spid="22" grpId="0" animBg="1"/>
          <p:bldP spid="23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63"/>
          <p:cNvSpPr/>
          <p:nvPr/>
        </p:nvSpPr>
        <p:spPr>
          <a:xfrm>
            <a:off x="3881139" y="1075514"/>
            <a:ext cx="1127580" cy="6301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Roles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Repositories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3797092" y="1138582"/>
            <a:ext cx="1127580" cy="6301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Roles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Repositories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5" name="Picture 5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614" y="3577243"/>
            <a:ext cx="745072" cy="745072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74803" y="4368124"/>
            <a:ext cx="555766" cy="206155"/>
          </a:xfrm>
        </p:spPr>
        <p:txBody>
          <a:bodyPr/>
          <a:lstStyle/>
          <a:p>
            <a:fld id="{6F576E6A-F32A-4612-884C-86870357C6B4}" type="slidenum">
              <a:rPr lang="en-GB" smtClean="0"/>
              <a:t>3</a:t>
            </a:fld>
            <a:endParaRPr lang="en-GB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The puzzle</a:t>
            </a:r>
          </a:p>
        </p:txBody>
      </p:sp>
      <p:sp>
        <p:nvSpPr>
          <p:cNvPr id="4" name="Rectangle 3"/>
          <p:cNvSpPr/>
          <p:nvPr/>
        </p:nvSpPr>
        <p:spPr>
          <a:xfrm flipH="1">
            <a:off x="1857665" y="1217447"/>
            <a:ext cx="82265" cy="34549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979851" y="1995641"/>
            <a:ext cx="3070577" cy="2726823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427444" y="3504401"/>
            <a:ext cx="1386840" cy="10809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Item</a:t>
            </a:r>
          </a:p>
        </p:txBody>
      </p:sp>
      <p:sp>
        <p:nvSpPr>
          <p:cNvPr id="7" name="Rectangle 6"/>
          <p:cNvSpPr/>
          <p:nvPr/>
        </p:nvSpPr>
        <p:spPr>
          <a:xfrm>
            <a:off x="4144423" y="2109446"/>
            <a:ext cx="693803" cy="24758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</a:rPr>
              <a:t>STS</a:t>
            </a:r>
          </a:p>
        </p:txBody>
      </p:sp>
      <p:sp>
        <p:nvSpPr>
          <p:cNvPr id="8" name="Rectangle 7"/>
          <p:cNvSpPr/>
          <p:nvPr/>
        </p:nvSpPr>
        <p:spPr>
          <a:xfrm>
            <a:off x="5427444" y="2109446"/>
            <a:ext cx="1386840" cy="82296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</a:rPr>
              <a:t>People </a:t>
            </a: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</a:rPr>
              <a:t>Picker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412939" y="3869656"/>
            <a:ext cx="833443" cy="73506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ADFS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64772" y="2652195"/>
            <a:ext cx="860759" cy="55968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IdP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64772" y="1349527"/>
            <a:ext cx="860759" cy="684499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Directory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713045" y="1194205"/>
            <a:ext cx="1127580" cy="63016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Roles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Repositories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Bent Arrow 12"/>
          <p:cNvSpPr/>
          <p:nvPr/>
        </p:nvSpPr>
        <p:spPr>
          <a:xfrm flipH="1">
            <a:off x="4973963" y="1258088"/>
            <a:ext cx="1167655" cy="696434"/>
          </a:xfrm>
          <a:prstGeom prst="bentArrow">
            <a:avLst>
              <a:gd name="adj1" fmla="val 32294"/>
              <a:gd name="adj2" fmla="val 31565"/>
              <a:gd name="adj3" fmla="val 33753"/>
              <a:gd name="adj4" fmla="val 43750"/>
            </a:avLst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4" name="Down Arrow 13"/>
          <p:cNvSpPr/>
          <p:nvPr/>
        </p:nvSpPr>
        <p:spPr>
          <a:xfrm>
            <a:off x="5877956" y="2999392"/>
            <a:ext cx="484632" cy="438023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5" name="Right Arrow 14"/>
          <p:cNvSpPr/>
          <p:nvPr/>
        </p:nvSpPr>
        <p:spPr>
          <a:xfrm>
            <a:off x="4924672" y="3970180"/>
            <a:ext cx="416325" cy="484632"/>
          </a:xfrm>
          <a:prstGeom prst="right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Bent Arrow 17"/>
          <p:cNvSpPr/>
          <p:nvPr/>
        </p:nvSpPr>
        <p:spPr>
          <a:xfrm>
            <a:off x="2688306" y="1285205"/>
            <a:ext cx="948532" cy="2391284"/>
          </a:xfrm>
          <a:prstGeom prst="bentArrow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9" name="Up Arrow 18"/>
          <p:cNvSpPr/>
          <p:nvPr/>
        </p:nvSpPr>
        <p:spPr>
          <a:xfrm>
            <a:off x="706491" y="2170785"/>
            <a:ext cx="377319" cy="310935"/>
          </a:xfrm>
          <a:prstGeom prst="up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833214" y="3359025"/>
            <a:ext cx="729256" cy="641016"/>
            <a:chOff x="5675765" y="5091322"/>
            <a:chExt cx="942554" cy="942554"/>
          </a:xfrm>
        </p:grpSpPr>
        <p:sp>
          <p:nvSpPr>
            <p:cNvPr id="21" name="Oval 20"/>
            <p:cNvSpPr/>
            <p:nvPr/>
          </p:nvSpPr>
          <p:spPr>
            <a:xfrm>
              <a:off x="5786606" y="5787867"/>
              <a:ext cx="781982" cy="2307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5765" y="5091322"/>
              <a:ext cx="942554" cy="942554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4502719" y="3545453"/>
            <a:ext cx="597930" cy="682463"/>
            <a:chOff x="4604024" y="2240889"/>
            <a:chExt cx="920576" cy="920576"/>
          </a:xfrm>
        </p:grpSpPr>
        <p:sp>
          <p:nvSpPr>
            <p:cNvPr id="24" name="Oval 23"/>
            <p:cNvSpPr/>
            <p:nvPr/>
          </p:nvSpPr>
          <p:spPr>
            <a:xfrm>
              <a:off x="4677649" y="2930696"/>
              <a:ext cx="781982" cy="230769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4024" y="2240889"/>
              <a:ext cx="920576" cy="920576"/>
            </a:xfrm>
            <a:prstGeom prst="rect">
              <a:avLst/>
            </a:prstGeom>
          </p:spPr>
        </p:pic>
      </p:grpSp>
      <p:sp>
        <p:nvSpPr>
          <p:cNvPr id="27" name="TextBox 26"/>
          <p:cNvSpPr txBox="1"/>
          <p:nvPr/>
        </p:nvSpPr>
        <p:spPr>
          <a:xfrm>
            <a:off x="5387252" y="1239739"/>
            <a:ext cx="1878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1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Does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fr-FR" sz="1200" b="0" i="1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that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 claim value </a:t>
            </a:r>
            <a:r>
              <a:rPr kumimoji="0" lang="fr-FR" sz="1200" b="0" i="1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exist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for </a:t>
            </a:r>
            <a:r>
              <a:rPr kumimoji="0" lang="fr-FR" sz="1200" b="0" i="1" u="none" strike="noStrike" kern="0" cap="none" spc="0" normalizeH="0" baseline="0" noProof="0" dirty="0" err="1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this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uLnTx/>
                <a:uFillTx/>
              </a:rPr>
              <a:t> claim type ?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109808" y="2348421"/>
            <a:ext cx="146148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1" u="none" strike="noStrike" kern="0" cap="none" spc="0" normalizeH="0" baseline="0" noProof="0" dirty="0" err="1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Give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 me all the </a:t>
            </a:r>
            <a:r>
              <a:rPr kumimoji="0" lang="fr-FR" sz="1200" b="0" i="1" u="none" strike="noStrike" kern="0" cap="none" spc="0" normalizeH="0" baseline="0" noProof="0" dirty="0" err="1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roles</a:t>
            </a:r>
            <a:endParaRPr kumimoji="0" lang="fr-FR" sz="1200" b="0" i="1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For </a:t>
            </a:r>
            <a:r>
              <a:rPr kumimoji="0" lang="fr-FR" sz="1200" b="0" i="1" u="none" strike="noStrike" kern="0" cap="none" spc="0" normalizeH="0" baseline="0" noProof="0" dirty="0" err="1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this</a:t>
            </a:r>
            <a:r>
              <a:rPr kumimoji="0" lang="fr-FR" sz="1200" b="0" i="1" u="none" strike="noStrike" kern="0" cap="none" spc="0" normalizeH="0" baseline="0" noProof="0" dirty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fr-FR" sz="1200" b="0" i="1" u="none" strike="noStrike" kern="0" cap="none" spc="0" normalizeH="0" baseline="0" noProof="0" dirty="0" err="1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uLnTx/>
                <a:uFillTx/>
              </a:rPr>
              <a:t>identity</a:t>
            </a:r>
            <a:endParaRPr kumimoji="0" lang="fr-FR" sz="1200" b="0" i="1" u="none" strike="noStrike" kern="0" cap="none" spc="0" normalizeH="0" baseline="0" noProof="0" dirty="0">
              <a:ln>
                <a:noFill/>
              </a:ln>
              <a:solidFill>
                <a:schemeClr val="accent4">
                  <a:lumMod val="5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9" name="TextBox 28"/>
          <p:cNvSpPr txBox="1"/>
          <p:nvPr/>
        </p:nvSpPr>
        <p:spPr>
          <a:xfrm rot="19740603">
            <a:off x="4668962" y="2331032"/>
            <a:ext cx="861005" cy="27699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</a:rPr>
              <a:t>SharePoint</a:t>
            </a:r>
          </a:p>
        </p:txBody>
      </p:sp>
      <p:sp>
        <p:nvSpPr>
          <p:cNvPr id="36" name="Striped Right Arrow 35"/>
          <p:cNvSpPr/>
          <p:nvPr/>
        </p:nvSpPr>
        <p:spPr>
          <a:xfrm rot="5400000">
            <a:off x="2554486" y="3464407"/>
            <a:ext cx="513621" cy="557646"/>
          </a:xfrm>
          <a:prstGeom prst="stripedRightArrow">
            <a:avLst>
              <a:gd name="adj1" fmla="val 50000"/>
              <a:gd name="adj2" fmla="val 5421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Striped Right Arrow 37"/>
          <p:cNvSpPr/>
          <p:nvPr/>
        </p:nvSpPr>
        <p:spPr>
          <a:xfrm>
            <a:off x="905341" y="3969493"/>
            <a:ext cx="1633659" cy="560032"/>
          </a:xfrm>
          <a:prstGeom prst="stripedRightArrow">
            <a:avLst>
              <a:gd name="adj1" fmla="val 50000"/>
              <a:gd name="adj2" fmla="val 5421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44764" y="4094782"/>
            <a:ext cx="1254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SAML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attributes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1" name="Plus 40"/>
          <p:cNvSpPr/>
          <p:nvPr/>
        </p:nvSpPr>
        <p:spPr>
          <a:xfrm>
            <a:off x="2426643" y="3880097"/>
            <a:ext cx="239593" cy="222324"/>
          </a:xfrm>
          <a:prstGeom prst="mathPl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148527" y="4063824"/>
            <a:ext cx="851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My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Claims</a:t>
            </a:r>
          </a:p>
        </p:txBody>
      </p:sp>
      <p:grpSp>
        <p:nvGrpSpPr>
          <p:cNvPr id="43" name="Group 42"/>
          <p:cNvGrpSpPr/>
          <p:nvPr/>
        </p:nvGrpSpPr>
        <p:grpSpPr>
          <a:xfrm>
            <a:off x="2207623" y="4109275"/>
            <a:ext cx="220089" cy="233481"/>
            <a:chOff x="2024266" y="5684713"/>
            <a:chExt cx="263214" cy="276999"/>
          </a:xfrm>
        </p:grpSpPr>
        <p:sp>
          <p:nvSpPr>
            <p:cNvPr id="44" name="Oval 43"/>
            <p:cNvSpPr/>
            <p:nvPr/>
          </p:nvSpPr>
          <p:spPr>
            <a:xfrm>
              <a:off x="2066393" y="5736193"/>
              <a:ext cx="214367" cy="21976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2024266" y="568471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</a:rPr>
                <a:t>1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>
            <a:off x="2678507" y="3657383"/>
            <a:ext cx="220917" cy="247166"/>
            <a:chOff x="2819311" y="5849835"/>
            <a:chExt cx="263214" cy="276999"/>
          </a:xfrm>
        </p:grpSpPr>
        <p:sp>
          <p:nvSpPr>
            <p:cNvPr id="47" name="Oval 46"/>
            <p:cNvSpPr/>
            <p:nvPr/>
          </p:nvSpPr>
          <p:spPr>
            <a:xfrm>
              <a:off x="2861346" y="5888593"/>
              <a:ext cx="214367" cy="21976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2819311" y="5849835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</a:rPr>
                <a:t>2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6702275" y="3869656"/>
            <a:ext cx="2237780" cy="830997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28600" marR="0" lvl="0" indent="-228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OID are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transformed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to claim type.</a:t>
            </a:r>
          </a:p>
          <a:p>
            <a:pPr marL="228600" marR="0" lvl="0" indent="-2286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Claims augmentation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with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attribute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stores.</a:t>
            </a:r>
          </a:p>
        </p:txBody>
      </p:sp>
      <p:sp>
        <p:nvSpPr>
          <p:cNvPr id="52" name="Rectangle 51"/>
          <p:cNvSpPr/>
          <p:nvPr/>
        </p:nvSpPr>
        <p:spPr>
          <a:xfrm>
            <a:off x="5521020" y="2003490"/>
            <a:ext cx="1181255" cy="30795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Custom claim provider</a:t>
            </a:r>
          </a:p>
        </p:txBody>
      </p:sp>
      <p:sp>
        <p:nvSpPr>
          <p:cNvPr id="53" name="Rectangle 52"/>
          <p:cNvSpPr/>
          <p:nvPr/>
        </p:nvSpPr>
        <p:spPr>
          <a:xfrm>
            <a:off x="4010382" y="3935948"/>
            <a:ext cx="484060" cy="52254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ti*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998811" y="5442326"/>
            <a:ext cx="23189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rPr>
              <a:t>* ti =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rPr>
              <a:t>Trusted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rPr>
              <a:t>Identity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rPr>
              <a:t>Token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rPr>
              <a:t>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</a:rPr>
              <a:t>Issuer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40" name="Striped Right Arrow 39"/>
          <p:cNvSpPr/>
          <p:nvPr/>
        </p:nvSpPr>
        <p:spPr>
          <a:xfrm>
            <a:off x="3122941" y="3951833"/>
            <a:ext cx="971070" cy="525164"/>
          </a:xfrm>
          <a:prstGeom prst="stripedRightArrow">
            <a:avLst>
              <a:gd name="adj1" fmla="val 50000"/>
              <a:gd name="adj2" fmla="val 5421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pic>
        <p:nvPicPr>
          <p:cNvPr id="56" name="Picture 5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171" y="3319668"/>
            <a:ext cx="350208" cy="406870"/>
          </a:xfrm>
          <a:prstGeom prst="rect">
            <a:avLst/>
          </a:prstGeom>
        </p:spPr>
      </p:pic>
      <p:sp>
        <p:nvSpPr>
          <p:cNvPr id="57" name="Line Callout 1 56"/>
          <p:cNvSpPr/>
          <p:nvPr/>
        </p:nvSpPr>
        <p:spPr>
          <a:xfrm>
            <a:off x="7183767" y="2920645"/>
            <a:ext cx="1414522" cy="699833"/>
          </a:xfrm>
          <a:prstGeom prst="borderCallout1">
            <a:avLst>
              <a:gd name="adj1" fmla="val 27461"/>
              <a:gd name="adj2" fmla="val -3305"/>
              <a:gd name="adj3" fmla="val 92669"/>
              <a:gd name="adj4" fmla="val -77159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lvl="0"/>
            <a:r>
              <a:rPr lang="fr-FR" sz="1200" kern="0" dirty="0" err="1">
                <a:solidFill>
                  <a:sysClr val="windowText" lastClr="000000"/>
                </a:solidFill>
              </a:rPr>
              <a:t>Authorise</a:t>
            </a:r>
            <a:r>
              <a:rPr lang="fr-FR" sz="1200" kern="0" dirty="0">
                <a:solidFill>
                  <a:sysClr val="windowText" lastClr="000000"/>
                </a:solidFill>
              </a:rPr>
              <a:t> </a:t>
            </a:r>
            <a:r>
              <a:rPr lang="fr-FR" sz="1200" kern="0" dirty="0" err="1">
                <a:solidFill>
                  <a:sysClr val="windowText" lastClr="000000"/>
                </a:solidFill>
              </a:rPr>
              <a:t>access</a:t>
            </a:r>
            <a:r>
              <a:rPr lang="fr-FR" sz="1200" kern="0" dirty="0">
                <a:solidFill>
                  <a:sysClr val="windowText" lastClr="000000"/>
                </a:solidFill>
              </a:rPr>
              <a:t> to the </a:t>
            </a:r>
            <a:r>
              <a:rPr lang="fr-FR" sz="1200" kern="0" dirty="0" err="1">
                <a:solidFill>
                  <a:sysClr val="windowText" lastClr="000000"/>
                </a:solidFill>
              </a:rPr>
              <a:t>selected</a:t>
            </a:r>
            <a:r>
              <a:rPr lang="fr-FR" sz="1200" kern="0" dirty="0">
                <a:solidFill>
                  <a:sysClr val="windowText" lastClr="000000"/>
                </a:solidFill>
              </a:rPr>
              <a:t> claim type and value</a:t>
            </a:r>
          </a:p>
          <a:p>
            <a:endParaRPr lang="fr-FR" sz="1200" dirty="0"/>
          </a:p>
        </p:txBody>
      </p:sp>
      <p:sp>
        <p:nvSpPr>
          <p:cNvPr id="50" name="Line Callout 1 49"/>
          <p:cNvSpPr/>
          <p:nvPr/>
        </p:nvSpPr>
        <p:spPr>
          <a:xfrm>
            <a:off x="7183767" y="1694460"/>
            <a:ext cx="1487459" cy="859491"/>
          </a:xfrm>
          <a:prstGeom prst="borderCallout1">
            <a:avLst>
              <a:gd name="adj1" fmla="val 29652"/>
              <a:gd name="adj2" fmla="val -2408"/>
              <a:gd name="adj3" fmla="val 49580"/>
              <a:gd name="adj4" fmla="val -35612"/>
            </a:avLst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t"/>
          <a:lstStyle/>
          <a:p>
            <a:pPr defTabSz="914400">
              <a:defRPr/>
            </a:pPr>
            <a:r>
              <a:rPr lang="fr-FR" sz="1200" kern="0" dirty="0">
                <a:solidFill>
                  <a:sysClr val="windowText" lastClr="000000"/>
                </a:solidFill>
              </a:rPr>
              <a:t>Claim values are </a:t>
            </a:r>
            <a:r>
              <a:rPr lang="fr-FR" sz="1200" kern="0" dirty="0" err="1">
                <a:solidFill>
                  <a:sysClr val="windowText" lastClr="000000"/>
                </a:solidFill>
              </a:rPr>
              <a:t>only</a:t>
            </a:r>
            <a:r>
              <a:rPr lang="fr-FR" sz="1200" kern="0" dirty="0">
                <a:solidFill>
                  <a:sysClr val="windowText" lastClr="000000"/>
                </a:solidFill>
              </a:rPr>
              <a:t> </a:t>
            </a:r>
            <a:r>
              <a:rPr lang="fr-FR" sz="1200" kern="0" dirty="0" err="1">
                <a:solidFill>
                  <a:sysClr val="windowText" lastClr="000000"/>
                </a:solidFill>
              </a:rPr>
              <a:t>checked</a:t>
            </a:r>
            <a:r>
              <a:rPr lang="fr-FR" sz="1200" kern="0" dirty="0">
                <a:solidFill>
                  <a:sysClr val="windowText" lastClr="000000"/>
                </a:solidFill>
              </a:rPr>
              <a:t> </a:t>
            </a:r>
            <a:r>
              <a:rPr lang="fr-FR" sz="1200" kern="0" dirty="0" err="1">
                <a:solidFill>
                  <a:sysClr val="windowText" lastClr="000000"/>
                </a:solidFill>
              </a:rPr>
              <a:t>when</a:t>
            </a:r>
            <a:r>
              <a:rPr lang="fr-FR" sz="1200" kern="0" dirty="0">
                <a:solidFill>
                  <a:sysClr val="windowText" lastClr="000000"/>
                </a:solidFill>
              </a:rPr>
              <a:t> </a:t>
            </a:r>
            <a:r>
              <a:rPr lang="fr-FR" sz="1200" kern="0" dirty="0" err="1">
                <a:solidFill>
                  <a:sysClr val="windowText" lastClr="000000"/>
                </a:solidFill>
              </a:rPr>
              <a:t>using</a:t>
            </a:r>
            <a:r>
              <a:rPr lang="fr-FR" sz="1200" kern="0" dirty="0">
                <a:solidFill>
                  <a:sysClr val="windowText" lastClr="000000"/>
                </a:solidFill>
              </a:rPr>
              <a:t> a custom claim provider. </a:t>
            </a:r>
            <a:endParaRPr lang="en-US" sz="1200" kern="0" dirty="0">
              <a:solidFill>
                <a:sysClr val="windowText" lastClr="000000"/>
              </a:solidFill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58" name="Group 57"/>
          <p:cNvGrpSpPr/>
          <p:nvPr/>
        </p:nvGrpSpPr>
        <p:grpSpPr>
          <a:xfrm>
            <a:off x="6719887" y="3920150"/>
            <a:ext cx="220089" cy="233481"/>
            <a:chOff x="2024266" y="5684713"/>
            <a:chExt cx="263214" cy="276999"/>
          </a:xfrm>
        </p:grpSpPr>
        <p:sp>
          <p:nvSpPr>
            <p:cNvPr id="59" name="Oval 58"/>
            <p:cNvSpPr/>
            <p:nvPr/>
          </p:nvSpPr>
          <p:spPr>
            <a:xfrm>
              <a:off x="2066393" y="5736193"/>
              <a:ext cx="214367" cy="21976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2024266" y="5684713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</a:rPr>
                <a:t>1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61" name="Group 60"/>
          <p:cNvGrpSpPr/>
          <p:nvPr/>
        </p:nvGrpSpPr>
        <p:grpSpPr>
          <a:xfrm>
            <a:off x="6709123" y="4291342"/>
            <a:ext cx="220917" cy="247166"/>
            <a:chOff x="2819311" y="5849835"/>
            <a:chExt cx="263214" cy="276999"/>
          </a:xfrm>
        </p:grpSpPr>
        <p:sp>
          <p:nvSpPr>
            <p:cNvPr id="62" name="Oval 61"/>
            <p:cNvSpPr/>
            <p:nvPr/>
          </p:nvSpPr>
          <p:spPr>
            <a:xfrm>
              <a:off x="2861346" y="5888593"/>
              <a:ext cx="214367" cy="219764"/>
            </a:xfrm>
            <a:prstGeom prst="ellipse">
              <a:avLst/>
            </a:prstGeom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63" name="TextBox 62"/>
            <p:cNvSpPr txBox="1"/>
            <p:nvPr/>
          </p:nvSpPr>
          <p:spPr>
            <a:xfrm>
              <a:off x="2819311" y="5849835"/>
              <a:ext cx="26321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fr-FR" sz="1200" b="0" i="0" u="none" strike="noStrike" kern="0" cap="none" spc="0" normalizeH="0" baseline="0" noProof="0" dirty="0">
                  <a:ln>
                    <a:noFill/>
                  </a:ln>
                  <a:solidFill>
                    <a:schemeClr val="accent2">
                      <a:lumMod val="50000"/>
                    </a:schemeClr>
                  </a:solidFill>
                  <a:effectLst/>
                  <a:uLnTx/>
                  <a:uFillTx/>
                </a:rPr>
                <a:t>2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accent2">
                    <a:lumMod val="50000"/>
                  </a:schemeClr>
                </a:solidFill>
                <a:effectLst/>
                <a:uLnTx/>
                <a:uFillTx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26999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5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4579144" y="1150144"/>
            <a:ext cx="3107531" cy="950119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 </a:t>
            </a:r>
            <a:r>
              <a:rPr lang="fr-FR" dirty="0" err="1"/>
              <a:t>view</a:t>
            </a:r>
            <a:r>
              <a:rPr lang="fr-FR" dirty="0"/>
              <a:t> of GÉANT intranet </a:t>
            </a:r>
          </a:p>
        </p:txBody>
      </p:sp>
      <p:sp>
        <p:nvSpPr>
          <p:cNvPr id="5" name="Rectangle 4"/>
          <p:cNvSpPr/>
          <p:nvPr/>
        </p:nvSpPr>
        <p:spPr>
          <a:xfrm>
            <a:off x="4649925" y="2640168"/>
            <a:ext cx="3036750" cy="172166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750831" y="1667814"/>
            <a:ext cx="857918" cy="31553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400" kern="0" dirty="0">
                <a:solidFill>
                  <a:sysClr val="windowText" lastClr="000000"/>
                </a:solidFill>
              </a:rPr>
              <a:t>Grouper</a:t>
            </a: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5715476" y="1667814"/>
            <a:ext cx="857918" cy="31553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1400" kern="0" dirty="0">
                <a:solidFill>
                  <a:sysClr val="windowText" lastClr="000000"/>
                </a:solidFill>
              </a:rPr>
              <a:t>LDAP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2214" y="3498662"/>
            <a:ext cx="745072" cy="745072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20151" y="2635464"/>
            <a:ext cx="860759" cy="559683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IdP</a:t>
            </a:r>
            <a:endParaRPr kumimoji="0" lang="fr-FR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Rectangle 18"/>
          <p:cNvSpPr/>
          <p:nvPr/>
        </p:nvSpPr>
        <p:spPr>
          <a:xfrm flipH="1">
            <a:off x="1857665" y="1217447"/>
            <a:ext cx="82265" cy="3454988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662973" y="3626765"/>
            <a:ext cx="833443" cy="735067"/>
          </a:xfrm>
          <a:prstGeom prst="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ADFS</a:t>
            </a:r>
          </a:p>
        </p:txBody>
      </p:sp>
      <p:sp>
        <p:nvSpPr>
          <p:cNvPr id="22" name="Bent Arrow 21"/>
          <p:cNvSpPr/>
          <p:nvPr/>
        </p:nvSpPr>
        <p:spPr>
          <a:xfrm>
            <a:off x="2938340" y="1433396"/>
            <a:ext cx="1604858" cy="2000202"/>
          </a:xfrm>
          <a:prstGeom prst="bentArrow">
            <a:avLst>
              <a:gd name="adj1" fmla="val 15652"/>
              <a:gd name="adj2" fmla="val 16097"/>
              <a:gd name="adj3" fmla="val 25000"/>
              <a:gd name="adj4" fmla="val 3039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26" name="Striped Right Arrow 25"/>
          <p:cNvSpPr/>
          <p:nvPr/>
        </p:nvSpPr>
        <p:spPr>
          <a:xfrm rot="5400000">
            <a:off x="2804520" y="3221516"/>
            <a:ext cx="513621" cy="557646"/>
          </a:xfrm>
          <a:prstGeom prst="stripedRightArrow">
            <a:avLst>
              <a:gd name="adj1" fmla="val 50000"/>
              <a:gd name="adj2" fmla="val 5421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Striped Right Arrow 26"/>
          <p:cNvSpPr/>
          <p:nvPr/>
        </p:nvSpPr>
        <p:spPr>
          <a:xfrm>
            <a:off x="1155375" y="3726602"/>
            <a:ext cx="1633659" cy="560032"/>
          </a:xfrm>
          <a:prstGeom prst="stripedRightArrow">
            <a:avLst>
              <a:gd name="adj1" fmla="val 50000"/>
              <a:gd name="adj2" fmla="val 5421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194798" y="3851891"/>
            <a:ext cx="12548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SAML </a:t>
            </a: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attributes</a:t>
            </a:r>
            <a:endParaRPr kumimoji="0" lang="fr-FR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Plus 28"/>
          <p:cNvSpPr/>
          <p:nvPr/>
        </p:nvSpPr>
        <p:spPr>
          <a:xfrm>
            <a:off x="2676677" y="3637206"/>
            <a:ext cx="239593" cy="222324"/>
          </a:xfrm>
          <a:prstGeom prst="mathPl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1" i="0" u="none" strike="noStrike" kern="0" cap="none" spc="0" normalizeH="0" baseline="0" noProof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3398561" y="3820933"/>
            <a:ext cx="8515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My</a:t>
            </a: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 Claims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1061814" y="3259012"/>
            <a:ext cx="729256" cy="641016"/>
            <a:chOff x="5675765" y="5091322"/>
            <a:chExt cx="942554" cy="942554"/>
          </a:xfrm>
        </p:grpSpPr>
        <p:sp>
          <p:nvSpPr>
            <p:cNvPr id="17" name="Oval 16"/>
            <p:cNvSpPr/>
            <p:nvPr/>
          </p:nvSpPr>
          <p:spPr>
            <a:xfrm>
              <a:off x="5786606" y="5787867"/>
              <a:ext cx="781982" cy="23076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675765" y="5091322"/>
              <a:ext cx="942554" cy="942554"/>
            </a:xfrm>
            <a:prstGeom prst="rect">
              <a:avLst/>
            </a:prstGeom>
          </p:spPr>
        </p:pic>
      </p:grpSp>
      <p:grpSp>
        <p:nvGrpSpPr>
          <p:cNvPr id="11" name="Group 10"/>
          <p:cNvGrpSpPr/>
          <p:nvPr/>
        </p:nvGrpSpPr>
        <p:grpSpPr>
          <a:xfrm>
            <a:off x="3824819" y="3116132"/>
            <a:ext cx="597930" cy="682463"/>
            <a:chOff x="4604024" y="2240889"/>
            <a:chExt cx="920576" cy="920576"/>
          </a:xfrm>
        </p:grpSpPr>
        <p:sp>
          <p:nvSpPr>
            <p:cNvPr id="12" name="Oval 11"/>
            <p:cNvSpPr/>
            <p:nvPr/>
          </p:nvSpPr>
          <p:spPr>
            <a:xfrm>
              <a:off x="4677649" y="2930696"/>
              <a:ext cx="781982" cy="230769"/>
            </a:xfrm>
            <a:prstGeom prst="ellipse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pic>
          <p:nvPicPr>
            <p:cNvPr id="13" name="Picture 1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604024" y="2240889"/>
              <a:ext cx="920576" cy="920576"/>
            </a:xfrm>
            <a:prstGeom prst="rect">
              <a:avLst/>
            </a:prstGeom>
          </p:spPr>
        </p:pic>
      </p:grpSp>
      <p:sp>
        <p:nvSpPr>
          <p:cNvPr id="38" name="Content Placeholder 5"/>
          <p:cNvSpPr txBox="1">
            <a:spLocks/>
          </p:cNvSpPr>
          <p:nvPr/>
        </p:nvSpPr>
        <p:spPr>
          <a:xfrm>
            <a:off x="6678594" y="1667813"/>
            <a:ext cx="857918" cy="31553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1400" kern="0" dirty="0">
                <a:solidFill>
                  <a:sysClr val="windowText" lastClr="000000"/>
                </a:solidFill>
              </a:rPr>
              <a:t>Sympa</a:t>
            </a:r>
          </a:p>
        </p:txBody>
      </p:sp>
      <p:sp>
        <p:nvSpPr>
          <p:cNvPr id="39" name="Content Placeholder 5"/>
          <p:cNvSpPr txBox="1">
            <a:spLocks/>
          </p:cNvSpPr>
          <p:nvPr/>
        </p:nvSpPr>
        <p:spPr>
          <a:xfrm>
            <a:off x="4750831" y="1240095"/>
            <a:ext cx="857918" cy="315533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rgbClr val="00436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rgbClr val="003F5E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defTabSz="914400">
              <a:lnSpc>
                <a:spcPct val="100000"/>
              </a:lnSpc>
              <a:spcBef>
                <a:spcPts val="0"/>
              </a:spcBef>
              <a:buFontTx/>
              <a:buNone/>
              <a:defRPr/>
            </a:pPr>
            <a:r>
              <a:rPr lang="fr-FR" sz="1400" kern="0" dirty="0" err="1">
                <a:solidFill>
                  <a:sysClr val="windowText" lastClr="000000"/>
                </a:solidFill>
              </a:rPr>
              <a:t>CoManage</a:t>
            </a:r>
            <a:endParaRPr lang="fr-FR" sz="1400" kern="0" dirty="0">
              <a:solidFill>
                <a:sysClr val="windowText" lastClr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76006" y="1150144"/>
            <a:ext cx="6106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200" dirty="0">
                <a:effectLst>
                  <a:glow rad="63500">
                    <a:schemeClr val="accent4">
                      <a:alpha val="40000"/>
                    </a:schemeClr>
                  </a:glow>
                </a:effectLst>
              </a:rPr>
              <a:t>CAMS</a:t>
            </a:r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9380" y="1036377"/>
            <a:ext cx="745072" cy="745072"/>
          </a:xfrm>
          <a:prstGeom prst="rect">
            <a:avLst/>
          </a:prstGeom>
        </p:spPr>
      </p:pic>
      <p:cxnSp>
        <p:nvCxnSpPr>
          <p:cNvPr id="23" name="Curved Connector 22"/>
          <p:cNvCxnSpPr>
            <a:stCxn id="14" idx="0"/>
          </p:cNvCxnSpPr>
          <p:nvPr/>
        </p:nvCxnSpPr>
        <p:spPr>
          <a:xfrm rot="5400000" flipH="1" flipV="1">
            <a:off x="1488393" y="793671"/>
            <a:ext cx="2141349" cy="3268634"/>
          </a:xfrm>
          <a:prstGeom prst="curvedConnector2">
            <a:avLst/>
          </a:prstGeom>
          <a:ln w="38100">
            <a:solidFill>
              <a:srgbClr val="C00000"/>
            </a:solidFill>
            <a:prstDash val="sys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Line Callout 2 24"/>
          <p:cNvSpPr/>
          <p:nvPr/>
        </p:nvSpPr>
        <p:spPr>
          <a:xfrm rot="10800000">
            <a:off x="924750" y="1408913"/>
            <a:ext cx="1047454" cy="505612"/>
          </a:xfrm>
          <a:prstGeom prst="borderCallout2">
            <a:avLst>
              <a:gd name="adj1" fmla="val 77766"/>
              <a:gd name="adj2" fmla="val -5576"/>
              <a:gd name="adj3" fmla="val 77766"/>
              <a:gd name="adj4" fmla="val -34127"/>
              <a:gd name="adj5" fmla="val 50205"/>
              <a:gd name="adj6" fmla="val -64127"/>
            </a:avLst>
          </a:prstGeom>
          <a:ln>
            <a:solidFill>
              <a:srgbClr val="C0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000" dirty="0"/>
          </a:p>
        </p:txBody>
      </p:sp>
      <p:sp>
        <p:nvSpPr>
          <p:cNvPr id="41" name="TextBox 40"/>
          <p:cNvSpPr txBox="1"/>
          <p:nvPr/>
        </p:nvSpPr>
        <p:spPr>
          <a:xfrm>
            <a:off x="860414" y="1408913"/>
            <a:ext cx="110104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dirty="0"/>
              <a:t>User </a:t>
            </a:r>
            <a:r>
              <a:rPr lang="fr-FR" sz="1100" dirty="0" err="1"/>
              <a:t>is</a:t>
            </a:r>
            <a:r>
              <a:rPr lang="fr-FR" sz="1100" dirty="0"/>
              <a:t> </a:t>
            </a:r>
            <a:r>
              <a:rPr lang="fr-FR" sz="1100" dirty="0" err="1"/>
              <a:t>enrolled</a:t>
            </a:r>
            <a:r>
              <a:rPr lang="fr-FR" sz="1100" dirty="0"/>
              <a:t> </a:t>
            </a:r>
            <a:r>
              <a:rPr lang="fr-FR" sz="1100" dirty="0" err="1"/>
              <a:t>prior</a:t>
            </a:r>
            <a:r>
              <a:rPr lang="fr-FR" sz="1100" dirty="0"/>
              <a:t> </a:t>
            </a:r>
            <a:r>
              <a:rPr lang="fr-FR" sz="1100" dirty="0" err="1"/>
              <a:t>access</a:t>
            </a:r>
            <a:endParaRPr lang="fr-FR" sz="1100" dirty="0"/>
          </a:p>
        </p:txBody>
      </p:sp>
      <p:sp>
        <p:nvSpPr>
          <p:cNvPr id="42" name="TextBox 41"/>
          <p:cNvSpPr txBox="1"/>
          <p:nvPr/>
        </p:nvSpPr>
        <p:spPr>
          <a:xfrm rot="19740603">
            <a:off x="6665648" y="3721031"/>
            <a:ext cx="861005" cy="276999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uLnTx/>
                <a:uFillTx/>
              </a:rPr>
              <a:t>SharePoint</a:t>
            </a:r>
          </a:p>
        </p:txBody>
      </p:sp>
      <p:sp>
        <p:nvSpPr>
          <p:cNvPr id="43" name="Rectangle 42"/>
          <p:cNvSpPr/>
          <p:nvPr/>
        </p:nvSpPr>
        <p:spPr>
          <a:xfrm>
            <a:off x="5018121" y="2761328"/>
            <a:ext cx="2337272" cy="30795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Custom claim provider</a:t>
            </a:r>
          </a:p>
        </p:txBody>
      </p:sp>
      <p:sp>
        <p:nvSpPr>
          <p:cNvPr id="20" name="Up Arrow 19"/>
          <p:cNvSpPr/>
          <p:nvPr/>
        </p:nvSpPr>
        <p:spPr>
          <a:xfrm>
            <a:off x="5077604" y="1914526"/>
            <a:ext cx="302538" cy="929158"/>
          </a:xfrm>
          <a:prstGeom prst="up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44" name="Rectangle 43"/>
          <p:cNvSpPr/>
          <p:nvPr/>
        </p:nvSpPr>
        <p:spPr>
          <a:xfrm>
            <a:off x="4774410" y="3677377"/>
            <a:ext cx="484060" cy="522544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ti*</a:t>
            </a:r>
          </a:p>
        </p:txBody>
      </p:sp>
      <p:sp>
        <p:nvSpPr>
          <p:cNvPr id="37" name="Striped Right Arrow 36"/>
          <p:cNvSpPr/>
          <p:nvPr/>
        </p:nvSpPr>
        <p:spPr>
          <a:xfrm>
            <a:off x="3372974" y="3708942"/>
            <a:ext cx="1421921" cy="525164"/>
          </a:xfrm>
          <a:prstGeom prst="stripedRightArrow">
            <a:avLst>
              <a:gd name="adj1" fmla="val 50000"/>
              <a:gd name="adj2" fmla="val 5421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8481360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1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 err="1"/>
              <a:t>Handles</a:t>
            </a:r>
            <a:r>
              <a:rPr lang="fr-FR" dirty="0"/>
              <a:t> </a:t>
            </a:r>
            <a:r>
              <a:rPr lang="fr-FR" dirty="0" err="1"/>
              <a:t>authentication</a:t>
            </a:r>
            <a:endParaRPr lang="fr-FR" dirty="0"/>
          </a:p>
          <a:p>
            <a:r>
              <a:rPr lang="fr-FR" dirty="0" err="1"/>
              <a:t>Talks</a:t>
            </a:r>
            <a:r>
              <a:rPr lang="fr-FR" dirty="0"/>
              <a:t> SAML 1.1 (WS-</a:t>
            </a:r>
            <a:r>
              <a:rPr lang="fr-FR" dirty="0" err="1"/>
              <a:t>Federation</a:t>
            </a:r>
            <a:r>
              <a:rPr lang="fr-FR" dirty="0"/>
              <a:t>) </a:t>
            </a:r>
            <a:r>
              <a:rPr lang="fr-FR" dirty="0" err="1"/>
              <a:t>only</a:t>
            </a:r>
            <a:endParaRPr lang="fr-FR" dirty="0"/>
          </a:p>
          <a:p>
            <a:r>
              <a:rPr lang="fr-FR" dirty="0" err="1"/>
              <a:t>Needs</a:t>
            </a:r>
            <a:r>
              <a:rPr lang="fr-FR" dirty="0"/>
              <a:t> a </a:t>
            </a:r>
            <a:r>
              <a:rPr lang="fr-FR" dirty="0" err="1"/>
              <a:t>Trusted</a:t>
            </a:r>
            <a:r>
              <a:rPr lang="fr-FR" dirty="0"/>
              <a:t> </a:t>
            </a:r>
            <a:r>
              <a:rPr lang="fr-FR" dirty="0" err="1"/>
              <a:t>Identity</a:t>
            </a:r>
            <a:r>
              <a:rPr lang="fr-FR" dirty="0"/>
              <a:t> </a:t>
            </a:r>
            <a:r>
              <a:rPr lang="fr-FR" dirty="0" err="1"/>
              <a:t>Token</a:t>
            </a:r>
            <a:r>
              <a:rPr lang="fr-FR" dirty="0"/>
              <a:t> </a:t>
            </a:r>
            <a:r>
              <a:rPr lang="fr-FR" dirty="0" err="1"/>
              <a:t>Issuer</a:t>
            </a:r>
            <a:endParaRPr lang="fr-FR" dirty="0"/>
          </a:p>
          <a:p>
            <a:r>
              <a:rPr lang="fr-FR" dirty="0" err="1"/>
              <a:t>Needs</a:t>
            </a:r>
            <a:r>
              <a:rPr lang="fr-FR" dirty="0"/>
              <a:t> a </a:t>
            </a:r>
            <a:r>
              <a:rPr lang="fr-FR" dirty="0" err="1"/>
              <a:t>gateway</a:t>
            </a:r>
            <a:r>
              <a:rPr lang="fr-FR" dirty="0"/>
              <a:t> to SAML 2 (ADFS)</a:t>
            </a:r>
          </a:p>
          <a:p>
            <a:endParaRPr lang="fr-FR" dirty="0"/>
          </a:p>
          <a:p>
            <a:r>
              <a:rPr lang="fr-FR" dirty="0" err="1"/>
              <a:t>Lives</a:t>
            </a:r>
            <a:r>
              <a:rPr lang="fr-FR" dirty="0"/>
              <a:t> </a:t>
            </a:r>
            <a:r>
              <a:rPr lang="fr-FR" dirty="0" err="1"/>
              <a:t>inside</a:t>
            </a:r>
            <a:r>
              <a:rPr lang="fr-FR" dirty="0"/>
              <a:t> SharePoint</a:t>
            </a:r>
          </a:p>
          <a:p>
            <a:endParaRPr lang="fr-FR" dirty="0"/>
          </a:p>
        </p:txBody>
      </p:sp>
      <p:sp>
        <p:nvSpPr>
          <p:cNvPr id="14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Security </a:t>
            </a:r>
            <a:r>
              <a:rPr lang="fr-FR" dirty="0" err="1"/>
              <a:t>Token</a:t>
            </a:r>
            <a:r>
              <a:rPr lang="fr-FR" dirty="0"/>
              <a:t> Service (STS)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4445" y="1114252"/>
            <a:ext cx="3966266" cy="3617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69929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r-FR" dirty="0"/>
              <a:t>Gateway for SAML2 -&gt; SAML 1.1</a:t>
            </a:r>
          </a:p>
          <a:p>
            <a:r>
              <a:rPr lang="fr-FR" dirty="0" err="1"/>
              <a:t>Atribute</a:t>
            </a:r>
            <a:r>
              <a:rPr lang="fr-FR" dirty="0"/>
              <a:t> ID to Claim Type </a:t>
            </a:r>
            <a:r>
              <a:rPr lang="fr-FR" dirty="0" err="1"/>
              <a:t>mapping</a:t>
            </a:r>
            <a:endParaRPr lang="fr-FR" dirty="0"/>
          </a:p>
          <a:p>
            <a:r>
              <a:rPr lang="fr-FR" dirty="0" err="1"/>
              <a:t>Realm</a:t>
            </a:r>
            <a:r>
              <a:rPr lang="fr-FR" dirty="0"/>
              <a:t> Home </a:t>
            </a:r>
            <a:r>
              <a:rPr lang="fr-FR" dirty="0" err="1"/>
              <a:t>Discovery</a:t>
            </a:r>
            <a:r>
              <a:rPr lang="fr-FR" dirty="0"/>
              <a:t> (WAYF)</a:t>
            </a:r>
          </a:p>
          <a:p>
            <a:r>
              <a:rPr lang="fr-FR" dirty="0"/>
              <a:t>Claims augmentation</a:t>
            </a:r>
          </a:p>
          <a:p>
            <a:endParaRPr lang="fr-FR" dirty="0"/>
          </a:p>
          <a:p>
            <a:r>
              <a:rPr lang="fr-FR" dirty="0"/>
              <a:t>SILA script to automate</a:t>
            </a:r>
          </a:p>
          <a:p>
            <a:pPr lvl="1"/>
            <a:r>
              <a:rPr lang="fr-FR" dirty="0" err="1"/>
              <a:t>federation</a:t>
            </a:r>
            <a:r>
              <a:rPr lang="fr-FR" dirty="0"/>
              <a:t> </a:t>
            </a:r>
            <a:r>
              <a:rPr lang="fr-FR" dirty="0" err="1"/>
              <a:t>metadata</a:t>
            </a:r>
            <a:r>
              <a:rPr lang="fr-FR" dirty="0"/>
              <a:t> </a:t>
            </a:r>
            <a:r>
              <a:rPr lang="fr-FR" dirty="0" err="1"/>
              <a:t>loading</a:t>
            </a:r>
            <a:r>
              <a:rPr lang="fr-FR" dirty="0"/>
              <a:t> (</a:t>
            </a:r>
            <a:r>
              <a:rPr lang="fr-FR" dirty="0" err="1"/>
              <a:t>IdP</a:t>
            </a:r>
            <a:r>
              <a:rPr lang="fr-FR" dirty="0"/>
              <a:t>)</a:t>
            </a:r>
          </a:p>
          <a:p>
            <a:pPr lvl="1"/>
            <a:r>
              <a:rPr lang="fr-FR" dirty="0"/>
              <a:t>the RHD Page </a:t>
            </a:r>
            <a:r>
              <a:rPr lang="fr-FR" dirty="0" err="1"/>
              <a:t>refresh</a:t>
            </a:r>
            <a:endParaRPr lang="fr-FR" dirty="0"/>
          </a:p>
          <a:p>
            <a:pPr lvl="1"/>
            <a:r>
              <a:rPr lang="fr-FR" dirty="0"/>
              <a:t>Claim type </a:t>
            </a:r>
            <a:r>
              <a:rPr lang="fr-FR" dirty="0" err="1"/>
              <a:t>mapping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Sila.codeplex.com</a:t>
            </a:r>
          </a:p>
          <a:p>
            <a:pPr lvl="1"/>
            <a:r>
              <a:rPr lang="fr-FR" dirty="0"/>
              <a:t>New </a:t>
            </a:r>
            <a:r>
              <a:rPr lang="fr-FR" dirty="0" err="1"/>
              <a:t>branch</a:t>
            </a:r>
            <a:r>
              <a:rPr lang="fr-FR" dirty="0"/>
              <a:t> for adfs3</a:t>
            </a:r>
          </a:p>
          <a:p>
            <a:r>
              <a:rPr lang="fr-FR" dirty="0"/>
              <a:t>CNRSrhd.codeplex.com for ADFS3 UI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Active Directory </a:t>
            </a:r>
            <a:r>
              <a:rPr lang="fr-FR" dirty="0" err="1"/>
              <a:t>Federation</a:t>
            </a:r>
            <a:r>
              <a:rPr lang="fr-FR" dirty="0"/>
              <a:t> Service (ADFS)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81187" y="1050160"/>
            <a:ext cx="2210637" cy="183504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t="28524"/>
          <a:stretch/>
        </p:blipFill>
        <p:spPr>
          <a:xfrm>
            <a:off x="4044061" y="3011327"/>
            <a:ext cx="4647763" cy="16670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99187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Claims augmentation </a:t>
            </a:r>
            <a:r>
              <a:rPr lang="fr-FR" dirty="0" err="1"/>
              <a:t>with</a:t>
            </a:r>
            <a:r>
              <a:rPr lang="fr-FR" dirty="0"/>
              <a:t> </a:t>
            </a:r>
            <a:r>
              <a:rPr lang="fr-FR" dirty="0" err="1"/>
              <a:t>attribute</a:t>
            </a:r>
            <a:r>
              <a:rPr lang="fr-FR" dirty="0"/>
              <a:t> store</a:t>
            </a:r>
          </a:p>
          <a:p>
            <a:pPr lvl="1"/>
            <a:r>
              <a:rPr lang="fr-FR" dirty="0"/>
              <a:t>LDAP</a:t>
            </a:r>
          </a:p>
          <a:p>
            <a:pPr lvl="1"/>
            <a:r>
              <a:rPr lang="fr-FR" dirty="0"/>
              <a:t>Grouper</a:t>
            </a:r>
          </a:p>
          <a:p>
            <a:pPr lvl="1"/>
            <a:r>
              <a:rPr lang="fr-FR" dirty="0" err="1"/>
              <a:t>CoManage</a:t>
            </a:r>
            <a:endParaRPr lang="fr-FR" dirty="0"/>
          </a:p>
          <a:p>
            <a:pPr lvl="1"/>
            <a:r>
              <a:rPr lang="fr-FR" dirty="0"/>
              <a:t>SQL</a:t>
            </a:r>
          </a:p>
          <a:p>
            <a:pPr lvl="1"/>
            <a:r>
              <a:rPr lang="fr-FR" dirty="0"/>
              <a:t>…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ADFS – </a:t>
            </a:r>
            <a:r>
              <a:rPr lang="fr-FR" dirty="0" err="1"/>
              <a:t>Attribute</a:t>
            </a:r>
            <a:r>
              <a:rPr lang="fr-FR" dirty="0"/>
              <a:t> store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2025" y="1050159"/>
            <a:ext cx="2696850" cy="29348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9854" y="2647337"/>
            <a:ext cx="4462775" cy="13204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1300" y="3165231"/>
            <a:ext cx="3988983" cy="15081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44352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Claim pipeline</a:t>
            </a:r>
            <a:br>
              <a:rPr lang="fr-FR" dirty="0"/>
            </a:br>
            <a:r>
              <a:rPr lang="fr-FR" sz="1200" dirty="0"/>
              <a:t>https://technet.microsoft.com/en-us/library/ee913585.aspx</a:t>
            </a:r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endParaRPr lang="fr-FR" dirty="0"/>
          </a:p>
          <a:p>
            <a:r>
              <a:rPr lang="fr-FR" dirty="0"/>
              <a:t>Claim Engine</a:t>
            </a:r>
            <a:br>
              <a:rPr lang="fr-FR" dirty="0"/>
            </a:br>
            <a:r>
              <a:rPr lang="en-US" sz="1200" dirty="0"/>
              <a:t>https://technet.microsoft.com/en-us/library/ee913582.aspx</a:t>
            </a:r>
          </a:p>
          <a:p>
            <a:endParaRPr lang="fr-FR" dirty="0"/>
          </a:p>
          <a:p>
            <a:r>
              <a:rPr lang="fr-FR" dirty="0" err="1"/>
              <a:t>Retrieve</a:t>
            </a:r>
            <a:r>
              <a:rPr lang="fr-FR" dirty="0"/>
              <a:t> AD group </a:t>
            </a:r>
            <a:r>
              <a:rPr lang="fr-FR" dirty="0" err="1"/>
              <a:t>sample</a:t>
            </a:r>
            <a:br>
              <a:rPr lang="fr-FR" dirty="0"/>
            </a:br>
            <a:r>
              <a:rPr lang="fr-FR" sz="1000" dirty="0"/>
              <a:t>https://jmitnotes.wordpress.com/2014/02/09/get-ad-groups-as-claims-for-a-trusted-token-issuer</a:t>
            </a:r>
            <a:endParaRPr lang="fr-FR" sz="1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ADFS – Claims </a:t>
            </a:r>
            <a:r>
              <a:rPr lang="fr-FR" dirty="0" err="1"/>
              <a:t>rule</a:t>
            </a:r>
            <a:r>
              <a:rPr lang="fr-FR" dirty="0"/>
              <a:t> </a:t>
            </a:r>
            <a:r>
              <a:rPr lang="fr-FR" dirty="0" err="1"/>
              <a:t>language</a:t>
            </a:r>
            <a:endParaRPr lang="fr-F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9078" y="1969482"/>
            <a:ext cx="4046133" cy="11462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80829" y="1112859"/>
            <a:ext cx="2459385" cy="22150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3706" y="3448211"/>
            <a:ext cx="2436508" cy="12866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3345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Open source </a:t>
            </a:r>
            <a:r>
              <a:rPr lang="fr-FR" dirty="0" err="1"/>
              <a:t>project</a:t>
            </a:r>
            <a:endParaRPr lang="fr-FR" dirty="0"/>
          </a:p>
          <a:p>
            <a:pPr lvl="1"/>
            <a:r>
              <a:rPr lang="fr-FR" dirty="0"/>
              <a:t>In production</a:t>
            </a:r>
          </a:p>
          <a:p>
            <a:pPr lvl="1"/>
            <a:r>
              <a:rPr lang="fr-FR" dirty="0" err="1"/>
              <a:t>Still</a:t>
            </a:r>
            <a:r>
              <a:rPr lang="fr-FR" dirty="0"/>
              <a:t> </a:t>
            </a:r>
            <a:r>
              <a:rPr lang="fr-FR" dirty="0" err="1"/>
              <a:t>need</a:t>
            </a:r>
            <a:r>
              <a:rPr lang="fr-FR" dirty="0"/>
              <a:t> </a:t>
            </a:r>
            <a:r>
              <a:rPr lang="fr-FR" dirty="0" err="1"/>
              <a:t>work</a:t>
            </a:r>
            <a:endParaRPr lang="fr-FR" dirty="0"/>
          </a:p>
          <a:p>
            <a:pPr lvl="1"/>
            <a:r>
              <a:rPr lang="fr-FR" dirty="0"/>
              <a:t>CNRSccp.codeplex.com</a:t>
            </a:r>
          </a:p>
          <a:p>
            <a:r>
              <a:rPr lang="fr-FR" dirty="0" err="1"/>
              <a:t>Lookup</a:t>
            </a:r>
            <a:r>
              <a:rPr lang="fr-FR" dirty="0"/>
              <a:t> in</a:t>
            </a:r>
          </a:p>
          <a:p>
            <a:pPr lvl="1"/>
            <a:r>
              <a:rPr lang="fr-FR" dirty="0"/>
              <a:t>LDAP</a:t>
            </a:r>
          </a:p>
          <a:p>
            <a:pPr lvl="1"/>
            <a:r>
              <a:rPr lang="fr-FR" dirty="0"/>
              <a:t>SQL</a:t>
            </a:r>
          </a:p>
          <a:p>
            <a:pPr lvl="1"/>
            <a:r>
              <a:rPr lang="fr-FR" dirty="0"/>
              <a:t>Grouper (VOOT)</a:t>
            </a:r>
          </a:p>
          <a:p>
            <a:r>
              <a:rPr lang="fr-FR" dirty="0"/>
              <a:t>Must </a:t>
            </a:r>
            <a:r>
              <a:rPr lang="fr-FR" dirty="0" err="1"/>
              <a:t>be</a:t>
            </a:r>
            <a:r>
              <a:rPr lang="fr-FR" dirty="0"/>
              <a:t> </a:t>
            </a:r>
            <a:r>
              <a:rPr lang="fr-FR" dirty="0" err="1"/>
              <a:t>configured</a:t>
            </a:r>
            <a:r>
              <a:rPr lang="fr-FR" dirty="0"/>
              <a:t> in the </a:t>
            </a:r>
            <a:r>
              <a:rPr lang="fr-FR" dirty="0" err="1"/>
              <a:t>token</a:t>
            </a:r>
            <a:r>
              <a:rPr lang="fr-FR" dirty="0"/>
              <a:t> </a:t>
            </a:r>
            <a:r>
              <a:rPr lang="fr-FR" dirty="0" err="1"/>
              <a:t>issuer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576E6A-F32A-4612-884C-86870357C6B4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Custom Claim Provider : </a:t>
            </a:r>
            <a:r>
              <a:rPr lang="fr-FR" dirty="0" err="1"/>
              <a:t>CNRSccp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453641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GEANT Associatio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10D0992E-CCCF-45DB-AB26-A4F50B75E4D6}" vid="{C2252C9B-28CB-4431-8278-C26B15A769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Version=15.0.0.0,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Version=15.0.0.0,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ublishingExpirationDate xmlns="http://schemas.microsoft.com/sharepoint/v3" xsi:nil="true"/>
    <PublishingStartDate xmlns="http://schemas.microsoft.com/sharepoint/v3" xsi:nil="true"/>
    <_dlc_DocId xmlns="e7019c98-23ef-46f8-8434-cfd3a3bc7393">GN4PROJ-13-16</_dlc_DocId>
    <_dlc_DocIdUrl xmlns="e7019c98-23ef-46f8-8434-cfd3a3bc7393">
      <Url>https://intranet.geant.org/help-and-support/_layouts/15/DocIdRedir.aspx?ID=GN4PROJ-13-16</Url>
      <Description>GN4PROJ-13-16</Description>
    </_dlc_DocIdUrl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FC14C35B6BD02428EFDFCF6B38DCCFF" ma:contentTypeVersion="3" ma:contentTypeDescription="Create a new document." ma:contentTypeScope="" ma:versionID="cb80918fe4a605eb18370ba55c5d957b">
  <xsd:schema xmlns:xsd="http://www.w3.org/2001/XMLSchema" xmlns:xs="http://www.w3.org/2001/XMLSchema" xmlns:p="http://schemas.microsoft.com/office/2006/metadata/properties" xmlns:ns1="http://schemas.microsoft.com/sharepoint/v3" xmlns:ns2="e7019c98-23ef-46f8-8434-cfd3a3bc7393" targetNamespace="http://schemas.microsoft.com/office/2006/metadata/properties" ma:root="true" ma:fieldsID="19d4d48c21c094bbdb8e7cf95f595ca6" ns1:_="" ns2:_="">
    <xsd:import namespace="http://schemas.microsoft.com/sharepoint/v3"/>
    <xsd:import namespace="e7019c98-23ef-46f8-8434-cfd3a3bc7393"/>
    <xsd:element name="properties">
      <xsd:complexType>
        <xsd:sequence>
          <xsd:element name="documentManagement">
            <xsd:complexType>
              <xsd:all>
                <xsd:element ref="ns1:PublishingStartDate" minOccurs="0"/>
                <xsd:element ref="ns1:PublishingExpirationDate" minOccurs="0"/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PublishingStartDate" ma:index="8" nillable="true" ma:displayName="Scheduling Start Date" ma:description="Scheduling Start Date is a site column created by the Publishing feature. It is used to specify the date and time on which this page will first appear to site visitors." ma:hidden="true" ma:internalName="PublishingStartDate">
      <xsd:simpleType>
        <xsd:restriction base="dms:Unknown"/>
      </xsd:simpleType>
    </xsd:element>
    <xsd:element name="PublishingExpirationDate" ma:index="9" nillable="true" ma:displayName="Scheduling End Date" ma:description="Scheduling End Date is a site column created by the Publishing feature. It is used to specify the date and time on which this page will no longer appear to site visitors." ma:hidden="true" ma:internalName="PublishingExpirationDat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019c98-23ef-46f8-8434-cfd3a3bc7393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 ma:index="10" ma:displayName="Comments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54E8D75-8AF6-4906-9862-16846F3CF792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22C07721-32FF-48B6-9D36-E09F4CC3A69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9AA3960-760A-4B61-8C8B-DBF90F37C8C8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e7019c98-23ef-46f8-8434-cfd3a3bc7393"/>
  </ds:schemaRefs>
</ds:datastoreItem>
</file>

<file path=customXml/itemProps4.xml><?xml version="1.0" encoding="utf-8"?>
<ds:datastoreItem xmlns:ds="http://schemas.openxmlformats.org/officeDocument/2006/customXml" ds:itemID="{F2E35BE0-4019-4082-B1C6-2E4ACDDEA26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e7019c98-23ef-46f8-8434-cfd3a3bc7393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Final GEANT Association template 16 9 widescreen</Template>
  <TotalTime>2255</TotalTime>
  <Words>388</Words>
  <Application>Microsoft Office PowerPoint</Application>
  <PresentationFormat>On-screen Show (16:9)</PresentationFormat>
  <Paragraphs>131</Paragraphs>
  <Slides>12</Slides>
  <Notes>0</Notes>
  <HiddenSlides>10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Verdana</vt:lpstr>
      <vt:lpstr>GEANT Association</vt:lpstr>
      <vt:lpstr>PowerPoint Presentation</vt:lpstr>
      <vt:lpstr>SharePoint authN &amp; authZ principle</vt:lpstr>
      <vt:lpstr>The puzzle</vt:lpstr>
      <vt:lpstr>A view of GÉANT intranet </vt:lpstr>
      <vt:lpstr>Security Token Service (STS)</vt:lpstr>
      <vt:lpstr>Active Directory Federation Service (ADFS) </vt:lpstr>
      <vt:lpstr>ADFS – Attribute store</vt:lpstr>
      <vt:lpstr>ADFS – Claims rule language</vt:lpstr>
      <vt:lpstr>Custom Claim Provider : CNRSccp</vt:lpstr>
      <vt:lpstr>Takeaway links</vt:lpstr>
      <vt:lpstr>PowerPoint Presentation</vt:lpstr>
      <vt:lpstr>PowerPoint Presentation</vt:lpstr>
    </vt:vector>
  </TitlesOfParts>
  <Company>DANTE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Karl Meyer</dc:creator>
  <cp:keywords/>
  <dc:description>change to funding information Nov 2015</dc:description>
  <cp:lastModifiedBy>Jean Marie THIA</cp:lastModifiedBy>
  <cp:revision>93</cp:revision>
  <dcterms:created xsi:type="dcterms:W3CDTF">2015-04-29T14:13:57Z</dcterms:created>
  <dcterms:modified xsi:type="dcterms:W3CDTF">2016-03-08T22:13:45Z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0x010100EFC14C35B6BD02428EFDFCF6B38DCCFF</vt:lpwstr>
  </property>
  <property fmtid="{D5CDD505-2E9C-101B-9397-08002B2CF9AE}" pid="3" name="_dlc_DocIdItemGuid">
    <vt:lpwstr>44859268-e552-4f71-81b4-ca39bd175d99</vt:lpwstr>
  </property>
</Properties>
</file>