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2"/>
  </p:notesMasterIdLst>
  <p:sldIdLst>
    <p:sldId id="279" r:id="rId6"/>
    <p:sldId id="284" r:id="rId7"/>
    <p:sldId id="289" r:id="rId8"/>
    <p:sldId id="290" r:id="rId9"/>
    <p:sldId id="283" r:id="rId10"/>
    <p:sldId id="281" r:id="rId1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6277" autoAdjust="0"/>
  </p:normalViewPr>
  <p:slideViewPr>
    <p:cSldViewPr snapToGrid="0">
      <p:cViewPr>
        <p:scale>
          <a:sx n="100" d="100"/>
          <a:sy n="100" d="100"/>
        </p:scale>
        <p:origin x="-1128" y="-8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24.02.16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many </a:t>
            </a:r>
            <a:r>
              <a:rPr lang="en-GB" dirty="0" err="1" smtClean="0"/>
              <a:t>ppl</a:t>
            </a:r>
            <a:r>
              <a:rPr lang="en-GB" dirty="0" smtClean="0"/>
              <a:t> only AARC in room?</a:t>
            </a:r>
          </a:p>
          <a:p>
            <a:r>
              <a:rPr lang="en-GB" dirty="0" smtClean="0"/>
              <a:t>How</a:t>
            </a:r>
            <a:r>
              <a:rPr lang="en-GB" baseline="0" dirty="0" smtClean="0"/>
              <a:t> many only GÉANT</a:t>
            </a:r>
          </a:p>
          <a:p>
            <a:r>
              <a:rPr lang="en-GB" baseline="0" dirty="0" smtClean="0"/>
              <a:t>How many both?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Verbal update of how consortium and project started and why.</a:t>
            </a:r>
          </a:p>
          <a:p>
            <a:r>
              <a:rPr lang="en-GB" dirty="0" smtClean="0"/>
              <a:t>Link to future user driven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dev</a:t>
            </a:r>
            <a:r>
              <a:rPr lang="en-GB" baseline="0" dirty="0" smtClean="0"/>
              <a:t>/platform driven </a:t>
            </a:r>
            <a:r>
              <a:rPr lang="en-GB" baseline="0" dirty="0" err="1" smtClean="0"/>
              <a:t>dev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52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Plenaries – work which was complementary</a:t>
            </a:r>
          </a:p>
          <a:p>
            <a:r>
              <a:rPr lang="en-GB" dirty="0" smtClean="0"/>
              <a:t>Round tables – in depth discussion – how should GÉANT/AARC proceed with these topics?</a:t>
            </a:r>
          </a:p>
          <a:p>
            <a:endParaRPr lang="en-GB" dirty="0" smtClean="0"/>
          </a:p>
          <a:p>
            <a:r>
              <a:rPr lang="en-GB" dirty="0" smtClean="0"/>
              <a:t>Round tables</a:t>
            </a:r>
          </a:p>
          <a:p>
            <a:pPr marL="171450" indent="-171450">
              <a:buFont typeface="Arial"/>
              <a:buChar char="•"/>
            </a:pPr>
            <a:r>
              <a:rPr lang="en-GB" dirty="0" smtClean="0"/>
              <a:t>Are there overlaps?</a:t>
            </a:r>
          </a:p>
          <a:p>
            <a:pPr marL="171450" indent="-171450">
              <a:buFont typeface="Arial"/>
              <a:buChar char="•"/>
            </a:pPr>
            <a:r>
              <a:rPr lang="en-GB" dirty="0" smtClean="0"/>
              <a:t>Is there any topic</a:t>
            </a:r>
            <a:r>
              <a:rPr lang="en-GB" baseline="0" dirty="0" smtClean="0"/>
              <a:t> up there with no interest?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52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mailto:ann.harding@switch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Ann Harding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GÉANT Symposium, Vienna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97644" y="1373001"/>
            <a:ext cx="4481084" cy="377594"/>
          </a:xfrm>
        </p:spPr>
        <p:txBody>
          <a:bodyPr/>
          <a:lstStyle/>
          <a:p>
            <a:r>
              <a:rPr lang="en-GB" dirty="0" smtClean="0"/>
              <a:t>Users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4294020" cy="354932"/>
          </a:xfrm>
        </p:spPr>
        <p:txBody>
          <a:bodyPr/>
          <a:lstStyle/>
          <a:p>
            <a:r>
              <a:rPr lang="en-GB" dirty="0"/>
              <a:t>Session A3 Trust and </a:t>
            </a:r>
            <a:r>
              <a:rPr lang="en-GB" dirty="0" smtClean="0"/>
              <a:t>Identity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March 9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GÉANT Activity Leader Trust &amp; Identity Service Dev.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SWITCH Project Manager/AAI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lori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860" r="-82860"/>
          <a:stretch>
            <a:fillRect/>
          </a:stretch>
        </p:blipFill>
        <p:spPr>
          <a:xfrm>
            <a:off x="-2206623" y="1066803"/>
            <a:ext cx="8181975" cy="348972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little imagination required</a:t>
            </a:r>
            <a:endParaRPr lang="en-GB" dirty="0"/>
          </a:p>
        </p:txBody>
      </p:sp>
      <p:pic>
        <p:nvPicPr>
          <p:cNvPr id="6" name="Picture 5" descr="an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733" y="1066800"/>
            <a:ext cx="4656667" cy="349250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106420" y="2471420"/>
            <a:ext cx="1541780" cy="822960"/>
          </a:xfrm>
          <a:prstGeom prst="rightArrow">
            <a:avLst/>
          </a:prstGeom>
          <a:solidFill>
            <a:srgbClr val="1C41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89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36637" y="993033"/>
            <a:ext cx="4783263" cy="3873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Integration, policy </a:t>
            </a:r>
            <a:r>
              <a:rPr lang="en-US" b="1" dirty="0" err="1"/>
              <a:t>harmonisation</a:t>
            </a:r>
            <a:r>
              <a:rPr lang="en-US" b="1" dirty="0"/>
              <a:t>, piloting and training 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82159" y="4804515"/>
            <a:ext cx="555766" cy="206155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5535" y="55987"/>
            <a:ext cx="7209065" cy="994172"/>
          </a:xfrm>
        </p:spPr>
        <p:txBody>
          <a:bodyPr/>
          <a:lstStyle/>
          <a:p>
            <a:r>
              <a:rPr lang="en-GB" dirty="0" smtClean="0"/>
              <a:t>What AARC does and where G</a:t>
            </a:r>
            <a:r>
              <a:rPr lang="en-GB" dirty="0" smtClean="0"/>
              <a:t>ÉANT fits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4614699" y="1536700"/>
            <a:ext cx="2312467" cy="834171"/>
          </a:xfrm>
          <a:custGeom>
            <a:avLst/>
            <a:gdLst>
              <a:gd name="connsiteX0" fmla="*/ 0 w 2506215"/>
              <a:gd name="connsiteY0" fmla="*/ 0 h 1929814"/>
              <a:gd name="connsiteX1" fmla="*/ 2506215 w 2506215"/>
              <a:gd name="connsiteY1" fmla="*/ 0 h 1929814"/>
              <a:gd name="connsiteX2" fmla="*/ 2506215 w 2506215"/>
              <a:gd name="connsiteY2" fmla="*/ 1929814 h 1929814"/>
              <a:gd name="connsiteX3" fmla="*/ 0 w 2506215"/>
              <a:gd name="connsiteY3" fmla="*/ 1929814 h 1929814"/>
              <a:gd name="connsiteX4" fmla="*/ 0 w 2506215"/>
              <a:gd name="connsiteY4" fmla="*/ 0 h 19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6215" h="1929814">
                <a:moveTo>
                  <a:pt x="0" y="0"/>
                </a:moveTo>
                <a:lnTo>
                  <a:pt x="2506215" y="0"/>
                </a:lnTo>
                <a:lnTo>
                  <a:pt x="2506215" y="1929814"/>
                </a:lnTo>
                <a:lnTo>
                  <a:pt x="0" y="1929814"/>
                </a:lnTo>
                <a:lnTo>
                  <a:pt x="0" y="0"/>
                </a:lnTo>
                <a:close/>
              </a:path>
            </a:pathLst>
          </a:custGeom>
          <a:solidFill>
            <a:srgbClr val="003959"/>
          </a:soli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52" tIns="149352" rIns="149352" bIns="149352" numCol="1" spcCol="953" anchor="b" anchorCtr="1">
            <a:noAutofit/>
          </a:bodyPr>
          <a:lstStyle/>
          <a:p>
            <a:pPr lvl="1"/>
            <a:r>
              <a:rPr lang="en-GB" dirty="0" smtClean="0">
                <a:solidFill>
                  <a:schemeClr val="bg1"/>
                </a:solidFill>
                <a:cs typeface="Gill Sans"/>
              </a:rPr>
              <a:t>Use </a:t>
            </a:r>
            <a:r>
              <a:rPr lang="en-GB" dirty="0">
                <a:solidFill>
                  <a:schemeClr val="bg1"/>
                </a:solidFill>
                <a:cs typeface="Gill Sans"/>
              </a:rPr>
              <a:t>existing e-infrastructures in the delivery chain</a:t>
            </a:r>
          </a:p>
        </p:txBody>
      </p:sp>
      <p:sp>
        <p:nvSpPr>
          <p:cNvPr id="9" name="Freeform 8"/>
          <p:cNvSpPr/>
          <p:nvPr/>
        </p:nvSpPr>
        <p:spPr>
          <a:xfrm>
            <a:off x="3122664" y="3484455"/>
            <a:ext cx="2260246" cy="1093185"/>
          </a:xfrm>
          <a:custGeom>
            <a:avLst/>
            <a:gdLst>
              <a:gd name="connsiteX0" fmla="*/ 0 w 2506215"/>
              <a:gd name="connsiteY0" fmla="*/ 0 h 1929814"/>
              <a:gd name="connsiteX1" fmla="*/ 2506215 w 2506215"/>
              <a:gd name="connsiteY1" fmla="*/ 0 h 1929814"/>
              <a:gd name="connsiteX2" fmla="*/ 2506215 w 2506215"/>
              <a:gd name="connsiteY2" fmla="*/ 1929814 h 1929814"/>
              <a:gd name="connsiteX3" fmla="*/ 0 w 2506215"/>
              <a:gd name="connsiteY3" fmla="*/ 1929814 h 1929814"/>
              <a:gd name="connsiteX4" fmla="*/ 0 w 2506215"/>
              <a:gd name="connsiteY4" fmla="*/ 0 h 19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6215" h="1929814">
                <a:moveTo>
                  <a:pt x="0" y="0"/>
                </a:moveTo>
                <a:lnTo>
                  <a:pt x="2506215" y="0"/>
                </a:lnTo>
                <a:lnTo>
                  <a:pt x="2506215" y="1929814"/>
                </a:lnTo>
                <a:lnTo>
                  <a:pt x="0" y="1929814"/>
                </a:lnTo>
                <a:lnTo>
                  <a:pt x="0" y="0"/>
                </a:lnTo>
                <a:close/>
              </a:path>
            </a:pathLst>
          </a:custGeom>
          <a:solidFill>
            <a:srgbClr val="003959"/>
          </a:soli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52" tIns="149352" rIns="149352" bIns="149352" numCol="1" spcCol="953" anchor="t" anchorCtr="1">
            <a:noAutofit/>
          </a:bodyPr>
          <a:lstStyle/>
          <a:p>
            <a:pPr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dirty="0" smtClean="0">
                <a:solidFill>
                  <a:schemeClr val="bg1"/>
                </a:solidFill>
                <a:latin typeface="Gill Sans"/>
                <a:cs typeface="Gill Sans"/>
              </a:rPr>
              <a:t>Work with e-</a:t>
            </a:r>
            <a:r>
              <a:rPr lang="en-GB" dirty="0" err="1" smtClean="0">
                <a:solidFill>
                  <a:schemeClr val="bg1"/>
                </a:solidFill>
                <a:latin typeface="Gill Sans"/>
                <a:cs typeface="Gill Sans"/>
              </a:rPr>
              <a:t>i</a:t>
            </a:r>
            <a:r>
              <a:rPr lang="en-GB" kern="1200" dirty="0" err="1" smtClean="0">
                <a:solidFill>
                  <a:schemeClr val="bg1"/>
                </a:solidFill>
                <a:latin typeface="Gill Sans"/>
                <a:cs typeface="Gill Sans"/>
              </a:rPr>
              <a:t>nfras</a:t>
            </a:r>
            <a:r>
              <a:rPr lang="en-GB" dirty="0" smtClean="0">
                <a:solidFill>
                  <a:schemeClr val="bg1"/>
                </a:solidFill>
                <a:latin typeface="Gill Sans"/>
                <a:cs typeface="Gill Sans"/>
              </a:rPr>
              <a:t> and user communities to solve existing challenges, pilot use-cases and get feedback on the results</a:t>
            </a:r>
            <a:endParaRPr lang="en-GB" sz="1500" dirty="0">
              <a:solidFill>
                <a:schemeClr val="bg1"/>
              </a:solidFill>
              <a:latin typeface="Gill Sans"/>
              <a:cs typeface="Gill San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3713" y="1524000"/>
            <a:ext cx="6615354" cy="2117072"/>
            <a:chOff x="614551" y="2032000"/>
            <a:chExt cx="8820472" cy="2822763"/>
          </a:xfrm>
        </p:grpSpPr>
        <p:sp>
          <p:nvSpPr>
            <p:cNvPr id="11" name="Freeform 10"/>
            <p:cNvSpPr/>
            <p:nvPr/>
          </p:nvSpPr>
          <p:spPr>
            <a:xfrm>
              <a:off x="1355895" y="2032000"/>
              <a:ext cx="3417020" cy="1130940"/>
            </a:xfrm>
            <a:custGeom>
              <a:avLst/>
              <a:gdLst>
                <a:gd name="connsiteX0" fmla="*/ 0 w 2506215"/>
                <a:gd name="connsiteY0" fmla="*/ 0 h 1929814"/>
                <a:gd name="connsiteX1" fmla="*/ 2506215 w 2506215"/>
                <a:gd name="connsiteY1" fmla="*/ 0 h 1929814"/>
                <a:gd name="connsiteX2" fmla="*/ 2506215 w 2506215"/>
                <a:gd name="connsiteY2" fmla="*/ 1929814 h 1929814"/>
                <a:gd name="connsiteX3" fmla="*/ 0 w 2506215"/>
                <a:gd name="connsiteY3" fmla="*/ 1929814 h 1929814"/>
                <a:gd name="connsiteX4" fmla="*/ 0 w 2506215"/>
                <a:gd name="connsiteY4" fmla="*/ 0 h 192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6215" h="1929814">
                  <a:moveTo>
                    <a:pt x="0" y="0"/>
                  </a:moveTo>
                  <a:lnTo>
                    <a:pt x="2506215" y="0"/>
                  </a:lnTo>
                  <a:lnTo>
                    <a:pt x="2506215" y="1929814"/>
                  </a:lnTo>
                  <a:lnTo>
                    <a:pt x="0" y="1929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959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b" anchorCtr="1">
              <a:noAutofit/>
            </a:bodyPr>
            <a:lstStyle/>
            <a:p>
              <a:pPr lvl="1" algn="ctr"/>
              <a:r>
                <a:rPr lang="en-GB" dirty="0" smtClean="0">
                  <a:solidFill>
                    <a:schemeClr val="bg1"/>
                  </a:solidFill>
                  <a:cs typeface="Gill Sans"/>
                </a:rPr>
                <a:t>Design an integrated AAI built on production infrastructures   </a:t>
              </a:r>
              <a:endParaRPr lang="en-GB" dirty="0">
                <a:solidFill>
                  <a:schemeClr val="bg1"/>
                </a:solidFill>
                <a:cs typeface="Gill Sans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14551" y="2924949"/>
              <a:ext cx="8820472" cy="1929814"/>
              <a:chOff x="614551" y="2924949"/>
              <a:chExt cx="8820472" cy="1929814"/>
            </a:xfrm>
          </p:grpSpPr>
          <p:sp>
            <p:nvSpPr>
              <p:cNvPr id="6" name="Notched Right Arrow 5"/>
              <p:cNvSpPr/>
              <p:nvPr/>
            </p:nvSpPr>
            <p:spPr>
              <a:xfrm>
                <a:off x="614551" y="2924949"/>
                <a:ext cx="8820472" cy="1929814"/>
              </a:xfrm>
              <a:prstGeom prst="notchedRightArrow">
                <a:avLst/>
              </a:prstGeom>
              <a:solidFill>
                <a:srgbClr val="F57A1E"/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Oval 7"/>
              <p:cNvSpPr/>
              <p:nvPr/>
            </p:nvSpPr>
            <p:spPr>
              <a:xfrm>
                <a:off x="1651329" y="3648630"/>
                <a:ext cx="492476" cy="482453"/>
              </a:xfrm>
              <a:prstGeom prst="ellipse">
                <a:avLst/>
              </a:prstGeom>
              <a:solidFill>
                <a:srgbClr val="004461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Oval 9"/>
              <p:cNvSpPr/>
              <p:nvPr/>
            </p:nvSpPr>
            <p:spPr>
              <a:xfrm>
                <a:off x="4337525" y="3648630"/>
                <a:ext cx="492476" cy="482453"/>
              </a:xfrm>
              <a:prstGeom prst="ellipse">
                <a:avLst/>
              </a:prstGeom>
              <a:solidFill>
                <a:srgbClr val="004461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Oval 11"/>
              <p:cNvSpPr/>
              <p:nvPr/>
            </p:nvSpPr>
            <p:spPr>
              <a:xfrm>
                <a:off x="7023720" y="3648630"/>
                <a:ext cx="492476" cy="482453"/>
              </a:xfrm>
              <a:prstGeom prst="ellipse">
                <a:avLst/>
              </a:prstGeom>
              <a:solidFill>
                <a:srgbClr val="004461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pic>
        <p:nvPicPr>
          <p:cNvPr id="18" name="Picture 17" descr="edugain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6441">
            <a:off x="420148" y="1449345"/>
            <a:ext cx="1900638" cy="686029"/>
          </a:xfrm>
          <a:prstGeom prst="rect">
            <a:avLst/>
          </a:prstGeom>
          <a:ln w="28575" cmpd="sng">
            <a:solidFill>
              <a:schemeClr val="accent2"/>
            </a:solidFill>
            <a:prstDash val="lgDash"/>
          </a:ln>
        </p:spPr>
      </p:pic>
      <p:pic>
        <p:nvPicPr>
          <p:cNvPr id="19" name="Picture 18" descr="edugain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504">
            <a:off x="6401848" y="1500145"/>
            <a:ext cx="1900638" cy="686029"/>
          </a:xfrm>
          <a:prstGeom prst="rect">
            <a:avLst/>
          </a:prstGeom>
          <a:ln w="28575" cmpd="sng">
            <a:solidFill>
              <a:schemeClr val="accent2"/>
            </a:solidFill>
            <a:prstDash val="lgDash"/>
          </a:ln>
        </p:spPr>
      </p:pic>
      <p:pic>
        <p:nvPicPr>
          <p:cNvPr id="20" name="Picture 19" descr="edugain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2092">
            <a:off x="4966747" y="3960423"/>
            <a:ext cx="1900638" cy="686029"/>
          </a:xfrm>
          <a:prstGeom prst="rect">
            <a:avLst/>
          </a:prstGeom>
          <a:ln w="28575" cmpd="sng">
            <a:solidFill>
              <a:schemeClr val="accent2"/>
            </a:solidFill>
            <a:prstDash val="lgDash"/>
          </a:ln>
        </p:spPr>
      </p:pic>
    </p:spTree>
    <p:extLst>
      <p:ext uri="{BB962C8B-B14F-4D97-AF65-F5344CB8AC3E}">
        <p14:creationId xmlns:p14="http://schemas.microsoft.com/office/powerpoint/2010/main" val="183437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AARC does not do</a:t>
            </a:r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88" y="1540483"/>
            <a:ext cx="3982763" cy="2640745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4779107" y="1745861"/>
            <a:ext cx="4964725" cy="222999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‘Fix’ eduGAIN </a:t>
            </a:r>
            <a:endParaRPr lang="en-US" dirty="0" smtClean="0"/>
          </a:p>
          <a:p>
            <a:r>
              <a:rPr lang="en-US" dirty="0" smtClean="0"/>
              <a:t>Run services</a:t>
            </a:r>
          </a:p>
          <a:p>
            <a:r>
              <a:rPr lang="en-US" dirty="0" smtClean="0"/>
              <a:t>‘Take’ work from G</a:t>
            </a:r>
            <a:r>
              <a:rPr lang="en-US" dirty="0" smtClean="0"/>
              <a:t>ÉANT</a:t>
            </a:r>
          </a:p>
          <a:p>
            <a:r>
              <a:rPr lang="en-US" dirty="0" smtClean="0"/>
              <a:t>Do deployment</a:t>
            </a:r>
            <a:endParaRPr lang="en-US" dirty="0" smtClean="0"/>
          </a:p>
          <a:p>
            <a:r>
              <a:rPr lang="en-US" dirty="0" err="1" smtClean="0"/>
              <a:t>Harmonise</a:t>
            </a:r>
            <a:r>
              <a:rPr lang="en-US" dirty="0" smtClean="0"/>
              <a:t> attribute semantics </a:t>
            </a:r>
          </a:p>
          <a:p>
            <a:r>
              <a:rPr lang="en-US" dirty="0" smtClean="0"/>
              <a:t>Fix </a:t>
            </a:r>
            <a:r>
              <a:rPr lang="en-US" dirty="0" smtClean="0"/>
              <a:t>attribute </a:t>
            </a:r>
            <a:r>
              <a:rPr lang="en-US" dirty="0" smtClean="0"/>
              <a:t>release</a:t>
            </a:r>
          </a:p>
          <a:p>
            <a:r>
              <a:rPr lang="en-US" dirty="0" smtClean="0"/>
              <a:t>Do all </a:t>
            </a:r>
            <a:r>
              <a:rPr lang="en-US" dirty="0" smtClean="0"/>
              <a:t>kinds </a:t>
            </a:r>
            <a:r>
              <a:rPr lang="en-US" dirty="0" smtClean="0"/>
              <a:t>of </a:t>
            </a:r>
            <a:r>
              <a:rPr lang="en-US" dirty="0" smtClean="0"/>
              <a:t>training </a:t>
            </a:r>
            <a:endParaRPr lang="en-US" dirty="0" smtClean="0"/>
          </a:p>
          <a:p>
            <a:r>
              <a:rPr lang="en-US" dirty="0" smtClean="0"/>
              <a:t>Fix </a:t>
            </a:r>
            <a:r>
              <a:rPr lang="en-US" dirty="0"/>
              <a:t>all the problems in the </a:t>
            </a:r>
            <a:r>
              <a:rPr lang="en-US" dirty="0" smtClean="0"/>
              <a:t>universe!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98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Open with two short plenaries</a:t>
            </a:r>
          </a:p>
          <a:p>
            <a:r>
              <a:rPr lang="en-GB" dirty="0"/>
              <a:t>a) AAI Architectures - current and future (20 </a:t>
            </a:r>
            <a:r>
              <a:rPr lang="en-GB" dirty="0" err="1"/>
              <a:t>mins</a:t>
            </a:r>
            <a:r>
              <a:rPr lang="en-GB" dirty="0"/>
              <a:t>) Christos &amp; Lukas</a:t>
            </a:r>
          </a:p>
          <a:p>
            <a:r>
              <a:rPr lang="en-GB" dirty="0"/>
              <a:t>b) Assurance (20 </a:t>
            </a:r>
            <a:r>
              <a:rPr lang="en-GB" dirty="0" err="1"/>
              <a:t>mins</a:t>
            </a:r>
            <a:r>
              <a:rPr lang="en-GB" dirty="0"/>
              <a:t>) - </a:t>
            </a:r>
            <a:r>
              <a:rPr lang="en-GB" dirty="0" smtClean="0"/>
              <a:t>Daniela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Round </a:t>
            </a:r>
            <a:r>
              <a:rPr lang="en-GB" dirty="0"/>
              <a:t>tables 40 </a:t>
            </a:r>
            <a:r>
              <a:rPr lang="en-GB" dirty="0" err="1"/>
              <a:t>mins</a:t>
            </a:r>
            <a:r>
              <a:rPr lang="en-GB" dirty="0"/>
              <a:t> - topics happen in parallel</a:t>
            </a:r>
          </a:p>
          <a:p>
            <a:r>
              <a:rPr lang="en-GB" dirty="0" err="1"/>
              <a:t>Sirfti</a:t>
            </a:r>
            <a:r>
              <a:rPr lang="en-GB" dirty="0"/>
              <a:t> - security &amp; fed ID transition from AARC to GÉANT  (Hannah)</a:t>
            </a:r>
          </a:p>
          <a:p>
            <a:r>
              <a:rPr lang="en-GB" dirty="0"/>
              <a:t>Assurance - transition from AARC to GÉANT (Daniela)</a:t>
            </a:r>
          </a:p>
          <a:p>
            <a:r>
              <a:rPr lang="en-GB" dirty="0"/>
              <a:t>Training and outreach for federated identity -  (</a:t>
            </a:r>
            <a:r>
              <a:rPr lang="en-GB" dirty="0" err="1"/>
              <a:t>Lalla</a:t>
            </a:r>
            <a:r>
              <a:rPr lang="en-GB" dirty="0"/>
              <a:t>)</a:t>
            </a:r>
          </a:p>
          <a:p>
            <a:r>
              <a:rPr lang="en-GB" dirty="0"/>
              <a:t>VO Platform &amp; Pilots - (Lukas H and Paul van D)</a:t>
            </a:r>
          </a:p>
          <a:p>
            <a:pPr lvl="1"/>
            <a:r>
              <a:rPr lang="en-GB" dirty="0" err="1" smtClean="0"/>
              <a:t>inc.</a:t>
            </a:r>
            <a:r>
              <a:rPr lang="en-GB" dirty="0" smtClean="0"/>
              <a:t> GÉANT </a:t>
            </a:r>
            <a:r>
              <a:rPr lang="en-GB" dirty="0" err="1"/>
              <a:t>AuthN</a:t>
            </a:r>
            <a:r>
              <a:rPr lang="en-GB" dirty="0"/>
              <a:t>/</a:t>
            </a:r>
            <a:r>
              <a:rPr lang="en-GB" dirty="0" err="1"/>
              <a:t>AuthZ</a:t>
            </a:r>
            <a:r>
              <a:rPr lang="en-GB" dirty="0"/>
              <a:t> as a case study</a:t>
            </a:r>
          </a:p>
          <a:p>
            <a:r>
              <a:rPr lang="en-GB" dirty="0"/>
              <a:t>  eduroam to end users - Stefan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Agenda-bashing from the bottom-up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671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654300" y="2641600"/>
            <a:ext cx="3886200" cy="740453"/>
          </a:xfrm>
        </p:spPr>
        <p:txBody>
          <a:bodyPr>
            <a:normAutofit/>
          </a:bodyPr>
          <a:lstStyle/>
          <a:p>
            <a:r>
              <a:rPr lang="en-GB" dirty="0" smtClean="0">
                <a:hlinkClick r:id="rId2"/>
              </a:rPr>
              <a:t>ann.harding@switch.ch</a:t>
            </a:r>
            <a:endParaRPr lang="en-GB" dirty="0" smtClean="0"/>
          </a:p>
          <a:p>
            <a:r>
              <a:rPr lang="en-GB" dirty="0" err="1" smtClean="0"/>
              <a:t>skype</a:t>
            </a:r>
            <a:r>
              <a:rPr lang="en-GB" dirty="0" smtClean="0"/>
              <a:t> </a:t>
            </a:r>
            <a:r>
              <a:rPr lang="en-GB" dirty="0" err="1" smtClean="0"/>
              <a:t>annhardingswitch</a:t>
            </a:r>
            <a:endParaRPr lang="en-GB" dirty="0" smtClean="0"/>
          </a:p>
          <a:p>
            <a:r>
              <a:rPr lang="en-GB" dirty="0" smtClean="0"/>
              <a:t>Twitter @</a:t>
            </a:r>
            <a:r>
              <a:rPr lang="en-GB" dirty="0" err="1" smtClean="0"/>
              <a:t>hardingar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1715</TotalTime>
  <Words>327</Words>
  <Application>Microsoft Macintosh PowerPoint</Application>
  <PresentationFormat>On-screen Show (16:9)</PresentationFormat>
  <Paragraphs>57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G%C3%89ANT PPT template 169 (widescreen) format_GEANT template 16 9 format</vt:lpstr>
      <vt:lpstr>PowerPoint Presentation</vt:lpstr>
      <vt:lpstr>A little imagination required</vt:lpstr>
      <vt:lpstr>What AARC does and where GÉANT fits</vt:lpstr>
      <vt:lpstr>What AARC does not do</vt:lpstr>
      <vt:lpstr>Agenda-bashing from the bottom-up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s3</cp:lastModifiedBy>
  <cp:revision>81</cp:revision>
  <dcterms:created xsi:type="dcterms:W3CDTF">2015-04-29T14:13:57Z</dcterms:created>
  <dcterms:modified xsi:type="dcterms:W3CDTF">2016-02-24T11:13:06Z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