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5"/>
  </p:sldMasterIdLst>
  <p:notesMasterIdLst>
    <p:notesMasterId r:id="rId19"/>
  </p:notesMasterIdLst>
  <p:sldIdLst>
    <p:sldId id="279" r:id="rId6"/>
    <p:sldId id="280" r:id="rId7"/>
    <p:sldId id="282" r:id="rId8"/>
    <p:sldId id="284" r:id="rId9"/>
    <p:sldId id="287" r:id="rId10"/>
    <p:sldId id="288" r:id="rId11"/>
    <p:sldId id="289" r:id="rId12"/>
    <p:sldId id="290" r:id="rId13"/>
    <p:sldId id="291" r:id="rId14"/>
    <p:sldId id="292" r:id="rId15"/>
    <p:sldId id="293" r:id="rId16"/>
    <p:sldId id="286" r:id="rId17"/>
    <p:sldId id="281" r:id="rId18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360"/>
    <a:srgbClr val="EC0E51"/>
    <a:srgbClr val="1C4161"/>
    <a:srgbClr val="004361"/>
    <a:srgbClr val="ED1556"/>
    <a:srgbClr val="003F5E"/>
    <a:srgbClr val="013F5E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216" d="100"/>
          <a:sy n="216" d="100"/>
        </p:scale>
        <p:origin x="180" y="13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notesMaster" Target="notesMasters/notes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1D8A83-A817-41E3-A602-3B517E18334E}" type="datetimeFigureOut">
              <a:rPr lang="en-GB" smtClean="0"/>
              <a:t>17/05/2016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BC110B-1C27-4A5B-8007-E6BF4BB6C5F7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726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79"/>
          <a:stretch/>
        </p:blipFill>
        <p:spPr>
          <a:xfrm>
            <a:off x="-44450" y="1596504"/>
            <a:ext cx="9232900" cy="3546996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64169" y="204538"/>
            <a:ext cx="9023685" cy="8963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58388" y="475247"/>
            <a:ext cx="1568588" cy="836196"/>
          </a:xfrm>
          <a:prstGeom prst="rect">
            <a:avLst/>
          </a:prstGeom>
        </p:spPr>
      </p:pic>
      <p:sp>
        <p:nvSpPr>
          <p:cNvPr id="1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97644" y="1836091"/>
            <a:ext cx="3822700" cy="281467"/>
          </a:xfrm>
        </p:spPr>
        <p:txBody>
          <a:bodyPr/>
          <a:lstStyle>
            <a:lvl1pPr marL="0" indent="0">
              <a:buNone/>
              <a:defRPr b="1" baseline="0"/>
            </a:lvl1pPr>
          </a:lstStyle>
          <a:p>
            <a:pPr lvl="0"/>
            <a:r>
              <a:rPr lang="en-US" dirty="0" smtClean="0"/>
              <a:t>Presenter</a:t>
            </a:r>
          </a:p>
        </p:txBody>
      </p:sp>
      <p:sp>
        <p:nvSpPr>
          <p:cNvPr id="18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697643" y="3414566"/>
            <a:ext cx="3752453" cy="32725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Event, Location</a:t>
            </a:r>
            <a:endParaRPr lang="en-GB" dirty="0"/>
          </a:p>
        </p:txBody>
      </p:sp>
      <p:sp>
        <p:nvSpPr>
          <p:cNvPr id="19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697644" y="1373001"/>
            <a:ext cx="3759596" cy="377594"/>
          </a:xfrm>
        </p:spPr>
        <p:txBody>
          <a:bodyPr>
            <a:normAutofit/>
          </a:bodyPr>
          <a:lstStyle>
            <a:lvl1pPr marL="0" indent="0">
              <a:buNone/>
              <a:defRPr sz="1950"/>
            </a:lvl1pPr>
          </a:lstStyle>
          <a:p>
            <a:pPr lvl="0"/>
            <a:r>
              <a:rPr lang="en-US" dirty="0" smtClean="0"/>
              <a:t>Subtitle</a:t>
            </a:r>
          </a:p>
        </p:txBody>
      </p:sp>
      <p:sp>
        <p:nvSpPr>
          <p:cNvPr id="20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697644" y="998621"/>
            <a:ext cx="3759596" cy="354932"/>
          </a:xfrm>
        </p:spPr>
        <p:txBody>
          <a:bodyPr>
            <a:no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 dirty="0" smtClean="0"/>
              <a:t>Title</a:t>
            </a:r>
          </a:p>
        </p:txBody>
      </p:sp>
      <p:sp>
        <p:nvSpPr>
          <p:cNvPr id="21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697643" y="3691293"/>
            <a:ext cx="3752453" cy="32123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Date</a:t>
            </a:r>
            <a:endParaRPr lang="en-GB" dirty="0"/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697644" y="2115826"/>
            <a:ext cx="3822700" cy="260411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Project, GÉANT Project (if applicable)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697643" y="2374505"/>
            <a:ext cx="5029917" cy="260411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 Home Organisation, Organisation Name (if applicable)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836320" y="2761626"/>
            <a:ext cx="685800" cy="142799"/>
          </a:xfrm>
        </p:spPr>
        <p:txBody>
          <a:bodyPr>
            <a:normAutofit/>
          </a:bodyPr>
          <a:lstStyle>
            <a:lvl1pPr marL="0" indent="0">
              <a:buNone/>
              <a:defRPr sz="600"/>
            </a:lvl1pPr>
          </a:lstStyle>
          <a:p>
            <a:pPr lvl="0"/>
            <a:r>
              <a:rPr lang="en-US" dirty="0" smtClean="0"/>
              <a:t>Logo (optional)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442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1287628"/>
            <a:ext cx="4629150" cy="3108163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2" y="1287628"/>
            <a:ext cx="3236119" cy="311411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‹Nr.›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9188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Gu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5" name="TextBox 4"/>
          <p:cNvSpPr txBox="1"/>
          <p:nvPr userDrawn="1"/>
        </p:nvSpPr>
        <p:spPr>
          <a:xfrm>
            <a:off x="366964" y="228600"/>
            <a:ext cx="42204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1" dirty="0" smtClean="0">
                <a:solidFill>
                  <a:srgbClr val="003F5D"/>
                </a:solidFill>
              </a:rPr>
              <a:t>Style</a:t>
            </a:r>
            <a:r>
              <a:rPr lang="en-GB" sz="1800" b="1" baseline="0" dirty="0" smtClean="0">
                <a:solidFill>
                  <a:srgbClr val="003F5D"/>
                </a:solidFill>
              </a:rPr>
              <a:t> Guide</a:t>
            </a:r>
          </a:p>
          <a:p>
            <a:r>
              <a:rPr lang="en-GB" sz="1800" baseline="0" dirty="0" smtClean="0">
                <a:solidFill>
                  <a:srgbClr val="ED1556"/>
                </a:solidFill>
              </a:rPr>
              <a:t>A Guide to Using the New GÉANT Template</a:t>
            </a:r>
            <a:endParaRPr lang="en-GB" sz="1800" dirty="0">
              <a:solidFill>
                <a:srgbClr val="ED1556"/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438955" y="998625"/>
            <a:ext cx="785740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3F5D"/>
                </a:solidFill>
              </a:rPr>
              <a:t>This template is a dual purpose template for use both to</a:t>
            </a:r>
            <a:r>
              <a:rPr lang="en-GB" sz="1400" baseline="0" dirty="0" smtClean="0">
                <a:solidFill>
                  <a:srgbClr val="003F5D"/>
                </a:solidFill>
              </a:rPr>
              <a:t> present information on behalf of the GÉANT Project (GN4-1) and for the organisation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400" baseline="0" dirty="0" smtClean="0">
                <a:solidFill>
                  <a:srgbClr val="003F5D"/>
                </a:solidFill>
              </a:rPr>
              <a:t>Because of this there are two end slide versions: 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GB" sz="1400" baseline="0" dirty="0" smtClean="0">
                <a:solidFill>
                  <a:srgbClr val="003F5D"/>
                </a:solidFill>
              </a:rPr>
              <a:t>One for Project (GN4-1) presentations which includes EU logo, copyright, and funding statement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GB" sz="1400" baseline="0" dirty="0" smtClean="0">
                <a:solidFill>
                  <a:srgbClr val="003F5D"/>
                </a:solidFill>
              </a:rPr>
              <a:t>One for when presenting on behalf of the organisation</a:t>
            </a:r>
          </a:p>
          <a:p>
            <a:pPr marL="214313" marR="0" lvl="0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="1" baseline="0" dirty="0" smtClean="0">
                <a:solidFill>
                  <a:srgbClr val="003F5D"/>
                </a:solidFill>
              </a:rPr>
              <a:t>All slide packs MUST include the correct end slide. </a:t>
            </a:r>
            <a:r>
              <a:rPr lang="en-GB" sz="1400" b="0" baseline="0" dirty="0" smtClean="0">
                <a:solidFill>
                  <a:srgbClr val="003F5D"/>
                </a:solidFill>
              </a:rPr>
              <a:t>(This slide need not be shown during the presentation but must be included in any electronic or hard copies distributed/submitted)</a:t>
            </a:r>
          </a:p>
          <a:p>
            <a:pPr marL="557213" marR="0" lvl="1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aseline="0" dirty="0" smtClean="0">
                <a:solidFill>
                  <a:srgbClr val="003F5D"/>
                </a:solidFill>
              </a:rPr>
              <a:t>Project participants must use the GN4-1 version with the EU funding statement.  This is a requirement of the EU funding agreement</a:t>
            </a:r>
          </a:p>
          <a:p>
            <a:pPr marL="557213" marR="0" lvl="1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aseline="0" dirty="0" smtClean="0">
                <a:solidFill>
                  <a:srgbClr val="003F5D"/>
                </a:solidFill>
              </a:rPr>
              <a:t>Staff from the GÉANT offices should ensure the correct end slide is used. If in doubt contact your line manager/activity leader for clarification on which version to use</a:t>
            </a:r>
          </a:p>
          <a:p>
            <a:pPr marL="214313" marR="0" lvl="0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sz="1400" baseline="0" dirty="0" smtClean="0">
              <a:solidFill>
                <a:srgbClr val="003F5D"/>
              </a:solidFill>
            </a:endParaRPr>
          </a:p>
          <a:p>
            <a:pPr marL="214313" marR="0" lvl="0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aseline="0" dirty="0" smtClean="0">
                <a:solidFill>
                  <a:srgbClr val="003F5D"/>
                </a:solidFill>
              </a:rPr>
              <a:t>The title slide has space for the speaker’s own role in their organisation, organisation name and an optional organisation logo which should be no larger than the main GÉANT logo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400" baseline="0" dirty="0" smtClean="0">
                <a:solidFill>
                  <a:srgbClr val="003F5D"/>
                </a:solidFill>
              </a:rPr>
              <a:t>Font is Calibri and will auto-size. Avoid using a font size less than 18pt.  Main font colour is Teal, </a:t>
            </a:r>
            <a:r>
              <a:rPr lang="en-GB" sz="1400" baseline="0" dirty="0" smtClean="0">
                <a:solidFill>
                  <a:srgbClr val="ED1556"/>
                </a:solidFill>
              </a:rPr>
              <a:t>Subtitle colour is Crimson and should be used sparingly. </a:t>
            </a:r>
            <a:r>
              <a:rPr lang="en-GB" sz="1400" baseline="0" dirty="0" smtClean="0">
                <a:solidFill>
                  <a:srgbClr val="003F5D"/>
                </a:solidFill>
              </a:rPr>
              <a:t>If the colours are not shown in PowerPoint use the </a:t>
            </a:r>
            <a:r>
              <a:rPr lang="en-GB" sz="1400" baseline="0" dirty="0" err="1" smtClean="0">
                <a:solidFill>
                  <a:srgbClr val="003F5D"/>
                </a:solidFill>
              </a:rPr>
              <a:t>eyedrop</a:t>
            </a:r>
            <a:r>
              <a:rPr lang="en-GB" sz="1400" baseline="0" dirty="0" smtClean="0">
                <a:solidFill>
                  <a:srgbClr val="003F5D"/>
                </a:solidFill>
              </a:rPr>
              <a:t> colour picker to select the correct colour from these samples</a:t>
            </a:r>
            <a:endParaRPr lang="en-GB" sz="1400" baseline="0" dirty="0" smtClean="0">
              <a:solidFill>
                <a:srgbClr val="ED1556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400" baseline="0" dirty="0" smtClean="0">
              <a:solidFill>
                <a:srgbClr val="ED1556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400" baseline="0" dirty="0" smtClean="0">
              <a:solidFill>
                <a:srgbClr val="003F5D"/>
              </a:solidFill>
            </a:endParaRPr>
          </a:p>
          <a:p>
            <a:pPr marL="342900" lvl="1" indent="0">
              <a:buFont typeface="Arial" panose="020B0604020202020204" pitchFamily="34" charset="0"/>
              <a:buNone/>
            </a:pPr>
            <a:r>
              <a:rPr lang="en-GB" sz="1400" baseline="0" dirty="0" smtClean="0">
                <a:solidFill>
                  <a:srgbClr val="003F5D"/>
                </a:solidFill>
              </a:rPr>
              <a:t> </a:t>
            </a:r>
          </a:p>
        </p:txBody>
      </p:sp>
      <p:sp>
        <p:nvSpPr>
          <p:cNvPr id="9" name="Oval 8"/>
          <p:cNvSpPr/>
          <p:nvPr userDrawn="1"/>
        </p:nvSpPr>
        <p:spPr>
          <a:xfrm>
            <a:off x="8355189" y="4224431"/>
            <a:ext cx="496936" cy="482321"/>
          </a:xfrm>
          <a:prstGeom prst="ellipse">
            <a:avLst/>
          </a:prstGeom>
          <a:solidFill>
            <a:srgbClr val="003F5D"/>
          </a:solidFill>
          <a:ln>
            <a:solidFill>
              <a:srgbClr val="003F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10" name="Oval 9"/>
          <p:cNvSpPr/>
          <p:nvPr userDrawn="1"/>
        </p:nvSpPr>
        <p:spPr>
          <a:xfrm>
            <a:off x="8355189" y="3587102"/>
            <a:ext cx="496936" cy="482321"/>
          </a:xfrm>
          <a:prstGeom prst="ellipse">
            <a:avLst/>
          </a:prstGeom>
          <a:solidFill>
            <a:srgbClr val="EC0E51"/>
          </a:solidFill>
          <a:ln>
            <a:solidFill>
              <a:srgbClr val="ED15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</p:spTree>
    <p:extLst>
      <p:ext uri="{BB962C8B-B14F-4D97-AF65-F5344CB8AC3E}">
        <p14:creationId xmlns:p14="http://schemas.microsoft.com/office/powerpoint/2010/main" val="15059465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GN4 related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227694"/>
            <a:ext cx="9144000" cy="441921"/>
          </a:xfrm>
          <a:prstGeom prst="rect">
            <a:avLst/>
          </a:prstGeom>
        </p:spPr>
        <p:txBody>
          <a:bodyPr vert="horz" lIns="51435" tIns="25718" rIns="51435" bIns="25718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1575" b="0" dirty="0">
                <a:solidFill>
                  <a:schemeClr val="bg1"/>
                </a:solidFill>
              </a:rPr>
              <a:t>Thank </a:t>
            </a:r>
            <a:r>
              <a:rPr lang="en-GB" sz="1575" b="0" dirty="0" smtClean="0">
                <a:solidFill>
                  <a:schemeClr val="bg1"/>
                </a:solidFill>
              </a:rPr>
              <a:t>you</a:t>
            </a:r>
            <a:endParaRPr lang="en-GB" sz="1575" b="0" dirty="0">
              <a:solidFill>
                <a:schemeClr val="bg1"/>
              </a:solidFill>
            </a:endParaRPr>
          </a:p>
        </p:txBody>
      </p:sp>
      <p:sp>
        <p:nvSpPr>
          <p:cNvPr id="26" name="Rectangle 25"/>
          <p:cNvSpPr/>
          <p:nvPr userDrawn="1"/>
        </p:nvSpPr>
        <p:spPr>
          <a:xfrm>
            <a:off x="2470932" y="747920"/>
            <a:ext cx="4202136" cy="2988518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grpSp>
        <p:nvGrpSpPr>
          <p:cNvPr id="29" name="Group 28"/>
          <p:cNvGrpSpPr/>
          <p:nvPr userDrawn="1"/>
        </p:nvGrpSpPr>
        <p:grpSpPr>
          <a:xfrm>
            <a:off x="3014134" y="3580162"/>
            <a:ext cx="3115734" cy="898800"/>
            <a:chOff x="4003396" y="4773547"/>
            <a:chExt cx="4154312" cy="1198400"/>
          </a:xfrm>
        </p:grpSpPr>
        <p:sp>
          <p:nvSpPr>
            <p:cNvPr id="21" name="TextBox 20"/>
            <p:cNvSpPr txBox="1"/>
            <p:nvPr userDrawn="1"/>
          </p:nvSpPr>
          <p:spPr>
            <a:xfrm>
              <a:off x="4003396" y="5294839"/>
              <a:ext cx="4154312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dirty="0" smtClean="0">
                  <a:solidFill>
                    <a:schemeClr val="bg1"/>
                  </a:solidFill>
                </a:rPr>
                <a:t>Networks </a:t>
              </a:r>
              <a:r>
                <a:rPr lang="en-GB" sz="900" baseline="0" dirty="0" smtClean="0">
                  <a:solidFill>
                    <a:schemeClr val="bg1"/>
                  </a:solidFill>
                </a:rPr>
                <a:t>∙ Services ∙ People         </a:t>
              </a:r>
            </a:p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b="0" i="0" dirty="0" smtClean="0">
                  <a:solidFill>
                    <a:schemeClr val="bg1"/>
                  </a:solidFill>
                </a:rPr>
                <a:t>www.geant.org</a:t>
              </a:r>
            </a:p>
            <a:p>
              <a:pPr algn="ctr"/>
              <a:r>
                <a:rPr lang="en-GB" sz="900" i="0" baseline="0" dirty="0" smtClean="0">
                  <a:solidFill>
                    <a:schemeClr val="bg1"/>
                  </a:solidFill>
                </a:rPr>
                <a:t> </a:t>
              </a:r>
              <a:endParaRPr lang="en-GB" sz="900" i="0" dirty="0">
                <a:solidFill>
                  <a:schemeClr val="bg1"/>
                </a:solidFill>
              </a:endParaRPr>
            </a:p>
          </p:txBody>
        </p:sp>
        <p:pic>
          <p:nvPicPr>
            <p:cNvPr id="28" name="Picture 27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0880" y="4773547"/>
              <a:ext cx="1219200" cy="529760"/>
            </a:xfrm>
            <a:prstGeom prst="rect">
              <a:avLst/>
            </a:prstGeom>
          </p:spPr>
        </p:pic>
      </p:grpSp>
      <p:grpSp>
        <p:nvGrpSpPr>
          <p:cNvPr id="2" name="Group 1"/>
          <p:cNvGrpSpPr/>
          <p:nvPr userDrawn="1"/>
        </p:nvGrpSpPr>
        <p:grpSpPr>
          <a:xfrm>
            <a:off x="1451592" y="4642549"/>
            <a:ext cx="6240816" cy="294664"/>
            <a:chOff x="1162308" y="4642549"/>
            <a:chExt cx="6240816" cy="294664"/>
          </a:xfrm>
        </p:grpSpPr>
        <p:sp>
          <p:nvSpPr>
            <p:cNvPr id="30" name="TextBox 29"/>
            <p:cNvSpPr txBox="1"/>
            <p:nvPr userDrawn="1"/>
          </p:nvSpPr>
          <p:spPr>
            <a:xfrm>
              <a:off x="1588712" y="4697548"/>
              <a:ext cx="5814412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GB" sz="600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This</a:t>
              </a:r>
              <a:r>
                <a:rPr lang="en-GB" sz="600" kern="1200" baseline="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 work is part of a project that has applied for </a:t>
              </a:r>
              <a:r>
                <a:rPr lang="en-GB" sz="600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funding from the European Union’s Horizon 2020 research and innovation programme under Grant Agreement No. 691567 (GN4-1).</a:t>
              </a:r>
              <a:endParaRPr lang="en-GB" sz="600" dirty="0">
                <a:solidFill>
                  <a:schemeClr val="bg1"/>
                </a:solidFill>
              </a:endParaRPr>
            </a:p>
          </p:txBody>
        </p:sp>
        <p:pic>
          <p:nvPicPr>
            <p:cNvPr id="31" name="Picture 30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62308" y="4642549"/>
              <a:ext cx="433675" cy="294664"/>
            </a:xfrm>
            <a:prstGeom prst="rect">
              <a:avLst/>
            </a:prstGeom>
          </p:spPr>
        </p:pic>
      </p:grpSp>
      <p:sp>
        <p:nvSpPr>
          <p:cNvPr id="13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674018" y="3068125"/>
            <a:ext cx="3795964" cy="263127"/>
          </a:xfrm>
        </p:spPr>
        <p:txBody>
          <a:bodyPr>
            <a:normAutofit/>
          </a:bodyPr>
          <a:lstStyle>
            <a:lvl1pPr marL="0" indent="0" algn="ctr">
              <a:buNone/>
              <a:defRPr sz="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2695575" y="2669381"/>
            <a:ext cx="3752850" cy="321469"/>
          </a:xfrm>
        </p:spPr>
        <p:txBody>
          <a:bodyPr>
            <a:noAutofit/>
          </a:bodyPr>
          <a:lstStyle>
            <a:lvl1pPr marL="0" indent="0" algn="ctr">
              <a:buNone/>
              <a:defRPr sz="1575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Optional “Any Questions?” Text here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41313" y="241300"/>
            <a:ext cx="8510812" cy="3342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This end slide to be used for all GN4-1 Presentations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85160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non project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-5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642938"/>
            <a:ext cx="9144000" cy="3857625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227694"/>
            <a:ext cx="9144000" cy="441921"/>
          </a:xfrm>
          <a:prstGeom prst="rect">
            <a:avLst/>
          </a:prstGeom>
        </p:spPr>
        <p:txBody>
          <a:bodyPr vert="horz" lIns="51435" tIns="25718" rIns="51435" bIns="25718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1575" b="0" dirty="0">
                <a:solidFill>
                  <a:schemeClr val="bg1"/>
                </a:solidFill>
              </a:rPr>
              <a:t>Thank </a:t>
            </a:r>
            <a:r>
              <a:rPr lang="en-GB" sz="1575" b="0" dirty="0" smtClean="0">
                <a:solidFill>
                  <a:schemeClr val="bg1"/>
                </a:solidFill>
              </a:rPr>
              <a:t>you</a:t>
            </a:r>
            <a:endParaRPr lang="en-GB" sz="1575" b="0" dirty="0">
              <a:solidFill>
                <a:schemeClr val="bg1"/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2470932" y="768140"/>
            <a:ext cx="4202136" cy="2988518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3014133" y="3844855"/>
            <a:ext cx="3115734" cy="898800"/>
            <a:chOff x="4003396" y="5126471"/>
            <a:chExt cx="4154312" cy="1198400"/>
          </a:xfrm>
        </p:grpSpPr>
        <p:sp>
          <p:nvSpPr>
            <p:cNvPr id="18" name="TextBox 17"/>
            <p:cNvSpPr txBox="1"/>
            <p:nvPr userDrawn="1"/>
          </p:nvSpPr>
          <p:spPr>
            <a:xfrm>
              <a:off x="4003396" y="5647763"/>
              <a:ext cx="4154312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dirty="0" smtClean="0">
                  <a:solidFill>
                    <a:schemeClr val="bg1"/>
                  </a:solidFill>
                </a:rPr>
                <a:t>Networks </a:t>
              </a:r>
              <a:r>
                <a:rPr lang="en-GB" sz="900" baseline="0" dirty="0" smtClean="0">
                  <a:solidFill>
                    <a:schemeClr val="bg1"/>
                  </a:solidFill>
                </a:rPr>
                <a:t>∙ Services ∙ People         </a:t>
              </a:r>
            </a:p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b="0" i="0" dirty="0" smtClean="0">
                  <a:solidFill>
                    <a:schemeClr val="bg1"/>
                  </a:solidFill>
                </a:rPr>
                <a:t>www.geant.org</a:t>
              </a:r>
            </a:p>
            <a:p>
              <a:pPr algn="ctr"/>
              <a:r>
                <a:rPr lang="en-GB" sz="900" i="0" baseline="0" dirty="0" smtClean="0">
                  <a:solidFill>
                    <a:schemeClr val="bg1"/>
                  </a:solidFill>
                </a:rPr>
                <a:t> </a:t>
              </a:r>
              <a:endParaRPr lang="en-GB" sz="900" i="0" dirty="0">
                <a:solidFill>
                  <a:schemeClr val="bg1"/>
                </a:solidFill>
              </a:endParaRPr>
            </a:p>
          </p:txBody>
        </p:sp>
        <p:pic>
          <p:nvPicPr>
            <p:cNvPr id="19" name="Picture 18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0880" y="5126471"/>
              <a:ext cx="1219200" cy="529760"/>
            </a:xfrm>
            <a:prstGeom prst="rect">
              <a:avLst/>
            </a:prstGeom>
          </p:spPr>
        </p:pic>
      </p:grpSp>
      <p:sp>
        <p:nvSpPr>
          <p:cNvPr id="11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674019" y="3163543"/>
            <a:ext cx="3795964" cy="263127"/>
          </a:xfrm>
        </p:spPr>
        <p:txBody>
          <a:bodyPr>
            <a:normAutofit/>
          </a:bodyPr>
          <a:lstStyle>
            <a:lvl1pPr marL="0" indent="0" algn="ctr">
              <a:buNone/>
              <a:defRPr sz="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  <p:sp>
        <p:nvSpPr>
          <p:cNvPr id="16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2695575" y="2669381"/>
            <a:ext cx="3752850" cy="321469"/>
          </a:xfrm>
        </p:spPr>
        <p:txBody>
          <a:bodyPr>
            <a:noAutofit/>
          </a:bodyPr>
          <a:lstStyle>
            <a:lvl1pPr marL="0" indent="0" algn="ctr">
              <a:buNone/>
              <a:defRPr sz="1575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Optional “Any Questions?” Text here</a:t>
            </a:r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41313" y="241300"/>
            <a:ext cx="8510812" cy="3342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This end slide to be used for all GÉANT Organisation Presentations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2339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1399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369219"/>
            <a:ext cx="4171950" cy="3263504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‹Nr.›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877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953" y="1260872"/>
            <a:ext cx="413623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1951" y="1866904"/>
            <a:ext cx="4164806" cy="277534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1878806"/>
            <a:ext cx="3887391" cy="27634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‹Nr.›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9482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:33 Text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376" y="1143003"/>
            <a:ext cx="5898092" cy="3489722"/>
          </a:xfrm>
        </p:spPr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6239933" y="1149350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6451594" y="1149350"/>
            <a:ext cx="2" cy="351155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651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‹Nr.›</a:t>
            </a:fld>
            <a:endParaRPr lang="en-GB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5077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‹Nr.›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2" name="Rectangle 1"/>
          <p:cNvSpPr/>
          <p:nvPr userDrawn="1"/>
        </p:nvSpPr>
        <p:spPr>
          <a:xfrm>
            <a:off x="0" y="1257300"/>
            <a:ext cx="9144000" cy="1624263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352930" y="3062288"/>
            <a:ext cx="8406062" cy="1636044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2505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‹Nr.›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6" name="Rectangle 5"/>
          <p:cNvSpPr/>
          <p:nvPr userDrawn="1"/>
        </p:nvSpPr>
        <p:spPr>
          <a:xfrm>
            <a:off x="0" y="2893595"/>
            <a:ext cx="9144000" cy="1624263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36215" y="1143439"/>
            <a:ext cx="8486943" cy="157569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252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38639"/>
            <a:ext cx="4629150" cy="3157149"/>
          </a:xfrm>
        </p:spPr>
        <p:txBody>
          <a:bodyPr/>
          <a:lstStyle>
            <a:lvl1pPr>
              <a:defRPr sz="1800"/>
            </a:lvl1pPr>
            <a:lvl2pPr>
              <a:defRPr sz="165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2" y="1231641"/>
            <a:ext cx="3236119" cy="3170100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‹Nr.›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4033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0201" y="152400"/>
            <a:ext cx="6780516" cy="6958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Slide Title</a:t>
            </a:r>
            <a:br>
              <a:rPr lang="en-US" dirty="0" smtClean="0"/>
            </a:br>
            <a:r>
              <a:rPr lang="en-US" dirty="0" smtClean="0"/>
              <a:t>subtitle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3377" y="1143003"/>
            <a:ext cx="8181975" cy="34897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96359" y="4804515"/>
            <a:ext cx="555766" cy="2061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576E6A-F32A-4612-884C-86870357C6B4}" type="slidenum">
              <a:rPr lang="en-GB" smtClean="0"/>
              <a:pPr/>
              <a:t>‹Nr.›</a:t>
            </a:fld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426877" y="4809935"/>
            <a:ext cx="8362562" cy="0"/>
          </a:xfrm>
          <a:prstGeom prst="line">
            <a:avLst/>
          </a:prstGeom>
          <a:ln w="12700" cap="rnd">
            <a:solidFill>
              <a:srgbClr val="ED15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 userDrawn="1"/>
        </p:nvSpPr>
        <p:spPr>
          <a:xfrm>
            <a:off x="355599" y="4843418"/>
            <a:ext cx="311573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750" dirty="0" smtClean="0">
                <a:solidFill>
                  <a:srgbClr val="003F5E"/>
                </a:solidFill>
              </a:rPr>
              <a:t>Networks </a:t>
            </a:r>
            <a:r>
              <a:rPr lang="en-GB" sz="750" baseline="0" dirty="0" smtClean="0">
                <a:solidFill>
                  <a:srgbClr val="003F5E"/>
                </a:solidFill>
              </a:rPr>
              <a:t>∙ Services ∙ People           </a:t>
            </a:r>
            <a:r>
              <a:rPr lang="en-GB" sz="750" b="0" i="1" dirty="0" smtClean="0">
                <a:solidFill>
                  <a:srgbClr val="004361"/>
                </a:solidFill>
              </a:rPr>
              <a:t>www.geant.org</a:t>
            </a:r>
          </a:p>
          <a:p>
            <a:r>
              <a:rPr lang="en-GB" sz="750" baseline="0" dirty="0" smtClean="0">
                <a:solidFill>
                  <a:srgbClr val="003F5E"/>
                </a:solidFill>
              </a:rPr>
              <a:t> </a:t>
            </a:r>
            <a:endParaRPr lang="en-GB" sz="750" dirty="0">
              <a:solidFill>
                <a:srgbClr val="003F5E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590" y="761759"/>
            <a:ext cx="8678778" cy="23551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9894" y="164736"/>
            <a:ext cx="1268579" cy="569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33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0" r:id="rId2"/>
    <p:sldLayoutId id="2147483652" r:id="rId3"/>
    <p:sldLayoutId id="2147483653" r:id="rId4"/>
    <p:sldLayoutId id="2147483660" r:id="rId5"/>
    <p:sldLayoutId id="2147483654" r:id="rId6"/>
    <p:sldLayoutId id="2147483655" r:id="rId7"/>
    <p:sldLayoutId id="2147483659" r:id="rId8"/>
    <p:sldLayoutId id="2147483656" r:id="rId9"/>
    <p:sldLayoutId id="2147483657" r:id="rId10"/>
    <p:sldLayoutId id="2147483663" r:id="rId11"/>
    <p:sldLayoutId id="2147483661" r:id="rId12"/>
    <p:sldLayoutId id="2147483662" r:id="rId13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1800" b="1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5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003F5E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Daniela </a:t>
            </a:r>
            <a:r>
              <a:rPr lang="en-GB" dirty="0" err="1" smtClean="0"/>
              <a:t>Pöhn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GB" sz="1600" dirty="0" smtClean="0"/>
              <a:t>VC</a:t>
            </a:r>
            <a:endParaRPr lang="en-GB" sz="1600" dirty="0"/>
          </a:p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697644" y="1373001"/>
            <a:ext cx="4324930" cy="377594"/>
          </a:xfrm>
        </p:spPr>
        <p:txBody>
          <a:bodyPr>
            <a:normAutofit/>
          </a:bodyPr>
          <a:lstStyle/>
          <a:p>
            <a:r>
              <a:rPr lang="en-US" dirty="0" smtClean="0"/>
              <a:t>Something with Federations and Campus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697644" y="998621"/>
            <a:ext cx="3977098" cy="354932"/>
          </a:xfrm>
        </p:spPr>
        <p:txBody>
          <a:bodyPr/>
          <a:lstStyle/>
          <a:p>
            <a:r>
              <a:rPr lang="en-US" dirty="0" smtClean="0"/>
              <a:t>GÉANT </a:t>
            </a:r>
            <a:r>
              <a:rPr lang="en-US" dirty="0" smtClean="0"/>
              <a:t>4-2 JRA3 T1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>
            <a:normAutofit/>
          </a:bodyPr>
          <a:lstStyle/>
          <a:p>
            <a:r>
              <a:rPr lang="en-GB" sz="1200" dirty="0" smtClean="0"/>
              <a:t>2016-05-18</a:t>
            </a:r>
            <a:endParaRPr lang="en-GB" sz="120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JRA3 </a:t>
            </a:r>
            <a:r>
              <a:rPr lang="en-GB" dirty="0" smtClean="0"/>
              <a:t>T1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LRZ/DFN-AAI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2456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Intranet 	</a:t>
            </a:r>
            <a:r>
              <a:rPr lang="en-US" sz="1800" dirty="0" smtClean="0">
                <a:sym typeface="Wingdings" panose="05000000000000000000" pitchFamily="2" charset="2"/>
              </a:rPr>
              <a:t> for sensitive and financial documents</a:t>
            </a:r>
          </a:p>
          <a:p>
            <a:r>
              <a:rPr lang="en-US" sz="1800" dirty="0" smtClean="0">
                <a:sym typeface="Wingdings" panose="05000000000000000000" pitchFamily="2" charset="2"/>
              </a:rPr>
              <a:t>Wiki 		 for all other things </a:t>
            </a:r>
          </a:p>
          <a:p>
            <a:pPr marL="0" indent="0">
              <a:buNone/>
            </a:pPr>
            <a:r>
              <a:rPr lang="en-US" sz="1800" dirty="0">
                <a:sym typeface="Wingdings" panose="05000000000000000000" pitchFamily="2" charset="2"/>
              </a:rPr>
              <a:t>	</a:t>
            </a:r>
            <a:r>
              <a:rPr lang="en-US" sz="1800" dirty="0" smtClean="0">
                <a:sym typeface="Wingdings" panose="05000000000000000000" pitchFamily="2" charset="2"/>
              </a:rPr>
              <a:t>	(or Google Docs if you want to write a formal document)</a:t>
            </a:r>
          </a:p>
          <a:p>
            <a:pPr marL="0" indent="0">
              <a:buNone/>
            </a:pPr>
            <a:r>
              <a:rPr lang="en-US" sz="1800" dirty="0" smtClean="0">
                <a:sym typeface="Wingdings" panose="05000000000000000000" pitchFamily="2" charset="2"/>
              </a:rPr>
              <a:t>		Update work package information as soon as possible  Reports</a:t>
            </a:r>
          </a:p>
          <a:p>
            <a:r>
              <a:rPr lang="en-US" sz="1800" dirty="0" smtClean="0">
                <a:sym typeface="Wingdings" panose="05000000000000000000" pitchFamily="2" charset="2"/>
              </a:rPr>
              <a:t>Skype/Jabber  Wiki-List</a:t>
            </a:r>
          </a:p>
          <a:p>
            <a:r>
              <a:rPr lang="en-US" sz="1800" dirty="0" smtClean="0">
                <a:sym typeface="Wingdings" panose="05000000000000000000" pitchFamily="2" charset="2"/>
              </a:rPr>
              <a:t>E-Mail 	 mailing list or direct mail</a:t>
            </a:r>
            <a:endParaRPr lang="en-US" sz="180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Communication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2429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b="1" dirty="0" smtClean="0"/>
              <a:t>VCs</a:t>
            </a:r>
          </a:p>
          <a:p>
            <a:r>
              <a:rPr lang="en-US" sz="1800" dirty="0" err="1" smtClean="0"/>
              <a:t>Jitsi</a:t>
            </a:r>
            <a:r>
              <a:rPr lang="en-US" sz="1800" dirty="0" smtClean="0"/>
              <a:t> (no text window and no presentations)</a:t>
            </a:r>
          </a:p>
          <a:p>
            <a:r>
              <a:rPr lang="en-US" sz="1800" dirty="0" smtClean="0"/>
              <a:t>Adobe Connect (Flash…)</a:t>
            </a:r>
          </a:p>
          <a:p>
            <a:r>
              <a:rPr lang="en-US" sz="1800" dirty="0" smtClean="0"/>
              <a:t>Skype</a:t>
            </a:r>
          </a:p>
          <a:p>
            <a:endParaRPr lang="en-US" sz="1800" dirty="0"/>
          </a:p>
          <a:p>
            <a:pPr marL="0" indent="0">
              <a:buNone/>
            </a:pPr>
            <a:r>
              <a:rPr lang="en-US" sz="1800" dirty="0" smtClean="0"/>
              <a:t>Proposal for a VC schedule</a:t>
            </a:r>
          </a:p>
          <a:p>
            <a:r>
              <a:rPr lang="en-US" sz="1800" dirty="0" smtClean="0"/>
              <a:t>1 task VC every moth with fixed schedule</a:t>
            </a:r>
          </a:p>
          <a:p>
            <a:r>
              <a:rPr lang="en-US" sz="1800" dirty="0" smtClean="0"/>
              <a:t>1 team VC every two weeks</a:t>
            </a:r>
          </a:p>
          <a:p>
            <a:pPr marL="0" indent="0">
              <a:buNone/>
            </a:pPr>
            <a:r>
              <a:rPr lang="en-US" sz="1800" dirty="0" smtClean="0"/>
              <a:t>Mon afternoon, Tue morning, </a:t>
            </a:r>
            <a:r>
              <a:rPr lang="en-US" sz="1800" b="1" dirty="0" smtClean="0"/>
              <a:t>Wed afternoon</a:t>
            </a:r>
            <a:r>
              <a:rPr lang="en-US" sz="1800" dirty="0" smtClean="0"/>
              <a:t>, Thu morning, Thu afternoon</a:t>
            </a:r>
            <a:endParaRPr lang="en-US" sz="180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Communication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02540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base"/>
            <a:r>
              <a:rPr lang="en-US" dirty="0" smtClean="0"/>
              <a:t>Tell me, if you need/wish something</a:t>
            </a:r>
          </a:p>
          <a:p>
            <a:pPr fontAlgn="base"/>
            <a:r>
              <a:rPr lang="en-US" dirty="0" smtClean="0"/>
              <a:t>If there are no volunteers for leading work packages, I might suggest somebody</a:t>
            </a:r>
          </a:p>
          <a:p>
            <a:pPr fontAlgn="base"/>
            <a:r>
              <a:rPr lang="en-US" dirty="0" smtClean="0"/>
              <a:t>If you don’t have time to attend a VC, let me know</a:t>
            </a:r>
          </a:p>
          <a:p>
            <a:pPr fontAlgn="base"/>
            <a:r>
              <a:rPr lang="en-US" dirty="0" smtClean="0"/>
              <a:t>Same goes for work with a deadline</a:t>
            </a:r>
            <a:endParaRPr lang="en-US" dirty="0"/>
          </a:p>
          <a:p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Rules?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254132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d</a:t>
            </a:r>
            <a:r>
              <a:rPr lang="en-GB" dirty="0" smtClean="0"/>
              <a:t>aniela.poehn@lrz.de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GB" dirty="0" smtClean="0"/>
              <a:t>Do you have any questions?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8415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  <a:defRPr/>
            </a:pPr>
            <a:r>
              <a:rPr lang="en-US" altLang="de-DE" sz="2000" dirty="0" smtClean="0"/>
              <a:t>Goals</a:t>
            </a:r>
          </a:p>
          <a:p>
            <a:pPr>
              <a:defRPr/>
            </a:pPr>
            <a:r>
              <a:rPr lang="en-US" altLang="de-DE" sz="2000" dirty="0" smtClean="0"/>
              <a:t>Meet your new (or old) colleagues</a:t>
            </a:r>
          </a:p>
          <a:p>
            <a:pPr>
              <a:defRPr/>
            </a:pPr>
            <a:r>
              <a:rPr lang="en-US" altLang="de-DE" sz="2000" dirty="0" smtClean="0"/>
              <a:t>Learn about task, work packages, and goals</a:t>
            </a:r>
          </a:p>
          <a:p>
            <a:pPr>
              <a:defRPr/>
            </a:pPr>
            <a:r>
              <a:rPr lang="en-US" altLang="de-DE" sz="2000" dirty="0" smtClean="0"/>
              <a:t>Discuss </a:t>
            </a:r>
            <a:r>
              <a:rPr lang="en-US" altLang="de-DE" sz="2000" dirty="0" err="1" smtClean="0"/>
              <a:t>organisational</a:t>
            </a:r>
            <a:r>
              <a:rPr lang="en-US" altLang="de-DE" sz="2000" dirty="0" smtClean="0"/>
              <a:t> rules</a:t>
            </a:r>
            <a:endParaRPr lang="en-US" altLang="de-DE" sz="2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Welcome!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0635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800" dirty="0" smtClean="0"/>
              <a:t>Now in “real-life”:</a:t>
            </a:r>
          </a:p>
          <a:p>
            <a:r>
              <a:rPr lang="en-US" sz="1800" dirty="0" smtClean="0"/>
              <a:t>Who you are?</a:t>
            </a:r>
          </a:p>
          <a:p>
            <a:r>
              <a:rPr lang="en-US" sz="1800" dirty="0" smtClean="0"/>
              <a:t>GÉANT history?</a:t>
            </a:r>
            <a:endParaRPr lang="en-US" sz="1800" dirty="0" smtClean="0"/>
          </a:p>
          <a:p>
            <a:r>
              <a:rPr lang="en-US" sz="1800" dirty="0" smtClean="0"/>
              <a:t>In which work package are you working?</a:t>
            </a:r>
          </a:p>
          <a:p>
            <a:r>
              <a:rPr lang="en-US" sz="1800" dirty="0" smtClean="0"/>
              <a:t>…</a:t>
            </a:r>
            <a:endParaRPr lang="en-US" sz="180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Introduction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973826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1800" dirty="0" err="1" smtClean="0"/>
              <a:t>Started</a:t>
            </a:r>
            <a:r>
              <a:rPr lang="de-DE" sz="1800" dirty="0" smtClean="0"/>
              <a:t> on 1st May 2016</a:t>
            </a:r>
          </a:p>
          <a:p>
            <a:r>
              <a:rPr lang="de-DE" sz="1800" dirty="0" smtClean="0"/>
              <a:t>Ends 31th </a:t>
            </a:r>
            <a:r>
              <a:rPr lang="de-DE" sz="1800" dirty="0" err="1" smtClean="0"/>
              <a:t>Dec</a:t>
            </a:r>
            <a:r>
              <a:rPr lang="de-DE" sz="1800" dirty="0" smtClean="0"/>
              <a:t> 2018</a:t>
            </a:r>
          </a:p>
          <a:p>
            <a:r>
              <a:rPr lang="de-DE" sz="1800" dirty="0" smtClean="0">
                <a:sym typeface="Wingdings" panose="05000000000000000000" pitchFamily="2" charset="2"/>
              </a:rPr>
              <a:t>32 </a:t>
            </a:r>
            <a:r>
              <a:rPr lang="de-DE" sz="1800" dirty="0" err="1" smtClean="0">
                <a:sym typeface="Wingdings" panose="05000000000000000000" pitchFamily="2" charset="2"/>
              </a:rPr>
              <a:t>months</a:t>
            </a:r>
            <a:endParaRPr lang="de-DE" sz="1800" dirty="0" smtClean="0">
              <a:sym typeface="Wingdings" panose="05000000000000000000" pitchFamily="2" charset="2"/>
            </a:endParaRPr>
          </a:p>
          <a:p>
            <a:r>
              <a:rPr lang="de-DE" sz="1800" dirty="0" smtClean="0">
                <a:sym typeface="Wingdings" panose="05000000000000000000" pitchFamily="2" charset="2"/>
              </a:rPr>
              <a:t>Next Symposium: </a:t>
            </a:r>
            <a:r>
              <a:rPr lang="de-DE" sz="1800" dirty="0" err="1" smtClean="0">
                <a:sym typeface="Wingdings" panose="05000000000000000000" pitchFamily="2" charset="2"/>
              </a:rPr>
              <a:t>somewhen</a:t>
            </a:r>
            <a:r>
              <a:rPr lang="de-DE" sz="1800" dirty="0" smtClean="0">
                <a:sym typeface="Wingdings" panose="05000000000000000000" pitchFamily="2" charset="2"/>
              </a:rPr>
              <a:t> </a:t>
            </a:r>
            <a:r>
              <a:rPr lang="de-DE" sz="1800" dirty="0" err="1" smtClean="0">
                <a:sym typeface="Wingdings" panose="05000000000000000000" pitchFamily="2" charset="2"/>
              </a:rPr>
              <a:t>next</a:t>
            </a:r>
            <a:r>
              <a:rPr lang="de-DE" sz="1800" dirty="0" smtClean="0">
                <a:sym typeface="Wingdings" panose="05000000000000000000" pitchFamily="2" charset="2"/>
              </a:rPr>
              <a:t> spring</a:t>
            </a:r>
          </a:p>
          <a:p>
            <a:r>
              <a:rPr lang="de-DE" sz="1800" dirty="0" smtClean="0">
                <a:sym typeface="Wingdings" panose="05000000000000000000" pitchFamily="2" charset="2"/>
              </a:rPr>
              <a:t>F2F </a:t>
            </a:r>
            <a:r>
              <a:rPr lang="de-DE" sz="1800" dirty="0" err="1" smtClean="0">
                <a:sym typeface="Wingdings" panose="05000000000000000000" pitchFamily="2" charset="2"/>
              </a:rPr>
              <a:t>meeting</a:t>
            </a:r>
            <a:r>
              <a:rPr lang="de-DE" sz="1800" dirty="0" smtClean="0">
                <a:sym typeface="Wingdings" panose="05000000000000000000" pitchFamily="2" charset="2"/>
              </a:rPr>
              <a:t>? (Ann)</a:t>
            </a:r>
            <a:endParaRPr lang="de-DE" sz="180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GN4-2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306204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1800" dirty="0" err="1" smtClean="0"/>
              <a:t>Activity</a:t>
            </a:r>
            <a:r>
              <a:rPr lang="de-DE" sz="1800" dirty="0" smtClean="0"/>
              <a:t> Leader Ann Harding</a:t>
            </a:r>
          </a:p>
          <a:p>
            <a:r>
              <a:rPr lang="de-DE" sz="1800" dirty="0" smtClean="0"/>
              <a:t>Task 1: Something </a:t>
            </a:r>
            <a:r>
              <a:rPr lang="de-DE" sz="1800" dirty="0" err="1" smtClean="0"/>
              <a:t>with</a:t>
            </a:r>
            <a:r>
              <a:rPr lang="de-DE" sz="1800" dirty="0" smtClean="0"/>
              <a:t> Campus </a:t>
            </a:r>
            <a:r>
              <a:rPr lang="de-DE" sz="1800" dirty="0" err="1" smtClean="0"/>
              <a:t>and</a:t>
            </a:r>
            <a:r>
              <a:rPr lang="de-DE" sz="1800" dirty="0" smtClean="0"/>
              <a:t> </a:t>
            </a:r>
            <a:r>
              <a:rPr lang="de-DE" sz="1800" dirty="0" err="1" smtClean="0"/>
              <a:t>Federation</a:t>
            </a:r>
            <a:endParaRPr lang="de-DE" sz="1800" dirty="0" smtClean="0"/>
          </a:p>
          <a:p>
            <a:r>
              <a:rPr lang="de-DE" sz="1800" dirty="0" smtClean="0">
                <a:sym typeface="Wingdings" panose="05000000000000000000" pitchFamily="2" charset="2"/>
              </a:rPr>
              <a:t>Task 2: Research </a:t>
            </a:r>
            <a:r>
              <a:rPr lang="de-DE" sz="1800" dirty="0" err="1" smtClean="0">
                <a:sym typeface="Wingdings" panose="05000000000000000000" pitchFamily="2" charset="2"/>
              </a:rPr>
              <a:t>and</a:t>
            </a:r>
            <a:r>
              <a:rPr lang="de-DE" sz="1800" dirty="0" smtClean="0">
                <a:sym typeface="Wingdings" panose="05000000000000000000" pitchFamily="2" charset="2"/>
              </a:rPr>
              <a:t> SPs</a:t>
            </a:r>
          </a:p>
          <a:p>
            <a:r>
              <a:rPr lang="de-DE" sz="1800" dirty="0" smtClean="0">
                <a:sym typeface="Wingdings" panose="05000000000000000000" pitchFamily="2" charset="2"/>
              </a:rPr>
              <a:t>Task 3: Future </a:t>
            </a:r>
            <a:r>
              <a:rPr lang="de-DE" sz="1800" dirty="0" err="1" smtClean="0">
                <a:sym typeface="Wingdings" panose="05000000000000000000" pitchFamily="2" charset="2"/>
              </a:rPr>
              <a:t>technologies</a:t>
            </a:r>
            <a:endParaRPr lang="de-DE" sz="1800" dirty="0" smtClean="0">
              <a:sym typeface="Wingdings" panose="05000000000000000000" pitchFamily="2" charset="2"/>
            </a:endParaRPr>
          </a:p>
          <a:p>
            <a:r>
              <a:rPr lang="de-DE" sz="1800" dirty="0" smtClean="0">
                <a:sym typeface="Wingdings" panose="05000000000000000000" pitchFamily="2" charset="2"/>
              </a:rPr>
              <a:t>Task 4: </a:t>
            </a:r>
            <a:r>
              <a:rPr lang="de-DE" sz="1800" dirty="0" err="1" smtClean="0">
                <a:sym typeface="Wingdings" panose="05000000000000000000" pitchFamily="2" charset="2"/>
              </a:rPr>
              <a:t>eduroam</a:t>
            </a:r>
            <a:endParaRPr lang="de-DE" sz="180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GN4-2 JRA3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449795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1800" b="1" dirty="0"/>
              <a:t>T1.1 </a:t>
            </a:r>
            <a:r>
              <a:rPr lang="en-US" sz="1800" b="1" dirty="0" err="1"/>
              <a:t>eduGAIN</a:t>
            </a:r>
            <a:r>
              <a:rPr lang="en-US" sz="1800" b="1" dirty="0"/>
              <a:t> policy review</a:t>
            </a:r>
            <a:endParaRPr lang="en-US" sz="1800" dirty="0"/>
          </a:p>
          <a:p>
            <a:r>
              <a:rPr lang="en-US" sz="1800" dirty="0"/>
              <a:t>In December 2015, the European Parliament and Council reached agreement on data protection reform [DPREFORM]. This will require legal and federation consultation and analysis of </a:t>
            </a:r>
            <a:r>
              <a:rPr lang="en-US" sz="1800" dirty="0" err="1"/>
              <a:t>eduGAIN’s</a:t>
            </a:r>
            <a:r>
              <a:rPr lang="en-US" sz="1800" dirty="0"/>
              <a:t> policies focused on attribute release (Code of Conduct, EU and international variants, Research and Scholarship Entity Categories, recommendations on User consent), in particular focusing on service implications for </a:t>
            </a:r>
            <a:r>
              <a:rPr lang="en-US" sz="1800" dirty="0" err="1"/>
              <a:t>eduGAIN</a:t>
            </a:r>
            <a:r>
              <a:rPr lang="en-US" sz="1800" dirty="0"/>
              <a:t> members.</a:t>
            </a:r>
          </a:p>
          <a:p>
            <a:pPr marL="0" indent="0">
              <a:buNone/>
            </a:pPr>
            <a:r>
              <a:rPr lang="en-US" sz="1800" b="1" dirty="0"/>
              <a:t>T1.2 </a:t>
            </a:r>
            <a:r>
              <a:rPr lang="en-US" sz="1800" b="1" dirty="0" err="1"/>
              <a:t>eduGAIN</a:t>
            </a:r>
            <a:r>
              <a:rPr lang="en-US" sz="1800" b="1" dirty="0"/>
              <a:t> metadata management and attribute release management</a:t>
            </a:r>
            <a:endParaRPr lang="en-US" sz="1800" dirty="0"/>
          </a:p>
          <a:p>
            <a:r>
              <a:rPr lang="en-US" sz="1800" dirty="0"/>
              <a:t>Develop, pilot and enhance methods for facilitating attribute release and encouraging take-up by federations, including GÉANT Code of Conduct development and support for R&amp;S within </a:t>
            </a:r>
            <a:r>
              <a:rPr lang="en-US" sz="1800" dirty="0" err="1"/>
              <a:t>eduGAIN</a:t>
            </a:r>
            <a:r>
              <a:rPr lang="en-US" sz="1800" dirty="0"/>
              <a:t>.</a:t>
            </a:r>
          </a:p>
          <a:p>
            <a:r>
              <a:rPr lang="en-US" sz="1800" dirty="0"/>
              <a:t>Develop and enhance methods for improving metadata management and interoperability, e.g. adoption and </a:t>
            </a:r>
            <a:r>
              <a:rPr lang="en-US" sz="1800" dirty="0" err="1"/>
              <a:t>customisation</a:t>
            </a:r>
            <a:r>
              <a:rPr lang="en-US" sz="1800" dirty="0"/>
              <a:t> of </a:t>
            </a:r>
            <a:r>
              <a:rPr lang="en-US" sz="1800" dirty="0" err="1"/>
              <a:t>FedLab</a:t>
            </a:r>
            <a:r>
              <a:rPr lang="en-US" sz="1800" dirty="0"/>
              <a:t> results.</a:t>
            </a:r>
          </a:p>
          <a:p>
            <a:r>
              <a:rPr lang="en-US" sz="1800" dirty="0"/>
              <a:t>Develop and enhance methods to ensure quality metadata exchange, e.g. implementation of best practice on metadata streams for </a:t>
            </a:r>
            <a:r>
              <a:rPr lang="en-US" sz="1800" dirty="0" err="1"/>
              <a:t>eduGAIN</a:t>
            </a:r>
            <a:r>
              <a:rPr lang="en-US" sz="1800" dirty="0" smtClean="0"/>
              <a:t>.</a:t>
            </a:r>
            <a:endParaRPr lang="en-US" sz="180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GN4-2 JRA3 T1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89304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b="1" dirty="0" smtClean="0"/>
              <a:t>T1.3 </a:t>
            </a:r>
            <a:r>
              <a:rPr lang="en-US" sz="1800" b="1" dirty="0"/>
              <a:t>Development of supporting services for campus identity providers</a:t>
            </a:r>
            <a:endParaRPr lang="en-US" sz="1800" dirty="0"/>
          </a:p>
          <a:p>
            <a:r>
              <a:rPr lang="en-US" sz="1800" dirty="0"/>
              <a:t>Based on findings from AARC, TIER (Internet2) and NREN developments, develop a campus </a:t>
            </a:r>
            <a:r>
              <a:rPr lang="en-US" sz="1800" dirty="0" err="1"/>
              <a:t>IdP</a:t>
            </a:r>
            <a:r>
              <a:rPr lang="en-US" sz="1800" dirty="0"/>
              <a:t> extension to the </a:t>
            </a:r>
            <a:r>
              <a:rPr lang="en-US" sz="1800" dirty="0" err="1"/>
              <a:t>FaaS</a:t>
            </a:r>
            <a:r>
              <a:rPr lang="en-US" sz="1800" dirty="0"/>
              <a:t> service for sites and regions who currently do not have the ability to support or offer a cloud </a:t>
            </a:r>
            <a:r>
              <a:rPr lang="en-US" sz="1800" dirty="0" err="1"/>
              <a:t>IdP</a:t>
            </a:r>
            <a:r>
              <a:rPr lang="en-US" sz="1800" dirty="0"/>
              <a:t>-type of service to campuses.</a:t>
            </a:r>
          </a:p>
          <a:p>
            <a:pPr marL="0" indent="0">
              <a:buNone/>
            </a:pPr>
            <a:r>
              <a:rPr lang="en-US" sz="1800" b="1" dirty="0"/>
              <a:t>T1.4 </a:t>
            </a:r>
            <a:r>
              <a:rPr lang="en-US" sz="1800" b="1" dirty="0" err="1"/>
              <a:t>eduGAIN</a:t>
            </a:r>
            <a:r>
              <a:rPr lang="en-US" sz="1800" b="1" dirty="0"/>
              <a:t> incident management development</a:t>
            </a:r>
            <a:endParaRPr lang="en-US" sz="1800" dirty="0"/>
          </a:p>
          <a:p>
            <a:r>
              <a:rPr lang="en-US" sz="1800" dirty="0"/>
              <a:t>Based on findings from AARC and REFEDS, pilot and implement the recommendations on the Security Incident Response Trust Framework for Federated Identity (SIRTFI) in the </a:t>
            </a:r>
            <a:r>
              <a:rPr lang="en-US" sz="1800" dirty="0" err="1"/>
              <a:t>eduGAIN</a:t>
            </a:r>
            <a:r>
              <a:rPr lang="en-US" sz="1800" dirty="0"/>
              <a:t> operational context.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GN4-2 JRA3 T1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820907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Deliverable </a:t>
            </a:r>
            <a:r>
              <a:rPr lang="en-US" sz="1800" dirty="0"/>
              <a:t>D9.1: Market Analysis for Supporting Services for Campus Identity Providers, M8</a:t>
            </a:r>
          </a:p>
          <a:p>
            <a:r>
              <a:rPr lang="en-US" sz="1800" dirty="0" smtClean="0"/>
              <a:t>Milestone </a:t>
            </a:r>
            <a:r>
              <a:rPr lang="en-US" sz="1800" dirty="0"/>
              <a:t>M9.2: Assessment of DP Legislation Implications, M8, White Paper</a:t>
            </a:r>
          </a:p>
          <a:p>
            <a:r>
              <a:rPr lang="en-US" sz="1800" dirty="0" smtClean="0"/>
              <a:t>Milestone </a:t>
            </a:r>
            <a:r>
              <a:rPr lang="en-US" sz="1800" dirty="0"/>
              <a:t>M9.4: SIRTFI Pilot Report, M20, Report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Deliverables and Milestones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626213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en-US" sz="1800" b="1" dirty="0" smtClean="0"/>
              <a:t>3</a:t>
            </a:r>
            <a:r>
              <a:rPr lang="en-US" sz="1800" b="1" dirty="0"/>
              <a:t>	Jan </a:t>
            </a:r>
            <a:r>
              <a:rPr lang="en-US" sz="1800" b="1" dirty="0" err="1"/>
              <a:t>Oppolzer</a:t>
            </a:r>
            <a:r>
              <a:rPr lang="en-US" sz="1800" b="1" dirty="0"/>
              <a:t>	</a:t>
            </a:r>
            <a:r>
              <a:rPr lang="en-US" sz="1800" b="1" dirty="0" smtClean="0"/>
              <a:t>	CESNET</a:t>
            </a:r>
            <a:r>
              <a:rPr lang="en-US" sz="1800" b="1" dirty="0"/>
              <a:t>	 </a:t>
            </a:r>
          </a:p>
          <a:p>
            <a:pPr marL="0" indent="0">
              <a:buNone/>
            </a:pPr>
            <a:r>
              <a:rPr lang="en-US" sz="1800" b="1" dirty="0"/>
              <a:t>4	Daniel </a:t>
            </a:r>
            <a:r>
              <a:rPr lang="en-US" sz="1800" b="1" dirty="0" err="1"/>
              <a:t>Kouril</a:t>
            </a:r>
            <a:r>
              <a:rPr lang="en-US" sz="1800" b="1" dirty="0"/>
              <a:t>	</a:t>
            </a:r>
            <a:r>
              <a:rPr lang="en-US" sz="1800" b="1" dirty="0" smtClean="0"/>
              <a:t>	CESNET </a:t>
            </a:r>
            <a:r>
              <a:rPr lang="en-US" sz="1800" b="1" dirty="0"/>
              <a:t>	 </a:t>
            </a:r>
          </a:p>
          <a:p>
            <a:pPr marL="0" indent="0">
              <a:buNone/>
            </a:pPr>
            <a:r>
              <a:rPr lang="en-US" sz="1800" b="1" dirty="0"/>
              <a:t>3	Olivier </a:t>
            </a:r>
            <a:r>
              <a:rPr lang="en-US" sz="1800" b="1" dirty="0" err="1"/>
              <a:t>Salun</a:t>
            </a:r>
            <a:r>
              <a:rPr lang="en-US" sz="1800" b="1" dirty="0"/>
              <a:t>	</a:t>
            </a:r>
            <a:r>
              <a:rPr lang="en-US" sz="1800" b="1" dirty="0" smtClean="0"/>
              <a:t>	RENATER</a:t>
            </a:r>
            <a:endParaRPr lang="en-US" sz="1800" b="1" dirty="0"/>
          </a:p>
          <a:p>
            <a:pPr marL="0" indent="0">
              <a:buNone/>
            </a:pPr>
            <a:r>
              <a:rPr lang="en-US" sz="1800" b="1" dirty="0" smtClean="0"/>
              <a:t>3	Anass </a:t>
            </a:r>
            <a:r>
              <a:rPr lang="en-US" sz="1800" b="1" dirty="0"/>
              <a:t>Chabli	</a:t>
            </a:r>
            <a:r>
              <a:rPr lang="en-US" sz="1800" b="1" dirty="0" smtClean="0"/>
              <a:t>	RENATER	</a:t>
            </a:r>
          </a:p>
          <a:p>
            <a:pPr marL="0" indent="0">
              <a:buNone/>
            </a:pPr>
            <a:r>
              <a:rPr lang="en-US" sz="1800" b="1" dirty="0" smtClean="0"/>
              <a:t>1	Peter </a:t>
            </a:r>
            <a:r>
              <a:rPr lang="en-US" sz="1800" b="1" dirty="0" err="1" smtClean="0"/>
              <a:t>Schober</a:t>
            </a:r>
            <a:r>
              <a:rPr lang="en-US" sz="1800" b="1" dirty="0" smtClean="0"/>
              <a:t>		</a:t>
            </a:r>
            <a:r>
              <a:rPr lang="en-US" sz="1800" b="1" dirty="0" err="1" smtClean="0"/>
              <a:t>ACOnet</a:t>
            </a:r>
            <a:r>
              <a:rPr lang="en-US" sz="1800" b="1" dirty="0" smtClean="0"/>
              <a:t>	</a:t>
            </a:r>
          </a:p>
          <a:p>
            <a:pPr marL="0" indent="0">
              <a:buNone/>
            </a:pPr>
            <a:r>
              <a:rPr lang="en-US" sz="1800" b="1" dirty="0" smtClean="0"/>
              <a:t>3	Marko </a:t>
            </a:r>
            <a:r>
              <a:rPr lang="en-US" sz="1800" b="1" dirty="0" err="1" smtClean="0"/>
              <a:t>Eremija</a:t>
            </a:r>
            <a:r>
              <a:rPr lang="en-US" sz="1800" b="1" dirty="0" smtClean="0"/>
              <a:t>		</a:t>
            </a:r>
            <a:r>
              <a:rPr lang="en-US" sz="1800" b="1" dirty="0" err="1" smtClean="0"/>
              <a:t>UoB</a:t>
            </a:r>
            <a:r>
              <a:rPr lang="en-US" sz="1800" b="1" dirty="0" smtClean="0"/>
              <a:t>/AMRES		 </a:t>
            </a:r>
          </a:p>
          <a:p>
            <a:pPr marL="0" indent="0">
              <a:buNone/>
            </a:pPr>
            <a:r>
              <a:rPr lang="en-US" sz="1800" b="1" dirty="0" smtClean="0"/>
              <a:t>2</a:t>
            </a:r>
            <a:r>
              <a:rPr lang="en-US" sz="1800" b="1" dirty="0"/>
              <a:t>	Miro </a:t>
            </a:r>
            <a:r>
              <a:rPr lang="en-US" sz="1800" b="1" dirty="0" err="1"/>
              <a:t>Milinovic</a:t>
            </a:r>
            <a:r>
              <a:rPr lang="en-US" sz="1800" b="1" dirty="0"/>
              <a:t> 	</a:t>
            </a:r>
            <a:r>
              <a:rPr lang="en-US" sz="1800" b="1" dirty="0" smtClean="0"/>
              <a:t>	</a:t>
            </a:r>
            <a:r>
              <a:rPr lang="en-US" sz="1800" b="1" dirty="0" err="1" smtClean="0"/>
              <a:t>CARNet</a:t>
            </a:r>
            <a:r>
              <a:rPr lang="en-US" sz="1800" b="1" dirty="0" smtClean="0"/>
              <a:t> </a:t>
            </a:r>
            <a:r>
              <a:rPr lang="en-US" sz="1800" b="1" dirty="0"/>
              <a:t>(SRCE)		 	 </a:t>
            </a:r>
          </a:p>
          <a:p>
            <a:pPr marL="0" indent="0">
              <a:buNone/>
            </a:pPr>
            <a:r>
              <a:rPr lang="en-US" sz="1800" b="1" dirty="0" smtClean="0"/>
              <a:t>2/1</a:t>
            </a:r>
            <a:r>
              <a:rPr lang="en-US" sz="1800" b="1" dirty="0"/>
              <a:t>	</a:t>
            </a:r>
            <a:r>
              <a:rPr lang="en-US" sz="1800" b="1" dirty="0" smtClean="0"/>
              <a:t>Mikael </a:t>
            </a:r>
            <a:r>
              <a:rPr lang="en-US" sz="1800" b="1" dirty="0"/>
              <a:t>Linden	</a:t>
            </a:r>
            <a:r>
              <a:rPr lang="en-US" sz="1800" b="1" dirty="0" smtClean="0"/>
              <a:t>	</a:t>
            </a:r>
            <a:r>
              <a:rPr lang="en-US" sz="1800" b="1" dirty="0" err="1" smtClean="0"/>
              <a:t>NORDUnet</a:t>
            </a:r>
            <a:r>
              <a:rPr lang="en-US" sz="1800" b="1" dirty="0" smtClean="0"/>
              <a:t> </a:t>
            </a:r>
            <a:r>
              <a:rPr lang="en-US" sz="1800" b="1" dirty="0"/>
              <a:t>(CSC)		 </a:t>
            </a:r>
          </a:p>
          <a:p>
            <a:pPr marL="0" indent="0">
              <a:buNone/>
            </a:pPr>
            <a:r>
              <a:rPr lang="en-US" sz="1800" b="1" dirty="0"/>
              <a:t>2	</a:t>
            </a:r>
            <a:r>
              <a:rPr lang="en-US" sz="1800" b="1" dirty="0" err="1"/>
              <a:t>Tangui</a:t>
            </a:r>
            <a:r>
              <a:rPr lang="en-US" sz="1800" b="1" dirty="0"/>
              <a:t> </a:t>
            </a:r>
            <a:r>
              <a:rPr lang="en-US" sz="1800" b="1" dirty="0" err="1"/>
              <a:t>Coulouarn</a:t>
            </a:r>
            <a:r>
              <a:rPr lang="en-US" sz="1800" b="1" dirty="0"/>
              <a:t> </a:t>
            </a:r>
            <a:r>
              <a:rPr lang="en-US" sz="1800" b="1" dirty="0" smtClean="0"/>
              <a:t>		</a:t>
            </a:r>
            <a:r>
              <a:rPr lang="en-US" sz="1800" b="1" dirty="0" err="1" smtClean="0"/>
              <a:t>NORDUnet</a:t>
            </a:r>
            <a:r>
              <a:rPr lang="en-US" sz="1800" b="1" dirty="0" smtClean="0"/>
              <a:t> </a:t>
            </a:r>
            <a:r>
              <a:rPr lang="en-US" sz="1800" b="1" dirty="0"/>
              <a:t>(</a:t>
            </a:r>
            <a:r>
              <a:rPr lang="en-US" sz="1800" b="1" dirty="0" err="1"/>
              <a:t>DeIC</a:t>
            </a:r>
            <a:r>
              <a:rPr lang="en-US" sz="1800" b="1" dirty="0"/>
              <a:t>)		 	 </a:t>
            </a:r>
          </a:p>
          <a:p>
            <a:pPr marL="0" indent="0">
              <a:buNone/>
            </a:pPr>
            <a:r>
              <a:rPr lang="en-US" sz="1800" b="1" dirty="0"/>
              <a:t>4	</a:t>
            </a:r>
            <a:r>
              <a:rPr lang="en-US" sz="1800" b="1" dirty="0" smtClean="0"/>
              <a:t>LRZ </a:t>
            </a:r>
            <a:r>
              <a:rPr lang="en-US" sz="1800" b="1" dirty="0"/>
              <a:t>person	</a:t>
            </a:r>
            <a:r>
              <a:rPr lang="en-US" sz="1800" b="1" dirty="0" smtClean="0"/>
              <a:t>	DFN </a:t>
            </a:r>
            <a:r>
              <a:rPr lang="en-US" sz="1800" b="1" dirty="0"/>
              <a:t>(</a:t>
            </a:r>
            <a:r>
              <a:rPr lang="en-US" sz="1800" b="1" dirty="0" smtClean="0"/>
              <a:t>BADW-LRZ)</a:t>
            </a:r>
            <a:r>
              <a:rPr lang="en-US" sz="1800" b="1" dirty="0"/>
              <a:t>	 	 	 </a:t>
            </a:r>
          </a:p>
          <a:p>
            <a:pPr marL="0" indent="0">
              <a:buNone/>
            </a:pPr>
            <a:r>
              <a:rPr lang="en-US" sz="1800" b="1" dirty="0"/>
              <a:t>2	</a:t>
            </a:r>
            <a:r>
              <a:rPr lang="en-US" sz="1800" b="1" dirty="0" smtClean="0"/>
              <a:t>LRZ </a:t>
            </a:r>
            <a:r>
              <a:rPr lang="en-US" sz="1800" b="1" dirty="0"/>
              <a:t>person	</a:t>
            </a:r>
            <a:r>
              <a:rPr lang="en-US" sz="1800" b="1" dirty="0" smtClean="0"/>
              <a:t>	DFN </a:t>
            </a:r>
            <a:r>
              <a:rPr lang="en-US" sz="1800" b="1" dirty="0"/>
              <a:t>(BADW-LRZ</a:t>
            </a:r>
            <a:r>
              <a:rPr lang="en-US" sz="1800" b="1" dirty="0" smtClean="0"/>
              <a:t>) </a:t>
            </a:r>
            <a:r>
              <a:rPr lang="en-US" sz="1800" b="1" dirty="0"/>
              <a:t>	 	 	 </a:t>
            </a:r>
          </a:p>
          <a:p>
            <a:pPr marL="0" indent="0">
              <a:buNone/>
            </a:pPr>
            <a:r>
              <a:rPr lang="en-US" sz="1800" b="1" dirty="0"/>
              <a:t>3	Marco </a:t>
            </a:r>
            <a:r>
              <a:rPr lang="en-US" sz="1800" b="1" dirty="0" err="1"/>
              <a:t>Malavolti</a:t>
            </a:r>
            <a:r>
              <a:rPr lang="en-US" sz="1800" b="1" dirty="0"/>
              <a:t>	</a:t>
            </a:r>
            <a:r>
              <a:rPr lang="en-US" sz="1800" b="1" dirty="0" smtClean="0"/>
              <a:t>	GARR</a:t>
            </a:r>
            <a:r>
              <a:rPr lang="en-US" sz="1800" b="1" dirty="0"/>
              <a:t>		 	 </a:t>
            </a:r>
          </a:p>
          <a:p>
            <a:pPr marL="0" indent="0">
              <a:buNone/>
            </a:pPr>
            <a:r>
              <a:rPr lang="en-US" sz="1800" b="1" dirty="0"/>
              <a:t>4	Valerie </a:t>
            </a:r>
            <a:r>
              <a:rPr lang="en-US" sz="1800" b="1" dirty="0" err="1"/>
              <a:t>Ardizzone</a:t>
            </a:r>
            <a:r>
              <a:rPr lang="en-US" sz="1800" b="1" dirty="0"/>
              <a:t>	</a:t>
            </a:r>
            <a:r>
              <a:rPr lang="en-US" sz="1800" b="1" dirty="0" smtClean="0"/>
              <a:t>	GARR</a:t>
            </a:r>
            <a:r>
              <a:rPr lang="en-US" sz="1800" b="1" dirty="0"/>
              <a:t>		 	 </a:t>
            </a:r>
          </a:p>
          <a:p>
            <a:pPr marL="0" indent="0">
              <a:buNone/>
            </a:pPr>
            <a:r>
              <a:rPr lang="en-US" sz="1800" b="1" dirty="0"/>
              <a:t>1	Policy lead - Nicole Harris	GÉANT Association		 	 </a:t>
            </a:r>
          </a:p>
          <a:p>
            <a:pPr marL="0" indent="0">
              <a:buNone/>
            </a:pPr>
            <a:r>
              <a:rPr lang="en-US" sz="1800" b="1" dirty="0"/>
              <a:t>2	</a:t>
            </a:r>
            <a:r>
              <a:rPr lang="en-US" sz="1800" b="1" dirty="0" smtClean="0"/>
              <a:t>Dick </a:t>
            </a:r>
            <a:r>
              <a:rPr lang="en-US" sz="1800" b="1" dirty="0" err="1"/>
              <a:t>Visser</a:t>
            </a:r>
            <a:r>
              <a:rPr lang="en-US" sz="1800" b="1" dirty="0"/>
              <a:t>	</a:t>
            </a:r>
            <a:r>
              <a:rPr lang="en-US" sz="1800" b="1" dirty="0" smtClean="0"/>
              <a:t>	GÉANT </a:t>
            </a:r>
            <a:r>
              <a:rPr lang="en-US" sz="1800" b="1" dirty="0"/>
              <a:t>Association		 	 </a:t>
            </a:r>
          </a:p>
          <a:p>
            <a:pPr marL="0" indent="0">
              <a:buNone/>
            </a:pPr>
            <a:r>
              <a:rPr lang="en-US" sz="1800" b="1" dirty="0"/>
              <a:t>3	Developer - </a:t>
            </a:r>
            <a:r>
              <a:rPr lang="en-US" sz="1800" b="1" dirty="0" err="1"/>
              <a:t>FaaS</a:t>
            </a:r>
            <a:r>
              <a:rPr lang="en-US" sz="1800" b="1" dirty="0"/>
              <a:t> </a:t>
            </a:r>
            <a:r>
              <a:rPr lang="en-US" sz="1800" b="1" dirty="0" err="1"/>
              <a:t>IdP</a:t>
            </a:r>
            <a:r>
              <a:rPr lang="en-US" sz="1800" b="1" dirty="0"/>
              <a:t>/Jagger	</a:t>
            </a:r>
            <a:r>
              <a:rPr lang="en-US" sz="1800" b="1" dirty="0" err="1"/>
              <a:t>HEAnet</a:t>
            </a:r>
            <a:r>
              <a:rPr lang="en-US" sz="1800" b="1" dirty="0"/>
              <a:t>		 </a:t>
            </a:r>
          </a:p>
          <a:p>
            <a:pPr marL="0" indent="0">
              <a:buNone/>
            </a:pPr>
            <a:r>
              <a:rPr lang="en-US" sz="1800" b="1" dirty="0"/>
              <a:t>3	Boro Jakimovski	</a:t>
            </a:r>
            <a:r>
              <a:rPr lang="en-US" sz="1800" b="1" dirty="0" smtClean="0"/>
              <a:t>	</a:t>
            </a:r>
            <a:r>
              <a:rPr lang="en-US" sz="1800" b="1" dirty="0" err="1" smtClean="0"/>
              <a:t>MARnet</a:t>
            </a:r>
            <a:r>
              <a:rPr lang="en-US" sz="1800" b="1" dirty="0"/>
              <a:t>		 	 </a:t>
            </a:r>
          </a:p>
          <a:p>
            <a:pPr marL="0" indent="0">
              <a:buNone/>
            </a:pPr>
            <a:r>
              <a:rPr lang="en-US" sz="1800" b="1" dirty="0"/>
              <a:t>3	Valentin </a:t>
            </a:r>
            <a:r>
              <a:rPr lang="en-US" sz="1800" b="1" dirty="0" err="1"/>
              <a:t>Pocotilenco</a:t>
            </a:r>
            <a:r>
              <a:rPr lang="en-US" sz="1800" b="1" dirty="0"/>
              <a:t>	</a:t>
            </a:r>
            <a:r>
              <a:rPr lang="en-US" sz="1800" b="1" dirty="0" smtClean="0"/>
              <a:t>RENAM </a:t>
            </a:r>
            <a:r>
              <a:rPr lang="en-US" sz="1800" b="1" dirty="0"/>
              <a:t>	 </a:t>
            </a:r>
          </a:p>
          <a:p>
            <a:pPr marL="0" indent="0">
              <a:buNone/>
            </a:pPr>
            <a:endParaRPr lang="en-US" sz="1800" b="1" dirty="0"/>
          </a:p>
          <a:p>
            <a:pPr marL="0" indent="0">
              <a:buNone/>
            </a:pPr>
            <a:endParaRPr lang="en-US" sz="1800" b="1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Teams according to work </a:t>
            </a:r>
            <a:r>
              <a:rPr lang="en-US" dirty="0" smtClean="0"/>
              <a:t>packages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9084409"/>
      </p:ext>
    </p:extLst>
  </p:cSld>
  <p:clrMapOvr>
    <a:masterClrMapping/>
  </p:clrMapOvr>
</p:sld>
</file>

<file path=ppt/theme/theme1.xml><?xml version="1.0" encoding="utf-8"?>
<a:theme xmlns:a="http://schemas.openxmlformats.org/drawingml/2006/main" name="GEANT Associatio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0D0992E-CCCF-45DB-AB26-A4F50B75E4D6}" vid="{C2252C9B-28CB-4431-8278-C26B15A769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FC14C35B6BD02428EFDFCF6B38DCCFF" ma:contentTypeVersion="3" ma:contentTypeDescription="Create a new document." ma:contentTypeScope="" ma:versionID="cb80918fe4a605eb18370ba55c5d957b">
  <xsd:schema xmlns:xsd="http://www.w3.org/2001/XMLSchema" xmlns:xs="http://www.w3.org/2001/XMLSchema" xmlns:p="http://schemas.microsoft.com/office/2006/metadata/properties" xmlns:ns1="http://schemas.microsoft.com/sharepoint/v3" xmlns:ns2="e7019c98-23ef-46f8-8434-cfd3a3bc7393" targetNamespace="http://schemas.microsoft.com/office/2006/metadata/properties" ma:root="true" ma:fieldsID="19d4d48c21c094bbdb8e7cf95f595ca6" ns1:_="" ns2:_="">
    <xsd:import namespace="http://schemas.microsoft.com/sharepoint/v3"/>
    <xsd:import namespace="e7019c98-23ef-46f8-8434-cfd3a3bc739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019c98-23ef-46f8-8434-cfd3a3bc7393" elementFormDefault="qualified">
    <xsd:import namespace="http://schemas.microsoft.com/office/2006/documentManagement/types"/>
    <xsd:import namespace="http://schemas.microsoft.com/office/infopath/2007/PartnerControls"/>
    <xsd:element name="_dlc_DocId" ma:index="11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2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3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 ma:index="10" ma:displayName="Comments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_dlc_DocId xmlns="e7019c98-23ef-46f8-8434-cfd3a3bc7393">GN4PROJ-13-16</_dlc_DocId>
    <_dlc_DocIdUrl xmlns="e7019c98-23ef-46f8-8434-cfd3a3bc7393">
      <Url>https://intranet.geant.org/help-and-support/_layouts/15/DocIdRedir.aspx?ID=GN4PROJ-13-16</Url>
      <Description>GN4PROJ-13-16</Description>
    </_dlc_DocIdUrl>
  </documentManagement>
</p:propertie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6BB8E41-655E-4B39-BE42-3C6A1613EC0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e7019c98-23ef-46f8-8434-cfd3a3bc739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895493C-249E-4E2F-9A6A-1B24FAEA41A7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59AA3960-760A-4B61-8C8B-DBF90F37C8C8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e7019c98-23ef-46f8-8434-cfd3a3bc7393"/>
  </ds:schemaRefs>
</ds:datastoreItem>
</file>

<file path=customXml/itemProps4.xml><?xml version="1.0" encoding="utf-8"?>
<ds:datastoreItem xmlns:ds="http://schemas.openxmlformats.org/officeDocument/2006/customXml" ds:itemID="{22C07721-32FF-48B6-9D36-E09F4CC3A69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Final GEANT Association template 16 9 widescreen</Template>
  <TotalTime>0</TotalTime>
  <Words>521</Words>
  <Application>Microsoft Office PowerPoint</Application>
  <PresentationFormat>Bildschirmpräsentation (16:9)</PresentationFormat>
  <Paragraphs>101</Paragraphs>
  <Slides>13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13</vt:i4>
      </vt:variant>
    </vt:vector>
  </HeadingPairs>
  <TitlesOfParts>
    <vt:vector size="18" baseType="lpstr">
      <vt:lpstr>Arial</vt:lpstr>
      <vt:lpstr>Calibri</vt:lpstr>
      <vt:lpstr>Verdana</vt:lpstr>
      <vt:lpstr>Wingdings</vt:lpstr>
      <vt:lpstr>GEANT Association</vt:lpstr>
      <vt:lpstr>PowerPoint-Präsentation</vt:lpstr>
      <vt:lpstr>Welcome!</vt:lpstr>
      <vt:lpstr>Introduction</vt:lpstr>
      <vt:lpstr>GN4-2</vt:lpstr>
      <vt:lpstr>GN4-2 JRA3</vt:lpstr>
      <vt:lpstr>GN4-2 JRA3 T1</vt:lpstr>
      <vt:lpstr>GN4-2 JRA3 T1</vt:lpstr>
      <vt:lpstr>Deliverables and Milestones</vt:lpstr>
      <vt:lpstr>Teams according to work packages</vt:lpstr>
      <vt:lpstr>Communication</vt:lpstr>
      <vt:lpstr>Communication</vt:lpstr>
      <vt:lpstr>Rules?</vt:lpstr>
      <vt:lpstr>PowerPoint-Präsentation</vt:lpstr>
    </vt:vector>
  </TitlesOfParts>
  <Company>DANTE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 Meyer</dc:creator>
  <cp:keywords/>
  <dc:description/>
  <cp:lastModifiedBy>Pöhn, Daniela</cp:lastModifiedBy>
  <cp:revision>96</cp:revision>
  <dcterms:created xsi:type="dcterms:W3CDTF">2015-04-29T14:13:57Z</dcterms:created>
  <dcterms:modified xsi:type="dcterms:W3CDTF">2016-05-17T12:24:22Z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0x010100EFC14C35B6BD02428EFDFCF6B38DCCFF</vt:lpwstr>
  </property>
  <property fmtid="{D5CDD505-2E9C-101B-9397-08002B2CF9AE}" pid="3" name="_dlc_DocIdItemGuid">
    <vt:lpwstr>44859268-e552-4f71-81b4-ca39bd175d99</vt:lpwstr>
  </property>
</Properties>
</file>