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1"/>
  </p:notesMasterIdLst>
  <p:sldIdLst>
    <p:sldId id="279" r:id="rId6"/>
    <p:sldId id="284" r:id="rId7"/>
    <p:sldId id="302" r:id="rId8"/>
    <p:sldId id="297" r:id="rId9"/>
    <p:sldId id="287" r:id="rId10"/>
    <p:sldId id="291" r:id="rId11"/>
    <p:sldId id="299" r:id="rId12"/>
    <p:sldId id="301" r:id="rId13"/>
    <p:sldId id="294" r:id="rId14"/>
    <p:sldId id="303" r:id="rId15"/>
    <p:sldId id="304" r:id="rId16"/>
    <p:sldId id="300" r:id="rId17"/>
    <p:sldId id="305" r:id="rId18"/>
    <p:sldId id="306" r:id="rId19"/>
    <p:sldId id="281" r:id="rId2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5" autoAdjust="0"/>
    <p:restoredTop sz="77565" autoAdjust="0"/>
  </p:normalViewPr>
  <p:slideViewPr>
    <p:cSldViewPr snapToGrid="0">
      <p:cViewPr>
        <p:scale>
          <a:sx n="75" d="100"/>
          <a:sy n="75" d="100"/>
        </p:scale>
        <p:origin x="1296" y="56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9350068428886"/>
          <c:y val="0.0874923328495531"/>
          <c:w val="0.908282798864145"/>
          <c:h val="0.868450217834446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Sheet1!$B$1:$B$10</c:f>
              <c:numCache>
                <c:formatCode>d\-mmm\-yy</c:formatCode>
                <c:ptCount val="10"/>
                <c:pt idx="0">
                  <c:v>42125.0</c:v>
                </c:pt>
                <c:pt idx="1">
                  <c:v>42257.0</c:v>
                </c:pt>
                <c:pt idx="2">
                  <c:v>42280.0</c:v>
                </c:pt>
                <c:pt idx="3">
                  <c:v>42319.0</c:v>
                </c:pt>
                <c:pt idx="4">
                  <c:v>42345.0</c:v>
                </c:pt>
                <c:pt idx="5">
                  <c:v>42401.0</c:v>
                </c:pt>
                <c:pt idx="6">
                  <c:v>42429.0</c:v>
                </c:pt>
                <c:pt idx="7">
                  <c:v>42440.0</c:v>
                </c:pt>
                <c:pt idx="8">
                  <c:v>42471.0</c:v>
                </c:pt>
                <c:pt idx="9">
                  <c:v>42485.0</c:v>
                </c:pt>
              </c:numCache>
            </c:numRef>
          </c:cat>
          <c:val>
            <c:numRef>
              <c:f>Sheet1!$C$1:$C$10</c:f>
              <c:numCache>
                <c:formatCode>General</c:formatCode>
                <c:ptCount val="10"/>
                <c:pt idx="0">
                  <c:v>21.0</c:v>
                </c:pt>
                <c:pt idx="1">
                  <c:v>46.0</c:v>
                </c:pt>
                <c:pt idx="2">
                  <c:v>51.0</c:v>
                </c:pt>
                <c:pt idx="3">
                  <c:v>58.0</c:v>
                </c:pt>
                <c:pt idx="4">
                  <c:v>61.0</c:v>
                </c:pt>
                <c:pt idx="5">
                  <c:v>65.0</c:v>
                </c:pt>
                <c:pt idx="6">
                  <c:v>80.0</c:v>
                </c:pt>
                <c:pt idx="7">
                  <c:v>81.0</c:v>
                </c:pt>
                <c:pt idx="8">
                  <c:v>87.0</c:v>
                </c:pt>
                <c:pt idx="9">
                  <c:v>88.0</c:v>
                </c:pt>
              </c:numCache>
            </c:numRef>
          </c:val>
          <c:smooth val="0"/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Sheet1!$B$1:$B$10</c:f>
              <c:numCache>
                <c:formatCode>d\-mmm\-yy</c:formatCode>
                <c:ptCount val="10"/>
                <c:pt idx="0">
                  <c:v>42125.0</c:v>
                </c:pt>
                <c:pt idx="1">
                  <c:v>42257.0</c:v>
                </c:pt>
                <c:pt idx="2">
                  <c:v>42280.0</c:v>
                </c:pt>
                <c:pt idx="3">
                  <c:v>42319.0</c:v>
                </c:pt>
                <c:pt idx="4">
                  <c:v>42345.0</c:v>
                </c:pt>
                <c:pt idx="5">
                  <c:v>42401.0</c:v>
                </c:pt>
                <c:pt idx="6">
                  <c:v>42429.0</c:v>
                </c:pt>
                <c:pt idx="7">
                  <c:v>42440.0</c:v>
                </c:pt>
                <c:pt idx="8">
                  <c:v>42471.0</c:v>
                </c:pt>
                <c:pt idx="9">
                  <c:v>42485.0</c:v>
                </c:pt>
              </c:numCache>
            </c:numRef>
          </c:cat>
          <c:val>
            <c:numRef>
              <c:f>Sheet1!$D$1:$D$10</c:f>
              <c:numCache>
                <c:formatCode>General</c:formatCode>
                <c:ptCount val="10"/>
                <c:pt idx="0">
                  <c:v>20.0</c:v>
                </c:pt>
                <c:pt idx="1">
                  <c:v>39.0</c:v>
                </c:pt>
                <c:pt idx="2">
                  <c:v>43.0</c:v>
                </c:pt>
                <c:pt idx="3">
                  <c:v>44.0</c:v>
                </c:pt>
                <c:pt idx="4">
                  <c:v>47.0</c:v>
                </c:pt>
                <c:pt idx="5">
                  <c:v>50.0</c:v>
                </c:pt>
                <c:pt idx="6">
                  <c:v>87.0</c:v>
                </c:pt>
                <c:pt idx="7">
                  <c:v>90.0</c:v>
                </c:pt>
                <c:pt idx="8">
                  <c:v>98.0</c:v>
                </c:pt>
                <c:pt idx="9">
                  <c:v>104.0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117677712"/>
        <c:axId val="-2104221360"/>
      </c:lineChart>
      <c:dateAx>
        <c:axId val="-2117677712"/>
        <c:scaling>
          <c:orientation val="minMax"/>
        </c:scaling>
        <c:delete val="0"/>
        <c:axPos val="b"/>
        <c:numFmt formatCode="m/d/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04221360"/>
        <c:crosses val="autoZero"/>
        <c:auto val="1"/>
        <c:lblOffset val="100"/>
        <c:baseTimeUnit val="days"/>
      </c:dateAx>
      <c:valAx>
        <c:axId val="-2104221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7677712"/>
        <c:crossesAt val="42125.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73160E-382A-134A-B73A-7F1C5B739F31}" type="doc">
      <dgm:prSet loTypeId="urn:microsoft.com/office/officeart/2005/8/layout/hProcess11" loCatId="" qsTypeId="urn:microsoft.com/office/officeart/2005/8/quickstyle/simple1" qsCatId="simple" csTypeId="urn:microsoft.com/office/officeart/2005/8/colors/accent3_2" csCatId="accent3" phldr="1"/>
      <dgm:spPr/>
    </dgm:pt>
    <dgm:pt modelId="{3E0D7DEF-784D-D542-8AFB-7FD5EBA5D038}">
      <dgm:prSet phldrT="[Text]"/>
      <dgm:spPr/>
      <dgm:t>
        <a:bodyPr/>
        <a:lstStyle/>
        <a:p>
          <a:r>
            <a:rPr lang="en-GB" dirty="0" smtClean="0"/>
            <a:t>Campus</a:t>
          </a:r>
          <a:endParaRPr lang="en-GB" dirty="0"/>
        </a:p>
      </dgm:t>
    </dgm:pt>
    <dgm:pt modelId="{FDC80225-B75F-AE49-9FB7-D351C750B982}" type="parTrans" cxnId="{BC55E829-2962-0A45-88FE-363A6D5181BD}">
      <dgm:prSet/>
      <dgm:spPr/>
      <dgm:t>
        <a:bodyPr/>
        <a:lstStyle/>
        <a:p>
          <a:endParaRPr lang="en-GB"/>
        </a:p>
      </dgm:t>
    </dgm:pt>
    <dgm:pt modelId="{923A1850-07DD-8443-9F31-D8559E070F43}" type="sibTrans" cxnId="{BC55E829-2962-0A45-88FE-363A6D5181BD}">
      <dgm:prSet/>
      <dgm:spPr/>
      <dgm:t>
        <a:bodyPr/>
        <a:lstStyle/>
        <a:p>
          <a:endParaRPr lang="en-GB"/>
        </a:p>
      </dgm:t>
    </dgm:pt>
    <dgm:pt modelId="{057E7FB0-19DB-2A40-AA68-BBE0A1D2E4B2}">
      <dgm:prSet phldrT="[Text]"/>
      <dgm:spPr/>
      <dgm:t>
        <a:bodyPr/>
        <a:lstStyle/>
        <a:p>
          <a:r>
            <a:rPr lang="en-GB" dirty="0" smtClean="0"/>
            <a:t>Federation</a:t>
          </a:r>
          <a:endParaRPr lang="en-GB" dirty="0"/>
        </a:p>
      </dgm:t>
    </dgm:pt>
    <dgm:pt modelId="{95CA62E2-D9A5-3C45-B83F-C74C378DE0F9}" type="parTrans" cxnId="{02989DDF-2F39-E84D-B520-0449640A7CB7}">
      <dgm:prSet/>
      <dgm:spPr/>
      <dgm:t>
        <a:bodyPr/>
        <a:lstStyle/>
        <a:p>
          <a:endParaRPr lang="en-GB"/>
        </a:p>
      </dgm:t>
    </dgm:pt>
    <dgm:pt modelId="{E654127D-288D-CB4C-8018-216DB8778FD5}" type="sibTrans" cxnId="{02989DDF-2F39-E84D-B520-0449640A7CB7}">
      <dgm:prSet/>
      <dgm:spPr/>
      <dgm:t>
        <a:bodyPr/>
        <a:lstStyle/>
        <a:p>
          <a:endParaRPr lang="en-GB"/>
        </a:p>
      </dgm:t>
    </dgm:pt>
    <dgm:pt modelId="{02BB3553-C981-7740-9A9C-40767F37E824}">
      <dgm:prSet phldrT="[Text]"/>
      <dgm:spPr/>
      <dgm:t>
        <a:bodyPr/>
        <a:lstStyle/>
        <a:p>
          <a:r>
            <a:rPr lang="en-GB" dirty="0" smtClean="0"/>
            <a:t>eduGAIN</a:t>
          </a:r>
          <a:endParaRPr lang="en-GB" dirty="0"/>
        </a:p>
      </dgm:t>
    </dgm:pt>
    <dgm:pt modelId="{D520F9C0-F73B-2E48-A67B-9E403E17BAA8}" type="parTrans" cxnId="{493C53BC-1039-9A4D-8FBE-6B5FE422800B}">
      <dgm:prSet/>
      <dgm:spPr/>
      <dgm:t>
        <a:bodyPr/>
        <a:lstStyle/>
        <a:p>
          <a:endParaRPr lang="en-GB"/>
        </a:p>
      </dgm:t>
    </dgm:pt>
    <dgm:pt modelId="{FFDE3C0D-2D0F-7F4B-BEF7-C08997FBDE83}" type="sibTrans" cxnId="{493C53BC-1039-9A4D-8FBE-6B5FE422800B}">
      <dgm:prSet/>
      <dgm:spPr/>
      <dgm:t>
        <a:bodyPr/>
        <a:lstStyle/>
        <a:p>
          <a:endParaRPr lang="en-GB"/>
        </a:p>
      </dgm:t>
    </dgm:pt>
    <dgm:pt modelId="{A556C281-3C27-B346-99F6-EC74353D2632}">
      <dgm:prSet phldrT="[Text]"/>
      <dgm:spPr/>
      <dgm:t>
        <a:bodyPr/>
        <a:lstStyle/>
        <a:p>
          <a:r>
            <a:rPr lang="en-GB" dirty="0" smtClean="0"/>
            <a:t>General and Specific e-Research Infrastructures</a:t>
          </a:r>
          <a:endParaRPr lang="en-GB" dirty="0"/>
        </a:p>
      </dgm:t>
    </dgm:pt>
    <dgm:pt modelId="{C7811BDE-0179-8B41-93BD-5B18DDD13AFC}" type="parTrans" cxnId="{D6E4AF61-987A-C64C-9D46-55F14250BC26}">
      <dgm:prSet/>
      <dgm:spPr/>
      <dgm:t>
        <a:bodyPr/>
        <a:lstStyle/>
        <a:p>
          <a:endParaRPr lang="en-GB"/>
        </a:p>
      </dgm:t>
    </dgm:pt>
    <dgm:pt modelId="{BA95687D-3C54-5549-A0AF-BA606A8EAF1B}" type="sibTrans" cxnId="{D6E4AF61-987A-C64C-9D46-55F14250BC26}">
      <dgm:prSet/>
      <dgm:spPr/>
      <dgm:t>
        <a:bodyPr/>
        <a:lstStyle/>
        <a:p>
          <a:endParaRPr lang="en-GB"/>
        </a:p>
      </dgm:t>
    </dgm:pt>
    <dgm:pt modelId="{FDCF615B-D902-7942-89AB-D615634F68F8}">
      <dgm:prSet phldrT="[Text]"/>
      <dgm:spPr/>
      <dgm:t>
        <a:bodyPr/>
        <a:lstStyle/>
        <a:p>
          <a:r>
            <a:rPr lang="en-GB" dirty="0" smtClean="0"/>
            <a:t>Individual Experiments</a:t>
          </a:r>
          <a:endParaRPr lang="en-GB" dirty="0"/>
        </a:p>
      </dgm:t>
    </dgm:pt>
    <dgm:pt modelId="{C7A15969-5B9F-DA4B-A7F7-321126E20793}" type="parTrans" cxnId="{F741F27D-5BFA-924F-A729-0697DA5B9498}">
      <dgm:prSet/>
      <dgm:spPr/>
      <dgm:t>
        <a:bodyPr/>
        <a:lstStyle/>
        <a:p>
          <a:endParaRPr lang="en-GB"/>
        </a:p>
      </dgm:t>
    </dgm:pt>
    <dgm:pt modelId="{54B3CB0D-273B-2A49-AFBF-CE2AC356AE50}" type="sibTrans" cxnId="{F741F27D-5BFA-924F-A729-0697DA5B9498}">
      <dgm:prSet/>
      <dgm:spPr/>
      <dgm:t>
        <a:bodyPr/>
        <a:lstStyle/>
        <a:p>
          <a:endParaRPr lang="en-GB"/>
        </a:p>
      </dgm:t>
    </dgm:pt>
    <dgm:pt modelId="{BCDF5A1A-2DC8-944B-8B91-0E58A683339C}">
      <dgm:prSet phldrT="[Text]"/>
      <dgm:spPr/>
      <dgm:t>
        <a:bodyPr/>
        <a:lstStyle/>
        <a:p>
          <a:r>
            <a:rPr lang="en-GB" dirty="0" smtClean="0"/>
            <a:t>Hundreds of thousands of users</a:t>
          </a:r>
          <a:endParaRPr lang="en-GB" dirty="0"/>
        </a:p>
      </dgm:t>
    </dgm:pt>
    <dgm:pt modelId="{859D14EF-8AFA-2048-A435-4991640A4D2A}" type="parTrans" cxnId="{14631A7F-62B3-6B4E-BBC6-2553F82DA170}">
      <dgm:prSet/>
      <dgm:spPr/>
      <dgm:t>
        <a:bodyPr/>
        <a:lstStyle/>
        <a:p>
          <a:endParaRPr lang="en-GB"/>
        </a:p>
      </dgm:t>
    </dgm:pt>
    <dgm:pt modelId="{9F340E8C-37BC-2C49-B65E-228A5B9D8218}" type="sibTrans" cxnId="{14631A7F-62B3-6B4E-BBC6-2553F82DA170}">
      <dgm:prSet/>
      <dgm:spPr/>
      <dgm:t>
        <a:bodyPr/>
        <a:lstStyle/>
        <a:p>
          <a:endParaRPr lang="en-GB"/>
        </a:p>
      </dgm:t>
    </dgm:pt>
    <dgm:pt modelId="{CE72D0EF-9309-C646-B5CB-5827BE20C9BF}">
      <dgm:prSet phldrT="[Text]"/>
      <dgm:spPr/>
      <dgm:t>
        <a:bodyPr/>
        <a:lstStyle/>
        <a:p>
          <a:r>
            <a:rPr lang="en-GB" dirty="0" smtClean="0"/>
            <a:t>Tens of thousands of services</a:t>
          </a:r>
          <a:endParaRPr lang="en-GB" dirty="0"/>
        </a:p>
      </dgm:t>
    </dgm:pt>
    <dgm:pt modelId="{1C8D5621-2468-BC40-950F-2E772791EED7}" type="parTrans" cxnId="{B9158B0E-932E-1741-B432-E0BB69D64765}">
      <dgm:prSet/>
      <dgm:spPr/>
      <dgm:t>
        <a:bodyPr/>
        <a:lstStyle/>
        <a:p>
          <a:endParaRPr lang="en-GB"/>
        </a:p>
      </dgm:t>
    </dgm:pt>
    <dgm:pt modelId="{861618EF-F189-C74E-B8D5-C0DE4305D095}" type="sibTrans" cxnId="{B9158B0E-932E-1741-B432-E0BB69D64765}">
      <dgm:prSet/>
      <dgm:spPr/>
      <dgm:t>
        <a:bodyPr/>
        <a:lstStyle/>
        <a:p>
          <a:endParaRPr lang="en-GB"/>
        </a:p>
      </dgm:t>
    </dgm:pt>
    <dgm:pt modelId="{5D2BA1AD-E28C-3248-82FA-3FE0273A3A06}">
      <dgm:prSet phldrT="[Text]"/>
      <dgm:spPr/>
      <dgm:t>
        <a:bodyPr/>
        <a:lstStyle/>
        <a:p>
          <a:r>
            <a:rPr lang="en-GB" dirty="0" smtClean="0"/>
            <a:t>Thousands of services</a:t>
          </a:r>
          <a:endParaRPr lang="en-GB" dirty="0"/>
        </a:p>
      </dgm:t>
    </dgm:pt>
    <dgm:pt modelId="{8ADFF70A-FFC1-AD41-A9BA-8517424BD9A2}" type="parTrans" cxnId="{493C48C0-3D9E-DE42-AC5B-57E901B666D6}">
      <dgm:prSet/>
      <dgm:spPr/>
      <dgm:t>
        <a:bodyPr/>
        <a:lstStyle/>
        <a:p>
          <a:endParaRPr lang="en-GB"/>
        </a:p>
      </dgm:t>
    </dgm:pt>
    <dgm:pt modelId="{B9B934F5-1F90-D64F-A835-F4A294E4DACA}" type="sibTrans" cxnId="{493C48C0-3D9E-DE42-AC5B-57E901B666D6}">
      <dgm:prSet/>
      <dgm:spPr/>
      <dgm:t>
        <a:bodyPr/>
        <a:lstStyle/>
        <a:p>
          <a:endParaRPr lang="en-GB"/>
        </a:p>
      </dgm:t>
    </dgm:pt>
    <dgm:pt modelId="{EA14D6B9-4EC2-0B48-BB5D-52EE08D292DA}">
      <dgm:prSet phldrT="[Text]"/>
      <dgm:spPr/>
      <dgm:t>
        <a:bodyPr/>
        <a:lstStyle/>
        <a:p>
          <a:r>
            <a:rPr lang="en-GB" dirty="0" smtClean="0"/>
            <a:t>Hundreds of services</a:t>
          </a:r>
          <a:endParaRPr lang="en-GB" dirty="0"/>
        </a:p>
      </dgm:t>
    </dgm:pt>
    <dgm:pt modelId="{391BA7FD-1539-A142-8B16-56C90D3BAB5B}" type="parTrans" cxnId="{04600179-A582-A94D-9F80-0E47437ADBD3}">
      <dgm:prSet/>
      <dgm:spPr/>
      <dgm:t>
        <a:bodyPr/>
        <a:lstStyle/>
        <a:p>
          <a:endParaRPr lang="en-GB"/>
        </a:p>
      </dgm:t>
    </dgm:pt>
    <dgm:pt modelId="{CEE1CF17-B0C8-734D-97BA-F44D070BAB8F}" type="sibTrans" cxnId="{04600179-A582-A94D-9F80-0E47437ADBD3}">
      <dgm:prSet/>
      <dgm:spPr/>
      <dgm:t>
        <a:bodyPr/>
        <a:lstStyle/>
        <a:p>
          <a:endParaRPr lang="en-GB"/>
        </a:p>
      </dgm:t>
    </dgm:pt>
    <dgm:pt modelId="{2D73EFA5-852C-9B41-8355-14F3EA0326AB}">
      <dgm:prSet phldrT="[Text]"/>
      <dgm:spPr/>
      <dgm:t>
        <a:bodyPr/>
        <a:lstStyle/>
        <a:p>
          <a:r>
            <a:rPr lang="en-GB" dirty="0" smtClean="0"/>
            <a:t>Tens to hundreds of individuals *</a:t>
          </a:r>
          <a:endParaRPr lang="en-GB" dirty="0"/>
        </a:p>
      </dgm:t>
    </dgm:pt>
    <dgm:pt modelId="{4246E666-349F-4849-8473-714AAA1ADF84}" type="parTrans" cxnId="{2447149D-9A6B-834D-96D4-F94D7F69FC59}">
      <dgm:prSet/>
      <dgm:spPr/>
      <dgm:t>
        <a:bodyPr/>
        <a:lstStyle/>
        <a:p>
          <a:endParaRPr lang="en-GB"/>
        </a:p>
      </dgm:t>
    </dgm:pt>
    <dgm:pt modelId="{14FDB098-04EE-8C47-96F4-1C8C99212644}" type="sibTrans" cxnId="{2447149D-9A6B-834D-96D4-F94D7F69FC59}">
      <dgm:prSet/>
      <dgm:spPr/>
      <dgm:t>
        <a:bodyPr/>
        <a:lstStyle/>
        <a:p>
          <a:endParaRPr lang="en-GB"/>
        </a:p>
      </dgm:t>
    </dgm:pt>
    <dgm:pt modelId="{A5447DFE-6717-0B4F-B804-3F27930BA1BF}" type="pres">
      <dgm:prSet presAssocID="{3773160E-382A-134A-B73A-7F1C5B739F31}" presName="Name0" presStyleCnt="0">
        <dgm:presLayoutVars>
          <dgm:dir/>
          <dgm:resizeHandles val="exact"/>
        </dgm:presLayoutVars>
      </dgm:prSet>
      <dgm:spPr/>
    </dgm:pt>
    <dgm:pt modelId="{AA6A6596-FD90-944C-96D9-BF51E302C238}" type="pres">
      <dgm:prSet presAssocID="{3773160E-382A-134A-B73A-7F1C5B739F31}" presName="arrow" presStyleLbl="bgShp" presStyleIdx="0" presStyleCnt="1" custLinFactNeighborY="2444"/>
      <dgm:spPr/>
    </dgm:pt>
    <dgm:pt modelId="{DAE95C22-C180-5347-A24C-AEC388398AC9}" type="pres">
      <dgm:prSet presAssocID="{3773160E-382A-134A-B73A-7F1C5B739F31}" presName="points" presStyleCnt="0"/>
      <dgm:spPr/>
    </dgm:pt>
    <dgm:pt modelId="{4A43A2A2-4B9F-824F-821C-6D0B95A2D128}" type="pres">
      <dgm:prSet presAssocID="{3E0D7DEF-784D-D542-8AFB-7FD5EBA5D038}" presName="compositeA" presStyleCnt="0"/>
      <dgm:spPr/>
    </dgm:pt>
    <dgm:pt modelId="{BC2B5DB3-F03C-EF48-A807-EAA5978E7E8B}" type="pres">
      <dgm:prSet presAssocID="{3E0D7DEF-784D-D542-8AFB-7FD5EBA5D038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20D4F2-FE6A-4B48-B46B-A782045DE34F}" type="pres">
      <dgm:prSet presAssocID="{3E0D7DEF-784D-D542-8AFB-7FD5EBA5D038}" presName="circleA" presStyleLbl="node1" presStyleIdx="0" presStyleCnt="5"/>
      <dgm:spPr/>
    </dgm:pt>
    <dgm:pt modelId="{1CA52B44-4373-3E47-8EF4-AF0B8F7E0734}" type="pres">
      <dgm:prSet presAssocID="{3E0D7DEF-784D-D542-8AFB-7FD5EBA5D038}" presName="spaceA" presStyleCnt="0"/>
      <dgm:spPr/>
    </dgm:pt>
    <dgm:pt modelId="{E551EDCB-1D2A-C842-A2FF-58496059F40F}" type="pres">
      <dgm:prSet presAssocID="{923A1850-07DD-8443-9F31-D8559E070F43}" presName="space" presStyleCnt="0"/>
      <dgm:spPr/>
    </dgm:pt>
    <dgm:pt modelId="{6C64B7F6-66ED-6E43-B429-A18DCAA8BA38}" type="pres">
      <dgm:prSet presAssocID="{057E7FB0-19DB-2A40-AA68-BBE0A1D2E4B2}" presName="compositeB" presStyleCnt="0"/>
      <dgm:spPr/>
    </dgm:pt>
    <dgm:pt modelId="{7BA5F098-6C34-8344-A600-5FB30B07205C}" type="pres">
      <dgm:prSet presAssocID="{057E7FB0-19DB-2A40-AA68-BBE0A1D2E4B2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D40CDF-7CF9-1F47-92AC-CDB41901F8AF}" type="pres">
      <dgm:prSet presAssocID="{057E7FB0-19DB-2A40-AA68-BBE0A1D2E4B2}" presName="circleB" presStyleLbl="node1" presStyleIdx="1" presStyleCnt="5"/>
      <dgm:spPr/>
    </dgm:pt>
    <dgm:pt modelId="{8898314B-5E8D-1845-B819-214EC7D92B65}" type="pres">
      <dgm:prSet presAssocID="{057E7FB0-19DB-2A40-AA68-BBE0A1D2E4B2}" presName="spaceB" presStyleCnt="0"/>
      <dgm:spPr/>
    </dgm:pt>
    <dgm:pt modelId="{1F92EF49-B0AF-0746-86E0-792C45383764}" type="pres">
      <dgm:prSet presAssocID="{E654127D-288D-CB4C-8018-216DB8778FD5}" presName="space" presStyleCnt="0"/>
      <dgm:spPr/>
    </dgm:pt>
    <dgm:pt modelId="{325F1497-DD55-BB4D-93B7-81B2C7BA4F2B}" type="pres">
      <dgm:prSet presAssocID="{02BB3553-C981-7740-9A9C-40767F37E824}" presName="compositeA" presStyleCnt="0"/>
      <dgm:spPr/>
    </dgm:pt>
    <dgm:pt modelId="{7E65F25D-5652-D74D-9DE2-A765B61F3F26}" type="pres">
      <dgm:prSet presAssocID="{02BB3553-C981-7740-9A9C-40767F37E824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72E420-F3D1-C241-AAA0-C7D69345DBED}" type="pres">
      <dgm:prSet presAssocID="{02BB3553-C981-7740-9A9C-40767F37E824}" presName="circleA" presStyleLbl="node1" presStyleIdx="2" presStyleCnt="5"/>
      <dgm:spPr/>
    </dgm:pt>
    <dgm:pt modelId="{AF3D8B2F-8078-DE44-B515-07BA58E2D4E1}" type="pres">
      <dgm:prSet presAssocID="{02BB3553-C981-7740-9A9C-40767F37E824}" presName="spaceA" presStyleCnt="0"/>
      <dgm:spPr/>
    </dgm:pt>
    <dgm:pt modelId="{EF3217E1-2D75-964D-8C9A-AAC8CBD3B7A4}" type="pres">
      <dgm:prSet presAssocID="{FFDE3C0D-2D0F-7F4B-BEF7-C08997FBDE83}" presName="space" presStyleCnt="0"/>
      <dgm:spPr/>
    </dgm:pt>
    <dgm:pt modelId="{53C67EA0-5EC0-2645-AB38-2EBF4C3ACBE5}" type="pres">
      <dgm:prSet presAssocID="{A556C281-3C27-B346-99F6-EC74353D2632}" presName="compositeB" presStyleCnt="0"/>
      <dgm:spPr/>
    </dgm:pt>
    <dgm:pt modelId="{AAEC66F1-ECCB-2B4E-A044-5E681D663CDF}" type="pres">
      <dgm:prSet presAssocID="{A556C281-3C27-B346-99F6-EC74353D2632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73B81E-A836-284A-BD82-3E9FED8B721C}" type="pres">
      <dgm:prSet presAssocID="{A556C281-3C27-B346-99F6-EC74353D2632}" presName="circleB" presStyleLbl="node1" presStyleIdx="3" presStyleCnt="5"/>
      <dgm:spPr/>
    </dgm:pt>
    <dgm:pt modelId="{00CF7F5E-7E06-1D42-B239-BD53B13DFA26}" type="pres">
      <dgm:prSet presAssocID="{A556C281-3C27-B346-99F6-EC74353D2632}" presName="spaceB" presStyleCnt="0"/>
      <dgm:spPr/>
    </dgm:pt>
    <dgm:pt modelId="{7F415208-E4B0-2B40-AF47-1F781E9D3BD8}" type="pres">
      <dgm:prSet presAssocID="{BA95687D-3C54-5549-A0AF-BA606A8EAF1B}" presName="space" presStyleCnt="0"/>
      <dgm:spPr/>
    </dgm:pt>
    <dgm:pt modelId="{A7288485-384B-3845-8E6D-2370A83F5942}" type="pres">
      <dgm:prSet presAssocID="{FDCF615B-D902-7942-89AB-D615634F68F8}" presName="compositeA" presStyleCnt="0"/>
      <dgm:spPr/>
    </dgm:pt>
    <dgm:pt modelId="{11ECF27F-FE5B-FC42-9757-40B616DAE355}" type="pres">
      <dgm:prSet presAssocID="{FDCF615B-D902-7942-89AB-D615634F68F8}" presName="textA" presStyleLbl="revTx" presStyleIdx="4" presStyleCnt="5" custScaleX="1604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09ACDC-DD23-A241-8E49-CD27034FE410}" type="pres">
      <dgm:prSet presAssocID="{FDCF615B-D902-7942-89AB-D615634F68F8}" presName="circleA" presStyleLbl="node1" presStyleIdx="4" presStyleCnt="5"/>
      <dgm:spPr/>
    </dgm:pt>
    <dgm:pt modelId="{7BB0955E-8AE6-244D-B37A-EC8F3330C428}" type="pres">
      <dgm:prSet presAssocID="{FDCF615B-D902-7942-89AB-D615634F68F8}" presName="spaceA" presStyleCnt="0"/>
      <dgm:spPr/>
    </dgm:pt>
  </dgm:ptLst>
  <dgm:cxnLst>
    <dgm:cxn modelId="{F741F27D-5BFA-924F-A729-0697DA5B9498}" srcId="{3773160E-382A-134A-B73A-7F1C5B739F31}" destId="{FDCF615B-D902-7942-89AB-D615634F68F8}" srcOrd="4" destOrd="0" parTransId="{C7A15969-5B9F-DA4B-A7F7-321126E20793}" sibTransId="{54B3CB0D-273B-2A49-AFBF-CE2AC356AE50}"/>
    <dgm:cxn modelId="{5C0E107B-360D-9544-BCFB-7AF75FC575D8}" type="presOf" srcId="{3773160E-382A-134A-B73A-7F1C5B739F31}" destId="{A5447DFE-6717-0B4F-B804-3F27930BA1BF}" srcOrd="0" destOrd="0" presId="urn:microsoft.com/office/officeart/2005/8/layout/hProcess11"/>
    <dgm:cxn modelId="{D6E4AF61-987A-C64C-9D46-55F14250BC26}" srcId="{3773160E-382A-134A-B73A-7F1C5B739F31}" destId="{A556C281-3C27-B346-99F6-EC74353D2632}" srcOrd="3" destOrd="0" parTransId="{C7811BDE-0179-8B41-93BD-5B18DDD13AFC}" sibTransId="{BA95687D-3C54-5549-A0AF-BA606A8EAF1B}"/>
    <dgm:cxn modelId="{2A13EE88-7EFF-E341-8036-D16D97BCC218}" type="presOf" srcId="{FDCF615B-D902-7942-89AB-D615634F68F8}" destId="{11ECF27F-FE5B-FC42-9757-40B616DAE355}" srcOrd="0" destOrd="0" presId="urn:microsoft.com/office/officeart/2005/8/layout/hProcess11"/>
    <dgm:cxn modelId="{BC55E829-2962-0A45-88FE-363A6D5181BD}" srcId="{3773160E-382A-134A-B73A-7F1C5B739F31}" destId="{3E0D7DEF-784D-D542-8AFB-7FD5EBA5D038}" srcOrd="0" destOrd="0" parTransId="{FDC80225-B75F-AE49-9FB7-D351C750B982}" sibTransId="{923A1850-07DD-8443-9F31-D8559E070F43}"/>
    <dgm:cxn modelId="{55FE82CD-A18F-9345-896E-EF163B159F64}" type="presOf" srcId="{CE72D0EF-9309-C646-B5CB-5827BE20C9BF}" destId="{7BA5F098-6C34-8344-A600-5FB30B07205C}" srcOrd="0" destOrd="1" presId="urn:microsoft.com/office/officeart/2005/8/layout/hProcess11"/>
    <dgm:cxn modelId="{A158D89D-1C34-3B47-BEE2-5E11DAD8D6E5}" type="presOf" srcId="{A556C281-3C27-B346-99F6-EC74353D2632}" destId="{AAEC66F1-ECCB-2B4E-A044-5E681D663CDF}" srcOrd="0" destOrd="0" presId="urn:microsoft.com/office/officeart/2005/8/layout/hProcess11"/>
    <dgm:cxn modelId="{493C53BC-1039-9A4D-8FBE-6B5FE422800B}" srcId="{3773160E-382A-134A-B73A-7F1C5B739F31}" destId="{02BB3553-C981-7740-9A9C-40767F37E824}" srcOrd="2" destOrd="0" parTransId="{D520F9C0-F73B-2E48-A67B-9E403E17BAA8}" sibTransId="{FFDE3C0D-2D0F-7F4B-BEF7-C08997FBDE83}"/>
    <dgm:cxn modelId="{8A42C0BC-D6D8-1143-B46D-E20394800288}" type="presOf" srcId="{5D2BA1AD-E28C-3248-82FA-3FE0273A3A06}" destId="{7E65F25D-5652-D74D-9DE2-A765B61F3F26}" srcOrd="0" destOrd="1" presId="urn:microsoft.com/office/officeart/2005/8/layout/hProcess11"/>
    <dgm:cxn modelId="{14631A7F-62B3-6B4E-BBC6-2553F82DA170}" srcId="{3E0D7DEF-784D-D542-8AFB-7FD5EBA5D038}" destId="{BCDF5A1A-2DC8-944B-8B91-0E58A683339C}" srcOrd="0" destOrd="0" parTransId="{859D14EF-8AFA-2048-A435-4991640A4D2A}" sibTransId="{9F340E8C-37BC-2C49-B65E-228A5B9D8218}"/>
    <dgm:cxn modelId="{11A62B41-F294-FE4B-9431-F9F530DBF7B0}" type="presOf" srcId="{BCDF5A1A-2DC8-944B-8B91-0E58A683339C}" destId="{BC2B5DB3-F03C-EF48-A807-EAA5978E7E8B}" srcOrd="0" destOrd="1" presId="urn:microsoft.com/office/officeart/2005/8/layout/hProcess11"/>
    <dgm:cxn modelId="{04600179-A582-A94D-9F80-0E47437ADBD3}" srcId="{A556C281-3C27-B346-99F6-EC74353D2632}" destId="{EA14D6B9-4EC2-0B48-BB5D-52EE08D292DA}" srcOrd="0" destOrd="0" parTransId="{391BA7FD-1539-A142-8B16-56C90D3BAB5B}" sibTransId="{CEE1CF17-B0C8-734D-97BA-F44D070BAB8F}"/>
    <dgm:cxn modelId="{66AA3F91-7C8E-9544-8B63-12F8AD7997BE}" type="presOf" srcId="{2D73EFA5-852C-9B41-8355-14F3EA0326AB}" destId="{11ECF27F-FE5B-FC42-9757-40B616DAE355}" srcOrd="0" destOrd="1" presId="urn:microsoft.com/office/officeart/2005/8/layout/hProcess11"/>
    <dgm:cxn modelId="{DBE7946F-21F6-0D43-AB15-32BBA714E697}" type="presOf" srcId="{057E7FB0-19DB-2A40-AA68-BBE0A1D2E4B2}" destId="{7BA5F098-6C34-8344-A600-5FB30B07205C}" srcOrd="0" destOrd="0" presId="urn:microsoft.com/office/officeart/2005/8/layout/hProcess11"/>
    <dgm:cxn modelId="{B9158B0E-932E-1741-B432-E0BB69D64765}" srcId="{057E7FB0-19DB-2A40-AA68-BBE0A1D2E4B2}" destId="{CE72D0EF-9309-C646-B5CB-5827BE20C9BF}" srcOrd="0" destOrd="0" parTransId="{1C8D5621-2468-BC40-950F-2E772791EED7}" sibTransId="{861618EF-F189-C74E-B8D5-C0DE4305D095}"/>
    <dgm:cxn modelId="{02989DDF-2F39-E84D-B520-0449640A7CB7}" srcId="{3773160E-382A-134A-B73A-7F1C5B739F31}" destId="{057E7FB0-19DB-2A40-AA68-BBE0A1D2E4B2}" srcOrd="1" destOrd="0" parTransId="{95CA62E2-D9A5-3C45-B83F-C74C378DE0F9}" sibTransId="{E654127D-288D-CB4C-8018-216DB8778FD5}"/>
    <dgm:cxn modelId="{7DBBAE33-A284-6B43-9806-157B834294D2}" type="presOf" srcId="{3E0D7DEF-784D-D542-8AFB-7FD5EBA5D038}" destId="{BC2B5DB3-F03C-EF48-A807-EAA5978E7E8B}" srcOrd="0" destOrd="0" presId="urn:microsoft.com/office/officeart/2005/8/layout/hProcess11"/>
    <dgm:cxn modelId="{2447149D-9A6B-834D-96D4-F94D7F69FC59}" srcId="{FDCF615B-D902-7942-89AB-D615634F68F8}" destId="{2D73EFA5-852C-9B41-8355-14F3EA0326AB}" srcOrd="0" destOrd="0" parTransId="{4246E666-349F-4849-8473-714AAA1ADF84}" sibTransId="{14FDB098-04EE-8C47-96F4-1C8C99212644}"/>
    <dgm:cxn modelId="{0D6C6C85-2B1B-B546-9C4D-0AE17891BD19}" type="presOf" srcId="{02BB3553-C981-7740-9A9C-40767F37E824}" destId="{7E65F25D-5652-D74D-9DE2-A765B61F3F26}" srcOrd="0" destOrd="0" presId="urn:microsoft.com/office/officeart/2005/8/layout/hProcess11"/>
    <dgm:cxn modelId="{8D1BEAFF-5F7E-9D4D-B29D-947AB568D617}" type="presOf" srcId="{EA14D6B9-4EC2-0B48-BB5D-52EE08D292DA}" destId="{AAEC66F1-ECCB-2B4E-A044-5E681D663CDF}" srcOrd="0" destOrd="1" presId="urn:microsoft.com/office/officeart/2005/8/layout/hProcess11"/>
    <dgm:cxn modelId="{493C48C0-3D9E-DE42-AC5B-57E901B666D6}" srcId="{02BB3553-C981-7740-9A9C-40767F37E824}" destId="{5D2BA1AD-E28C-3248-82FA-3FE0273A3A06}" srcOrd="0" destOrd="0" parTransId="{8ADFF70A-FFC1-AD41-A9BA-8517424BD9A2}" sibTransId="{B9B934F5-1F90-D64F-A835-F4A294E4DACA}"/>
    <dgm:cxn modelId="{60EB3BAB-41BA-B044-B483-C236C4D44C11}" type="presParOf" srcId="{A5447DFE-6717-0B4F-B804-3F27930BA1BF}" destId="{AA6A6596-FD90-944C-96D9-BF51E302C238}" srcOrd="0" destOrd="0" presId="urn:microsoft.com/office/officeart/2005/8/layout/hProcess11"/>
    <dgm:cxn modelId="{C6C4F7EC-08D2-1846-9288-C0BEF8473229}" type="presParOf" srcId="{A5447DFE-6717-0B4F-B804-3F27930BA1BF}" destId="{DAE95C22-C180-5347-A24C-AEC388398AC9}" srcOrd="1" destOrd="0" presId="urn:microsoft.com/office/officeart/2005/8/layout/hProcess11"/>
    <dgm:cxn modelId="{C3480D51-5202-1544-854B-D48FDE494992}" type="presParOf" srcId="{DAE95C22-C180-5347-A24C-AEC388398AC9}" destId="{4A43A2A2-4B9F-824F-821C-6D0B95A2D128}" srcOrd="0" destOrd="0" presId="urn:microsoft.com/office/officeart/2005/8/layout/hProcess11"/>
    <dgm:cxn modelId="{C67ED07A-2B7E-624F-88CE-8ABB50EDBE38}" type="presParOf" srcId="{4A43A2A2-4B9F-824F-821C-6D0B95A2D128}" destId="{BC2B5DB3-F03C-EF48-A807-EAA5978E7E8B}" srcOrd="0" destOrd="0" presId="urn:microsoft.com/office/officeart/2005/8/layout/hProcess11"/>
    <dgm:cxn modelId="{B40BDE01-0870-2D43-B9A7-398B3AA56850}" type="presParOf" srcId="{4A43A2A2-4B9F-824F-821C-6D0B95A2D128}" destId="{1F20D4F2-FE6A-4B48-B46B-A782045DE34F}" srcOrd="1" destOrd="0" presId="urn:microsoft.com/office/officeart/2005/8/layout/hProcess11"/>
    <dgm:cxn modelId="{67D3234C-F069-5040-87BE-15781A396275}" type="presParOf" srcId="{4A43A2A2-4B9F-824F-821C-6D0B95A2D128}" destId="{1CA52B44-4373-3E47-8EF4-AF0B8F7E0734}" srcOrd="2" destOrd="0" presId="urn:microsoft.com/office/officeart/2005/8/layout/hProcess11"/>
    <dgm:cxn modelId="{69981B24-8529-CA4B-9425-D38625E03934}" type="presParOf" srcId="{DAE95C22-C180-5347-A24C-AEC388398AC9}" destId="{E551EDCB-1D2A-C842-A2FF-58496059F40F}" srcOrd="1" destOrd="0" presId="urn:microsoft.com/office/officeart/2005/8/layout/hProcess11"/>
    <dgm:cxn modelId="{6BD4FAA5-BEEC-2041-ADDE-4D195BC9F3B5}" type="presParOf" srcId="{DAE95C22-C180-5347-A24C-AEC388398AC9}" destId="{6C64B7F6-66ED-6E43-B429-A18DCAA8BA38}" srcOrd="2" destOrd="0" presId="urn:microsoft.com/office/officeart/2005/8/layout/hProcess11"/>
    <dgm:cxn modelId="{2B74666D-7586-644C-84EE-420D2F2BC1A1}" type="presParOf" srcId="{6C64B7F6-66ED-6E43-B429-A18DCAA8BA38}" destId="{7BA5F098-6C34-8344-A600-5FB30B07205C}" srcOrd="0" destOrd="0" presId="urn:microsoft.com/office/officeart/2005/8/layout/hProcess11"/>
    <dgm:cxn modelId="{B97CAB68-6D54-F545-84F8-4D9A7AA2536A}" type="presParOf" srcId="{6C64B7F6-66ED-6E43-B429-A18DCAA8BA38}" destId="{01D40CDF-7CF9-1F47-92AC-CDB41901F8AF}" srcOrd="1" destOrd="0" presId="urn:microsoft.com/office/officeart/2005/8/layout/hProcess11"/>
    <dgm:cxn modelId="{E22D7F25-CAF8-A645-8A8B-CD73F38193C0}" type="presParOf" srcId="{6C64B7F6-66ED-6E43-B429-A18DCAA8BA38}" destId="{8898314B-5E8D-1845-B819-214EC7D92B65}" srcOrd="2" destOrd="0" presId="urn:microsoft.com/office/officeart/2005/8/layout/hProcess11"/>
    <dgm:cxn modelId="{93A63DFD-0C9A-854B-A3C1-DB271ED9B9AA}" type="presParOf" srcId="{DAE95C22-C180-5347-A24C-AEC388398AC9}" destId="{1F92EF49-B0AF-0746-86E0-792C45383764}" srcOrd="3" destOrd="0" presId="urn:microsoft.com/office/officeart/2005/8/layout/hProcess11"/>
    <dgm:cxn modelId="{8092ED5D-5374-BA43-B0C5-917520783B4B}" type="presParOf" srcId="{DAE95C22-C180-5347-A24C-AEC388398AC9}" destId="{325F1497-DD55-BB4D-93B7-81B2C7BA4F2B}" srcOrd="4" destOrd="0" presId="urn:microsoft.com/office/officeart/2005/8/layout/hProcess11"/>
    <dgm:cxn modelId="{E661F4BB-223D-DC4B-9E2D-0FBF36FAFFC8}" type="presParOf" srcId="{325F1497-DD55-BB4D-93B7-81B2C7BA4F2B}" destId="{7E65F25D-5652-D74D-9DE2-A765B61F3F26}" srcOrd="0" destOrd="0" presId="urn:microsoft.com/office/officeart/2005/8/layout/hProcess11"/>
    <dgm:cxn modelId="{13293DF9-6EFD-8646-83EF-4444B3EAEA74}" type="presParOf" srcId="{325F1497-DD55-BB4D-93B7-81B2C7BA4F2B}" destId="{FE72E420-F3D1-C241-AAA0-C7D69345DBED}" srcOrd="1" destOrd="0" presId="urn:microsoft.com/office/officeart/2005/8/layout/hProcess11"/>
    <dgm:cxn modelId="{9FE5ABF2-6F9A-3340-AFCC-FBFBAB510BF7}" type="presParOf" srcId="{325F1497-DD55-BB4D-93B7-81B2C7BA4F2B}" destId="{AF3D8B2F-8078-DE44-B515-07BA58E2D4E1}" srcOrd="2" destOrd="0" presId="urn:microsoft.com/office/officeart/2005/8/layout/hProcess11"/>
    <dgm:cxn modelId="{46045D0B-0842-0C4A-B4B5-6B8CAE9E1EA1}" type="presParOf" srcId="{DAE95C22-C180-5347-A24C-AEC388398AC9}" destId="{EF3217E1-2D75-964D-8C9A-AAC8CBD3B7A4}" srcOrd="5" destOrd="0" presId="urn:microsoft.com/office/officeart/2005/8/layout/hProcess11"/>
    <dgm:cxn modelId="{307B69E6-602C-EB4E-9340-68C07BA6B130}" type="presParOf" srcId="{DAE95C22-C180-5347-A24C-AEC388398AC9}" destId="{53C67EA0-5EC0-2645-AB38-2EBF4C3ACBE5}" srcOrd="6" destOrd="0" presId="urn:microsoft.com/office/officeart/2005/8/layout/hProcess11"/>
    <dgm:cxn modelId="{C1BEA7BF-CB60-DA4C-88F4-418C61B0BF51}" type="presParOf" srcId="{53C67EA0-5EC0-2645-AB38-2EBF4C3ACBE5}" destId="{AAEC66F1-ECCB-2B4E-A044-5E681D663CDF}" srcOrd="0" destOrd="0" presId="urn:microsoft.com/office/officeart/2005/8/layout/hProcess11"/>
    <dgm:cxn modelId="{8611EE8B-3696-BF4D-8414-13E24D57597C}" type="presParOf" srcId="{53C67EA0-5EC0-2645-AB38-2EBF4C3ACBE5}" destId="{5373B81E-A836-284A-BD82-3E9FED8B721C}" srcOrd="1" destOrd="0" presId="urn:microsoft.com/office/officeart/2005/8/layout/hProcess11"/>
    <dgm:cxn modelId="{1A552375-E404-F64E-B28B-0B3093627B0A}" type="presParOf" srcId="{53C67EA0-5EC0-2645-AB38-2EBF4C3ACBE5}" destId="{00CF7F5E-7E06-1D42-B239-BD53B13DFA26}" srcOrd="2" destOrd="0" presId="urn:microsoft.com/office/officeart/2005/8/layout/hProcess11"/>
    <dgm:cxn modelId="{230EDA90-2C75-4742-A3AF-B690F891E483}" type="presParOf" srcId="{DAE95C22-C180-5347-A24C-AEC388398AC9}" destId="{7F415208-E4B0-2B40-AF47-1F781E9D3BD8}" srcOrd="7" destOrd="0" presId="urn:microsoft.com/office/officeart/2005/8/layout/hProcess11"/>
    <dgm:cxn modelId="{7E405A49-D151-FD43-A57B-44AA073F9A82}" type="presParOf" srcId="{DAE95C22-C180-5347-A24C-AEC388398AC9}" destId="{A7288485-384B-3845-8E6D-2370A83F5942}" srcOrd="8" destOrd="0" presId="urn:microsoft.com/office/officeart/2005/8/layout/hProcess11"/>
    <dgm:cxn modelId="{A3A7D5C4-CC21-D942-93D7-0E0455BEF63D}" type="presParOf" srcId="{A7288485-384B-3845-8E6D-2370A83F5942}" destId="{11ECF27F-FE5B-FC42-9757-40B616DAE355}" srcOrd="0" destOrd="0" presId="urn:microsoft.com/office/officeart/2005/8/layout/hProcess11"/>
    <dgm:cxn modelId="{5B412901-7078-604C-B2DA-036A7DC833D7}" type="presParOf" srcId="{A7288485-384B-3845-8E6D-2370A83F5942}" destId="{5409ACDC-DD23-A241-8E49-CD27034FE410}" srcOrd="1" destOrd="0" presId="urn:microsoft.com/office/officeart/2005/8/layout/hProcess11"/>
    <dgm:cxn modelId="{25E5745C-ABF4-AF44-85EB-F1F05F853D8E}" type="presParOf" srcId="{A7288485-384B-3845-8E6D-2370A83F5942}" destId="{7BB0955E-8AE6-244D-B37A-EC8F3330C42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00D766-B0DB-2D49-AB1E-CF67C8C23377}" type="doc">
      <dgm:prSet loTypeId="urn:microsoft.com/office/officeart/2005/8/layout/default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A80F370D-4200-E947-BB37-CBDD70265B69}">
      <dgm:prSet/>
      <dgm:spPr>
        <a:solidFill>
          <a:srgbClr val="003F5E"/>
        </a:solidFill>
      </dgm:spPr>
      <dgm:t>
        <a:bodyPr/>
        <a:lstStyle/>
        <a:p>
          <a:pPr rtl="0"/>
          <a:r>
            <a:rPr lang="en-GB" dirty="0" smtClean="0"/>
            <a:t>Entity Categories group federation entities that share common criteria. </a:t>
          </a:r>
          <a:endParaRPr lang="en-GB" dirty="0"/>
        </a:p>
      </dgm:t>
    </dgm:pt>
    <dgm:pt modelId="{6A611399-7C99-9745-8071-BEFD502BF447}" type="parTrans" cxnId="{3E3784B9-4166-5B48-A9C2-77ED2B118E6A}">
      <dgm:prSet/>
      <dgm:spPr/>
      <dgm:t>
        <a:bodyPr/>
        <a:lstStyle/>
        <a:p>
          <a:endParaRPr lang="en-GB"/>
        </a:p>
      </dgm:t>
    </dgm:pt>
    <dgm:pt modelId="{89429B05-3D6D-7B4F-B6B0-7439C2366B6E}" type="sibTrans" cxnId="{3E3784B9-4166-5B48-A9C2-77ED2B118E6A}">
      <dgm:prSet/>
      <dgm:spPr/>
      <dgm:t>
        <a:bodyPr/>
        <a:lstStyle/>
        <a:p>
          <a:endParaRPr lang="en-GB"/>
        </a:p>
      </dgm:t>
    </dgm:pt>
    <dgm:pt modelId="{0FBFD7C9-7CA9-D744-B8FE-C1ED857BE439}">
      <dgm:prSet/>
      <dgm:spPr>
        <a:solidFill>
          <a:srgbClr val="003F5E"/>
        </a:solidFill>
      </dgm:spPr>
      <dgm:t>
        <a:bodyPr/>
        <a:lstStyle/>
        <a:p>
          <a:pPr rtl="0"/>
          <a:r>
            <a:rPr lang="en-GB" dirty="0" smtClean="0"/>
            <a:t>Facilitate IdP decisions to release a defined set of attributes to SPs without the need for detailed local review for each SP</a:t>
          </a:r>
          <a:endParaRPr lang="en-GB" dirty="0"/>
        </a:p>
      </dgm:t>
    </dgm:pt>
    <dgm:pt modelId="{99BCCEE2-1468-9441-AD9C-59272E5E91BF}" type="parTrans" cxnId="{65E7AF59-171D-5240-B450-4ECEFA87F61B}">
      <dgm:prSet/>
      <dgm:spPr/>
      <dgm:t>
        <a:bodyPr/>
        <a:lstStyle/>
        <a:p>
          <a:endParaRPr lang="en-GB"/>
        </a:p>
      </dgm:t>
    </dgm:pt>
    <dgm:pt modelId="{B6D2C989-48C7-4746-8857-86621DF25E78}" type="sibTrans" cxnId="{65E7AF59-171D-5240-B450-4ECEFA87F61B}">
      <dgm:prSet/>
      <dgm:spPr/>
      <dgm:t>
        <a:bodyPr/>
        <a:lstStyle/>
        <a:p>
          <a:endParaRPr lang="en-GB"/>
        </a:p>
      </dgm:t>
    </dgm:pt>
    <dgm:pt modelId="{315EDF75-7D84-1E4A-BD3B-A670A5B36078}">
      <dgm:prSet/>
      <dgm:spPr>
        <a:solidFill>
          <a:srgbClr val="ED1556"/>
        </a:solidFill>
      </dgm:spPr>
      <dgm:t>
        <a:bodyPr/>
        <a:lstStyle/>
        <a:p>
          <a:pPr rtl="0"/>
          <a:r>
            <a:rPr lang="en-GB" dirty="0" smtClean="0"/>
            <a:t>Research and Scholarship Entity Category relies on the legitimate interest approach</a:t>
          </a:r>
          <a:endParaRPr lang="en-GB" dirty="0"/>
        </a:p>
      </dgm:t>
    </dgm:pt>
    <dgm:pt modelId="{18F121CD-328E-A54D-922B-AAB43E0AEFAE}" type="parTrans" cxnId="{5B8CEB1C-E31C-104E-8E6E-FA03644A9AEF}">
      <dgm:prSet/>
      <dgm:spPr/>
      <dgm:t>
        <a:bodyPr/>
        <a:lstStyle/>
        <a:p>
          <a:endParaRPr lang="en-GB"/>
        </a:p>
      </dgm:t>
    </dgm:pt>
    <dgm:pt modelId="{1C976946-8C85-7946-AE08-1B12265479C8}" type="sibTrans" cxnId="{5B8CEB1C-E31C-104E-8E6E-FA03644A9AEF}">
      <dgm:prSet/>
      <dgm:spPr/>
      <dgm:t>
        <a:bodyPr/>
        <a:lstStyle/>
        <a:p>
          <a:endParaRPr lang="en-GB"/>
        </a:p>
      </dgm:t>
    </dgm:pt>
    <dgm:pt modelId="{9FB80077-1AE5-F84E-AA23-7A86D1A5B623}">
      <dgm:prSet/>
      <dgm:spPr>
        <a:solidFill>
          <a:srgbClr val="ED1556"/>
        </a:solidFill>
      </dgm:spPr>
      <dgm:t>
        <a:bodyPr/>
        <a:lstStyle/>
        <a:p>
          <a:pPr rtl="0"/>
          <a:r>
            <a:rPr lang="en-GB" dirty="0" smtClean="0"/>
            <a:t>Safeguards of data minimisation, privacy enhancing tech</a:t>
          </a:r>
          <a:endParaRPr lang="en-GB" dirty="0"/>
        </a:p>
      </dgm:t>
    </dgm:pt>
    <dgm:pt modelId="{05123EE6-9475-8741-8D63-18A20359E635}" type="parTrans" cxnId="{DC2436C0-32DA-7A4C-BD94-CFE6E3F9F18F}">
      <dgm:prSet/>
      <dgm:spPr/>
      <dgm:t>
        <a:bodyPr/>
        <a:lstStyle/>
        <a:p>
          <a:endParaRPr lang="en-GB"/>
        </a:p>
      </dgm:t>
    </dgm:pt>
    <dgm:pt modelId="{CDA8121C-0C08-1740-BE39-B6F31AA33644}" type="sibTrans" cxnId="{DC2436C0-32DA-7A4C-BD94-CFE6E3F9F18F}">
      <dgm:prSet/>
      <dgm:spPr/>
      <dgm:t>
        <a:bodyPr/>
        <a:lstStyle/>
        <a:p>
          <a:endParaRPr lang="en-GB"/>
        </a:p>
      </dgm:t>
    </dgm:pt>
    <dgm:pt modelId="{B4C6B34A-B689-6D48-9D72-B6E305CFCAFA}">
      <dgm:prSet/>
      <dgm:spPr>
        <a:solidFill>
          <a:srgbClr val="ED1556"/>
        </a:solidFill>
      </dgm:spPr>
      <dgm:t>
        <a:bodyPr/>
        <a:lstStyle/>
        <a:p>
          <a:pPr rtl="0"/>
          <a:r>
            <a:rPr lang="en-GB" dirty="0" smtClean="0"/>
            <a:t>Limits the types of services that are allowed to claim this category and focusing on low-risk, high benefit  services that have a clearly identifiable need for personal information</a:t>
          </a:r>
          <a:endParaRPr lang="en-GB" dirty="0"/>
        </a:p>
      </dgm:t>
    </dgm:pt>
    <dgm:pt modelId="{855B3309-F7E3-D243-BF2E-F2924B79C1FB}" type="parTrans" cxnId="{5680E745-7605-C64B-A950-C928017CF237}">
      <dgm:prSet/>
      <dgm:spPr/>
      <dgm:t>
        <a:bodyPr/>
        <a:lstStyle/>
        <a:p>
          <a:endParaRPr lang="en-GB"/>
        </a:p>
      </dgm:t>
    </dgm:pt>
    <dgm:pt modelId="{0A35737E-7FD5-384F-AA64-E2D45F5F3CA2}" type="sibTrans" cxnId="{5680E745-7605-C64B-A950-C928017CF237}">
      <dgm:prSet/>
      <dgm:spPr/>
      <dgm:t>
        <a:bodyPr/>
        <a:lstStyle/>
        <a:p>
          <a:endParaRPr lang="en-GB"/>
        </a:p>
      </dgm:t>
    </dgm:pt>
    <dgm:pt modelId="{072C310D-9B5A-8E4C-8867-74B1B955ACAA}">
      <dgm:prSet/>
      <dgm:spPr>
        <a:solidFill>
          <a:srgbClr val="ED1556"/>
        </a:solidFill>
      </dgm:spPr>
      <dgm:t>
        <a:bodyPr/>
        <a:lstStyle/>
        <a:p>
          <a:pPr rtl="0"/>
          <a:r>
            <a:rPr lang="en-GB" dirty="0" smtClean="0"/>
            <a:t>Each SP is considered on a case-by-case basis by the federation in question and reviewed annually.</a:t>
          </a:r>
          <a:endParaRPr lang="en-GB" dirty="0"/>
        </a:p>
      </dgm:t>
    </dgm:pt>
    <dgm:pt modelId="{7692498E-40D6-E04A-BD82-44E0BA310564}" type="parTrans" cxnId="{986C8F37-97D8-CF46-BA53-73D0B76A9679}">
      <dgm:prSet/>
      <dgm:spPr/>
      <dgm:t>
        <a:bodyPr/>
        <a:lstStyle/>
        <a:p>
          <a:endParaRPr lang="en-GB"/>
        </a:p>
      </dgm:t>
    </dgm:pt>
    <dgm:pt modelId="{6DBFC1F1-3741-9849-BFFC-22DC70122CAD}" type="sibTrans" cxnId="{986C8F37-97D8-CF46-BA53-73D0B76A9679}">
      <dgm:prSet/>
      <dgm:spPr/>
      <dgm:t>
        <a:bodyPr/>
        <a:lstStyle/>
        <a:p>
          <a:endParaRPr lang="en-GB"/>
        </a:p>
      </dgm:t>
    </dgm:pt>
    <dgm:pt modelId="{D1B5BF31-C03A-E44D-ACAA-BC500D9F2E58}">
      <dgm:prSet/>
      <dgm:spPr>
        <a:solidFill>
          <a:srgbClr val="ED1556"/>
        </a:solidFill>
      </dgm:spPr>
      <dgm:t>
        <a:bodyPr/>
        <a:lstStyle/>
        <a:p>
          <a:pPr rtl="0"/>
          <a:r>
            <a:rPr lang="en-GB" dirty="0" smtClean="0"/>
            <a:t>GÉANT Code of Conduct approach aims to minimise the risk that arises from depending on each other.</a:t>
          </a:r>
          <a:endParaRPr lang="en-GB" dirty="0"/>
        </a:p>
      </dgm:t>
    </dgm:pt>
    <dgm:pt modelId="{AE0EF761-7D26-B642-A1BC-5BE810799643}" type="parTrans" cxnId="{479F1BD3-651A-DF49-AD99-BB0286BAB0B6}">
      <dgm:prSet/>
      <dgm:spPr/>
      <dgm:t>
        <a:bodyPr/>
        <a:lstStyle/>
        <a:p>
          <a:endParaRPr lang="en-GB"/>
        </a:p>
      </dgm:t>
    </dgm:pt>
    <dgm:pt modelId="{05402A51-51DD-7244-BA6B-8B8B4B898A48}" type="sibTrans" cxnId="{479F1BD3-651A-DF49-AD99-BB0286BAB0B6}">
      <dgm:prSet/>
      <dgm:spPr/>
      <dgm:t>
        <a:bodyPr/>
        <a:lstStyle/>
        <a:p>
          <a:endParaRPr lang="en-GB"/>
        </a:p>
      </dgm:t>
    </dgm:pt>
    <dgm:pt modelId="{630351F9-C091-CE42-8E3B-6F4F9214DBFD}">
      <dgm:prSet/>
      <dgm:spPr>
        <a:solidFill>
          <a:srgbClr val="ED1556"/>
        </a:solidFill>
      </dgm:spPr>
      <dgm:t>
        <a:bodyPr/>
        <a:lstStyle/>
        <a:p>
          <a:pPr rtl="0"/>
          <a:r>
            <a:rPr lang="en-GB" dirty="0" smtClean="0"/>
            <a:t>Legitimate interest is also fundamental</a:t>
          </a:r>
          <a:endParaRPr lang="en-GB" dirty="0"/>
        </a:p>
      </dgm:t>
    </dgm:pt>
    <dgm:pt modelId="{56854507-C00E-B74C-B467-24922F887ED9}" type="parTrans" cxnId="{91AA511F-C6DD-3543-8848-F57E4BB04117}">
      <dgm:prSet/>
      <dgm:spPr/>
      <dgm:t>
        <a:bodyPr/>
        <a:lstStyle/>
        <a:p>
          <a:endParaRPr lang="en-GB"/>
        </a:p>
      </dgm:t>
    </dgm:pt>
    <dgm:pt modelId="{FBD69EE4-2E2B-2A4F-88C1-9A79303D8E9D}" type="sibTrans" cxnId="{91AA511F-C6DD-3543-8848-F57E4BB04117}">
      <dgm:prSet/>
      <dgm:spPr/>
      <dgm:t>
        <a:bodyPr/>
        <a:lstStyle/>
        <a:p>
          <a:endParaRPr lang="en-GB"/>
        </a:p>
      </dgm:t>
    </dgm:pt>
    <dgm:pt modelId="{72FF8DC4-27B0-D44B-85A1-B41EA268601A}">
      <dgm:prSet/>
      <dgm:spPr>
        <a:solidFill>
          <a:srgbClr val="ED1556"/>
        </a:solidFill>
      </dgm:spPr>
      <dgm:t>
        <a:bodyPr/>
        <a:lstStyle/>
        <a:p>
          <a:pPr rtl="0"/>
          <a:r>
            <a:rPr lang="en-GB" dirty="0" smtClean="0"/>
            <a:t>Signals that the Home Organisation and Service Provider are aware of the legal requirements</a:t>
          </a:r>
          <a:endParaRPr lang="en-GB" dirty="0"/>
        </a:p>
      </dgm:t>
    </dgm:pt>
    <dgm:pt modelId="{0C163156-3C1A-6743-ADBC-376BE2828108}" type="parTrans" cxnId="{6EBAACDF-3988-D841-9CF4-A43C2EFD8293}">
      <dgm:prSet/>
      <dgm:spPr/>
      <dgm:t>
        <a:bodyPr/>
        <a:lstStyle/>
        <a:p>
          <a:endParaRPr lang="en-GB"/>
        </a:p>
      </dgm:t>
    </dgm:pt>
    <dgm:pt modelId="{A4111692-0897-8548-9A08-54F53F0129DC}" type="sibTrans" cxnId="{6EBAACDF-3988-D841-9CF4-A43C2EFD8293}">
      <dgm:prSet/>
      <dgm:spPr/>
      <dgm:t>
        <a:bodyPr/>
        <a:lstStyle/>
        <a:p>
          <a:endParaRPr lang="en-GB"/>
        </a:p>
      </dgm:t>
    </dgm:pt>
    <dgm:pt modelId="{E529536F-2465-C146-A838-BBABB1C0BA7B}">
      <dgm:prSet/>
      <dgm:spPr>
        <a:solidFill>
          <a:srgbClr val="ED1556"/>
        </a:solidFill>
      </dgm:spPr>
      <dgm:t>
        <a:bodyPr/>
        <a:lstStyle/>
        <a:p>
          <a:pPr rtl="0"/>
          <a:r>
            <a:rPr lang="en-GB" dirty="0" smtClean="0"/>
            <a:t>Based on Directive 95/46/EC 1995</a:t>
          </a:r>
          <a:endParaRPr lang="en-GB" dirty="0"/>
        </a:p>
      </dgm:t>
    </dgm:pt>
    <dgm:pt modelId="{379E11B0-4605-5648-916A-16F761924E90}" type="parTrans" cxnId="{C5E3D8F4-CA62-8B49-A09A-EFC165C1519F}">
      <dgm:prSet/>
      <dgm:spPr/>
      <dgm:t>
        <a:bodyPr/>
        <a:lstStyle/>
        <a:p>
          <a:endParaRPr lang="en-GB"/>
        </a:p>
      </dgm:t>
    </dgm:pt>
    <dgm:pt modelId="{B48534F1-B2ED-6546-9E92-FC69A55C31EF}" type="sibTrans" cxnId="{C5E3D8F4-CA62-8B49-A09A-EFC165C1519F}">
      <dgm:prSet/>
      <dgm:spPr/>
      <dgm:t>
        <a:bodyPr/>
        <a:lstStyle/>
        <a:p>
          <a:endParaRPr lang="en-GB"/>
        </a:p>
      </dgm:t>
    </dgm:pt>
    <dgm:pt modelId="{D15CC90D-D075-6C4E-961B-A0EF4F3ED588}">
      <dgm:prSet/>
      <dgm:spPr>
        <a:solidFill>
          <a:srgbClr val="003F5E"/>
        </a:solidFill>
      </dgm:spPr>
      <dgm:t>
        <a:bodyPr/>
        <a:lstStyle/>
        <a:p>
          <a:pPr rtl="0"/>
          <a:r>
            <a:rPr lang="en-GB" dirty="0" smtClean="0"/>
            <a:t>Support provided</a:t>
          </a:r>
          <a:r>
            <a:rPr lang="en-GB" baseline="0" dirty="0" smtClean="0"/>
            <a:t> by</a:t>
          </a:r>
          <a:br>
            <a:rPr lang="en-GB" baseline="0" dirty="0" smtClean="0"/>
          </a:br>
          <a:r>
            <a:rPr lang="en-GB" baseline="0" dirty="0" smtClean="0"/>
            <a:t> local federation</a:t>
          </a:r>
          <a:endParaRPr lang="en-GB" dirty="0"/>
        </a:p>
      </dgm:t>
    </dgm:pt>
    <dgm:pt modelId="{BB5C1307-A8A8-DF46-9E33-BDC94B8837B6}" type="parTrans" cxnId="{A0FDC5FB-F859-264E-8380-18151D55B60C}">
      <dgm:prSet/>
      <dgm:spPr/>
      <dgm:t>
        <a:bodyPr/>
        <a:lstStyle/>
        <a:p>
          <a:endParaRPr lang="en-GB"/>
        </a:p>
      </dgm:t>
    </dgm:pt>
    <dgm:pt modelId="{1EEB5FC2-E906-1E46-B1C8-E87D19694356}" type="sibTrans" cxnId="{A0FDC5FB-F859-264E-8380-18151D55B60C}">
      <dgm:prSet/>
      <dgm:spPr/>
      <dgm:t>
        <a:bodyPr/>
        <a:lstStyle/>
        <a:p>
          <a:endParaRPr lang="en-GB"/>
        </a:p>
      </dgm:t>
    </dgm:pt>
    <dgm:pt modelId="{2E57C3F7-CBCB-B544-B211-EBC728BCA7E0}" type="pres">
      <dgm:prSet presAssocID="{1B00D766-B0DB-2D49-AB1E-CF67C8C2337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D904A41-7DB8-D043-A2DF-4E9F79B7EC27}" type="pres">
      <dgm:prSet presAssocID="{A80F370D-4200-E947-BB37-CBDD70265B6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8D4ECA-9D7F-C844-9AC0-9D0B10EE74ED}" type="pres">
      <dgm:prSet presAssocID="{89429B05-3D6D-7B4F-B6B0-7439C2366B6E}" presName="sibTrans" presStyleCnt="0"/>
      <dgm:spPr/>
    </dgm:pt>
    <dgm:pt modelId="{F651694F-96AB-D34C-AB9C-D7B5DEA5ABF3}" type="pres">
      <dgm:prSet presAssocID="{0FBFD7C9-7CA9-D744-B8FE-C1ED857BE43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9A48EC-C0A8-1849-84A6-BDC28F277FAE}" type="pres">
      <dgm:prSet presAssocID="{B6D2C989-48C7-4746-8857-86621DF25E78}" presName="sibTrans" presStyleCnt="0"/>
      <dgm:spPr/>
    </dgm:pt>
    <dgm:pt modelId="{67C43140-9CA9-7F41-BB26-66A6D3B4EA03}" type="pres">
      <dgm:prSet presAssocID="{D15CC90D-D075-6C4E-961B-A0EF4F3ED58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DD2B3B-7A63-4345-A4CC-2A3A20537867}" type="pres">
      <dgm:prSet presAssocID="{1EEB5FC2-E906-1E46-B1C8-E87D19694356}" presName="sibTrans" presStyleCnt="0"/>
      <dgm:spPr/>
    </dgm:pt>
    <dgm:pt modelId="{C3D9C9DF-AE76-2A4B-91B9-31B2C073ED81}" type="pres">
      <dgm:prSet presAssocID="{315EDF75-7D84-1E4A-BD3B-A670A5B36078}" presName="node" presStyleLbl="node1" presStyleIdx="3" presStyleCnt="5" custScaleX="1434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2497EE-58B4-CE4F-8998-A34CC53BB4BC}" type="pres">
      <dgm:prSet presAssocID="{1C976946-8C85-7946-AE08-1B12265479C8}" presName="sibTrans" presStyleCnt="0"/>
      <dgm:spPr/>
    </dgm:pt>
    <dgm:pt modelId="{80401E5E-DE2B-324A-BE9D-28F296858B0A}" type="pres">
      <dgm:prSet presAssocID="{D1B5BF31-C03A-E44D-ACAA-BC500D9F2E58}" presName="node" presStyleLbl="node1" presStyleIdx="4" presStyleCnt="5" custScaleX="14486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EBAACDF-3988-D841-9CF4-A43C2EFD8293}" srcId="{D1B5BF31-C03A-E44D-ACAA-BC500D9F2E58}" destId="{72FF8DC4-27B0-D44B-85A1-B41EA268601A}" srcOrd="1" destOrd="0" parTransId="{0C163156-3C1A-6743-ADBC-376BE2828108}" sibTransId="{A4111692-0897-8548-9A08-54F53F0129DC}"/>
    <dgm:cxn modelId="{208102B2-865D-B146-AEB0-52A838E3BF2D}" type="presOf" srcId="{D15CC90D-D075-6C4E-961B-A0EF4F3ED588}" destId="{67C43140-9CA9-7F41-BB26-66A6D3B4EA03}" srcOrd="0" destOrd="0" presId="urn:microsoft.com/office/officeart/2005/8/layout/default"/>
    <dgm:cxn modelId="{588DAAE2-9273-BE4F-93FD-087D2D171B93}" type="presOf" srcId="{B4C6B34A-B689-6D48-9D72-B6E305CFCAFA}" destId="{C3D9C9DF-AE76-2A4B-91B9-31B2C073ED81}" srcOrd="0" destOrd="2" presId="urn:microsoft.com/office/officeart/2005/8/layout/default"/>
    <dgm:cxn modelId="{C5E3D8F4-CA62-8B49-A09A-EFC165C1519F}" srcId="{D1B5BF31-C03A-E44D-ACAA-BC500D9F2E58}" destId="{E529536F-2465-C146-A838-BBABB1C0BA7B}" srcOrd="2" destOrd="0" parTransId="{379E11B0-4605-5648-916A-16F761924E90}" sibTransId="{B48534F1-B2ED-6546-9E92-FC69A55C31EF}"/>
    <dgm:cxn modelId="{ADBECF37-7AE5-994E-9704-BF8F19726D4C}" type="presOf" srcId="{D1B5BF31-C03A-E44D-ACAA-BC500D9F2E58}" destId="{80401E5E-DE2B-324A-BE9D-28F296858B0A}" srcOrd="0" destOrd="0" presId="urn:microsoft.com/office/officeart/2005/8/layout/default"/>
    <dgm:cxn modelId="{479F1BD3-651A-DF49-AD99-BB0286BAB0B6}" srcId="{1B00D766-B0DB-2D49-AB1E-CF67C8C23377}" destId="{D1B5BF31-C03A-E44D-ACAA-BC500D9F2E58}" srcOrd="4" destOrd="0" parTransId="{AE0EF761-7D26-B642-A1BC-5BE810799643}" sibTransId="{05402A51-51DD-7244-BA6B-8B8B4B898A48}"/>
    <dgm:cxn modelId="{DC2436C0-32DA-7A4C-BD94-CFE6E3F9F18F}" srcId="{315EDF75-7D84-1E4A-BD3B-A670A5B36078}" destId="{9FB80077-1AE5-F84E-AA23-7A86D1A5B623}" srcOrd="0" destOrd="0" parTransId="{05123EE6-9475-8741-8D63-18A20359E635}" sibTransId="{CDA8121C-0C08-1740-BE39-B6F31AA33644}"/>
    <dgm:cxn modelId="{986C8F37-97D8-CF46-BA53-73D0B76A9679}" srcId="{315EDF75-7D84-1E4A-BD3B-A670A5B36078}" destId="{072C310D-9B5A-8E4C-8867-74B1B955ACAA}" srcOrd="2" destOrd="0" parTransId="{7692498E-40D6-E04A-BD82-44E0BA310564}" sibTransId="{6DBFC1F1-3741-9849-BFFC-22DC70122CAD}"/>
    <dgm:cxn modelId="{340B21C6-9001-4441-BAFF-734C7E9CC738}" type="presOf" srcId="{315EDF75-7D84-1E4A-BD3B-A670A5B36078}" destId="{C3D9C9DF-AE76-2A4B-91B9-31B2C073ED81}" srcOrd="0" destOrd="0" presId="urn:microsoft.com/office/officeart/2005/8/layout/default"/>
    <dgm:cxn modelId="{A0FDC5FB-F859-264E-8380-18151D55B60C}" srcId="{1B00D766-B0DB-2D49-AB1E-CF67C8C23377}" destId="{D15CC90D-D075-6C4E-961B-A0EF4F3ED588}" srcOrd="2" destOrd="0" parTransId="{BB5C1307-A8A8-DF46-9E33-BDC94B8837B6}" sibTransId="{1EEB5FC2-E906-1E46-B1C8-E87D19694356}"/>
    <dgm:cxn modelId="{96D2B5E1-EE25-434A-84E0-A09C8A6E5271}" type="presOf" srcId="{E529536F-2465-C146-A838-BBABB1C0BA7B}" destId="{80401E5E-DE2B-324A-BE9D-28F296858B0A}" srcOrd="0" destOrd="3" presId="urn:microsoft.com/office/officeart/2005/8/layout/default"/>
    <dgm:cxn modelId="{F954BEFC-F3D7-E442-9779-E61883CF9619}" type="presOf" srcId="{630351F9-C091-CE42-8E3B-6F4F9214DBFD}" destId="{80401E5E-DE2B-324A-BE9D-28F296858B0A}" srcOrd="0" destOrd="1" presId="urn:microsoft.com/office/officeart/2005/8/layout/default"/>
    <dgm:cxn modelId="{9CC6BE2B-5C99-4541-8B40-772CFEDFCB15}" type="presOf" srcId="{9FB80077-1AE5-F84E-AA23-7A86D1A5B623}" destId="{C3D9C9DF-AE76-2A4B-91B9-31B2C073ED81}" srcOrd="0" destOrd="1" presId="urn:microsoft.com/office/officeart/2005/8/layout/default"/>
    <dgm:cxn modelId="{2D61C3AC-6F17-4944-8A93-E96B8E9CEEB7}" type="presOf" srcId="{A80F370D-4200-E947-BB37-CBDD70265B69}" destId="{0D904A41-7DB8-D043-A2DF-4E9F79B7EC27}" srcOrd="0" destOrd="0" presId="urn:microsoft.com/office/officeart/2005/8/layout/default"/>
    <dgm:cxn modelId="{65E7AF59-171D-5240-B450-4ECEFA87F61B}" srcId="{1B00D766-B0DB-2D49-AB1E-CF67C8C23377}" destId="{0FBFD7C9-7CA9-D744-B8FE-C1ED857BE439}" srcOrd="1" destOrd="0" parTransId="{99BCCEE2-1468-9441-AD9C-59272E5E91BF}" sibTransId="{B6D2C989-48C7-4746-8857-86621DF25E78}"/>
    <dgm:cxn modelId="{C2D4E879-7786-6B4D-A947-9A520882FF6F}" type="presOf" srcId="{72FF8DC4-27B0-D44B-85A1-B41EA268601A}" destId="{80401E5E-DE2B-324A-BE9D-28F296858B0A}" srcOrd="0" destOrd="2" presId="urn:microsoft.com/office/officeart/2005/8/layout/default"/>
    <dgm:cxn modelId="{087E76A9-96B1-DF47-A73F-4A875CF6CB09}" type="presOf" srcId="{1B00D766-B0DB-2D49-AB1E-CF67C8C23377}" destId="{2E57C3F7-CBCB-B544-B211-EBC728BCA7E0}" srcOrd="0" destOrd="0" presId="urn:microsoft.com/office/officeart/2005/8/layout/default"/>
    <dgm:cxn modelId="{3E3784B9-4166-5B48-A9C2-77ED2B118E6A}" srcId="{1B00D766-B0DB-2D49-AB1E-CF67C8C23377}" destId="{A80F370D-4200-E947-BB37-CBDD70265B69}" srcOrd="0" destOrd="0" parTransId="{6A611399-7C99-9745-8071-BEFD502BF447}" sibTransId="{89429B05-3D6D-7B4F-B6B0-7439C2366B6E}"/>
    <dgm:cxn modelId="{5680E745-7605-C64B-A950-C928017CF237}" srcId="{315EDF75-7D84-1E4A-BD3B-A670A5B36078}" destId="{B4C6B34A-B689-6D48-9D72-B6E305CFCAFA}" srcOrd="1" destOrd="0" parTransId="{855B3309-F7E3-D243-BF2E-F2924B79C1FB}" sibTransId="{0A35737E-7FD5-384F-AA64-E2D45F5F3CA2}"/>
    <dgm:cxn modelId="{13066946-06BB-3241-822E-37159AC0E882}" type="presOf" srcId="{0FBFD7C9-7CA9-D744-B8FE-C1ED857BE439}" destId="{F651694F-96AB-D34C-AB9C-D7B5DEA5ABF3}" srcOrd="0" destOrd="0" presId="urn:microsoft.com/office/officeart/2005/8/layout/default"/>
    <dgm:cxn modelId="{91AA511F-C6DD-3543-8848-F57E4BB04117}" srcId="{D1B5BF31-C03A-E44D-ACAA-BC500D9F2E58}" destId="{630351F9-C091-CE42-8E3B-6F4F9214DBFD}" srcOrd="0" destOrd="0" parTransId="{56854507-C00E-B74C-B467-24922F887ED9}" sibTransId="{FBD69EE4-2E2B-2A4F-88C1-9A79303D8E9D}"/>
    <dgm:cxn modelId="{5B8CEB1C-E31C-104E-8E6E-FA03644A9AEF}" srcId="{1B00D766-B0DB-2D49-AB1E-CF67C8C23377}" destId="{315EDF75-7D84-1E4A-BD3B-A670A5B36078}" srcOrd="3" destOrd="0" parTransId="{18F121CD-328E-A54D-922B-AAB43E0AEFAE}" sibTransId="{1C976946-8C85-7946-AE08-1B12265479C8}"/>
    <dgm:cxn modelId="{D1EA5176-B1A1-0841-B5E0-6D14E10912E8}" type="presOf" srcId="{072C310D-9B5A-8E4C-8867-74B1B955ACAA}" destId="{C3D9C9DF-AE76-2A4B-91B9-31B2C073ED81}" srcOrd="0" destOrd="3" presId="urn:microsoft.com/office/officeart/2005/8/layout/default"/>
    <dgm:cxn modelId="{3C724D91-589D-F94D-8B58-BB82112C50F3}" type="presParOf" srcId="{2E57C3F7-CBCB-B544-B211-EBC728BCA7E0}" destId="{0D904A41-7DB8-D043-A2DF-4E9F79B7EC27}" srcOrd="0" destOrd="0" presId="urn:microsoft.com/office/officeart/2005/8/layout/default"/>
    <dgm:cxn modelId="{759E49BF-48A0-A843-A80E-C94DB8C97265}" type="presParOf" srcId="{2E57C3F7-CBCB-B544-B211-EBC728BCA7E0}" destId="{4E8D4ECA-9D7F-C844-9AC0-9D0B10EE74ED}" srcOrd="1" destOrd="0" presId="urn:microsoft.com/office/officeart/2005/8/layout/default"/>
    <dgm:cxn modelId="{70E6117B-2F3F-5248-A6D5-2AE18DAA1CDE}" type="presParOf" srcId="{2E57C3F7-CBCB-B544-B211-EBC728BCA7E0}" destId="{F651694F-96AB-D34C-AB9C-D7B5DEA5ABF3}" srcOrd="2" destOrd="0" presId="urn:microsoft.com/office/officeart/2005/8/layout/default"/>
    <dgm:cxn modelId="{567CD728-7124-4C41-98E5-885E5DF40A50}" type="presParOf" srcId="{2E57C3F7-CBCB-B544-B211-EBC728BCA7E0}" destId="{1C9A48EC-C0A8-1849-84A6-BDC28F277FAE}" srcOrd="3" destOrd="0" presId="urn:microsoft.com/office/officeart/2005/8/layout/default"/>
    <dgm:cxn modelId="{07FC0F45-DBEA-434B-80DA-0119D487B3FD}" type="presParOf" srcId="{2E57C3F7-CBCB-B544-B211-EBC728BCA7E0}" destId="{67C43140-9CA9-7F41-BB26-66A6D3B4EA03}" srcOrd="4" destOrd="0" presId="urn:microsoft.com/office/officeart/2005/8/layout/default"/>
    <dgm:cxn modelId="{6F0F4A29-E387-6749-ABF0-17CE919A510E}" type="presParOf" srcId="{2E57C3F7-CBCB-B544-B211-EBC728BCA7E0}" destId="{A5DD2B3B-7A63-4345-A4CC-2A3A20537867}" srcOrd="5" destOrd="0" presId="urn:microsoft.com/office/officeart/2005/8/layout/default"/>
    <dgm:cxn modelId="{19A5A0EB-5527-A943-AC78-BA44D24AF6D1}" type="presParOf" srcId="{2E57C3F7-CBCB-B544-B211-EBC728BCA7E0}" destId="{C3D9C9DF-AE76-2A4B-91B9-31B2C073ED81}" srcOrd="6" destOrd="0" presId="urn:microsoft.com/office/officeart/2005/8/layout/default"/>
    <dgm:cxn modelId="{D2ED90D4-440F-B44A-BE6D-980B59863D85}" type="presParOf" srcId="{2E57C3F7-CBCB-B544-B211-EBC728BCA7E0}" destId="{3D2497EE-58B4-CE4F-8998-A34CC53BB4BC}" srcOrd="7" destOrd="0" presId="urn:microsoft.com/office/officeart/2005/8/layout/default"/>
    <dgm:cxn modelId="{7D8859AC-9590-5247-BB81-D612A6C7F200}" type="presParOf" srcId="{2E57C3F7-CBCB-B544-B211-EBC728BCA7E0}" destId="{80401E5E-DE2B-324A-BE9D-28F296858B0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6A6596-FD90-944C-96D9-BF51E302C238}">
      <dsp:nvSpPr>
        <dsp:cNvPr id="0" name=""/>
        <dsp:cNvSpPr/>
      </dsp:nvSpPr>
      <dsp:spPr>
        <a:xfrm>
          <a:off x="0" y="956989"/>
          <a:ext cx="8182859" cy="1235718"/>
        </a:xfrm>
        <a:prstGeom prst="notched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2B5DB3-F03C-EF48-A807-EAA5978E7E8B}">
      <dsp:nvSpPr>
        <dsp:cNvPr id="0" name=""/>
        <dsp:cNvSpPr/>
      </dsp:nvSpPr>
      <dsp:spPr>
        <a:xfrm>
          <a:off x="3757" y="0"/>
          <a:ext cx="1267583" cy="1235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1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Campus</a:t>
          </a:r>
          <a:endParaRPr lang="en-GB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900" kern="1200" dirty="0" smtClean="0"/>
            <a:t>Hundreds of thousands of users</a:t>
          </a:r>
          <a:endParaRPr lang="en-GB" sz="900" kern="1200" dirty="0"/>
        </a:p>
      </dsp:txBody>
      <dsp:txXfrm>
        <a:off x="3757" y="0"/>
        <a:ext cx="1267583" cy="1235718"/>
      </dsp:txXfrm>
    </dsp:sp>
    <dsp:sp modelId="{1F20D4F2-FE6A-4B48-B46B-A782045DE34F}">
      <dsp:nvSpPr>
        <dsp:cNvPr id="0" name=""/>
        <dsp:cNvSpPr/>
      </dsp:nvSpPr>
      <dsp:spPr>
        <a:xfrm>
          <a:off x="483085" y="1390182"/>
          <a:ext cx="308929" cy="3089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5F098-6C34-8344-A600-5FB30B07205C}">
      <dsp:nvSpPr>
        <dsp:cNvPr id="0" name=""/>
        <dsp:cNvSpPr/>
      </dsp:nvSpPr>
      <dsp:spPr>
        <a:xfrm>
          <a:off x="1334720" y="1853577"/>
          <a:ext cx="1267583" cy="1235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Federation</a:t>
          </a:r>
          <a:endParaRPr lang="en-GB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900" kern="1200" dirty="0" smtClean="0"/>
            <a:t>Tens of thousands of services</a:t>
          </a:r>
          <a:endParaRPr lang="en-GB" sz="900" kern="1200" dirty="0"/>
        </a:p>
      </dsp:txBody>
      <dsp:txXfrm>
        <a:off x="1334720" y="1853577"/>
        <a:ext cx="1267583" cy="1235718"/>
      </dsp:txXfrm>
    </dsp:sp>
    <dsp:sp modelId="{01D40CDF-7CF9-1F47-92AC-CDB41901F8AF}">
      <dsp:nvSpPr>
        <dsp:cNvPr id="0" name=""/>
        <dsp:cNvSpPr/>
      </dsp:nvSpPr>
      <dsp:spPr>
        <a:xfrm>
          <a:off x="1814048" y="1390182"/>
          <a:ext cx="308929" cy="3089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5F25D-5652-D74D-9DE2-A765B61F3F26}">
      <dsp:nvSpPr>
        <dsp:cNvPr id="0" name=""/>
        <dsp:cNvSpPr/>
      </dsp:nvSpPr>
      <dsp:spPr>
        <a:xfrm>
          <a:off x="2665684" y="0"/>
          <a:ext cx="1267583" cy="1235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1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eduGAIN</a:t>
          </a:r>
          <a:endParaRPr lang="en-GB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900" kern="1200" dirty="0" smtClean="0"/>
            <a:t>Thousands of services</a:t>
          </a:r>
          <a:endParaRPr lang="en-GB" sz="900" kern="1200" dirty="0"/>
        </a:p>
      </dsp:txBody>
      <dsp:txXfrm>
        <a:off x="2665684" y="0"/>
        <a:ext cx="1267583" cy="1235718"/>
      </dsp:txXfrm>
    </dsp:sp>
    <dsp:sp modelId="{FE72E420-F3D1-C241-AAA0-C7D69345DBED}">
      <dsp:nvSpPr>
        <dsp:cNvPr id="0" name=""/>
        <dsp:cNvSpPr/>
      </dsp:nvSpPr>
      <dsp:spPr>
        <a:xfrm>
          <a:off x="3145011" y="1390182"/>
          <a:ext cx="308929" cy="3089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EC66F1-ECCB-2B4E-A044-5E681D663CDF}">
      <dsp:nvSpPr>
        <dsp:cNvPr id="0" name=""/>
        <dsp:cNvSpPr/>
      </dsp:nvSpPr>
      <dsp:spPr>
        <a:xfrm>
          <a:off x="3996647" y="1853577"/>
          <a:ext cx="1267583" cy="1235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General and Specific e-Research Infrastructures</a:t>
          </a:r>
          <a:endParaRPr lang="en-GB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900" kern="1200" dirty="0" smtClean="0"/>
            <a:t>Hundreds of services</a:t>
          </a:r>
          <a:endParaRPr lang="en-GB" sz="900" kern="1200" dirty="0"/>
        </a:p>
      </dsp:txBody>
      <dsp:txXfrm>
        <a:off x="3996647" y="1853577"/>
        <a:ext cx="1267583" cy="1235718"/>
      </dsp:txXfrm>
    </dsp:sp>
    <dsp:sp modelId="{5373B81E-A836-284A-BD82-3E9FED8B721C}">
      <dsp:nvSpPr>
        <dsp:cNvPr id="0" name=""/>
        <dsp:cNvSpPr/>
      </dsp:nvSpPr>
      <dsp:spPr>
        <a:xfrm>
          <a:off x="4475974" y="1390182"/>
          <a:ext cx="308929" cy="3089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ECF27F-FE5B-FC42-9757-40B616DAE355}">
      <dsp:nvSpPr>
        <dsp:cNvPr id="0" name=""/>
        <dsp:cNvSpPr/>
      </dsp:nvSpPr>
      <dsp:spPr>
        <a:xfrm>
          <a:off x="5327610" y="0"/>
          <a:ext cx="2033204" cy="1235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1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Individual Experiments</a:t>
          </a:r>
          <a:endParaRPr lang="en-GB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900" kern="1200" dirty="0" smtClean="0"/>
            <a:t>Tens to hundreds of individuals *</a:t>
          </a:r>
          <a:endParaRPr lang="en-GB" sz="900" kern="1200" dirty="0"/>
        </a:p>
      </dsp:txBody>
      <dsp:txXfrm>
        <a:off x="5327610" y="0"/>
        <a:ext cx="2033204" cy="1235718"/>
      </dsp:txXfrm>
    </dsp:sp>
    <dsp:sp modelId="{5409ACDC-DD23-A241-8E49-CD27034FE410}">
      <dsp:nvSpPr>
        <dsp:cNvPr id="0" name=""/>
        <dsp:cNvSpPr/>
      </dsp:nvSpPr>
      <dsp:spPr>
        <a:xfrm>
          <a:off x="6189748" y="1390182"/>
          <a:ext cx="308929" cy="3089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904A41-7DB8-D043-A2DF-4E9F79B7EC27}">
      <dsp:nvSpPr>
        <dsp:cNvPr id="0" name=""/>
        <dsp:cNvSpPr/>
      </dsp:nvSpPr>
      <dsp:spPr>
        <a:xfrm>
          <a:off x="0" y="82897"/>
          <a:ext cx="2556867" cy="1534120"/>
        </a:xfrm>
        <a:prstGeom prst="rect">
          <a:avLst/>
        </a:prstGeom>
        <a:solidFill>
          <a:srgbClr val="003F5E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Entity Categories group federation entities that share common criteria. </a:t>
          </a:r>
          <a:endParaRPr lang="en-GB" sz="1300" kern="1200" dirty="0"/>
        </a:p>
      </dsp:txBody>
      <dsp:txXfrm>
        <a:off x="0" y="82897"/>
        <a:ext cx="2556867" cy="1534120"/>
      </dsp:txXfrm>
    </dsp:sp>
    <dsp:sp modelId="{F651694F-96AB-D34C-AB9C-D7B5DEA5ABF3}">
      <dsp:nvSpPr>
        <dsp:cNvPr id="0" name=""/>
        <dsp:cNvSpPr/>
      </dsp:nvSpPr>
      <dsp:spPr>
        <a:xfrm>
          <a:off x="2812553" y="82897"/>
          <a:ext cx="2556867" cy="1534120"/>
        </a:xfrm>
        <a:prstGeom prst="rect">
          <a:avLst/>
        </a:prstGeom>
        <a:solidFill>
          <a:srgbClr val="003F5E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Facilitate IdP decisions to release a defined set of attributes to SPs without the need for detailed local review for each SP</a:t>
          </a:r>
          <a:endParaRPr lang="en-GB" sz="1300" kern="1200" dirty="0"/>
        </a:p>
      </dsp:txBody>
      <dsp:txXfrm>
        <a:off x="2812553" y="82897"/>
        <a:ext cx="2556867" cy="1534120"/>
      </dsp:txXfrm>
    </dsp:sp>
    <dsp:sp modelId="{67C43140-9CA9-7F41-BB26-66A6D3B4EA03}">
      <dsp:nvSpPr>
        <dsp:cNvPr id="0" name=""/>
        <dsp:cNvSpPr/>
      </dsp:nvSpPr>
      <dsp:spPr>
        <a:xfrm>
          <a:off x="5625107" y="82897"/>
          <a:ext cx="2556867" cy="1534120"/>
        </a:xfrm>
        <a:prstGeom prst="rect">
          <a:avLst/>
        </a:prstGeom>
        <a:solidFill>
          <a:srgbClr val="003F5E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Support provided</a:t>
          </a:r>
          <a:r>
            <a:rPr lang="en-GB" sz="1300" kern="1200" baseline="0" dirty="0" smtClean="0"/>
            <a:t> by</a:t>
          </a:r>
          <a:br>
            <a:rPr lang="en-GB" sz="1300" kern="1200" baseline="0" dirty="0" smtClean="0"/>
          </a:br>
          <a:r>
            <a:rPr lang="en-GB" sz="1300" kern="1200" baseline="0" dirty="0" smtClean="0"/>
            <a:t> local federation</a:t>
          </a:r>
          <a:endParaRPr lang="en-GB" sz="1300" kern="1200" dirty="0"/>
        </a:p>
      </dsp:txBody>
      <dsp:txXfrm>
        <a:off x="5625107" y="82897"/>
        <a:ext cx="2556867" cy="1534120"/>
      </dsp:txXfrm>
    </dsp:sp>
    <dsp:sp modelId="{C3D9C9DF-AE76-2A4B-91B9-31B2C073ED81}">
      <dsp:nvSpPr>
        <dsp:cNvPr id="0" name=""/>
        <dsp:cNvSpPr/>
      </dsp:nvSpPr>
      <dsp:spPr>
        <a:xfrm>
          <a:off x="277279" y="1872704"/>
          <a:ext cx="3667621" cy="1534120"/>
        </a:xfrm>
        <a:prstGeom prst="rect">
          <a:avLst/>
        </a:prstGeom>
        <a:solidFill>
          <a:srgbClr val="ED155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Research and Scholarship Entity Category relies on the legitimate interest approach</a:t>
          </a:r>
          <a:endParaRPr lang="en-GB" sz="13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Safeguards of data minimisation, privacy enhancing tech</a:t>
          </a:r>
          <a:endParaRPr lang="en-GB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Limits the types of services that are allowed to claim this category and focusing on low-risk, high benefit  services that have a clearly identifiable need for personal information</a:t>
          </a:r>
          <a:endParaRPr lang="en-GB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Each SP is considered on a case-by-case basis by the federation in question and reviewed annually.</a:t>
          </a:r>
          <a:endParaRPr lang="en-GB" sz="1000" kern="1200" dirty="0"/>
        </a:p>
      </dsp:txBody>
      <dsp:txXfrm>
        <a:off x="277279" y="1872704"/>
        <a:ext cx="3667621" cy="1534120"/>
      </dsp:txXfrm>
    </dsp:sp>
    <dsp:sp modelId="{80401E5E-DE2B-324A-BE9D-28F296858B0A}">
      <dsp:nvSpPr>
        <dsp:cNvPr id="0" name=""/>
        <dsp:cNvSpPr/>
      </dsp:nvSpPr>
      <dsp:spPr>
        <a:xfrm>
          <a:off x="4200587" y="1872704"/>
          <a:ext cx="3704107" cy="1534120"/>
        </a:xfrm>
        <a:prstGeom prst="rect">
          <a:avLst/>
        </a:prstGeom>
        <a:solidFill>
          <a:srgbClr val="ED155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GÉANT Code of Conduct approach aims to minimise the risk that arises from depending on each other.</a:t>
          </a:r>
          <a:endParaRPr lang="en-GB" sz="13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Legitimate interest is also fundamental</a:t>
          </a:r>
          <a:endParaRPr lang="en-GB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Signals that the Home Organisation and Service Provider are aware of the legal requirements</a:t>
          </a:r>
          <a:endParaRPr lang="en-GB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Based on Directive 95/46/EC 1995</a:t>
          </a:r>
          <a:endParaRPr lang="en-GB" sz="1000" kern="1200" dirty="0"/>
        </a:p>
      </dsp:txBody>
      <dsp:txXfrm>
        <a:off x="4200587" y="1872704"/>
        <a:ext cx="3704107" cy="1534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Typical use cases – journals,</a:t>
            </a:r>
            <a:r>
              <a:rPr lang="en-GB" baseline="0" dirty="0" smtClean="0"/>
              <a:t> e-learning, contracts happen out of band. Simple 1:many models.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25.04.16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05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104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712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39 federations providing statistics to REFEDS Feb 29 2016</a:t>
            </a:r>
          </a:p>
          <a:p>
            <a:r>
              <a:rPr lang="en-GB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3493 IdP	7893 SPs	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Helvetica Neue"/>
                <a:ea typeface="+mn-ea"/>
                <a:cs typeface="+mn-cs"/>
              </a:rPr>
              <a:t> – </a:t>
            </a:r>
            <a:r>
              <a:rPr lang="en-GB" sz="1200" kern="1200" dirty="0" err="1" smtClean="0">
                <a:solidFill>
                  <a:schemeClr val="tx1"/>
                </a:solidFill>
                <a:latin typeface="Helvetica Neue"/>
                <a:ea typeface="+mn-ea"/>
                <a:cs typeface="+mn-cs"/>
              </a:rPr>
              <a:t>inc.</a:t>
            </a:r>
            <a:r>
              <a:rPr lang="en-GB" sz="1200" kern="1200" dirty="0" smtClean="0">
                <a:solidFill>
                  <a:schemeClr val="tx1"/>
                </a:solidFill>
                <a:latin typeface="Helvetica Neue"/>
                <a:ea typeface="+mn-ea"/>
                <a:cs typeface="+mn-cs"/>
              </a:rPr>
              <a:t> centralised IdPs</a:t>
            </a:r>
          </a:p>
          <a:p>
            <a:endParaRPr lang="en-GB" baseline="0" dirty="0" smtClean="0"/>
          </a:p>
          <a:p>
            <a:r>
              <a:rPr lang="en-GB" baseline="0" dirty="0" smtClean="0"/>
              <a:t>Numbers for eduGAIN Feb 2016–</a:t>
            </a:r>
          </a:p>
          <a:p>
            <a:r>
              <a:rPr lang="en-GB" baseline="0" dirty="0" smtClean="0"/>
              <a:t>Federations 38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Helvetica Neue"/>
                <a:ea typeface="+mn-ea"/>
                <a:cs typeface="+mn-cs"/>
              </a:rPr>
              <a:t>IdPs:	1999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Helvetica Neue"/>
                <a:ea typeface="+mn-ea"/>
                <a:cs typeface="+mn-cs"/>
              </a:rPr>
              <a:t>SPs:	1119</a:t>
            </a:r>
          </a:p>
          <a:p>
            <a:endParaRPr lang="en-GB" sz="1200" kern="1200" baseline="0" dirty="0" smtClean="0">
              <a:solidFill>
                <a:schemeClr val="tx1"/>
              </a:solidFill>
              <a:latin typeface="Helvetica Neue"/>
              <a:ea typeface="+mn-ea"/>
              <a:cs typeface="+mn-cs"/>
            </a:endParaRPr>
          </a:p>
          <a:p>
            <a:r>
              <a:rPr lang="en-GB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 ESFRI Projects with a high degree of maturity - including 6 new Projects - and 29 ESFRI Landmarks</a:t>
            </a:r>
            <a:endParaRPr lang="en-GB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25.04.16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475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902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49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balance between user freedom from and freedom</a:t>
            </a:r>
            <a:r>
              <a:rPr lang="en-GB" baseline="0" dirty="0" smtClean="0"/>
              <a:t> to.</a:t>
            </a:r>
            <a:endParaRPr lang="en-GB" dirty="0" smtClean="0"/>
          </a:p>
          <a:p>
            <a:r>
              <a:rPr lang="en-GB" dirty="0" smtClean="0"/>
              <a:t>Note balance between regulatory risk and ‘commercial business purpose’ risk</a:t>
            </a:r>
            <a:r>
              <a:rPr lang="en-GB" baseline="0" dirty="0" smtClean="0"/>
              <a:t> for campus.</a:t>
            </a:r>
            <a:endParaRPr lang="en-GB" dirty="0" smtClean="0"/>
          </a:p>
          <a:p>
            <a:r>
              <a:rPr lang="en-GB" dirty="0" smtClean="0"/>
              <a:t>Note R&amp;E tends to do more for privacy than industry</a:t>
            </a:r>
            <a:r>
              <a:rPr lang="en-GB" baseline="0" dirty="0" smtClean="0"/>
              <a:t> for whom legislation is normally designed.</a:t>
            </a:r>
          </a:p>
          <a:p>
            <a:r>
              <a:rPr lang="en-GB" baseline="0" dirty="0" smtClean="0"/>
              <a:t>Reminder of project engagement in pan Euro research has worth.</a:t>
            </a:r>
          </a:p>
          <a:p>
            <a:r>
              <a:rPr lang="en-GB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Processing is necessary for the purposes of the </a:t>
            </a:r>
            <a:r>
              <a:rPr lang="en-GB" sz="9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legitimate interests</a:t>
            </a:r>
            <a:r>
              <a:rPr lang="en-GB" sz="9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pursued by the controller or by the third party or parties to whom the data are disclosed.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212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840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6163" y="1029891"/>
            <a:ext cx="8399555" cy="3594087"/>
          </a:xfrm>
          <a:prstGeom prst="rect">
            <a:avLst/>
          </a:prstGeom>
        </p:spPr>
        <p:txBody>
          <a:bodyPr/>
          <a:lstStyle>
            <a:lvl1pPr marL="257175" indent="-257175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>
                <a:latin typeface="Gill Sans"/>
              </a:defRPr>
            </a:lvl1pPr>
            <a:lvl2pPr marL="582216" indent="-257175">
              <a:buFont typeface="Arial" panose="020B0604020202020204" pitchFamily="34" charset="0"/>
              <a:buChar char="–"/>
              <a:defRPr>
                <a:latin typeface="Gill Sans"/>
              </a:defRPr>
            </a:lvl2pPr>
            <a:lvl3pPr marL="900113" indent="-257175">
              <a:buSzPct val="80000"/>
              <a:buFont typeface="Arial" panose="020B0604020202020204" pitchFamily="34" charset="0"/>
              <a:buChar char="–"/>
              <a:defRPr>
                <a:latin typeface="Gill Sans"/>
              </a:defRPr>
            </a:lvl3pPr>
            <a:lvl4pPr>
              <a:buSzPct val="80000"/>
              <a:defRPr>
                <a:latin typeface="Gill Sans"/>
              </a:defRPr>
            </a:lvl4pPr>
            <a:lvl5pPr>
              <a:buSzPct val="80000"/>
              <a:defRPr>
                <a:latin typeface="Gill San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90279" y="145326"/>
            <a:ext cx="5902325" cy="651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3" tIns="34287" rIns="68573" bIns="34287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ill Sans"/>
              </a:defRPr>
            </a:lvl1pPr>
          </a:lstStyle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83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7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6.png"/><Relationship Id="rId21" Type="http://schemas.openxmlformats.org/officeDocument/2006/relationships/image" Target="../media/image27.png"/><Relationship Id="rId22" Type="http://schemas.openxmlformats.org/officeDocument/2006/relationships/image" Target="../media/image28.png"/><Relationship Id="rId23" Type="http://schemas.openxmlformats.org/officeDocument/2006/relationships/image" Target="../media/image29.png"/><Relationship Id="rId24" Type="http://schemas.openxmlformats.org/officeDocument/2006/relationships/image" Target="../media/image30.png"/><Relationship Id="rId25" Type="http://schemas.openxmlformats.org/officeDocument/2006/relationships/image" Target="../media/image31.png"/><Relationship Id="rId26" Type="http://schemas.openxmlformats.org/officeDocument/2006/relationships/image" Target="../media/image32.png"/><Relationship Id="rId27" Type="http://schemas.openxmlformats.org/officeDocument/2006/relationships/image" Target="../media/image33.png"/><Relationship Id="rId28" Type="http://schemas.openxmlformats.org/officeDocument/2006/relationships/image" Target="../media/image34.png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30" Type="http://schemas.openxmlformats.org/officeDocument/2006/relationships/image" Target="../media/image36.png"/><Relationship Id="rId31" Type="http://schemas.openxmlformats.org/officeDocument/2006/relationships/image" Target="../media/image37.png"/><Relationship Id="rId32" Type="http://schemas.openxmlformats.org/officeDocument/2006/relationships/image" Target="../media/image38.png"/><Relationship Id="rId9" Type="http://schemas.openxmlformats.org/officeDocument/2006/relationships/image" Target="../media/image16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33" Type="http://schemas.openxmlformats.org/officeDocument/2006/relationships/image" Target="../media/image39.png"/><Relationship Id="rId34" Type="http://schemas.openxmlformats.org/officeDocument/2006/relationships/image" Target="../media/image40.png"/><Relationship Id="rId35" Type="http://schemas.openxmlformats.org/officeDocument/2006/relationships/image" Target="../media/image41.png"/><Relationship Id="rId36" Type="http://schemas.openxmlformats.org/officeDocument/2006/relationships/image" Target="../media/image42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hyperlink" Target="http://wayf.dk/" TargetMode="External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6" Type="http://schemas.openxmlformats.org/officeDocument/2006/relationships/image" Target="../media/image22.png"/><Relationship Id="rId17" Type="http://schemas.openxmlformats.org/officeDocument/2006/relationships/image" Target="../media/image23.png"/><Relationship Id="rId18" Type="http://schemas.openxmlformats.org/officeDocument/2006/relationships/image" Target="../media/image24.png"/><Relationship Id="rId19" Type="http://schemas.openxmlformats.org/officeDocument/2006/relationships/image" Target="../media/image25.png"/><Relationship Id="rId37" Type="http://schemas.openxmlformats.org/officeDocument/2006/relationships/image" Target="../media/image43.png"/><Relationship Id="rId38" Type="http://schemas.openxmlformats.org/officeDocument/2006/relationships/image" Target="../media/image44.png"/><Relationship Id="rId39" Type="http://schemas.openxmlformats.org/officeDocument/2006/relationships/image" Target="../media/image45.png"/><Relationship Id="rId40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8.png"/><Relationship Id="rId12" Type="http://schemas.openxmlformats.org/officeDocument/2006/relationships/image" Target="../media/image49.gif"/><Relationship Id="rId13" Type="http://schemas.openxmlformats.org/officeDocument/2006/relationships/image" Target="../media/image50.jpg"/><Relationship Id="rId1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62519" y="1855972"/>
            <a:ext cx="3822700" cy="28146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Nicole Harris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GCC Meeting, Amsterdam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82306" y="1018069"/>
            <a:ext cx="5461856" cy="354932"/>
          </a:xfrm>
        </p:spPr>
        <p:txBody>
          <a:bodyPr/>
          <a:lstStyle/>
          <a:p>
            <a:r>
              <a:rPr lang="en-GB" dirty="0" smtClean="0"/>
              <a:t>Release </a:t>
            </a:r>
            <a:r>
              <a:rPr lang="en-GB" smtClean="0"/>
              <a:t>the Attributes!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26.04.2016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mtClean="0"/>
              <a:t>Project Development Officer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25" y="1055612"/>
            <a:ext cx="8432800" cy="4087888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</p:spPr>
        <p:txBody>
          <a:bodyPr/>
          <a:lstStyle/>
          <a:p>
            <a:r>
              <a:rPr lang="en-GB" dirty="0" smtClean="0"/>
              <a:t>Promotion Campaigns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167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099"/>
            <a:ext cx="9144000" cy="3976215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</p:spPr>
        <p:txBody>
          <a:bodyPr/>
          <a:lstStyle/>
          <a:p>
            <a:r>
              <a:rPr lang="en-GB" dirty="0" smtClean="0"/>
              <a:t>Supporting Blogs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74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341735" y="849842"/>
          <a:ext cx="6195483" cy="3806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</p:spPr>
        <p:txBody>
          <a:bodyPr/>
          <a:lstStyle/>
          <a:p>
            <a:r>
              <a:rPr lang="en-GB" dirty="0" smtClean="0"/>
              <a:t>Research and Scholarship Entity Category in </a:t>
            </a:r>
            <a:r>
              <a:rPr lang="en-GB" dirty="0" err="1" smtClean="0"/>
              <a:t>eduGAIN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b="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851050" y="1286933"/>
            <a:ext cx="172319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R&amp;S entities:</a:t>
            </a:r>
          </a:p>
          <a:p>
            <a:r>
              <a:rPr lang="en-US" dirty="0" smtClean="0"/>
              <a:t>Yellow – </a:t>
            </a:r>
            <a:r>
              <a:rPr lang="en-US" dirty="0" err="1" smtClean="0"/>
              <a:t>IdPs</a:t>
            </a:r>
            <a:r>
              <a:rPr lang="en-US" dirty="0"/>
              <a:t> </a:t>
            </a:r>
            <a:r>
              <a:rPr lang="en-US" dirty="0" smtClean="0"/>
              <a:t>(104)</a:t>
            </a:r>
          </a:p>
          <a:p>
            <a:r>
              <a:rPr lang="en-US" dirty="0" smtClean="0"/>
              <a:t>Blue = SPs (88)</a:t>
            </a:r>
          </a:p>
          <a:p>
            <a:endParaRPr lang="en-US" dirty="0"/>
          </a:p>
          <a:p>
            <a:r>
              <a:rPr lang="en-US" dirty="0" smtClean="0"/>
              <a:t>Total </a:t>
            </a:r>
            <a:r>
              <a:rPr lang="en-US" dirty="0" err="1" smtClean="0"/>
              <a:t>eduGAIN</a:t>
            </a:r>
            <a:r>
              <a:rPr lang="en-US" dirty="0" smtClean="0"/>
              <a:t>:</a:t>
            </a:r>
          </a:p>
          <a:p>
            <a:r>
              <a:rPr lang="en-US" dirty="0" smtClean="0"/>
              <a:t>2037 </a:t>
            </a:r>
            <a:r>
              <a:rPr lang="en-US" dirty="0" err="1" smtClean="0"/>
              <a:t>IdPs</a:t>
            </a:r>
            <a:endParaRPr lang="en-US" dirty="0" smtClean="0"/>
          </a:p>
          <a:p>
            <a:r>
              <a:rPr lang="en-US" dirty="0" smtClean="0"/>
              <a:t>1197 -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598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Slow uptake.</a:t>
            </a:r>
          </a:p>
          <a:p>
            <a:r>
              <a:rPr lang="en-US" sz="1800" dirty="0" smtClean="0"/>
              <a:t>Poor influence over </a:t>
            </a:r>
            <a:r>
              <a:rPr lang="en-US" sz="1800" dirty="0" err="1" smtClean="0"/>
              <a:t>IdP</a:t>
            </a:r>
            <a:r>
              <a:rPr lang="en-US" sz="1800" dirty="0" smtClean="0"/>
              <a:t> and </a:t>
            </a:r>
            <a:r>
              <a:rPr lang="en-US" sz="1800" dirty="0" err="1" smtClean="0"/>
              <a:t>IdP</a:t>
            </a:r>
            <a:r>
              <a:rPr lang="en-US" sz="1800" dirty="0" smtClean="0"/>
              <a:t> decision making.</a:t>
            </a:r>
          </a:p>
          <a:p>
            <a:r>
              <a:rPr lang="en-US" sz="1800" dirty="0" smtClean="0"/>
              <a:t>Poor support within </a:t>
            </a:r>
            <a:r>
              <a:rPr lang="en-US" sz="1800" dirty="0" err="1" smtClean="0"/>
              <a:t>organisations</a:t>
            </a:r>
            <a:r>
              <a:rPr lang="en-US" sz="1800" dirty="0" smtClean="0"/>
              <a:t>. </a:t>
            </a:r>
          </a:p>
          <a:p>
            <a:r>
              <a:rPr lang="en-US" sz="1800" dirty="0" smtClean="0"/>
              <a:t>Federations are still thinking locally, not globally. </a:t>
            </a:r>
          </a:p>
          <a:p>
            <a:r>
              <a:rPr lang="en-US" sz="1800" dirty="0" smtClean="0"/>
              <a:t>Converting SP demand to </a:t>
            </a:r>
            <a:r>
              <a:rPr lang="en-US" sz="1800" dirty="0" err="1" smtClean="0"/>
              <a:t>IdP</a:t>
            </a:r>
            <a:r>
              <a:rPr lang="en-US" sz="1800" dirty="0" smtClean="0"/>
              <a:t> requirement is hard. </a:t>
            </a:r>
          </a:p>
          <a:p>
            <a:endParaRPr lang="en-US" sz="1800" dirty="0"/>
          </a:p>
          <a:p>
            <a:r>
              <a:rPr lang="en-US" sz="1800" dirty="0" smtClean="0"/>
              <a:t>This </a:t>
            </a:r>
            <a:r>
              <a:rPr lang="en-US" sz="1800" u="sng" dirty="0" smtClean="0"/>
              <a:t>will</a:t>
            </a:r>
            <a:r>
              <a:rPr lang="en-US" sz="1800" dirty="0" smtClean="0"/>
              <a:t> make identity federations irrelevant for </a:t>
            </a:r>
            <a:r>
              <a:rPr lang="en-US" sz="1800" dirty="0" err="1" smtClean="0"/>
              <a:t>authorisation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671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How can we influence federations?</a:t>
            </a:r>
          </a:p>
          <a:p>
            <a:r>
              <a:rPr lang="en-US" sz="1800" dirty="0" smtClean="0"/>
              <a:t>How can be bring more attention to the problem? (CEO Forum? GA? Outreach to campuses?)</a:t>
            </a:r>
          </a:p>
          <a:p>
            <a:r>
              <a:rPr lang="en-US" sz="1800" dirty="0" smtClean="0"/>
              <a:t>What messages should we be formatting? How? 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want from you?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182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@</a:t>
            </a:r>
            <a:r>
              <a:rPr lang="en-GB" dirty="0" err="1" smtClean="0"/>
              <a:t>hardingar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Trust and Identity today</a:t>
            </a:r>
            <a:br>
              <a:rPr lang="en-GB" dirty="0" smtClean="0"/>
            </a:br>
            <a:r>
              <a:rPr lang="en-GB" dirty="0" smtClean="0"/>
              <a:t>Classic Identity </a:t>
            </a:r>
            <a:r>
              <a:rPr lang="en-GB" dirty="0" smtClean="0"/>
              <a:t>Federations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47071" y="4767263"/>
            <a:ext cx="739729" cy="273844"/>
          </a:xfrm>
          <a:prstGeom prst="rect">
            <a:avLst/>
          </a:prstGeom>
        </p:spPr>
        <p:txBody>
          <a:bodyPr/>
          <a:lstStyle/>
          <a:p>
            <a:fld id="{7D94E19C-65DB-B947-944C-35C6800AC389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Picture 4" descr="Gebäude_Icon_gebäude2_kupp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84" y="1129306"/>
            <a:ext cx="2317776" cy="1815666"/>
          </a:xfrm>
          <a:prstGeom prst="rect">
            <a:avLst/>
          </a:prstGeom>
        </p:spPr>
      </p:pic>
      <p:pic>
        <p:nvPicPr>
          <p:cNvPr id="6" name="Picture 5" descr="Arbeit_Icon_bücher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764" y="1912016"/>
            <a:ext cx="3369072" cy="10448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5220" y="3081361"/>
            <a:ext cx="4032448" cy="1200329"/>
          </a:xfrm>
          <a:prstGeom prst="rect">
            <a:avLst/>
          </a:prstGeom>
          <a:solidFill>
            <a:srgbClr val="EC0E5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800" dirty="0" smtClean="0">
                <a:solidFill>
                  <a:schemeClr val="bg1"/>
                </a:solidFill>
                <a:latin typeface="+mn-lt"/>
                <a:cs typeface="Arial Bold" charset="0"/>
                <a:sym typeface="Arial Bold" charset="0"/>
              </a:rPr>
              <a:t>Identity Provider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(IdP) asserts authentication and information about users.</a:t>
            </a:r>
          </a:p>
          <a:p>
            <a:pPr marL="0" lvl="1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9717" y="3051127"/>
            <a:ext cx="4104455" cy="923330"/>
          </a:xfrm>
          <a:prstGeom prst="rect">
            <a:avLst/>
          </a:prstGeom>
          <a:solidFill>
            <a:srgbClr val="0D8B9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sz="1800" dirty="0" smtClean="0">
                <a:solidFill>
                  <a:srgbClr val="FFFFFF"/>
                </a:solidFill>
                <a:latin typeface="+mn-lt"/>
                <a:cs typeface="Arial Bold" charset="0"/>
                <a:sym typeface="Arial Bold" charset="0"/>
              </a:rPr>
              <a:t>Service Providers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(SP) check and consume this information for authorization and make it available to an application</a:t>
            </a:r>
          </a:p>
        </p:txBody>
      </p:sp>
      <p:sp>
        <p:nvSpPr>
          <p:cNvPr id="9" name="Freeform 8"/>
          <p:cNvSpPr/>
          <p:nvPr/>
        </p:nvSpPr>
        <p:spPr>
          <a:xfrm>
            <a:off x="350606" y="4003030"/>
            <a:ext cx="8573565" cy="702077"/>
          </a:xfrm>
          <a:custGeom>
            <a:avLst/>
            <a:gdLst>
              <a:gd name="connsiteX0" fmla="*/ 0 w 2742492"/>
              <a:gd name="connsiteY0" fmla="*/ 0 h 1645495"/>
              <a:gd name="connsiteX1" fmla="*/ 2742492 w 2742492"/>
              <a:gd name="connsiteY1" fmla="*/ 0 h 1645495"/>
              <a:gd name="connsiteX2" fmla="*/ 2742492 w 2742492"/>
              <a:gd name="connsiteY2" fmla="*/ 1645495 h 1645495"/>
              <a:gd name="connsiteX3" fmla="*/ 0 w 2742492"/>
              <a:gd name="connsiteY3" fmla="*/ 1645495 h 1645495"/>
              <a:gd name="connsiteX4" fmla="*/ 0 w 2742492"/>
              <a:gd name="connsiteY4" fmla="*/ 0 h 164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2492" h="1645495">
                <a:moveTo>
                  <a:pt x="0" y="0"/>
                </a:moveTo>
                <a:lnTo>
                  <a:pt x="2742492" y="0"/>
                </a:lnTo>
                <a:lnTo>
                  <a:pt x="2742492" y="1645495"/>
                </a:lnTo>
                <a:lnTo>
                  <a:pt x="0" y="1645495"/>
                </a:lnTo>
                <a:lnTo>
                  <a:pt x="0" y="0"/>
                </a:lnTo>
                <a:close/>
              </a:path>
            </a:pathLst>
          </a:custGeom>
          <a:solidFill>
            <a:srgbClr val="01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A group of organizations running IdPs and SPs that agree on a common set of rules and standards that build trust</a:t>
            </a:r>
            <a:endParaRPr lang="en-US" sz="1900" kern="1200" dirty="0"/>
          </a:p>
        </p:txBody>
      </p:sp>
    </p:spTree>
    <p:extLst>
      <p:ext uri="{BB962C8B-B14F-4D97-AF65-F5344CB8AC3E}">
        <p14:creationId xmlns:p14="http://schemas.microsoft.com/office/powerpoint/2010/main" val="259731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8218 Service Providers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3560 Identity Provider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39 Federations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23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96359" y="3195880"/>
            <a:ext cx="555766" cy="206155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868" y="0"/>
            <a:ext cx="7209065" cy="994172"/>
          </a:xfrm>
        </p:spPr>
        <p:txBody>
          <a:bodyPr/>
          <a:lstStyle/>
          <a:p>
            <a:r>
              <a:rPr lang="en-GB" dirty="0" smtClean="0"/>
              <a:t>From local to global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9" y="1385227"/>
            <a:ext cx="2473357" cy="5903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842" y="885206"/>
            <a:ext cx="2073941" cy="18758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9805" y="2658540"/>
            <a:ext cx="2550962" cy="1720792"/>
          </a:xfrm>
          <a:prstGeom prst="rect">
            <a:avLst/>
          </a:prstGeom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455022" y="-1374136"/>
            <a:ext cx="10515600" cy="518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11599817" y="4903299"/>
            <a:ext cx="409308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85800" rtl="0" eaLnBrk="1" latinLnBrk="0" hangingPunct="1">
              <a:defRPr sz="67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DB5B91-B4E4-4EE4-BE5C-3E09032CE5EC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198" y="3944466"/>
            <a:ext cx="545785" cy="272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4843" y="4163334"/>
            <a:ext cx="1049587" cy="608761"/>
          </a:xfrm>
          <a:prstGeom prst="rect">
            <a:avLst/>
          </a:prstGeom>
        </p:spPr>
      </p:pic>
      <p:pic>
        <p:nvPicPr>
          <p:cNvPr id="12" name="Picture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 b="6812"/>
          <a:stretch/>
        </p:blipFill>
        <p:spPr bwMode="auto">
          <a:xfrm>
            <a:off x="7832016" y="4062007"/>
            <a:ext cx="1311984" cy="4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685" y="3908370"/>
            <a:ext cx="881653" cy="598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744" y="4396014"/>
            <a:ext cx="1007603" cy="52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08" y="3118486"/>
            <a:ext cx="1259504" cy="26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923" y="2461372"/>
            <a:ext cx="1018755" cy="43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85" y="4533544"/>
            <a:ext cx="839670" cy="26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531" y="3305409"/>
            <a:ext cx="787190" cy="398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61" y="4198606"/>
            <a:ext cx="608761" cy="299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399" y="2526077"/>
            <a:ext cx="1162130" cy="52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011" y="2685023"/>
            <a:ext cx="984644" cy="3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588" y="4542574"/>
            <a:ext cx="1049587" cy="26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Screen shot 2011-07-15 at 9.47.40 AM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508" y="3859796"/>
            <a:ext cx="800966" cy="23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118" y="3618437"/>
            <a:ext cx="745207" cy="4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797" y="3894792"/>
            <a:ext cx="1105347" cy="433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09" y="3622542"/>
            <a:ext cx="871157" cy="28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186" y="2903044"/>
            <a:ext cx="1721563" cy="34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5"/>
          <a:srcRect l="70923" r="-448"/>
          <a:stretch/>
        </p:blipFill>
        <p:spPr>
          <a:xfrm>
            <a:off x="5909327" y="3308942"/>
            <a:ext cx="828092" cy="39399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559858" y="2995145"/>
            <a:ext cx="628885" cy="53780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37834" y="2793721"/>
            <a:ext cx="653922" cy="52480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015933" y="4264010"/>
            <a:ext cx="849212" cy="28625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9"/>
          <a:srcRect l="7228" t="18183" r="1480" b="17888"/>
          <a:stretch/>
        </p:blipFill>
        <p:spPr>
          <a:xfrm>
            <a:off x="6950015" y="3452922"/>
            <a:ext cx="772079" cy="26063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987902" y="2578017"/>
            <a:ext cx="762000" cy="34925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1"/>
          <a:srcRect l="19454" t="10141" r="23978" b="14024"/>
          <a:stretch/>
        </p:blipFill>
        <p:spPr>
          <a:xfrm>
            <a:off x="3318277" y="3718137"/>
            <a:ext cx="394176" cy="622547"/>
          </a:xfrm>
          <a:prstGeom prst="rect">
            <a:avLst/>
          </a:prstGeom>
        </p:spPr>
      </p:pic>
      <p:pic>
        <p:nvPicPr>
          <p:cNvPr id="35" name="Picture 2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644" y="4183689"/>
            <a:ext cx="951188" cy="52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245369" y="2585961"/>
            <a:ext cx="594592" cy="9236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4"/>
          <a:srcRect l="3938" r="81886"/>
          <a:stretch/>
        </p:blipFill>
        <p:spPr>
          <a:xfrm>
            <a:off x="8478719" y="2568197"/>
            <a:ext cx="535538" cy="47728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08607" y="3227891"/>
            <a:ext cx="513403" cy="616736"/>
          </a:xfrm>
          <a:prstGeom prst="rect">
            <a:avLst/>
          </a:prstGeom>
        </p:spPr>
      </p:pic>
      <p:pic>
        <p:nvPicPr>
          <p:cNvPr id="39" name="Picture 15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61" y="3420059"/>
            <a:ext cx="906856" cy="2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3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63" y="3889885"/>
            <a:ext cx="1004980" cy="28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5572380" y="4495342"/>
            <a:ext cx="1192713" cy="357814"/>
          </a:xfrm>
          <a:prstGeom prst="rect">
            <a:avLst/>
          </a:prstGeom>
        </p:spPr>
      </p:pic>
      <p:pic>
        <p:nvPicPr>
          <p:cNvPr id="42" name="0 Imagen"/>
          <p:cNvPicPr/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91" y="4302664"/>
            <a:ext cx="1397525" cy="50878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7470439" y="3698008"/>
            <a:ext cx="1203867" cy="45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75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717069"/>
              </p:ext>
            </p:extLst>
          </p:nvPr>
        </p:nvGraphicFramePr>
        <p:xfrm>
          <a:off x="584573" y="1436096"/>
          <a:ext cx="8182859" cy="3089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0606" y="160628"/>
            <a:ext cx="8793394" cy="857250"/>
          </a:xfrm>
        </p:spPr>
        <p:txBody>
          <a:bodyPr>
            <a:normAutofit/>
          </a:bodyPr>
          <a:lstStyle/>
          <a:p>
            <a:r>
              <a:rPr lang="en-GB" dirty="0" smtClean="0"/>
              <a:t>e-Research Trust and Identity Infrastructures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47071" y="4767263"/>
            <a:ext cx="739729" cy="273844"/>
          </a:xfrm>
          <a:prstGeom prst="rect">
            <a:avLst/>
          </a:prstGeom>
        </p:spPr>
        <p:txBody>
          <a:bodyPr/>
          <a:lstStyle/>
          <a:p>
            <a:fld id="{7D94E19C-65DB-B947-944C-35C6800AC389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 descr="Gebäude_Icon_gebäude2_kuppel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72" y="938645"/>
            <a:ext cx="1308628" cy="1025135"/>
          </a:xfrm>
          <a:prstGeom prst="rect">
            <a:avLst/>
          </a:prstGeom>
        </p:spPr>
      </p:pic>
      <p:pic>
        <p:nvPicPr>
          <p:cNvPr id="8" name="Picture 7" descr="Arbeit_Icon_bücher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695" y="3820167"/>
            <a:ext cx="2273990" cy="705224"/>
          </a:xfrm>
          <a:prstGeom prst="rect">
            <a:avLst/>
          </a:prstGeom>
        </p:spPr>
      </p:pic>
      <p:pic>
        <p:nvPicPr>
          <p:cNvPr id="9" name="Picture 8" descr="Verschiedenes_Icon_atome_switchfarben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496" y="3991254"/>
            <a:ext cx="938256" cy="769888"/>
          </a:xfrm>
          <a:prstGeom prst="rect">
            <a:avLst/>
          </a:prstGeom>
        </p:spPr>
      </p:pic>
      <p:pic>
        <p:nvPicPr>
          <p:cNvPr id="10" name="Picture 9" descr="Icon_mensch_interaktion_gruppe_forschung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558" y="903072"/>
            <a:ext cx="1330723" cy="1186982"/>
          </a:xfrm>
          <a:prstGeom prst="rect">
            <a:avLst/>
          </a:prstGeom>
        </p:spPr>
      </p:pic>
      <p:pic>
        <p:nvPicPr>
          <p:cNvPr id="11" name="Picture 10" descr="edugainlogo.gi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996" y="1568911"/>
            <a:ext cx="1765504" cy="5810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0279" y="2059182"/>
            <a:ext cx="615553" cy="232231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tx2"/>
                </a:solidFill>
              </a:rPr>
              <a:t>GENERIC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98194" y="1936760"/>
            <a:ext cx="615553" cy="273049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tx2"/>
                </a:solidFill>
              </a:rPr>
              <a:t>SPECIFIC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 descr="GEANT_logo_lo_res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408" y="966153"/>
            <a:ext cx="1679425" cy="700496"/>
          </a:xfrm>
          <a:prstGeom prst="rect">
            <a:avLst/>
          </a:prstGeom>
        </p:spPr>
      </p:pic>
      <p:pic>
        <p:nvPicPr>
          <p:cNvPr id="6" name="Picture 5" descr="Technik_Geräte_Icon_hardware_quadrat_switchorang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396" y="3367988"/>
            <a:ext cx="751861" cy="64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8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8423" y="1025769"/>
            <a:ext cx="8609135" cy="35975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6991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/>
          </a:p>
        </p:txBody>
      </p:sp>
      <p:pic>
        <p:nvPicPr>
          <p:cNvPr id="6" name="Content Placeholder 3" descr="Wavy_Ro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9" b="8949"/>
          <a:stretch>
            <a:fillRect/>
          </a:stretch>
        </p:blipFill>
        <p:spPr bwMode="auto">
          <a:xfrm>
            <a:off x="866368" y="1029891"/>
            <a:ext cx="8427835" cy="359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994299" y="2644389"/>
            <a:ext cx="2132135" cy="688730"/>
            <a:chOff x="2061308" y="2222175"/>
            <a:chExt cx="2842846" cy="918307"/>
          </a:xfrm>
          <a:solidFill>
            <a:srgbClr val="EC0E51"/>
          </a:solidFill>
        </p:grpSpPr>
        <p:sp>
          <p:nvSpPr>
            <p:cNvPr id="9" name="Rectangle 8"/>
            <p:cNvSpPr/>
            <p:nvPr/>
          </p:nvSpPr>
          <p:spPr bwMode="auto">
            <a:xfrm>
              <a:off x="2061308" y="2222175"/>
              <a:ext cx="2842846" cy="91830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68699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61308" y="2280639"/>
              <a:ext cx="2842846" cy="73866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1500" dirty="0" smtClean="0">
                  <a:solidFill>
                    <a:schemeClr val="bg1"/>
                  </a:solidFill>
                  <a:cs typeface="Gill Sans Light"/>
                </a:rPr>
                <a:t>Entity Categories for Attribute Release</a:t>
              </a:r>
              <a:endParaRPr lang="en-US" sz="1500" dirty="0">
                <a:solidFill>
                  <a:schemeClr val="bg1"/>
                </a:solidFill>
                <a:cs typeface="Gill Sans Ligh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8330" y="3892925"/>
            <a:ext cx="2132135" cy="688744"/>
            <a:chOff x="2061308" y="2933395"/>
            <a:chExt cx="2842846" cy="918318"/>
          </a:xfrm>
          <a:solidFill>
            <a:srgbClr val="1C4161"/>
          </a:solidFill>
        </p:grpSpPr>
        <p:sp>
          <p:nvSpPr>
            <p:cNvPr id="12" name="Rectangle 11"/>
            <p:cNvSpPr/>
            <p:nvPr/>
          </p:nvSpPr>
          <p:spPr bwMode="auto">
            <a:xfrm>
              <a:off x="2061308" y="2933395"/>
              <a:ext cx="2842846" cy="918318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68699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61308" y="3172472"/>
              <a:ext cx="2842846" cy="43089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500" dirty="0" smtClean="0">
                  <a:solidFill>
                    <a:srgbClr val="FFFFFF"/>
                  </a:solidFill>
                  <a:cs typeface="Gill Sans Light"/>
                </a:rPr>
                <a:t>Moonshot Production </a:t>
              </a:r>
              <a:endParaRPr lang="en-US" sz="1500" dirty="0">
                <a:solidFill>
                  <a:srgbClr val="FFFFFF"/>
                </a:solidFill>
                <a:cs typeface="Gill Sans Ligh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09022" y="1058326"/>
            <a:ext cx="2132135" cy="845611"/>
            <a:chOff x="2061308" y="2188308"/>
            <a:chExt cx="2842846" cy="1127481"/>
          </a:xfrm>
          <a:solidFill>
            <a:srgbClr val="EC0E51"/>
          </a:solidFill>
        </p:grpSpPr>
        <p:sp>
          <p:nvSpPr>
            <p:cNvPr id="15" name="Rectangle 14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68699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061308" y="2269349"/>
              <a:ext cx="2842846" cy="104644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500" dirty="0" smtClean="0">
                  <a:solidFill>
                    <a:srgbClr val="FFFFFF"/>
                  </a:solidFill>
                  <a:cs typeface="Gill Sans Light"/>
                </a:rPr>
                <a:t>Next Generation Architectures and Protocols</a:t>
              </a:r>
              <a:endParaRPr lang="en-US" sz="1500" dirty="0">
                <a:solidFill>
                  <a:srgbClr val="FFFFFF"/>
                </a:solidFill>
                <a:cs typeface="Gill Sans Ligh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18573" y="2048129"/>
            <a:ext cx="2132135" cy="688730"/>
            <a:chOff x="2061308" y="2188308"/>
            <a:chExt cx="2842846" cy="918307"/>
          </a:xfrm>
          <a:solidFill>
            <a:srgbClr val="EC0E51"/>
          </a:solidFill>
        </p:grpSpPr>
        <p:sp>
          <p:nvSpPr>
            <p:cNvPr id="18" name="Rectangle 17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68699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61308" y="2280639"/>
              <a:ext cx="2842846" cy="73866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500" dirty="0" smtClean="0">
                  <a:solidFill>
                    <a:srgbClr val="FFFFFF"/>
                  </a:solidFill>
                  <a:cs typeface="Gill Sans Light"/>
                </a:rPr>
                <a:t>e-Research Support </a:t>
              </a:r>
            </a:p>
            <a:p>
              <a:pPr algn="ctr">
                <a:defRPr/>
              </a:pPr>
              <a:r>
                <a:rPr lang="en-US" sz="1500" dirty="0" smtClean="0">
                  <a:solidFill>
                    <a:srgbClr val="FFFFFF"/>
                  </a:solidFill>
                  <a:cs typeface="Gill Sans Light"/>
                </a:rPr>
                <a:t>AARC Collaboration</a:t>
              </a:r>
              <a:endParaRPr lang="en-US" sz="1500" dirty="0">
                <a:solidFill>
                  <a:srgbClr val="FFFFFF"/>
                </a:solidFill>
                <a:cs typeface="Gill Sans Ligh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40997" y="3776145"/>
            <a:ext cx="2132135" cy="688730"/>
            <a:chOff x="2061308" y="2188308"/>
            <a:chExt cx="2842846" cy="918307"/>
          </a:xfrm>
          <a:solidFill>
            <a:srgbClr val="EC0E51"/>
          </a:solidFill>
        </p:grpSpPr>
        <p:sp>
          <p:nvSpPr>
            <p:cNvPr id="21" name="Rectangle 20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68699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061308" y="2280639"/>
              <a:ext cx="2842846" cy="73866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500" dirty="0" smtClean="0">
                  <a:solidFill>
                    <a:srgbClr val="FFFFFF"/>
                  </a:solidFill>
                  <a:cs typeface="Gill Sans Light"/>
                </a:rPr>
                <a:t>Virtual </a:t>
              </a:r>
              <a:r>
                <a:rPr lang="en-US" sz="1500" dirty="0" err="1" smtClean="0">
                  <a:solidFill>
                    <a:srgbClr val="FFFFFF"/>
                  </a:solidFill>
                  <a:cs typeface="Gill Sans Light"/>
                </a:rPr>
                <a:t>Organisation</a:t>
              </a:r>
              <a:r>
                <a:rPr lang="en-US" sz="1500" dirty="0" smtClean="0">
                  <a:solidFill>
                    <a:srgbClr val="FFFFFF"/>
                  </a:solidFill>
                  <a:cs typeface="Gill Sans Light"/>
                </a:rPr>
                <a:t> Platform</a:t>
              </a:r>
              <a:endParaRPr lang="en-US" sz="1500" dirty="0">
                <a:solidFill>
                  <a:srgbClr val="FFFFFF"/>
                </a:solidFill>
                <a:cs typeface="Gill Sans Ligh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31418" y="2976519"/>
            <a:ext cx="2132135" cy="688730"/>
            <a:chOff x="2061308" y="2278620"/>
            <a:chExt cx="2842846" cy="918308"/>
          </a:xfrm>
          <a:solidFill>
            <a:srgbClr val="1C4161"/>
          </a:solidFill>
        </p:grpSpPr>
        <p:sp>
          <p:nvSpPr>
            <p:cNvPr id="24" name="Rectangle 23"/>
            <p:cNvSpPr/>
            <p:nvPr/>
          </p:nvSpPr>
          <p:spPr bwMode="auto">
            <a:xfrm>
              <a:off x="2061308" y="2278620"/>
              <a:ext cx="2842846" cy="918308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68699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061308" y="2397220"/>
              <a:ext cx="2842846" cy="738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500" dirty="0" err="1" smtClean="0">
                  <a:solidFill>
                    <a:srgbClr val="FFFFFF"/>
                  </a:solidFill>
                  <a:cs typeface="Gill Sans Light"/>
                </a:rPr>
                <a:t>InAcademia</a:t>
              </a:r>
              <a:r>
                <a:rPr lang="en-US" sz="1500" dirty="0" smtClean="0">
                  <a:solidFill>
                    <a:srgbClr val="FFFFFF"/>
                  </a:solidFill>
                  <a:cs typeface="Gill Sans Light"/>
                </a:rPr>
                <a:t> Simple Validation Service</a:t>
              </a:r>
              <a:endParaRPr lang="en-US" sz="1500" dirty="0">
                <a:solidFill>
                  <a:srgbClr val="FFFFFF"/>
                </a:solidFill>
                <a:cs typeface="Gill Sans Light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98971" y="1072980"/>
            <a:ext cx="2132135" cy="688730"/>
            <a:chOff x="2061308" y="2188308"/>
            <a:chExt cx="2842846" cy="918307"/>
          </a:xfrm>
          <a:solidFill>
            <a:srgbClr val="1C4161"/>
          </a:solidFill>
        </p:grpSpPr>
        <p:sp>
          <p:nvSpPr>
            <p:cNvPr id="27" name="Rectangle 26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68699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61308" y="2348375"/>
              <a:ext cx="2842846" cy="43088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500" dirty="0" smtClean="0">
                  <a:solidFill>
                    <a:srgbClr val="FFFFFF"/>
                  </a:solidFill>
                  <a:cs typeface="Gill Sans Light"/>
                </a:rPr>
                <a:t>Assurance</a:t>
              </a:r>
              <a:endParaRPr lang="en-US" sz="1500" dirty="0">
                <a:solidFill>
                  <a:srgbClr val="FFFFFF"/>
                </a:solidFill>
                <a:cs typeface="Gill Sans Light"/>
              </a:endParaRPr>
            </a:p>
          </p:txBody>
        </p:sp>
      </p:grpSp>
      <p:sp>
        <p:nvSpPr>
          <p:cNvPr id="30" name="Title 3"/>
          <p:cNvSpPr>
            <a:spLocks noGrp="1"/>
          </p:cNvSpPr>
          <p:nvPr>
            <p:ph type="title"/>
          </p:nvPr>
        </p:nvSpPr>
        <p:spPr>
          <a:xfrm>
            <a:off x="341735" y="216860"/>
            <a:ext cx="7209065" cy="994172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Selected Roadmap</a:t>
            </a:r>
            <a:br>
              <a:rPr lang="en-GB" dirty="0" smtClean="0">
                <a:latin typeface="+mn-lt"/>
              </a:rPr>
            </a:br>
            <a:r>
              <a:rPr lang="en-GB" b="0" i="1" dirty="0" smtClean="0">
                <a:latin typeface="+mn-lt"/>
              </a:rPr>
              <a:t>Developments until 2016</a:t>
            </a:r>
            <a:endParaRPr lang="en-GB" b="0" i="1" dirty="0">
              <a:latin typeface="+mn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216997" y="1930411"/>
            <a:ext cx="2132135" cy="688730"/>
            <a:chOff x="2061308" y="2188308"/>
            <a:chExt cx="2842846" cy="918307"/>
          </a:xfrm>
          <a:solidFill>
            <a:srgbClr val="EC0E51"/>
          </a:solidFill>
        </p:grpSpPr>
        <p:sp>
          <p:nvSpPr>
            <p:cNvPr id="36" name="Rectangle 35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solidFill>
              <a:srgbClr val="1C416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68699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061308" y="2348375"/>
              <a:ext cx="2842846" cy="430887"/>
            </a:xfrm>
            <a:prstGeom prst="rect">
              <a:avLst/>
            </a:prstGeom>
            <a:solidFill>
              <a:srgbClr val="1C4161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500" dirty="0" smtClean="0">
                  <a:solidFill>
                    <a:srgbClr val="FFFFFF"/>
                  </a:solidFill>
                  <a:cs typeface="Gill Sans Light"/>
                </a:rPr>
                <a:t>Campus IdP Services</a:t>
              </a:r>
              <a:endParaRPr lang="en-US" sz="1500" dirty="0">
                <a:solidFill>
                  <a:srgbClr val="FFFFFF"/>
                </a:solidFill>
                <a:cs typeface="Gill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469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intergrund_Sternwarte_kle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3" y="880542"/>
            <a:ext cx="6036719" cy="3890432"/>
          </a:xfrm>
          <a:prstGeom prst="rect">
            <a:avLst/>
          </a:prstGeom>
        </p:spPr>
      </p:pic>
      <p:pic>
        <p:nvPicPr>
          <p:cNvPr id="5" name="Picture 4" descr="Hintergrund_Sternwarte_kle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880541"/>
            <a:ext cx="6036719" cy="389043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2400" i="1" dirty="0">
                <a:solidFill>
                  <a:schemeClr val="bg1"/>
                </a:solidFill>
              </a:rPr>
              <a:t>Now can LIGO have some attributes please</a:t>
            </a:r>
            <a:r>
              <a:rPr lang="en-GB" sz="2400" i="1" dirty="0" smtClean="0">
                <a:solidFill>
                  <a:schemeClr val="bg1"/>
                </a:solidFill>
              </a:rPr>
              <a:t>?</a:t>
            </a:r>
          </a:p>
          <a:p>
            <a:pPr marL="0" indent="0" algn="ctr">
              <a:buNone/>
            </a:pPr>
            <a:r>
              <a:rPr lang="en-GB" sz="2400" i="1" dirty="0">
                <a:solidFill>
                  <a:schemeClr val="bg1"/>
                </a:solidFill>
              </a:rPr>
              <a:t>We have many more years of gravitational-wave astronomy</a:t>
            </a:r>
          </a:p>
          <a:p>
            <a:pPr marL="0" indent="0" algn="ctr">
              <a:buNone/>
            </a:pPr>
            <a:r>
              <a:rPr lang="en-GB" sz="2400" i="1" dirty="0">
                <a:solidFill>
                  <a:schemeClr val="bg1"/>
                </a:solidFill>
              </a:rPr>
              <a:t>discoveries to come and realizing the full science potential</a:t>
            </a:r>
          </a:p>
          <a:p>
            <a:pPr marL="0" indent="0" algn="ctr">
              <a:buNone/>
            </a:pPr>
            <a:r>
              <a:rPr lang="en-GB" sz="2400" i="1" dirty="0">
                <a:solidFill>
                  <a:schemeClr val="bg1"/>
                </a:solidFill>
              </a:rPr>
              <a:t>will require close collaboration with astronomers and</a:t>
            </a:r>
          </a:p>
          <a:p>
            <a:pPr marL="0" indent="0" algn="ctr">
              <a:buNone/>
            </a:pPr>
            <a:r>
              <a:rPr lang="en-GB" sz="2400" i="1" dirty="0">
                <a:solidFill>
                  <a:schemeClr val="bg1"/>
                </a:solidFill>
              </a:rPr>
              <a:t>astrophysicists from around the world. eduGAIN and your</a:t>
            </a:r>
          </a:p>
          <a:p>
            <a:pPr marL="0" indent="0" algn="ctr">
              <a:buNone/>
            </a:pPr>
            <a:r>
              <a:rPr lang="en-GB" sz="2400" i="1" dirty="0">
                <a:solidFill>
                  <a:schemeClr val="bg1"/>
                </a:solidFill>
              </a:rPr>
              <a:t>national federations can help make that happen.</a:t>
            </a:r>
          </a:p>
          <a:p>
            <a:pPr algn="ctr"/>
            <a:endParaRPr lang="en-GB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dirty="0" smtClean="0">
                <a:solidFill>
                  <a:schemeClr val="bg1"/>
                </a:solidFill>
              </a:rPr>
              <a:t> - Scott </a:t>
            </a:r>
            <a:r>
              <a:rPr lang="en-GB" dirty="0" err="1" smtClean="0">
                <a:solidFill>
                  <a:schemeClr val="bg1"/>
                </a:solidFill>
              </a:rPr>
              <a:t>Koranda</a:t>
            </a:r>
            <a:r>
              <a:rPr lang="en-GB" dirty="0" smtClean="0">
                <a:solidFill>
                  <a:schemeClr val="bg1"/>
                </a:solidFill>
              </a:rPr>
              <a:t>, lead </a:t>
            </a:r>
            <a:r>
              <a:rPr lang="en-GB" dirty="0">
                <a:solidFill>
                  <a:schemeClr val="bg1"/>
                </a:solidFill>
              </a:rPr>
              <a:t>architect for the Laser Interferometer Gravitational-Wave Observatory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Identity and Access </a:t>
            </a:r>
            <a:r>
              <a:rPr lang="en-GB" dirty="0" smtClean="0">
                <a:solidFill>
                  <a:schemeClr val="bg1"/>
                </a:solidFill>
              </a:rPr>
              <a:t>Management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Read more about releasing attributes for Science https</a:t>
            </a:r>
            <a:r>
              <a:rPr lang="en-GB" dirty="0">
                <a:solidFill>
                  <a:schemeClr val="bg1"/>
                </a:solidFill>
              </a:rPr>
              <a:t>://</a:t>
            </a:r>
            <a:r>
              <a:rPr lang="en-GB" dirty="0" err="1">
                <a:solidFill>
                  <a:schemeClr val="bg1"/>
                </a:solidFill>
              </a:rPr>
              <a:t>refeds.org</a:t>
            </a:r>
            <a:r>
              <a:rPr lang="en-GB" dirty="0">
                <a:solidFill>
                  <a:schemeClr val="bg1"/>
                </a:solidFill>
              </a:rPr>
              <a:t>/a/1154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can 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450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5192809"/>
              </p:ext>
            </p:extLst>
          </p:nvPr>
        </p:nvGraphicFramePr>
        <p:xfrm>
          <a:off x="333377" y="1143003"/>
          <a:ext cx="8181975" cy="348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Attribute </a:t>
            </a:r>
            <a:r>
              <a:rPr lang="en-GB" dirty="0" smtClean="0"/>
              <a:t>Release </a:t>
            </a:r>
            <a:r>
              <a:rPr lang="en-GB" dirty="0" smtClean="0"/>
              <a:t>via Entity Categories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/>
              <a:t>Tools to automate risk-analysis-based support of e-Research</a:t>
            </a:r>
            <a:endParaRPr lang="en-GB" b="0" i="1" dirty="0"/>
          </a:p>
        </p:txBody>
      </p:sp>
    </p:spTree>
    <p:extLst>
      <p:ext uri="{BB962C8B-B14F-4D97-AF65-F5344CB8AC3E}">
        <p14:creationId xmlns:p14="http://schemas.microsoft.com/office/powerpoint/2010/main" val="81558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5892760393_1666c64567_b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31" b="18031"/>
          <a:stretch>
            <a:fillRect/>
          </a:stretch>
        </p:blipFill>
        <p:spPr/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Balancing Risk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06400" y="4299044"/>
            <a:ext cx="6256867" cy="3000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wiki.refeds.org</a:t>
            </a:r>
            <a:r>
              <a:rPr lang="en-GB" dirty="0">
                <a:solidFill>
                  <a:schemeClr val="bg1"/>
                </a:solidFill>
              </a:rPr>
              <a:t>/display/ENT/</a:t>
            </a:r>
            <a:r>
              <a:rPr lang="en-GB" dirty="0" err="1">
                <a:solidFill>
                  <a:schemeClr val="bg1"/>
                </a:solidFill>
              </a:rPr>
              <a:t>Guidance+on+justification+for+attribute+release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2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2624</TotalTime>
  <Words>641</Words>
  <Application>Microsoft Macintosh PowerPoint</Application>
  <PresentationFormat>On-screen Show (16:9)</PresentationFormat>
  <Paragraphs>127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 Bold</vt:lpstr>
      <vt:lpstr>Calibri</vt:lpstr>
      <vt:lpstr>Gill Sans</vt:lpstr>
      <vt:lpstr>Gill Sans Light</vt:lpstr>
      <vt:lpstr>Helvetica Neue</vt:lpstr>
      <vt:lpstr>Verdana</vt:lpstr>
      <vt:lpstr>Arial</vt:lpstr>
      <vt:lpstr>G%C3%89ANT PPT template 169 (widescreen) format_GEANT template 16 9 format</vt:lpstr>
      <vt:lpstr>PowerPoint Presentation</vt:lpstr>
      <vt:lpstr>Trust and Identity today Classic Identity Federations</vt:lpstr>
      <vt:lpstr>PowerPoint Presentation</vt:lpstr>
      <vt:lpstr>From local to global</vt:lpstr>
      <vt:lpstr>e-Research Trust and Identity Infrastructures</vt:lpstr>
      <vt:lpstr>Selected Roadmap Developments until 2016</vt:lpstr>
      <vt:lpstr>What we can do</vt:lpstr>
      <vt:lpstr>Attribute Release via Entity Categories Tools to automate risk-analysis-based support of e-Research</vt:lpstr>
      <vt:lpstr>Balancing Risk</vt:lpstr>
      <vt:lpstr>Promotion Campaigns</vt:lpstr>
      <vt:lpstr>Supporting Blogs</vt:lpstr>
      <vt:lpstr>Research and Scholarship Entity Category in eduGAIN </vt:lpstr>
      <vt:lpstr>The Issues?</vt:lpstr>
      <vt:lpstr>What do we want from you?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Nicole Harris</cp:lastModifiedBy>
  <cp:revision>141</cp:revision>
  <dcterms:created xsi:type="dcterms:W3CDTF">2015-04-29T14:13:57Z</dcterms:created>
  <dcterms:modified xsi:type="dcterms:W3CDTF">2016-04-25T15:43:43Z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