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9" r:id="rId4"/>
    <p:sldId id="273" r:id="rId5"/>
    <p:sldId id="271" r:id="rId6"/>
    <p:sldId id="275" r:id="rId7"/>
    <p:sldId id="272" r:id="rId8"/>
    <p:sldId id="270" r:id="rId9"/>
    <p:sldId id="274" r:id="rId10"/>
    <p:sldId id="267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9"/>
    <p:restoredTop sz="72661"/>
  </p:normalViewPr>
  <p:slideViewPr>
    <p:cSldViewPr snapToGrid="0" snapToObjects="1">
      <p:cViewPr>
        <p:scale>
          <a:sx n="80" d="100"/>
          <a:sy n="80" d="100"/>
        </p:scale>
        <p:origin x="139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2C73-CB20-C94A-8A11-863443A9011C}" type="datetimeFigureOut">
              <a:rPr lang="nl-NL" smtClean="0"/>
              <a:t>28-03-17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5FC8C-2C58-1F48-8A39-9B4CFDC7E5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3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A9F3-D6BA-0A40-A120-EB470AF9EA7C}" type="datetimeFigureOut">
              <a:rPr lang="nl-NL" smtClean="0"/>
              <a:t>28-03-17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C3C1C-FBBF-674F-8C61-D790E82965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54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CTSC:</a:t>
            </a:r>
          </a:p>
          <a:p>
            <a:r>
              <a:rPr lang="nl-NL" b="1" dirty="0" smtClean="0"/>
              <a:t>Log Analysis Training </a:t>
            </a:r>
            <a:r>
              <a:rPr lang="nl-NL" b="1" dirty="0" err="1" smtClean="0"/>
              <a:t>with</a:t>
            </a:r>
            <a:r>
              <a:rPr lang="nl-NL" b="1" dirty="0" smtClean="0"/>
              <a:t> CTSC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Bro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Federated Identity Management </a:t>
            </a:r>
            <a:r>
              <a:rPr lang="nl-NL" b="1" dirty="0" err="1" smtClean="0"/>
              <a:t>for</a:t>
            </a:r>
            <a:r>
              <a:rPr lang="nl-NL" b="1" dirty="0" smtClean="0"/>
              <a:t> Research </a:t>
            </a:r>
            <a:r>
              <a:rPr lang="nl-NL" b="1" dirty="0" err="1" smtClean="0"/>
              <a:t>Organizations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REN-ISAC </a:t>
            </a:r>
            <a:r>
              <a:rPr lang="nl-NL" b="1" dirty="0" err="1" smtClean="0"/>
              <a:t>Cyberthreat</a:t>
            </a:r>
            <a:r>
              <a:rPr lang="nl-NL" b="1" dirty="0" smtClean="0"/>
              <a:t> Training </a:t>
            </a:r>
          </a:p>
          <a:p>
            <a:r>
              <a:rPr lang="nl-NL" b="1" dirty="0" err="1" smtClean="0"/>
              <a:t>Developing</a:t>
            </a:r>
            <a:r>
              <a:rPr lang="nl-NL" b="1" dirty="0" smtClean="0"/>
              <a:t> Cybersecurity Programs </a:t>
            </a:r>
            <a:r>
              <a:rPr lang="nl-NL" b="1" dirty="0" err="1" smtClean="0"/>
              <a:t>for</a:t>
            </a:r>
            <a:r>
              <a:rPr lang="nl-NL" b="1" dirty="0" smtClean="0"/>
              <a:t> NSF </a:t>
            </a:r>
            <a:r>
              <a:rPr lang="nl-NL" b="1" dirty="0" err="1" smtClean="0"/>
              <a:t>Projects</a:t>
            </a:r>
            <a:endParaRPr lang="nl-NL" b="1" dirty="0" smtClean="0"/>
          </a:p>
          <a:p>
            <a:r>
              <a:rPr lang="nl-NL" b="1" dirty="0" smtClean="0"/>
              <a:t>Building a NIST Risk Management Framework </a:t>
            </a:r>
            <a:r>
              <a:rPr lang="nl-NL" b="1" dirty="0" err="1" smtClean="0"/>
              <a:t>for</a:t>
            </a:r>
            <a:r>
              <a:rPr lang="nl-NL" b="1" dirty="0" smtClean="0"/>
              <a:t> HIPAA </a:t>
            </a:r>
            <a:r>
              <a:rPr lang="nl-NL" b="1" dirty="0" err="1" smtClean="0"/>
              <a:t>and</a:t>
            </a:r>
            <a:r>
              <a:rPr lang="nl-NL" b="1" dirty="0" smtClean="0"/>
              <a:t> FISMA Compliance</a:t>
            </a:r>
          </a:p>
          <a:p>
            <a:r>
              <a:rPr lang="nl-NL" b="1" dirty="0" smtClean="0"/>
              <a:t>Secure </a:t>
            </a:r>
            <a:r>
              <a:rPr lang="nl-NL" b="1" dirty="0" err="1" smtClean="0"/>
              <a:t>Coding</a:t>
            </a:r>
            <a:r>
              <a:rPr lang="nl-NL" b="1" dirty="0" smtClean="0"/>
              <a:t> Practices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Automated</a:t>
            </a:r>
            <a:r>
              <a:rPr lang="nl-NL" b="1" dirty="0" smtClean="0"/>
              <a:t> Assessment Tools</a:t>
            </a:r>
          </a:p>
          <a:p>
            <a:r>
              <a:rPr lang="nl-NL" b="1" dirty="0" err="1" smtClean="0"/>
              <a:t>Securing</a:t>
            </a:r>
            <a:r>
              <a:rPr lang="nl-NL" b="1" dirty="0" smtClean="0"/>
              <a:t> </a:t>
            </a:r>
            <a:r>
              <a:rPr lang="nl-NL" b="1" dirty="0" err="1" smtClean="0"/>
              <a:t>Legacy</a:t>
            </a:r>
            <a:r>
              <a:rPr lang="nl-NL" b="1" dirty="0" smtClean="0"/>
              <a:t> Industrial Control Systems</a:t>
            </a:r>
          </a:p>
          <a:p>
            <a:r>
              <a:rPr lang="nl-NL" b="1" dirty="0" smtClean="0"/>
              <a:t>Secure Software Engineering Best Practices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C3C1C-FBBF-674F-8C61-D790E829651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164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Three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primary</a:t>
            </a:r>
            <a:r>
              <a:rPr lang="nl-NL" baseline="0" dirty="0" smtClean="0"/>
              <a:t> levels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Users</a:t>
            </a:r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technical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people</a:t>
            </a:r>
            <a:endParaRPr lang="nl-NL" baseline="0" dirty="0" smtClean="0"/>
          </a:p>
          <a:p>
            <a:pPr marL="171450" indent="-171450">
              <a:buFontTx/>
              <a:buChar char="-"/>
            </a:pPr>
            <a:r>
              <a:rPr lang="nl-NL" baseline="0" dirty="0" smtClean="0"/>
              <a:t>Management</a:t>
            </a:r>
          </a:p>
          <a:p>
            <a:pPr marL="171450" indent="-171450">
              <a:buFontTx/>
              <a:buChar char="-"/>
            </a:pPr>
            <a:endParaRPr lang="nl-NL" baseline="0" dirty="0" smtClean="0"/>
          </a:p>
          <a:p>
            <a:pPr marL="171450" indent="-171450">
              <a:buFontTx/>
              <a:buChar char="-"/>
            </a:pPr>
            <a:r>
              <a:rPr lang="nl-NL" baseline="0" dirty="0" smtClean="0"/>
              <a:t>Kind of training: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- face-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-face/classroom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Hands-on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Computer </a:t>
            </a:r>
            <a:r>
              <a:rPr lang="nl-NL" baseline="0" dirty="0" err="1" smtClean="0"/>
              <a:t>based</a:t>
            </a:r>
            <a:r>
              <a:rPr lang="nl-NL" baseline="0" dirty="0" smtClean="0"/>
              <a:t>/</a:t>
            </a:r>
            <a:r>
              <a:rPr lang="nl-NL" baseline="0" dirty="0" err="1" smtClean="0"/>
              <a:t>mooc</a:t>
            </a:r>
            <a:endParaRPr lang="nl-NL" baseline="0" dirty="0" smtClean="0"/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Documentation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multi</a:t>
            </a:r>
            <a:r>
              <a:rPr lang="nl-NL" baseline="0" dirty="0" smtClean="0"/>
              <a:t> media</a:t>
            </a:r>
          </a:p>
          <a:p>
            <a:pPr marL="171450" indent="-171450">
              <a:buFontTx/>
              <a:buChar char="-"/>
            </a:pP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C3C1C-FBBF-674F-8C61-D790E829651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08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System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admin</a:t>
            </a:r>
            <a:r>
              <a:rPr lang="nl-NL" dirty="0" smtClean="0"/>
              <a:t>, </a:t>
            </a:r>
            <a:r>
              <a:rPr lang="nl-NL" dirty="0" err="1" smtClean="0"/>
              <a:t>add</a:t>
            </a:r>
            <a:r>
              <a:rPr lang="nl-NL" dirty="0" smtClean="0"/>
              <a:t> </a:t>
            </a:r>
            <a:r>
              <a:rPr lang="nl-NL" dirty="0" err="1" smtClean="0"/>
              <a:t>togetherm</a:t>
            </a:r>
            <a:r>
              <a:rPr lang="nl-NL" dirty="0" smtClean="0"/>
              <a:t>, </a:t>
            </a:r>
            <a:r>
              <a:rPr lang="nl-NL" dirty="0" err="1" smtClean="0"/>
              <a:t>one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though</a:t>
            </a:r>
            <a:r>
              <a:rPr lang="nl-NL" dirty="0" smtClean="0"/>
              <a:t> </a:t>
            </a:r>
            <a:r>
              <a:rPr lang="nl-NL" dirty="0" err="1" smtClean="0"/>
              <a:t>there</a:t>
            </a:r>
            <a:r>
              <a:rPr lang="nl-NL" dirty="0" smtClean="0"/>
              <a:t> are different </a:t>
            </a:r>
            <a:r>
              <a:rPr lang="nl-NL" dirty="0" err="1" smtClean="0"/>
              <a:t>tasks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General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awareness:</a:t>
            </a:r>
            <a:r>
              <a:rPr lang="nl-NL" baseline="0" dirty="0" smtClean="0"/>
              <a:t> awareness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adequate </a:t>
            </a:r>
            <a:r>
              <a:rPr lang="nl-NL" baseline="0" dirty="0" err="1" smtClean="0"/>
              <a:t>behaviour</a:t>
            </a:r>
            <a:r>
              <a:rPr lang="nl-NL" baseline="0" dirty="0" smtClean="0"/>
              <a:t> in case of </a:t>
            </a:r>
            <a:r>
              <a:rPr lang="nl-NL" baseline="0" dirty="0" err="1" smtClean="0"/>
              <a:t>incidents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C3C1C-FBBF-674F-8C61-D790E829651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53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f.moens@surfnet.n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0121" y="2733709"/>
            <a:ext cx="8654335" cy="1373070"/>
          </a:xfrm>
        </p:spPr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WISE WG STAA </a:t>
            </a:r>
            <a:br>
              <a:rPr lang="nl-NL" dirty="0" smtClean="0"/>
            </a:br>
            <a:r>
              <a:rPr lang="nl-NL" dirty="0" smtClean="0"/>
              <a:t>Awareness </a:t>
            </a:r>
            <a:r>
              <a:rPr lang="nl-NL" dirty="0" err="1" smtClean="0"/>
              <a:t>and</a:t>
            </a:r>
            <a:r>
              <a:rPr lang="nl-NL" dirty="0" smtClean="0"/>
              <a:t> Training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0200" y="4394038"/>
            <a:ext cx="8636000" cy="209182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WISE</a:t>
            </a:r>
            <a:r>
              <a:rPr lang="nl-NL" dirty="0"/>
              <a:t>: a </a:t>
            </a:r>
            <a:r>
              <a:rPr lang="nl-NL" dirty="0" err="1"/>
              <a:t>global</a:t>
            </a:r>
            <a:r>
              <a:rPr lang="nl-NL" dirty="0"/>
              <a:t> trust community </a:t>
            </a:r>
            <a:r>
              <a:rPr lang="nl-NL" dirty="0" err="1"/>
              <a:t>where</a:t>
            </a:r>
            <a:r>
              <a:rPr lang="nl-NL" dirty="0"/>
              <a:t> security experts share information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, </a:t>
            </a:r>
            <a:r>
              <a:rPr lang="nl-NL" dirty="0" err="1"/>
              <a:t>creating</a:t>
            </a:r>
            <a:r>
              <a:rPr lang="nl-NL" dirty="0"/>
              <a:t> </a:t>
            </a:r>
            <a:r>
              <a:rPr lang="nl-NL" dirty="0" err="1"/>
              <a:t>collaboration</a:t>
            </a:r>
            <a:r>
              <a:rPr lang="nl-NL" dirty="0"/>
              <a:t> </a:t>
            </a:r>
            <a:r>
              <a:rPr lang="nl-NL" dirty="0" err="1"/>
              <a:t>among</a:t>
            </a:r>
            <a:r>
              <a:rPr lang="nl-NL" dirty="0"/>
              <a:t> different </a:t>
            </a:r>
            <a:r>
              <a:rPr lang="nl-NL" dirty="0" smtClean="0"/>
              <a:t>e-</a:t>
            </a:r>
            <a:r>
              <a:rPr lang="nl-NL" dirty="0" err="1" smtClean="0"/>
              <a:t>infrastructures</a:t>
            </a:r>
            <a:endParaRPr lang="nl-NL" dirty="0" smtClean="0"/>
          </a:p>
          <a:p>
            <a:r>
              <a:rPr lang="nl-NL" dirty="0" smtClean="0"/>
              <a:t>Update on </a:t>
            </a:r>
            <a:r>
              <a:rPr lang="nl-NL" dirty="0" err="1" smtClean="0"/>
              <a:t>workgroup</a:t>
            </a:r>
            <a:r>
              <a:rPr lang="nl-NL" dirty="0" smtClean="0"/>
              <a:t>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endParaRPr lang="nl-NL" dirty="0" smtClean="0"/>
          </a:p>
          <a:p>
            <a:r>
              <a:rPr lang="nl-NL" dirty="0" smtClean="0"/>
              <a:t>Alf Moens</a:t>
            </a:r>
          </a:p>
          <a:p>
            <a:r>
              <a:rPr lang="nl-NL" dirty="0" smtClean="0"/>
              <a:t>WISE conference </a:t>
            </a:r>
            <a:r>
              <a:rPr lang="nl-NL" dirty="0" err="1" smtClean="0"/>
              <a:t>March</a:t>
            </a:r>
            <a:r>
              <a:rPr lang="nl-NL" dirty="0" smtClean="0"/>
              <a:t> 2017, Amsterdam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Participate</a:t>
            </a:r>
            <a:r>
              <a:rPr lang="nl-NL" dirty="0" smtClean="0"/>
              <a:t> in WISE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 smtClean="0"/>
              <a:t>Interested</a:t>
            </a:r>
            <a:r>
              <a:rPr lang="nl-NL" dirty="0" smtClean="0"/>
              <a:t> in </a:t>
            </a:r>
            <a:r>
              <a:rPr lang="nl-NL" dirty="0" err="1" smtClean="0"/>
              <a:t>any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subjects?</a:t>
            </a:r>
          </a:p>
          <a:p>
            <a:r>
              <a:rPr lang="nl-NL" dirty="0" smtClean="0"/>
              <a:t>Contact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workgoup</a:t>
            </a:r>
            <a:r>
              <a:rPr lang="nl-NL" dirty="0" smtClean="0"/>
              <a:t> </a:t>
            </a:r>
            <a:r>
              <a:rPr lang="nl-NL" dirty="0" err="1" smtClean="0"/>
              <a:t>chair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together</a:t>
            </a:r>
            <a:endParaRPr lang="nl-NL" dirty="0" smtClean="0"/>
          </a:p>
          <a:p>
            <a:r>
              <a:rPr lang="nl-NL" dirty="0" err="1" smtClean="0"/>
              <a:t>Subscribe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workgroup</a:t>
            </a:r>
            <a:r>
              <a:rPr lang="nl-NL" dirty="0" smtClean="0"/>
              <a:t> mailinglist on </a:t>
            </a:r>
            <a:r>
              <a:rPr lang="nl-NL" dirty="0" err="1" smtClean="0"/>
              <a:t>the</a:t>
            </a:r>
            <a:r>
              <a:rPr lang="nl-NL" dirty="0" smtClean="0"/>
              <a:t> WISE website</a:t>
            </a:r>
          </a:p>
          <a:p>
            <a:r>
              <a:rPr lang="nl-NL" dirty="0" err="1" smtClean="0"/>
              <a:t>Submit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training </a:t>
            </a:r>
            <a:r>
              <a:rPr lang="nl-NL" dirty="0" err="1" smtClean="0"/>
              <a:t>ideas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inventory</a:t>
            </a:r>
            <a:r>
              <a:rPr lang="nl-NL" dirty="0" smtClean="0"/>
              <a:t> page or </a:t>
            </a:r>
            <a:r>
              <a:rPr lang="nl-NL" dirty="0" err="1" smtClean="0"/>
              <a:t>send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e-mail </a:t>
            </a:r>
            <a:r>
              <a:rPr lang="nl-NL" dirty="0" err="1" smtClean="0"/>
              <a:t>to</a:t>
            </a:r>
            <a:r>
              <a:rPr lang="nl-NL" dirty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list or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smtClean="0">
                <a:hlinkClick r:id="rId2"/>
              </a:rPr>
              <a:t>alf.moens@surfnet.nl</a:t>
            </a:r>
            <a:endParaRPr lang="nl-NL" dirty="0" smtClean="0"/>
          </a:p>
          <a:p>
            <a:r>
              <a:rPr lang="nl-NL" dirty="0" smtClean="0"/>
              <a:t>Details on </a:t>
            </a:r>
            <a:r>
              <a:rPr lang="nl-NL" dirty="0" err="1" smtClean="0"/>
              <a:t>the</a:t>
            </a:r>
            <a:r>
              <a:rPr lang="nl-NL" dirty="0" smtClean="0"/>
              <a:t> wiki page:</a:t>
            </a:r>
          </a:p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wiki.geant.org</a:t>
            </a:r>
            <a:r>
              <a:rPr lang="nl-NL" dirty="0"/>
              <a:t>/display/WISE/STAA-WG</a:t>
            </a:r>
            <a:endParaRPr lang="nl-NL" dirty="0" smtClean="0"/>
          </a:p>
          <a:p>
            <a:endParaRPr lang="nl-NL" dirty="0" smtClean="0"/>
          </a:p>
          <a:p>
            <a:r>
              <a:rPr lang="nl-NL" sz="3600" dirty="0" err="1" smtClean="0"/>
              <a:t>www.wise-community.org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834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Workshop </a:t>
            </a:r>
            <a:r>
              <a:rPr lang="nl-NL" dirty="0" err="1"/>
              <a:t>M</a:t>
            </a:r>
            <a:r>
              <a:rPr lang="nl-NL" dirty="0" err="1" smtClean="0"/>
              <a:t>arch</a:t>
            </a:r>
            <a:r>
              <a:rPr lang="nl-NL" dirty="0" smtClean="0"/>
              <a:t> 28th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 smtClean="0"/>
              <a:t>Finalise</a:t>
            </a:r>
            <a:r>
              <a:rPr lang="nl-NL" dirty="0" smtClean="0"/>
              <a:t> a list of target </a:t>
            </a:r>
            <a:r>
              <a:rPr lang="nl-NL" dirty="0" err="1" smtClean="0"/>
              <a:t>groups</a:t>
            </a:r>
            <a:endParaRPr lang="nl-NL" dirty="0" smtClean="0"/>
          </a:p>
          <a:p>
            <a:r>
              <a:rPr lang="nl-NL" dirty="0" err="1" smtClean="0"/>
              <a:t>Finalise</a:t>
            </a:r>
            <a:r>
              <a:rPr lang="nl-NL" dirty="0" smtClean="0"/>
              <a:t> list </a:t>
            </a:r>
            <a:r>
              <a:rPr lang="nl-NL" smtClean="0"/>
              <a:t>of training </a:t>
            </a:r>
            <a:r>
              <a:rPr lang="nl-NL" dirty="0" err="1" smtClean="0"/>
              <a:t>and</a:t>
            </a:r>
            <a:r>
              <a:rPr lang="nl-NL" dirty="0" smtClean="0"/>
              <a:t> awareness subjects</a:t>
            </a:r>
          </a:p>
          <a:p>
            <a:r>
              <a:rPr lang="nl-NL" dirty="0" smtClean="0"/>
              <a:t>Draw up </a:t>
            </a:r>
            <a:r>
              <a:rPr lang="nl-NL" dirty="0" err="1" smtClean="0"/>
              <a:t>outline</a:t>
            </a:r>
            <a:r>
              <a:rPr lang="nl-NL" dirty="0" smtClean="0"/>
              <a:t> of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 training plan (high level plan)</a:t>
            </a:r>
          </a:p>
          <a:p>
            <a:r>
              <a:rPr lang="nl-NL" dirty="0" smtClean="0"/>
              <a:t>Draw up a training matrix: </a:t>
            </a:r>
          </a:p>
          <a:p>
            <a:pPr lvl="1"/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available</a:t>
            </a:r>
            <a:r>
              <a:rPr lang="nl-NL" dirty="0" smtClean="0"/>
              <a:t>/</a:t>
            </a:r>
            <a:r>
              <a:rPr lang="nl-NL" dirty="0" err="1" smtClean="0"/>
              <a:t>recommended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are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priorities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representatives</a:t>
            </a:r>
            <a:r>
              <a:rPr lang="nl-NL" dirty="0" smtClean="0"/>
              <a:t> </a:t>
            </a:r>
            <a:r>
              <a:rPr lang="nl-NL" dirty="0" err="1"/>
              <a:t>f</a:t>
            </a:r>
            <a:r>
              <a:rPr lang="nl-NL" dirty="0" err="1" smtClean="0"/>
              <a:t>rom</a:t>
            </a:r>
            <a:r>
              <a:rPr lang="nl-NL" dirty="0" smtClean="0"/>
              <a:t> different e-</a:t>
            </a:r>
            <a:r>
              <a:rPr lang="nl-NL" dirty="0" err="1" smtClean="0"/>
              <a:t>infrastructures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workshop </a:t>
            </a:r>
            <a:r>
              <a:rPr lang="nl-NL" dirty="0" err="1" smtClean="0"/>
              <a:t>tommorrow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5791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The </a:t>
            </a:r>
            <a:r>
              <a:rPr lang="nl-NL" dirty="0"/>
              <a:t>WISE community we </a:t>
            </a:r>
            <a:r>
              <a:rPr lang="nl-NL" dirty="0" err="1"/>
              <a:t>recognise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is a </a:t>
            </a:r>
            <a:r>
              <a:rPr lang="nl-NL" dirty="0" err="1"/>
              <a:t>broad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security </a:t>
            </a:r>
            <a:r>
              <a:rPr lang="nl-NL" dirty="0" smtClean="0"/>
              <a:t>training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awaress</a:t>
            </a:r>
            <a:r>
              <a:rPr lang="nl-NL" dirty="0" smtClean="0"/>
              <a:t> </a:t>
            </a:r>
            <a:r>
              <a:rPr lang="nl-NL" dirty="0" err="1" smtClean="0"/>
              <a:t>materials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there</a:t>
            </a:r>
            <a:r>
              <a:rPr lang="nl-NL" dirty="0" smtClean="0"/>
              <a:t> is a lot of </a:t>
            </a:r>
            <a:r>
              <a:rPr lang="nl-NL" dirty="0" err="1" smtClean="0"/>
              <a:t>material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endParaRPr lang="nl-NL" dirty="0" smtClean="0"/>
          </a:p>
          <a:p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Identify</a:t>
            </a:r>
            <a:r>
              <a:rPr lang="nl-NL" dirty="0" smtClean="0"/>
              <a:t> 5 </a:t>
            </a:r>
            <a:r>
              <a:rPr lang="nl-NL" dirty="0" err="1" smtClean="0"/>
              <a:t>to</a:t>
            </a:r>
            <a:r>
              <a:rPr lang="nl-NL" dirty="0" smtClean="0"/>
              <a:t> 10 most relevant training topics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coming</a:t>
            </a:r>
            <a:r>
              <a:rPr lang="nl-NL" dirty="0" smtClean="0"/>
              <a:t> 3 </a:t>
            </a:r>
            <a:r>
              <a:rPr lang="nl-NL" dirty="0" err="1" smtClean="0"/>
              <a:t>years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 err="1"/>
              <a:t>good</a:t>
            </a:r>
            <a:r>
              <a:rPr lang="nl-NL" dirty="0"/>
              <a:t> training practices; 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/>
              <a:t>information </a:t>
            </a:r>
            <a:r>
              <a:rPr lang="nl-NL" dirty="0" err="1"/>
              <a:t>about</a:t>
            </a:r>
            <a:r>
              <a:rPr lang="nl-NL" dirty="0"/>
              <a:t> relevant </a:t>
            </a:r>
            <a:r>
              <a:rPr lang="nl-NL" dirty="0" err="1"/>
              <a:t>existing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 smtClean="0"/>
              <a:t>infrastructures</a:t>
            </a:r>
            <a:r>
              <a:rPr lang="nl-NL" dirty="0" smtClean="0"/>
              <a:t>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organising</a:t>
            </a:r>
            <a:r>
              <a:rPr lang="nl-NL" dirty="0"/>
              <a:t> joint training events on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smtClean="0"/>
              <a:t>topics;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developing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; </a:t>
            </a:r>
            <a:endParaRPr lang="nl-NL" dirty="0" smtClean="0"/>
          </a:p>
          <a:p>
            <a:pPr lvl="1"/>
            <a:r>
              <a:rPr lang="nl-NL" dirty="0" smtClean="0"/>
              <a:t>set </a:t>
            </a:r>
            <a:r>
              <a:rPr lang="nl-NL" dirty="0"/>
              <a:t>up a basic training </a:t>
            </a:r>
            <a:r>
              <a:rPr lang="nl-NL" dirty="0" err="1"/>
              <a:t>and</a:t>
            </a:r>
            <a:r>
              <a:rPr lang="nl-NL" dirty="0"/>
              <a:t> awareness </a:t>
            </a:r>
            <a:r>
              <a:rPr lang="nl-NL" dirty="0" err="1"/>
              <a:t>programme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organisations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WISE community, </a:t>
            </a:r>
            <a:r>
              <a:rPr lang="nl-NL" dirty="0" err="1"/>
              <a:t>identifying</a:t>
            </a:r>
            <a:r>
              <a:rPr lang="nl-NL" dirty="0"/>
              <a:t>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are </a:t>
            </a:r>
            <a:r>
              <a:rPr lang="nl-NL" dirty="0" err="1"/>
              <a:t>needed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err="1" smtClean="0"/>
              <a:t>Chairs</a:t>
            </a:r>
            <a:r>
              <a:rPr lang="nl-NL" dirty="0" smtClean="0"/>
              <a:t>: Alf Moens (SURFnet) – Jim Marsteller (PSC)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XSEDE Information Security Training</a:t>
            </a:r>
          </a:p>
          <a:p>
            <a:r>
              <a:rPr lang="nl-NL" dirty="0"/>
              <a:t>CTSC training </a:t>
            </a:r>
            <a:r>
              <a:rPr lang="nl-NL" dirty="0" err="1"/>
              <a:t>materials</a:t>
            </a:r>
            <a:r>
              <a:rPr lang="nl-NL" dirty="0"/>
              <a:t>, NSF Cybersecurity </a:t>
            </a:r>
            <a:r>
              <a:rPr lang="nl-NL" dirty="0" err="1"/>
              <a:t>Summit</a:t>
            </a:r>
            <a:endParaRPr lang="nl-NL" dirty="0"/>
          </a:p>
          <a:p>
            <a:r>
              <a:rPr lang="nl-NL" dirty="0" smtClean="0"/>
              <a:t>Transit I </a:t>
            </a:r>
            <a:r>
              <a:rPr lang="nl-NL" dirty="0" err="1" smtClean="0"/>
              <a:t>and</a:t>
            </a:r>
            <a:r>
              <a:rPr lang="nl-NL" dirty="0" smtClean="0"/>
              <a:t> II</a:t>
            </a:r>
          </a:p>
          <a:p>
            <a:r>
              <a:rPr lang="nl-NL" dirty="0" smtClean="0"/>
              <a:t>Risk management workshops</a:t>
            </a:r>
          </a:p>
          <a:p>
            <a:r>
              <a:rPr lang="nl-NL" dirty="0" smtClean="0"/>
              <a:t>Géant DDOS workshop</a:t>
            </a:r>
          </a:p>
          <a:p>
            <a:r>
              <a:rPr lang="nl-NL" dirty="0" smtClean="0"/>
              <a:t>End user training / awareness </a:t>
            </a:r>
            <a:r>
              <a:rPr lang="nl-NL" dirty="0" err="1" smtClean="0"/>
              <a:t>sessions</a:t>
            </a:r>
            <a:endParaRPr lang="nl-NL" dirty="0" smtClean="0"/>
          </a:p>
          <a:p>
            <a:r>
              <a:rPr lang="nl-NL" dirty="0" smtClean="0"/>
              <a:t>SANS</a:t>
            </a:r>
          </a:p>
          <a:p>
            <a:r>
              <a:rPr lang="is-IS" dirty="0" smtClean="0"/>
              <a:t>…</a:t>
            </a:r>
            <a:endParaRPr lang="nl-NL" dirty="0"/>
          </a:p>
          <a:p>
            <a:r>
              <a:rPr lang="nl-NL" dirty="0" err="1" smtClean="0"/>
              <a:t>Your</a:t>
            </a:r>
            <a:r>
              <a:rPr lang="nl-NL" dirty="0" smtClean="0"/>
              <a:t> training?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97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787" y="1"/>
            <a:ext cx="5335324" cy="4648200"/>
          </a:xfr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91" y="1"/>
            <a:ext cx="6563691" cy="5718367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75" y="2324101"/>
            <a:ext cx="5676900" cy="4945784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51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clarification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goals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0202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We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develop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encouraging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sharing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joint development of </a:t>
            </a:r>
            <a:r>
              <a:rPr lang="nl-NL" dirty="0" err="1" smtClean="0"/>
              <a:t>trainings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Organise</a:t>
            </a:r>
            <a:r>
              <a:rPr lang="nl-NL" dirty="0" smtClean="0"/>
              <a:t> special topic </a:t>
            </a:r>
            <a:r>
              <a:rPr lang="nl-NL" dirty="0" err="1" smtClean="0"/>
              <a:t>trainings</a:t>
            </a:r>
            <a:endParaRPr lang="nl-NL" dirty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recommend</a:t>
            </a:r>
            <a:r>
              <a:rPr lang="nl-NL" dirty="0" smtClean="0"/>
              <a:t> a </a:t>
            </a:r>
            <a:r>
              <a:rPr lang="nl-NL" dirty="0" err="1" smtClean="0"/>
              <a:t>good</a:t>
            </a:r>
            <a:r>
              <a:rPr lang="nl-NL" dirty="0" smtClean="0"/>
              <a:t> training </a:t>
            </a:r>
            <a:r>
              <a:rPr lang="nl-NL" dirty="0" err="1" smtClean="0"/>
              <a:t>practice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r>
              <a:rPr lang="nl-NL" dirty="0" smtClean="0"/>
              <a:t> </a:t>
            </a:r>
            <a:r>
              <a:rPr lang="nl-NL" dirty="0" err="1" smtClean="0"/>
              <a:t>upon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experience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focus </a:t>
            </a:r>
            <a:r>
              <a:rPr lang="nl-NL" dirty="0" err="1" smtClean="0"/>
              <a:t>be</a:t>
            </a:r>
            <a:r>
              <a:rPr lang="nl-NL" dirty="0" smtClean="0"/>
              <a:t>? </a:t>
            </a:r>
          </a:p>
          <a:p>
            <a:pPr lvl="1"/>
            <a:r>
              <a:rPr lang="nl-NL" dirty="0" smtClean="0"/>
              <a:t>Special topics: DDOS </a:t>
            </a:r>
            <a:r>
              <a:rPr lang="nl-NL" dirty="0" err="1" smtClean="0"/>
              <a:t>mitigation</a:t>
            </a:r>
            <a:r>
              <a:rPr lang="nl-NL" dirty="0" smtClean="0"/>
              <a:t>, monitoring, log file analysis</a:t>
            </a:r>
          </a:p>
          <a:p>
            <a:pPr lvl="1"/>
            <a:r>
              <a:rPr lang="nl-NL" dirty="0" smtClean="0"/>
              <a:t>End user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pPr lvl="1"/>
            <a:r>
              <a:rPr lang="nl-NL" dirty="0" smtClean="0"/>
              <a:t>Security management, security </a:t>
            </a:r>
            <a:r>
              <a:rPr lang="nl-NL" dirty="0" err="1" smtClean="0"/>
              <a:t>governance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compliance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563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STAA: </a:t>
            </a:r>
            <a:r>
              <a:rPr lang="nl-NL" dirty="0" err="1"/>
              <a:t>clarification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smtClean="0"/>
              <a:t>goals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might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Schedule special topic workshops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(DDOS)</a:t>
            </a:r>
          </a:p>
          <a:p>
            <a:pPr lvl="1"/>
            <a:r>
              <a:rPr lang="nl-NL" dirty="0" err="1" smtClean="0"/>
              <a:t>Negotiate</a:t>
            </a:r>
            <a:r>
              <a:rPr lang="nl-NL" dirty="0" smtClean="0"/>
              <a:t> </a:t>
            </a:r>
            <a:r>
              <a:rPr lang="nl-NL" dirty="0" err="1" smtClean="0"/>
              <a:t>terms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conditions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materials</a:t>
            </a:r>
            <a:r>
              <a:rPr lang="nl-NL" dirty="0" smtClean="0"/>
              <a:t> or </a:t>
            </a:r>
            <a:r>
              <a:rPr lang="nl-NL" dirty="0" err="1" smtClean="0"/>
              <a:t>for</a:t>
            </a:r>
            <a:r>
              <a:rPr lang="nl-NL" dirty="0" smtClean="0"/>
              <a:t> commercial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classroom </a:t>
            </a:r>
            <a:r>
              <a:rPr lang="nl-NL" dirty="0" err="1" smtClean="0"/>
              <a:t>trainings</a:t>
            </a:r>
            <a:r>
              <a:rPr lang="nl-NL" dirty="0" smtClean="0"/>
              <a:t> on </a:t>
            </a:r>
            <a:r>
              <a:rPr lang="nl-NL" dirty="0" err="1" smtClean="0"/>
              <a:t>location</a:t>
            </a:r>
            <a:r>
              <a:rPr lang="nl-NL" dirty="0" smtClean="0"/>
              <a:t> or remote</a:t>
            </a:r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self</a:t>
            </a:r>
            <a:r>
              <a:rPr lang="nl-NL" dirty="0" smtClean="0"/>
              <a:t> </a:t>
            </a:r>
            <a:r>
              <a:rPr lang="nl-NL" dirty="0" err="1" smtClean="0"/>
              <a:t>paced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or computer </a:t>
            </a:r>
            <a:r>
              <a:rPr lang="nl-NL" dirty="0" err="1" smtClean="0"/>
              <a:t>assisted</a:t>
            </a:r>
            <a:r>
              <a:rPr lang="nl-NL" dirty="0" smtClean="0"/>
              <a:t> (</a:t>
            </a:r>
            <a:r>
              <a:rPr lang="nl-NL" dirty="0" err="1" smtClean="0"/>
              <a:t>mooc</a:t>
            </a:r>
            <a:r>
              <a:rPr lang="nl-NL" dirty="0" smtClean="0"/>
              <a:t>)</a:t>
            </a:r>
          </a:p>
          <a:p>
            <a:r>
              <a:rPr lang="nl-NL" dirty="0" smtClean="0"/>
              <a:t>Or </a:t>
            </a:r>
            <a:r>
              <a:rPr lang="nl-NL" dirty="0" err="1" smtClean="0"/>
              <a:t>just</a:t>
            </a:r>
            <a:r>
              <a:rPr lang="nl-NL" dirty="0" smtClean="0"/>
              <a:t> a </a:t>
            </a:r>
            <a:r>
              <a:rPr lang="nl-NL" dirty="0" err="1" smtClean="0"/>
              <a:t>book</a:t>
            </a:r>
            <a:r>
              <a:rPr lang="nl-NL" dirty="0"/>
              <a:t>,</a:t>
            </a:r>
            <a:r>
              <a:rPr lang="nl-NL" dirty="0" smtClean="0"/>
              <a:t> a reader or a wiki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533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target </a:t>
            </a:r>
            <a:r>
              <a:rPr lang="nl-NL" dirty="0" err="1" smtClean="0"/>
              <a:t>groups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599316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Management/</a:t>
            </a:r>
            <a:r>
              <a:rPr lang="nl-NL" dirty="0" err="1" smtClean="0"/>
              <a:t>governance</a:t>
            </a:r>
            <a:endParaRPr lang="nl-NL" dirty="0" smtClean="0"/>
          </a:p>
          <a:p>
            <a:r>
              <a:rPr lang="nl-NL" dirty="0" smtClean="0"/>
              <a:t>Architect, designer (</a:t>
            </a:r>
            <a:r>
              <a:rPr lang="nl-NL" dirty="0" err="1" smtClean="0"/>
              <a:t>infrastructure</a:t>
            </a:r>
            <a:r>
              <a:rPr lang="nl-NL" dirty="0" smtClean="0"/>
              <a:t>, software, AAI)</a:t>
            </a:r>
            <a:endParaRPr lang="nl-NL" dirty="0" smtClean="0"/>
          </a:p>
          <a:p>
            <a:r>
              <a:rPr lang="nl-NL" dirty="0" err="1" smtClean="0"/>
              <a:t>Admins</a:t>
            </a:r>
            <a:r>
              <a:rPr lang="nl-NL" dirty="0" smtClean="0"/>
              <a:t>/operators (Systems </a:t>
            </a:r>
            <a:r>
              <a:rPr lang="nl-NL" dirty="0" smtClean="0"/>
              <a:t>management, system </a:t>
            </a:r>
            <a:r>
              <a:rPr lang="nl-NL" dirty="0" smtClean="0"/>
              <a:t>administrators, </a:t>
            </a:r>
            <a:r>
              <a:rPr lang="nl-NL" dirty="0" err="1" smtClean="0"/>
              <a:t>network</a:t>
            </a:r>
            <a:r>
              <a:rPr lang="nl-NL" dirty="0" smtClean="0"/>
              <a:t> engineers</a:t>
            </a:r>
          </a:p>
          <a:p>
            <a:r>
              <a:rPr lang="nl-NL" dirty="0" smtClean="0"/>
              <a:t>Security </a:t>
            </a:r>
            <a:r>
              <a:rPr lang="nl-NL" dirty="0" err="1" smtClean="0"/>
              <a:t>specialists</a:t>
            </a:r>
            <a:endParaRPr lang="nl-NL" dirty="0" smtClean="0"/>
          </a:p>
          <a:p>
            <a:r>
              <a:rPr lang="nl-NL" dirty="0" smtClean="0"/>
              <a:t>User </a:t>
            </a:r>
            <a:r>
              <a:rPr lang="nl-NL" dirty="0" err="1" smtClean="0"/>
              <a:t>coordinators</a:t>
            </a:r>
            <a:r>
              <a:rPr lang="nl-NL" dirty="0" smtClean="0"/>
              <a:t> (</a:t>
            </a:r>
            <a:r>
              <a:rPr lang="nl-NL" dirty="0" err="1" smtClean="0"/>
              <a:t>responsible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of users, </a:t>
            </a:r>
            <a:r>
              <a:rPr lang="nl-NL" dirty="0" err="1" smtClean="0"/>
              <a:t>main</a:t>
            </a:r>
            <a:r>
              <a:rPr lang="nl-NL" dirty="0" smtClean="0"/>
              <a:t> contact point)</a:t>
            </a:r>
            <a:endParaRPr lang="nl-NL" dirty="0" smtClean="0"/>
          </a:p>
          <a:p>
            <a:r>
              <a:rPr lang="nl-NL" dirty="0" smtClean="0"/>
              <a:t>Users </a:t>
            </a:r>
            <a:r>
              <a:rPr lang="nl-NL" dirty="0" err="1" smtClean="0"/>
              <a:t>and</a:t>
            </a:r>
            <a:r>
              <a:rPr lang="nl-NL" dirty="0" smtClean="0"/>
              <a:t> special communities</a:t>
            </a:r>
            <a:endParaRPr lang="nl-NL" dirty="0" smtClean="0"/>
          </a:p>
          <a:p>
            <a:r>
              <a:rPr lang="nl-NL" dirty="0" smtClean="0"/>
              <a:t>Software </a:t>
            </a:r>
            <a:r>
              <a:rPr lang="nl-NL" dirty="0" err="1" smtClean="0"/>
              <a:t>developers</a:t>
            </a:r>
            <a:endParaRPr lang="nl-NL" dirty="0" smtClean="0"/>
          </a:p>
          <a:p>
            <a:r>
              <a:rPr lang="nl-NL" dirty="0" err="1" smtClean="0"/>
              <a:t>Acquisition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102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subjects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500992"/>
              </p:ext>
            </p:extLst>
          </p:nvPr>
        </p:nvGraphicFramePr>
        <p:xfrm>
          <a:off x="0" y="0"/>
          <a:ext cx="12192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6096000"/>
              </a:tblGrid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Subject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Target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group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Laws</a:t>
                      </a:r>
                      <a:r>
                        <a:rPr lang="nl-NL" dirty="0" smtClean="0"/>
                        <a:t> &amp; </a:t>
                      </a:r>
                      <a:r>
                        <a:rPr lang="nl-NL" dirty="0" err="1" smtClean="0"/>
                        <a:t>Regulations</a:t>
                      </a:r>
                      <a:r>
                        <a:rPr lang="nl-NL" dirty="0" smtClean="0"/>
                        <a:t> (privacy,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smtClean="0"/>
                        <a:t>data </a:t>
                      </a:r>
                      <a:r>
                        <a:rPr lang="nl-NL" baseline="0" dirty="0" err="1" smtClean="0"/>
                        <a:t>protection</a:t>
                      </a:r>
                      <a:r>
                        <a:rPr lang="nl-NL" baseline="0" dirty="0" smtClean="0"/>
                        <a:t>, export</a:t>
                      </a:r>
                      <a:r>
                        <a:rPr lang="nl-NL" baseline="0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management, users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Secure</a:t>
                      </a:r>
                      <a:r>
                        <a:rPr lang="nl-NL" baseline="0" dirty="0" smtClean="0"/>
                        <a:t> 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User, user </a:t>
                      </a:r>
                      <a:r>
                        <a:rPr lang="nl-NL" dirty="0" err="1" smtClean="0"/>
                        <a:t>coordinator</a:t>
                      </a:r>
                      <a:r>
                        <a:rPr lang="nl-NL" dirty="0" smtClean="0"/>
                        <a:t>,</a:t>
                      </a:r>
                      <a:r>
                        <a:rPr lang="nl-NL" baseline="0" dirty="0" smtClean="0"/>
                        <a:t> contractor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hardening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System operations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baseline="0" dirty="0" smtClean="0"/>
                        <a:t> engineering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pPr lvl="1"/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engineering, </a:t>
                      </a:r>
                      <a:r>
                        <a:rPr lang="nl-NL" dirty="0" smtClean="0"/>
                        <a:t>response </a:t>
                      </a:r>
                      <a:r>
                        <a:rPr lang="nl-NL" dirty="0" smtClean="0"/>
                        <a:t>teams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teams</a:t>
                      </a:r>
                      <a:endParaRPr lang="nl-NL" dirty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 respons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analysis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</a:t>
                      </a:r>
                      <a:r>
                        <a:rPr lang="nl-NL" dirty="0" smtClean="0"/>
                        <a:t>teams</a:t>
                      </a:r>
                    </a:p>
                  </a:txBody>
                  <a:tcPr/>
                </a:tc>
              </a:tr>
              <a:tr h="64150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Contigency</a:t>
                      </a:r>
                      <a:r>
                        <a:rPr lang="nl-NL" dirty="0" smtClean="0"/>
                        <a:t> planning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disaster recovery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Management, </a:t>
                      </a:r>
                      <a:r>
                        <a:rPr lang="nl-NL" dirty="0" err="1" smtClean="0"/>
                        <a:t>governance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user </a:t>
                      </a:r>
                      <a:r>
                        <a:rPr lang="nl-NL" dirty="0" err="1" smtClean="0"/>
                        <a:t>coordinator</a:t>
                      </a:r>
                      <a:r>
                        <a:rPr lang="nl-NL" dirty="0" smtClean="0"/>
                        <a:t>, response team</a:t>
                      </a:r>
                    </a:p>
                  </a:txBody>
                  <a:tcPr/>
                </a:tc>
              </a:tr>
              <a:tr h="64150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Organisation</a:t>
                      </a:r>
                      <a:r>
                        <a:rPr lang="nl-NL" dirty="0" smtClean="0"/>
                        <a:t>,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roles</a:t>
                      </a:r>
                      <a:r>
                        <a:rPr lang="nl-NL" baseline="0" dirty="0" smtClean="0"/>
                        <a:t>, </a:t>
                      </a:r>
                      <a:r>
                        <a:rPr lang="nl-NL" baseline="0" dirty="0" err="1" smtClean="0"/>
                        <a:t>responsibilities</a:t>
                      </a:r>
                      <a:r>
                        <a:rPr lang="nl-NL" baseline="0" dirty="0" smtClean="0"/>
                        <a:t> (</a:t>
                      </a:r>
                      <a:r>
                        <a:rPr lang="nl-NL" baseline="0" dirty="0" err="1" smtClean="0"/>
                        <a:t>generic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introduction</a:t>
                      </a:r>
                      <a:r>
                        <a:rPr lang="nl-NL" baseline="0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All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AAI proces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procedures, FIM, SSO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user </a:t>
                      </a:r>
                      <a:r>
                        <a:rPr lang="nl-NL" dirty="0" err="1" smtClean="0"/>
                        <a:t>coordinator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design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Architect,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network</a:t>
                      </a:r>
                      <a:r>
                        <a:rPr lang="nl-NL" baseline="0" dirty="0" smtClean="0"/>
                        <a:t> engineer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smtClean="0"/>
                        <a:t>General </a:t>
                      </a:r>
                      <a:r>
                        <a:rPr lang="nl-NL" dirty="0" err="1" smtClean="0"/>
                        <a:t>use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and</a:t>
                      </a:r>
                      <a:r>
                        <a:rPr lang="nl-NL" baseline="0" dirty="0" smtClean="0"/>
                        <a:t> awareness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Users, user </a:t>
                      </a:r>
                      <a:r>
                        <a:rPr lang="nl-NL" dirty="0" err="1" smtClean="0"/>
                        <a:t>coordinator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all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Developing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maintaining</a:t>
                      </a:r>
                      <a:r>
                        <a:rPr lang="nl-NL" dirty="0" smtClean="0"/>
                        <a:t> policies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procedures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Management, </a:t>
                      </a:r>
                      <a:r>
                        <a:rPr lang="nl-NL" dirty="0" err="1" smtClean="0"/>
                        <a:t>governance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Applying</a:t>
                      </a:r>
                      <a:r>
                        <a:rPr lang="nl-NL" dirty="0" smtClean="0"/>
                        <a:t> policies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Architect, 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user </a:t>
                      </a:r>
                      <a:r>
                        <a:rPr lang="nl-NL" dirty="0" err="1" smtClean="0"/>
                        <a:t>coodinator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acquisition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Acquistion</a:t>
                      </a:r>
                      <a:endParaRPr lang="nl-NL" dirty="0" smtClean="0"/>
                    </a:p>
                  </a:txBody>
                  <a:tcPr/>
                </a:tc>
              </a:tr>
              <a:tr h="371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Decommissioning</a:t>
                      </a:r>
                      <a:r>
                        <a:rPr lang="nl-NL" dirty="0" smtClean="0"/>
                        <a:t> (data </a:t>
                      </a:r>
                      <a:r>
                        <a:rPr lang="nl-NL" dirty="0" err="1" smtClean="0"/>
                        <a:t>leakage</a:t>
                      </a:r>
                      <a:r>
                        <a:rPr lang="nl-NL" dirty="0" smtClean="0"/>
                        <a:t> prevention)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Admins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governance</a:t>
                      </a:r>
                      <a:r>
                        <a:rPr lang="nl-NL" dirty="0" smtClean="0"/>
                        <a:t>, user </a:t>
                      </a:r>
                      <a:r>
                        <a:rPr lang="nl-NL" dirty="0" err="1" smtClean="0"/>
                        <a:t>coordinator</a:t>
                      </a:r>
                      <a:endParaRPr lang="nl-NL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5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Fill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754693"/>
              </p:ext>
            </p:extLst>
          </p:nvPr>
        </p:nvGraphicFramePr>
        <p:xfrm>
          <a:off x="128334" y="2096169"/>
          <a:ext cx="1182303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66"/>
                <a:gridCol w="1255292"/>
                <a:gridCol w="1477879"/>
                <a:gridCol w="1477879"/>
                <a:gridCol w="1477879"/>
                <a:gridCol w="1477879"/>
                <a:gridCol w="1477879"/>
                <a:gridCol w="1477879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Management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Sysadmin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Network engineer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 </a:t>
                      </a:r>
                      <a:r>
                        <a:rPr lang="nl-NL" dirty="0" err="1" smtClean="0"/>
                        <a:t>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Developers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CSIRT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</a:t>
                      </a:r>
                      <a:r>
                        <a:rPr lang="nl-NL" dirty="0" smtClean="0"/>
                        <a:t>&amp; </a:t>
                      </a:r>
                      <a:r>
                        <a:rPr lang="nl-NL" dirty="0" err="1" smtClean="0"/>
                        <a:t>regulation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</a:t>
                      </a:r>
                      <a:r>
                        <a:rPr lang="nl-NL" baseline="0" dirty="0" smtClean="0"/>
                        <a:t> respons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NA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Sec. SW </a:t>
                      </a:r>
                      <a:r>
                        <a:rPr lang="nl-NL" dirty="0" err="1" smtClean="0"/>
                        <a:t>dev</a:t>
                      </a:r>
                      <a:r>
                        <a:rPr lang="nl-NL" dirty="0" smtClean="0"/>
                        <a:t>.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2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6333</TotalTime>
  <Words>805</Words>
  <Application>Microsoft Macintosh PowerPoint</Application>
  <PresentationFormat>Breedbeeld</PresentationFormat>
  <Paragraphs>156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Trebuchet MS</vt:lpstr>
      <vt:lpstr>Arial</vt:lpstr>
      <vt:lpstr>Berlijn</vt:lpstr>
      <vt:lpstr> WISE WG STAA  Awareness and Training</vt:lpstr>
      <vt:lpstr>STAA: Security Training and Awareness</vt:lpstr>
      <vt:lpstr>STAA: Some example trainings</vt:lpstr>
      <vt:lpstr>PowerPoint-presentatie</vt:lpstr>
      <vt:lpstr>STAA: clarification of the goals</vt:lpstr>
      <vt:lpstr>STAA: clarification of the goals (2)</vt:lpstr>
      <vt:lpstr>STAA: training target groups</vt:lpstr>
      <vt:lpstr>STAA: Training subjects</vt:lpstr>
      <vt:lpstr>Fill in the gaps</vt:lpstr>
      <vt:lpstr>Participate in WISE</vt:lpstr>
      <vt:lpstr>Workshop March 28th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Alf Moens</cp:lastModifiedBy>
  <cp:revision>62</cp:revision>
  <cp:lastPrinted>2016-07-18T17:11:35Z</cp:lastPrinted>
  <dcterms:created xsi:type="dcterms:W3CDTF">2016-01-22T15:44:02Z</dcterms:created>
  <dcterms:modified xsi:type="dcterms:W3CDTF">2017-03-28T08:18:45Z</dcterms:modified>
</cp:coreProperties>
</file>