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4" r:id="rId18"/>
    <p:sldId id="273" r:id="rId19"/>
    <p:sldId id="275" r:id="rId20"/>
    <p:sldId id="271" r:id="rId21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8052"/>
    <a:srgbClr val="FFC00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95"/>
    <p:restoredTop sz="77347"/>
  </p:normalViewPr>
  <p:slideViewPr>
    <p:cSldViewPr snapToGrid="0" snapToObjects="1">
      <p:cViewPr varScale="1">
        <p:scale>
          <a:sx n="97" d="100"/>
          <a:sy n="97" d="100"/>
        </p:scale>
        <p:origin x="152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164D0-3721-4E4B-B5D7-42F424681339}" type="datetimeFigureOut">
              <a:rPr lang="en-IT" smtClean="0"/>
              <a:t>07/03/23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975CF1-A476-0840-BF08-6802CC05F69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01950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975CF1-A476-0840-BF08-6802CC05F699}" type="slidenum">
              <a:rPr lang="en-IT" smtClean="0"/>
              <a:t>1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334453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A96C9-72A5-2B42-818A-7A29C65B56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4AC26E-DBC8-2147-AA49-E97BA348FF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3E189B-CE89-4542-86FA-81E77B72B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0CAC-8A43-8648-9E21-175C4880A13A}" type="datetimeFigureOut">
              <a:rPr lang="en-IT" smtClean="0"/>
              <a:t>07/03/23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EC0C55-9405-A242-86BB-EA9EF0146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F1AE6-BC6F-2940-8E6D-3388C7ADF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55CA5-A8AB-4644-A064-5F9EBA3B064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222999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158CD-F367-AE44-B1E7-64181D705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ABE572-8290-8D49-855C-675DE27725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0C349-9196-6147-82BA-E76747904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0CAC-8A43-8648-9E21-175C4880A13A}" type="datetimeFigureOut">
              <a:rPr lang="en-IT" smtClean="0"/>
              <a:t>07/03/23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1D1DED-F9A8-D24A-B8AD-515A0CE41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EC92B4-C12A-3A4D-9940-F2B154710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55CA5-A8AB-4644-A064-5F9EBA3B064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058182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0750DA-873E-EE44-AD21-1CCBDAC363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86CB8F-59C8-0C44-AFF5-004ADF69D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F0B857-7373-EB4D-9178-2B8BCD08B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0CAC-8A43-8648-9E21-175C4880A13A}" type="datetimeFigureOut">
              <a:rPr lang="en-IT" smtClean="0"/>
              <a:t>07/03/23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9EF39E-DA5E-6D4A-9100-9D970969F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BA3A0-BCAF-064F-888C-78A8DF80A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55CA5-A8AB-4644-A064-5F9EBA3B064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795743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C830C7B-38CE-2740-97DA-228E7558E99B}"/>
              </a:ext>
            </a:extLst>
          </p:cNvPr>
          <p:cNvSpPr/>
          <p:nvPr userDrawn="1"/>
        </p:nvSpPr>
        <p:spPr>
          <a:xfrm>
            <a:off x="0" y="6566210"/>
            <a:ext cx="12192000" cy="338554"/>
          </a:xfrm>
          <a:prstGeom prst="rect">
            <a:avLst/>
          </a:prstGeom>
          <a:solidFill>
            <a:srgbClr val="0780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995B83-BDC5-B848-B89B-D44250E6D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12161-251D-304B-8923-7AEC1AB2DC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A91C71-72EF-E340-941C-5649A175E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0CAC-8A43-8648-9E21-175C4880A13A}" type="datetimeFigureOut">
              <a:rPr lang="en-IT" smtClean="0"/>
              <a:t>07/03/23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6911C-2EBC-6C42-941F-65645C4A2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9557C4-CFCF-634E-A823-7B32C0ECA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T" dirty="0"/>
              <a:t>Lorenzo Bracciale – Uniroma2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88AFD5-7032-9342-B9EF-25086EF7A038}"/>
              </a:ext>
            </a:extLst>
          </p:cNvPr>
          <p:cNvSpPr txBox="1"/>
          <p:nvPr userDrawn="1"/>
        </p:nvSpPr>
        <p:spPr>
          <a:xfrm>
            <a:off x="10471468" y="6542828"/>
            <a:ext cx="1455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600" i="1" dirty="0">
                <a:solidFill>
                  <a:schemeClr val="bg1"/>
                </a:solidFill>
              </a:rPr>
              <a:t>Emanuele Raso</a:t>
            </a:r>
          </a:p>
        </p:txBody>
      </p:sp>
    </p:spTree>
    <p:extLst>
      <p:ext uri="{BB962C8B-B14F-4D97-AF65-F5344CB8AC3E}">
        <p14:creationId xmlns:p14="http://schemas.microsoft.com/office/powerpoint/2010/main" val="3275826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56AC8-4A19-E248-9C62-80D14C595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EE152-0BB2-624F-8A29-DF8B61E911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EF59E6-153E-1A4F-A659-5AB6EEA40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0CAC-8A43-8648-9E21-175C4880A13A}" type="datetimeFigureOut">
              <a:rPr lang="en-IT" smtClean="0"/>
              <a:t>07/03/23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C06CA-A5B2-364C-91B0-850AE08C1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C5572-2E5F-0A43-9A1D-FD0C6DDA8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55CA5-A8AB-4644-A064-5F9EBA3B064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566329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7AEBF-32FD-A94C-BBA1-8B076657B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3311D-497E-A543-816A-C58A2E665C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4959F7-478F-D644-9660-454566C5CA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70D031-7137-D944-AE22-2478EBF3D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0CAC-8A43-8648-9E21-175C4880A13A}" type="datetimeFigureOut">
              <a:rPr lang="en-IT" smtClean="0"/>
              <a:t>07/03/23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5536DC-657E-044F-AC59-ED5603AFF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1659CB-B67F-6B44-91C7-BD44B693B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55CA5-A8AB-4644-A064-5F9EBA3B064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71030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3122D-E1DB-C94C-BA9D-2ADD88CF2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38A5C5-BC28-FE42-9457-A6D19B8D5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1B8912-C3C4-914E-AAC0-3C2B9E660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4715E2-93B0-594F-B39E-5D8E17CEC3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B4A471-89A1-8542-9C95-913A0D4B0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3D9F40-DF30-454B-A5F2-B9377371D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0CAC-8A43-8648-9E21-175C4880A13A}" type="datetimeFigureOut">
              <a:rPr lang="en-IT" smtClean="0"/>
              <a:t>07/03/23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EC8E4A-616F-064A-8AE0-B5EDFFC09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873D6F-C02D-624F-B58C-A21C25260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55CA5-A8AB-4644-A064-5F9EBA3B064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239548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0C40A-94E1-D44A-8918-C02E7DB10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909E28-A835-AB42-9DE2-BF2A77909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0CAC-8A43-8648-9E21-175C4880A13A}" type="datetimeFigureOut">
              <a:rPr lang="en-IT" smtClean="0"/>
              <a:t>07/03/23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7379D1-B5EF-E947-BD23-635C22A56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D528EB-FA3F-D84B-BE1B-CAD9E46B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55CA5-A8AB-4644-A064-5F9EBA3B064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443230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F40F6A-23C0-1E4F-A58B-D8EB8B938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0CAC-8A43-8648-9E21-175C4880A13A}" type="datetimeFigureOut">
              <a:rPr lang="en-IT" smtClean="0"/>
              <a:t>07/03/23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5B2779-C66F-C547-8320-DBD746DD6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BDB6D7-8B73-A441-8309-29055D40B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55CA5-A8AB-4644-A064-5F9EBA3B064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268653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9BD3B-9BE5-A045-AEFC-90BB68876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B98FF5-68F9-BE4F-9432-B1FE4FA51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06BB6F-B488-6D48-B1A8-1CE887D0A2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73EA33-94FB-1A40-B9E1-68EF66457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0CAC-8A43-8648-9E21-175C4880A13A}" type="datetimeFigureOut">
              <a:rPr lang="en-IT" smtClean="0"/>
              <a:t>07/03/23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45F50C-1E51-694C-9AFF-410DE525C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268A21-5A49-BC45-A4A4-7E2A470AC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55CA5-A8AB-4644-A064-5F9EBA3B064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8167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41E8B-2EA5-3543-AA0F-680C9DBF2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F3ED80-698A-E74D-B901-700B097C10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435AD3-7C8A-1E46-9BDD-45E894B90D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721414-F6DD-464B-B62A-9AA403625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0CAC-8A43-8648-9E21-175C4880A13A}" type="datetimeFigureOut">
              <a:rPr lang="en-IT" smtClean="0"/>
              <a:t>07/03/23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9DB896-B063-8045-B0CD-BA4FEED5A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2E6576-F40C-7C41-84FF-39E755957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55CA5-A8AB-4644-A064-5F9EBA3B064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72483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A907A1-C17F-A04D-80E9-B33928CC9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2B6AB8-FE35-8946-89BB-073F69080D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9697-E883-204F-8815-4E75067074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D0CAC-8A43-8648-9E21-175C4880A13A}" type="datetimeFigureOut">
              <a:rPr lang="en-IT" smtClean="0"/>
              <a:t>07/03/23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935441-3B1E-AC44-9F05-C19108BD24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D8F70F-C905-8746-9AA3-529853AA5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T" dirty="0"/>
              <a:t>Lorenzo Bracciale – Uniroma2</a:t>
            </a:r>
          </a:p>
        </p:txBody>
      </p:sp>
    </p:spTree>
    <p:extLst>
      <p:ext uri="{BB962C8B-B14F-4D97-AF65-F5344CB8AC3E}">
        <p14:creationId xmlns:p14="http://schemas.microsoft.com/office/powerpoint/2010/main" val="3466439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eprint.iacr.org/2017/833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6.svg"/><Relationship Id="rId7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Relationship Id="rId9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reepik.com/" TargetMode="External"/><Relationship Id="rId3" Type="http://schemas.openxmlformats.org/officeDocument/2006/relationships/image" Target="../media/image14.pn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10" Type="http://schemas.openxmlformats.org/officeDocument/2006/relationships/hyperlink" Target="https://www.flaticon.com/" TargetMode="External"/><Relationship Id="rId4" Type="http://schemas.openxmlformats.org/officeDocument/2006/relationships/image" Target="../media/image15.png"/><Relationship Id="rId9" Type="http://schemas.openxmlformats.org/officeDocument/2006/relationships/hyperlink" Target="https://www.flaticon.com/authors/roundicons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sv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22.png"/><Relationship Id="rId7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sv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4.svg"/><Relationship Id="rId4" Type="http://schemas.openxmlformats.org/officeDocument/2006/relationships/image" Target="../media/image13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8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945-8A99-434A-94A9-24692C4FB4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00539" y="1600201"/>
            <a:ext cx="10190922" cy="2387600"/>
          </a:xfrm>
        </p:spPr>
        <p:txBody>
          <a:bodyPr>
            <a:normAutofit fontScale="90000"/>
          </a:bodyPr>
          <a:lstStyle/>
          <a:p>
            <a:r>
              <a:rPr lang="en-GB" b="1" dirty="0" err="1"/>
              <a:t>ABEBox</a:t>
            </a:r>
            <a:r>
              <a:rPr lang="en-GB" dirty="0"/>
              <a:t>: end-to-end encryption for Cloud-based file sharing services</a:t>
            </a:r>
            <a:endParaRPr lang="en-I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70E837-AE50-F345-A9F6-48AE1A0E77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46174"/>
            <a:ext cx="9144000" cy="747793"/>
          </a:xfrm>
        </p:spPr>
        <p:txBody>
          <a:bodyPr>
            <a:normAutofit fontScale="92500" lnSpcReduction="20000"/>
          </a:bodyPr>
          <a:lstStyle/>
          <a:p>
            <a:r>
              <a:rPr lang="en-IT" dirty="0"/>
              <a:t>Emanuele Raso </a:t>
            </a:r>
          </a:p>
          <a:p>
            <a:r>
              <a:rPr lang="en-IT" dirty="0"/>
              <a:t>University of Rome "Tor Vergata"</a:t>
            </a:r>
          </a:p>
        </p:txBody>
      </p:sp>
      <p:pic>
        <p:nvPicPr>
          <p:cNvPr id="14338" name="Picture 2" descr="Università di Roma Tor Vergata - Il logo ufficiale d&amp;#39;Ateneo dell&amp;#39;Università  degli Studi di Roma Tor Vergata, adottato nel 2009. | Facebook">
            <a:extLst>
              <a:ext uri="{FF2B5EF4-FFF2-40B4-BE49-F238E27FC236}">
                <a16:creationId xmlns:a16="http://schemas.microsoft.com/office/drawing/2014/main" id="{734BF1B1-85B6-B34F-B5B5-06A02109C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A3BBAF4-D800-B349-8496-8FEA73DAD85C}"/>
              </a:ext>
            </a:extLst>
          </p:cNvPr>
          <p:cNvSpPr txBox="1"/>
          <p:nvPr/>
        </p:nvSpPr>
        <p:spPr>
          <a:xfrm>
            <a:off x="3947099" y="3987801"/>
            <a:ext cx="3970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E. Raso, L. </a:t>
            </a:r>
            <a:r>
              <a:rPr lang="en-GB" i="1" dirty="0" err="1"/>
              <a:t>Bracciale</a:t>
            </a:r>
            <a:r>
              <a:rPr lang="en-GB" i="1" dirty="0"/>
              <a:t> , P. </a:t>
            </a:r>
            <a:r>
              <a:rPr lang="en-GB" i="1" dirty="0" err="1"/>
              <a:t>Loreti</a:t>
            </a:r>
            <a:r>
              <a:rPr lang="en-GB" i="1" dirty="0"/>
              <a:t>, G. Bianchi</a:t>
            </a:r>
            <a:endParaRPr lang="en-IT" i="1" dirty="0"/>
          </a:p>
        </p:txBody>
      </p:sp>
    </p:spTree>
    <p:extLst>
      <p:ext uri="{BB962C8B-B14F-4D97-AF65-F5344CB8AC3E}">
        <p14:creationId xmlns:p14="http://schemas.microsoft.com/office/powerpoint/2010/main" val="825953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88D48-D40A-7645-B6D5-837A2FE30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Key scraping attack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426532-6289-0646-9180-0179099F2469}"/>
              </a:ext>
            </a:extLst>
          </p:cNvPr>
          <p:cNvSpPr txBox="1"/>
          <p:nvPr/>
        </p:nvSpPr>
        <p:spPr>
          <a:xfrm>
            <a:off x="-19455" y="6576218"/>
            <a:ext cx="10248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Efficient Hybrid Proxy Re-Encryption for Practical Revocation and Key Rotation</a:t>
            </a:r>
            <a:r>
              <a:rPr lang="en-US" dirty="0">
                <a:solidFill>
                  <a:schemeClr val="bg1"/>
                </a:solidFill>
              </a:rPr>
              <a:t> (S. Meyers and A. Shull) 2017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23B96E7-248B-594A-9F17-4A6BFCED8A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19" r="-6189"/>
          <a:stretch/>
        </p:blipFill>
        <p:spPr bwMode="auto">
          <a:xfrm>
            <a:off x="9252179" y="74143"/>
            <a:ext cx="1281700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3F1937B-0927-184A-A789-5D8FB4559FF8}"/>
              </a:ext>
            </a:extLst>
          </p:cNvPr>
          <p:cNvSpPr txBox="1">
            <a:spLocks/>
          </p:cNvSpPr>
          <p:nvPr/>
        </p:nvSpPr>
        <p:spPr>
          <a:xfrm>
            <a:off x="306781" y="2392057"/>
            <a:ext cx="7784380" cy="3093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IT" sz="3200" dirty="0"/>
              <a:t>Pre-fetch all the asym encrypted sym keys</a:t>
            </a:r>
          </a:p>
          <a:p>
            <a:pPr marL="514350" indent="-514350">
              <a:buFont typeface="+mj-lt"/>
              <a:buAutoNum type="arabicPeriod"/>
            </a:pPr>
            <a:r>
              <a:rPr lang="en-IT" sz="3200" dirty="0"/>
              <a:t>Decrypt the sym keys</a:t>
            </a:r>
          </a:p>
          <a:p>
            <a:pPr marL="514350" indent="-514350">
              <a:buFont typeface="+mj-lt"/>
              <a:buAutoNum type="arabicPeriod"/>
            </a:pPr>
            <a:r>
              <a:rPr lang="en-IT" sz="3200" dirty="0"/>
              <a:t>Have access to file conent, even </a:t>
            </a:r>
            <a:r>
              <a:rPr lang="en-IT" sz="3200" u="sng" dirty="0"/>
              <a:t>after the re-encryption</a:t>
            </a:r>
          </a:p>
          <a:p>
            <a:pPr marL="514350" indent="-514350">
              <a:buFont typeface="+mj-lt"/>
              <a:buAutoNum type="arabicPeriod"/>
            </a:pPr>
            <a:endParaRPr lang="en-IT" sz="32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8A01FBB-EA93-9A48-AE7E-F2495B8D8493}"/>
              </a:ext>
            </a:extLst>
          </p:cNvPr>
          <p:cNvGrpSpPr/>
          <p:nvPr/>
        </p:nvGrpSpPr>
        <p:grpSpPr>
          <a:xfrm>
            <a:off x="8286856" y="1355115"/>
            <a:ext cx="3326827" cy="4732848"/>
            <a:chOff x="1342450" y="1988343"/>
            <a:chExt cx="2589982" cy="3684589"/>
          </a:xfrm>
        </p:grpSpPr>
        <p:sp>
          <p:nvSpPr>
            <p:cNvPr id="19" name="Rettangolo 4">
              <a:extLst>
                <a:ext uri="{FF2B5EF4-FFF2-40B4-BE49-F238E27FC236}">
                  <a16:creationId xmlns:a16="http://schemas.microsoft.com/office/drawing/2014/main" id="{B11BCCA8-A28F-954A-B2F1-8F5D599BC7AA}"/>
                </a:ext>
              </a:extLst>
            </p:cNvPr>
            <p:cNvSpPr/>
            <p:nvPr/>
          </p:nvSpPr>
          <p:spPr>
            <a:xfrm>
              <a:off x="1342450" y="1988343"/>
              <a:ext cx="2589982" cy="368458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 dirty="0"/>
            </a:p>
          </p:txBody>
        </p:sp>
        <p:sp>
          <p:nvSpPr>
            <p:cNvPr id="20" name="Rettangolo 9">
              <a:extLst>
                <a:ext uri="{FF2B5EF4-FFF2-40B4-BE49-F238E27FC236}">
                  <a16:creationId xmlns:a16="http://schemas.microsoft.com/office/drawing/2014/main" id="{86173F56-D9FA-BF47-9A35-3F90D4505F63}"/>
                </a:ext>
              </a:extLst>
            </p:cNvPr>
            <p:cNvSpPr/>
            <p:nvPr/>
          </p:nvSpPr>
          <p:spPr>
            <a:xfrm>
              <a:off x="1554992" y="3256371"/>
              <a:ext cx="2175309" cy="2213811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400" dirty="0"/>
                <a:t>Sym encrypted content</a:t>
              </a:r>
            </a:p>
          </p:txBody>
        </p:sp>
        <p:sp>
          <p:nvSpPr>
            <p:cNvPr id="21" name="CasellaDiTesto 10">
              <a:extLst>
                <a:ext uri="{FF2B5EF4-FFF2-40B4-BE49-F238E27FC236}">
                  <a16:creationId xmlns:a16="http://schemas.microsoft.com/office/drawing/2014/main" id="{263AA72B-A17B-624C-8CD1-049726ECDFD2}"/>
                </a:ext>
              </a:extLst>
            </p:cNvPr>
            <p:cNvSpPr txBox="1"/>
            <p:nvPr/>
          </p:nvSpPr>
          <p:spPr>
            <a:xfrm>
              <a:off x="1999177" y="1997868"/>
              <a:ext cx="1314242" cy="308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dirty="0"/>
                <a:t>Protected file</a:t>
              </a:r>
            </a:p>
          </p:txBody>
        </p:sp>
        <p:sp>
          <p:nvSpPr>
            <p:cNvPr id="22" name="Rettangolo 11">
              <a:extLst>
                <a:ext uri="{FF2B5EF4-FFF2-40B4-BE49-F238E27FC236}">
                  <a16:creationId xmlns:a16="http://schemas.microsoft.com/office/drawing/2014/main" id="{855B98F8-19E3-234F-81F3-1D2C767CCB2F}"/>
                </a:ext>
              </a:extLst>
            </p:cNvPr>
            <p:cNvSpPr/>
            <p:nvPr/>
          </p:nvSpPr>
          <p:spPr>
            <a:xfrm>
              <a:off x="1554993" y="2336422"/>
              <a:ext cx="2175308" cy="91994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400" dirty="0"/>
                <a:t>Asym encrypted symmetric key</a:t>
              </a:r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CFAF85EE-79DE-F642-B7DF-4AF26577FEFD}"/>
              </a:ext>
            </a:extLst>
          </p:cNvPr>
          <p:cNvSpPr/>
          <p:nvPr/>
        </p:nvSpPr>
        <p:spPr>
          <a:xfrm>
            <a:off x="7976680" y="1355115"/>
            <a:ext cx="3832698" cy="2073885"/>
          </a:xfrm>
          <a:prstGeom prst="ellipse">
            <a:avLst/>
          </a:prstGeom>
          <a:noFill/>
          <a:ln w="130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7750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A43DF-0AC7-264F-BC80-884D175DD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Meyers and Shull’s solution</a:t>
            </a:r>
            <a:endParaRPr lang="en-IT" dirty="0"/>
          </a:p>
        </p:txBody>
      </p:sp>
      <p:sp>
        <p:nvSpPr>
          <p:cNvPr id="4" name="Rettangolo 4">
            <a:extLst>
              <a:ext uri="{FF2B5EF4-FFF2-40B4-BE49-F238E27FC236}">
                <a16:creationId xmlns:a16="http://schemas.microsoft.com/office/drawing/2014/main" id="{60957961-64C8-0C46-8395-F2E5212F258D}"/>
              </a:ext>
            </a:extLst>
          </p:cNvPr>
          <p:cNvSpPr/>
          <p:nvPr/>
        </p:nvSpPr>
        <p:spPr>
          <a:xfrm>
            <a:off x="1296453" y="2012775"/>
            <a:ext cx="2589982" cy="36845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Rettangolo 5">
            <a:extLst>
              <a:ext uri="{FF2B5EF4-FFF2-40B4-BE49-F238E27FC236}">
                <a16:creationId xmlns:a16="http://schemas.microsoft.com/office/drawing/2014/main" id="{3B36339D-B076-E94D-9A1C-90402E07B3FF}"/>
              </a:ext>
            </a:extLst>
          </p:cNvPr>
          <p:cNvSpPr/>
          <p:nvPr/>
        </p:nvSpPr>
        <p:spPr>
          <a:xfrm>
            <a:off x="1508995" y="3280803"/>
            <a:ext cx="2175309" cy="221381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 dirty="0"/>
          </a:p>
        </p:txBody>
      </p:sp>
      <p:sp>
        <p:nvSpPr>
          <p:cNvPr id="6" name="CasellaDiTesto 6">
            <a:extLst>
              <a:ext uri="{FF2B5EF4-FFF2-40B4-BE49-F238E27FC236}">
                <a16:creationId xmlns:a16="http://schemas.microsoft.com/office/drawing/2014/main" id="{60336A58-4222-2044-8A1F-90202C8F3EEB}"/>
              </a:ext>
            </a:extLst>
          </p:cNvPr>
          <p:cNvSpPr txBox="1"/>
          <p:nvPr/>
        </p:nvSpPr>
        <p:spPr>
          <a:xfrm>
            <a:off x="1953180" y="2022300"/>
            <a:ext cx="13142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Protected file</a:t>
            </a:r>
          </a:p>
        </p:txBody>
      </p:sp>
      <p:sp>
        <p:nvSpPr>
          <p:cNvPr id="7" name="Rettangolo 7">
            <a:extLst>
              <a:ext uri="{FF2B5EF4-FFF2-40B4-BE49-F238E27FC236}">
                <a16:creationId xmlns:a16="http://schemas.microsoft.com/office/drawing/2014/main" id="{EE785539-9D88-464A-9E92-D0B7ED133C3C}"/>
              </a:ext>
            </a:extLst>
          </p:cNvPr>
          <p:cNvSpPr/>
          <p:nvPr/>
        </p:nvSpPr>
        <p:spPr>
          <a:xfrm>
            <a:off x="1508995" y="2809318"/>
            <a:ext cx="2179335" cy="471485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/>
              <a:t>Asym encrypted </a:t>
            </a:r>
          </a:p>
          <a:p>
            <a:pPr algn="ctr"/>
            <a:r>
              <a:rPr lang="it-IT" sz="1400" dirty="0"/>
              <a:t>symmetric key</a:t>
            </a:r>
          </a:p>
        </p:txBody>
      </p:sp>
      <p:sp>
        <p:nvSpPr>
          <p:cNvPr id="8" name="Rettangolo 12">
            <a:extLst>
              <a:ext uri="{FF2B5EF4-FFF2-40B4-BE49-F238E27FC236}">
                <a16:creationId xmlns:a16="http://schemas.microsoft.com/office/drawing/2014/main" id="{3EED28D1-1BED-AD4A-ABA5-6ABA9193E464}"/>
              </a:ext>
            </a:extLst>
          </p:cNvPr>
          <p:cNvSpPr/>
          <p:nvPr/>
        </p:nvSpPr>
        <p:spPr>
          <a:xfrm>
            <a:off x="1754706" y="3588580"/>
            <a:ext cx="1673476" cy="165892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/>
              <a:t>Sym encrypted content</a:t>
            </a:r>
          </a:p>
        </p:txBody>
      </p:sp>
      <p:sp>
        <p:nvSpPr>
          <p:cNvPr id="9" name="CasellaDiTesto 13">
            <a:extLst>
              <a:ext uri="{FF2B5EF4-FFF2-40B4-BE49-F238E27FC236}">
                <a16:creationId xmlns:a16="http://schemas.microsoft.com/office/drawing/2014/main" id="{4310BA19-85B9-6C40-92C5-EB77A870E95E}"/>
              </a:ext>
            </a:extLst>
          </p:cNvPr>
          <p:cNvSpPr txBox="1"/>
          <p:nvPr/>
        </p:nvSpPr>
        <p:spPr>
          <a:xfrm>
            <a:off x="1508996" y="3280803"/>
            <a:ext cx="2175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All-Or-Nothing Transform</a:t>
            </a:r>
          </a:p>
        </p:txBody>
      </p:sp>
      <p:sp>
        <p:nvSpPr>
          <p:cNvPr id="10" name="Freccia a destra 14">
            <a:extLst>
              <a:ext uri="{FF2B5EF4-FFF2-40B4-BE49-F238E27FC236}">
                <a16:creationId xmlns:a16="http://schemas.microsoft.com/office/drawing/2014/main" id="{9233ECCD-6F05-2A40-9A1B-3EA21236D9BF}"/>
              </a:ext>
            </a:extLst>
          </p:cNvPr>
          <p:cNvSpPr/>
          <p:nvPr/>
        </p:nvSpPr>
        <p:spPr>
          <a:xfrm>
            <a:off x="4633912" y="3580604"/>
            <a:ext cx="2924175" cy="866775"/>
          </a:xfrm>
          <a:prstGeom prst="rightArrow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/>
              <a:t>Re-encryption</a:t>
            </a:r>
          </a:p>
        </p:txBody>
      </p:sp>
      <p:sp>
        <p:nvSpPr>
          <p:cNvPr id="11" name="Rettangolo 15">
            <a:extLst>
              <a:ext uri="{FF2B5EF4-FFF2-40B4-BE49-F238E27FC236}">
                <a16:creationId xmlns:a16="http://schemas.microsoft.com/office/drawing/2014/main" id="{18E571C3-FAD3-1E4F-BA5F-9AB2BC23AF36}"/>
              </a:ext>
            </a:extLst>
          </p:cNvPr>
          <p:cNvSpPr/>
          <p:nvPr/>
        </p:nvSpPr>
        <p:spPr>
          <a:xfrm>
            <a:off x="8305564" y="2012775"/>
            <a:ext cx="2589982" cy="36845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Rettangolo 16">
            <a:extLst>
              <a:ext uri="{FF2B5EF4-FFF2-40B4-BE49-F238E27FC236}">
                <a16:creationId xmlns:a16="http://schemas.microsoft.com/office/drawing/2014/main" id="{5D11B191-EAB3-ED47-AD8D-2CCF995FDABB}"/>
              </a:ext>
            </a:extLst>
          </p:cNvPr>
          <p:cNvSpPr/>
          <p:nvPr/>
        </p:nvSpPr>
        <p:spPr>
          <a:xfrm>
            <a:off x="8518106" y="3280803"/>
            <a:ext cx="2175309" cy="221381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 dirty="0"/>
          </a:p>
        </p:txBody>
      </p:sp>
      <p:sp>
        <p:nvSpPr>
          <p:cNvPr id="13" name="CasellaDiTesto 17">
            <a:extLst>
              <a:ext uri="{FF2B5EF4-FFF2-40B4-BE49-F238E27FC236}">
                <a16:creationId xmlns:a16="http://schemas.microsoft.com/office/drawing/2014/main" id="{D39E9407-44D4-8E4A-B892-D7CAE8F62E46}"/>
              </a:ext>
            </a:extLst>
          </p:cNvPr>
          <p:cNvSpPr txBox="1"/>
          <p:nvPr/>
        </p:nvSpPr>
        <p:spPr>
          <a:xfrm>
            <a:off x="8962291" y="2022300"/>
            <a:ext cx="13142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Protected file</a:t>
            </a:r>
          </a:p>
        </p:txBody>
      </p:sp>
      <p:sp>
        <p:nvSpPr>
          <p:cNvPr id="14" name="Rettangolo 18">
            <a:extLst>
              <a:ext uri="{FF2B5EF4-FFF2-40B4-BE49-F238E27FC236}">
                <a16:creationId xmlns:a16="http://schemas.microsoft.com/office/drawing/2014/main" id="{7F01BA1F-5640-7347-89A9-48831291CC5A}"/>
              </a:ext>
            </a:extLst>
          </p:cNvPr>
          <p:cNvSpPr/>
          <p:nvPr/>
        </p:nvSpPr>
        <p:spPr>
          <a:xfrm>
            <a:off x="8518107" y="2794616"/>
            <a:ext cx="2175308" cy="486187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/>
              <a:t>Asym encrypted </a:t>
            </a:r>
          </a:p>
          <a:p>
            <a:pPr algn="ctr"/>
            <a:r>
              <a:rPr lang="it-IT" sz="1400" dirty="0"/>
              <a:t>symmetric key</a:t>
            </a:r>
          </a:p>
        </p:txBody>
      </p:sp>
      <p:sp>
        <p:nvSpPr>
          <p:cNvPr id="15" name="Rettangolo 19">
            <a:extLst>
              <a:ext uri="{FF2B5EF4-FFF2-40B4-BE49-F238E27FC236}">
                <a16:creationId xmlns:a16="http://schemas.microsoft.com/office/drawing/2014/main" id="{591EFF32-4DB0-1D4C-BBE7-83812E245C86}"/>
              </a:ext>
            </a:extLst>
          </p:cNvPr>
          <p:cNvSpPr/>
          <p:nvPr/>
        </p:nvSpPr>
        <p:spPr>
          <a:xfrm>
            <a:off x="8763817" y="3588580"/>
            <a:ext cx="1673476" cy="165892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/>
              <a:t>Sym encrypted content</a:t>
            </a:r>
          </a:p>
        </p:txBody>
      </p:sp>
      <p:sp>
        <p:nvSpPr>
          <p:cNvPr id="16" name="CasellaDiTesto 20">
            <a:extLst>
              <a:ext uri="{FF2B5EF4-FFF2-40B4-BE49-F238E27FC236}">
                <a16:creationId xmlns:a16="http://schemas.microsoft.com/office/drawing/2014/main" id="{0B3E00D1-6AD5-A84B-A050-DABE62592DF5}"/>
              </a:ext>
            </a:extLst>
          </p:cNvPr>
          <p:cNvSpPr txBox="1"/>
          <p:nvPr/>
        </p:nvSpPr>
        <p:spPr>
          <a:xfrm>
            <a:off x="8518107" y="3280803"/>
            <a:ext cx="2175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All-Or-Nothing Transform</a:t>
            </a:r>
          </a:p>
        </p:txBody>
      </p:sp>
      <p:sp>
        <p:nvSpPr>
          <p:cNvPr id="17" name="Elaborazione 22">
            <a:extLst>
              <a:ext uri="{FF2B5EF4-FFF2-40B4-BE49-F238E27FC236}">
                <a16:creationId xmlns:a16="http://schemas.microsoft.com/office/drawing/2014/main" id="{81F59977-B08E-1C4D-A545-7BEDB2DF3D51}"/>
              </a:ext>
            </a:extLst>
          </p:cNvPr>
          <p:cNvSpPr/>
          <p:nvPr/>
        </p:nvSpPr>
        <p:spPr>
          <a:xfrm>
            <a:off x="8561686" y="3681445"/>
            <a:ext cx="1609725" cy="307777"/>
          </a:xfrm>
          <a:prstGeom prst="flowChartProcess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ln w="3175">
                  <a:noFill/>
                </a:ln>
                <a:solidFill>
                  <a:schemeClr val="bg1"/>
                </a:solidFill>
              </a:rPr>
              <a:t>Punctured  data</a:t>
            </a:r>
          </a:p>
        </p:txBody>
      </p:sp>
      <p:sp>
        <p:nvSpPr>
          <p:cNvPr id="18" name="Elaborazione 21">
            <a:extLst>
              <a:ext uri="{FF2B5EF4-FFF2-40B4-BE49-F238E27FC236}">
                <a16:creationId xmlns:a16="http://schemas.microsoft.com/office/drawing/2014/main" id="{CDBD1298-4AE5-B346-A015-2BAE894E8557}"/>
              </a:ext>
            </a:extLst>
          </p:cNvPr>
          <p:cNvSpPr/>
          <p:nvPr/>
        </p:nvSpPr>
        <p:spPr>
          <a:xfrm>
            <a:off x="8518105" y="2308429"/>
            <a:ext cx="2175308" cy="486187"/>
          </a:xfrm>
          <a:prstGeom prst="flowChartProcess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/>
              <a:t>Asym encrypted </a:t>
            </a:r>
          </a:p>
          <a:p>
            <a:pPr algn="ctr"/>
            <a:r>
              <a:rPr lang="it-IT" sz="1400" dirty="0"/>
              <a:t>re-enc symmetric key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2610897-C0E0-4841-93FF-D85EA767EFD2}"/>
              </a:ext>
            </a:extLst>
          </p:cNvPr>
          <p:cNvSpPr/>
          <p:nvPr/>
        </p:nvSpPr>
        <p:spPr>
          <a:xfrm>
            <a:off x="127280" y="6521232"/>
            <a:ext cx="8305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err="1">
                <a:solidFill>
                  <a:schemeClr val="bg1"/>
                </a:solidFill>
                <a:latin typeface="Arial" panose="020B0604020202020204" pitchFamily="34" charset="0"/>
              </a:rPr>
              <a:t>Bellare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</a:rPr>
              <a:t>, Mihir, and Phillip </a:t>
            </a:r>
            <a:r>
              <a:rPr lang="en-GB" sz="1200" dirty="0" err="1">
                <a:solidFill>
                  <a:schemeClr val="bg1"/>
                </a:solidFill>
                <a:latin typeface="Arial" panose="020B0604020202020204" pitchFamily="34" charset="0"/>
              </a:rPr>
              <a:t>Rogaway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</a:rPr>
              <a:t>. "Optimal asymmetric encryption." </a:t>
            </a:r>
            <a:r>
              <a:rPr lang="en-GB" sz="1200" i="1" dirty="0">
                <a:solidFill>
                  <a:schemeClr val="bg1"/>
                </a:solidFill>
                <a:latin typeface="Arial" panose="020B0604020202020204" pitchFamily="34" charset="0"/>
              </a:rPr>
              <a:t>Workshop on the Theory and Application of of Cryptographic Techniques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</a:rPr>
              <a:t>. Springer, Berlin, Heidelberg, 1994.</a:t>
            </a:r>
            <a:endParaRPr lang="en-IT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613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F2924-C34D-1E4D-9914-D31E9E486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Faster decryption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DC9E3C3-6F8E-4940-B62B-8337765FCE80}"/>
              </a:ext>
            </a:extLst>
          </p:cNvPr>
          <p:cNvSpPr txBox="1">
            <a:spLocks/>
          </p:cNvSpPr>
          <p:nvPr/>
        </p:nvSpPr>
        <p:spPr>
          <a:xfrm>
            <a:off x="838200" y="1494188"/>
            <a:ext cx="9727202" cy="68825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3200" dirty="0"/>
              <a:t>Use Reverse </a:t>
            </a:r>
            <a:r>
              <a:rPr lang="it-IT" sz="3200" dirty="0" err="1"/>
              <a:t>Hash</a:t>
            </a:r>
            <a:r>
              <a:rPr lang="it-IT" sz="3200" dirty="0"/>
              <a:t> Chain to derive new re-</a:t>
            </a:r>
            <a:r>
              <a:rPr lang="it-IT" sz="3200" dirty="0" err="1"/>
              <a:t>encryption</a:t>
            </a:r>
            <a:r>
              <a:rPr lang="it-IT" sz="3200" dirty="0"/>
              <a:t> </a:t>
            </a:r>
            <a:r>
              <a:rPr lang="it-IT" sz="3200" dirty="0" err="1"/>
              <a:t>keys</a:t>
            </a:r>
            <a:endParaRPr lang="it-IT" sz="3200" dirty="0"/>
          </a:p>
          <a:p>
            <a:pPr lvl="1"/>
            <a:endParaRPr lang="en-IT" sz="2800" dirty="0"/>
          </a:p>
        </p:txBody>
      </p:sp>
      <p:pic>
        <p:nvPicPr>
          <p:cNvPr id="25" name="Segnaposto contenuto 10">
            <a:extLst>
              <a:ext uri="{FF2B5EF4-FFF2-40B4-BE49-F238E27FC236}">
                <a16:creationId xmlns:a16="http://schemas.microsoft.com/office/drawing/2014/main" id="{6CAC3A4B-1DD2-A54F-8587-059253CFEA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847" y="2221669"/>
            <a:ext cx="6056260" cy="433205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313AA52-1DCA-F14A-AF6D-5E8507161A86}"/>
              </a:ext>
            </a:extLst>
          </p:cNvPr>
          <p:cNvSpPr txBox="1"/>
          <p:nvPr/>
        </p:nvSpPr>
        <p:spPr>
          <a:xfrm>
            <a:off x="-22621" y="6534614"/>
            <a:ext cx="872544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err="1">
                <a:solidFill>
                  <a:schemeClr val="bg1"/>
                </a:solidFill>
              </a:rPr>
              <a:t>Raso</a:t>
            </a:r>
            <a:r>
              <a:rPr lang="en-GB" sz="1050" dirty="0">
                <a:solidFill>
                  <a:schemeClr val="bg1"/>
                </a:solidFill>
              </a:rPr>
              <a:t>,  </a:t>
            </a:r>
            <a:r>
              <a:rPr lang="en-GB" sz="1050" dirty="0" err="1">
                <a:solidFill>
                  <a:schemeClr val="bg1"/>
                </a:solidFill>
              </a:rPr>
              <a:t>Bracciale</a:t>
            </a:r>
            <a:r>
              <a:rPr lang="en-GB" sz="1050" dirty="0">
                <a:solidFill>
                  <a:schemeClr val="bg1"/>
                </a:solidFill>
              </a:rPr>
              <a:t>, et al. "</a:t>
            </a:r>
            <a:r>
              <a:rPr lang="en-GB" sz="1050" dirty="0" err="1">
                <a:solidFill>
                  <a:schemeClr val="bg1"/>
                </a:solidFill>
              </a:rPr>
              <a:t>ABEBox</a:t>
            </a:r>
            <a:r>
              <a:rPr lang="en-GB" sz="1050" dirty="0">
                <a:solidFill>
                  <a:schemeClr val="bg1"/>
                </a:solidFill>
              </a:rPr>
              <a:t>: A data driven access control for securing public cloud storage with efficient key revocation." </a:t>
            </a:r>
            <a:r>
              <a:rPr lang="en-GB" sz="1050" i="1" dirty="0">
                <a:solidFill>
                  <a:schemeClr val="bg1"/>
                </a:solidFill>
              </a:rPr>
              <a:t>The 16th International Conference on Availability, Reliability and Security</a:t>
            </a:r>
            <a:r>
              <a:rPr lang="en-GB" sz="1050" dirty="0">
                <a:solidFill>
                  <a:schemeClr val="bg1"/>
                </a:solidFill>
              </a:rPr>
              <a:t>. 2021.</a:t>
            </a:r>
            <a:endParaRPr lang="en-IT" sz="105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A6BEA8-0127-DC48-BA47-E05B7453C775}"/>
              </a:ext>
            </a:extLst>
          </p:cNvPr>
          <p:cNvSpPr txBox="1"/>
          <p:nvPr/>
        </p:nvSpPr>
        <p:spPr>
          <a:xfrm>
            <a:off x="9123000" y="2976223"/>
            <a:ext cx="26215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err="1"/>
              <a:t>Only</a:t>
            </a:r>
            <a:r>
              <a:rPr lang="it-IT" sz="2800" dirty="0"/>
              <a:t> </a:t>
            </a:r>
            <a:r>
              <a:rPr lang="it-IT" sz="2800" u="sng" dirty="0" err="1"/>
              <a:t>one</a:t>
            </a:r>
            <a:r>
              <a:rPr lang="it-IT" sz="2800" dirty="0"/>
              <a:t> ABE </a:t>
            </a:r>
            <a:r>
              <a:rPr lang="it-IT" sz="2800" dirty="0" err="1"/>
              <a:t>decryption</a:t>
            </a:r>
            <a:r>
              <a:rPr lang="it-IT" sz="2800" dirty="0"/>
              <a:t> </a:t>
            </a:r>
            <a:r>
              <a:rPr lang="it-IT" sz="2800" dirty="0" err="1"/>
              <a:t>is</a:t>
            </a:r>
            <a:r>
              <a:rPr lang="it-IT" sz="2800" dirty="0"/>
              <a:t> </a:t>
            </a:r>
            <a:r>
              <a:rPr lang="it-IT" sz="2800" dirty="0" err="1"/>
              <a:t>necessary</a:t>
            </a:r>
            <a:r>
              <a:rPr lang="it-IT" sz="2800" dirty="0"/>
              <a:t>!</a:t>
            </a:r>
            <a:endParaRPr lang="en-IT" sz="2800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DDE46E6-4461-CE47-BAA2-A99578802FFC}"/>
              </a:ext>
            </a:extLst>
          </p:cNvPr>
          <p:cNvCxnSpPr>
            <a:cxnSpLocks/>
          </p:cNvCxnSpPr>
          <p:nvPr/>
        </p:nvCxnSpPr>
        <p:spPr>
          <a:xfrm flipH="1">
            <a:off x="7869156" y="4400442"/>
            <a:ext cx="2278891" cy="1394762"/>
          </a:xfrm>
          <a:prstGeom prst="straightConnector1">
            <a:avLst/>
          </a:prstGeom>
          <a:ln w="98425"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6404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5BEDF-BF65-6944-89C8-023F5CCAF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CD2B2-7E5C-A644-95E3-3B449D6BB9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84" y="1571613"/>
            <a:ext cx="8889461" cy="1325563"/>
          </a:xfrm>
        </p:spPr>
        <p:txBody>
          <a:bodyPr/>
          <a:lstStyle/>
          <a:p>
            <a:pPr marL="0" indent="0">
              <a:buNone/>
            </a:pPr>
            <a:r>
              <a:rPr lang="en-IT" dirty="0"/>
              <a:t>ABEBox v1 uses FUSE (</a:t>
            </a:r>
            <a:r>
              <a:rPr lang="en-GB" dirty="0"/>
              <a:t>Filesystem in User Space) for seamless encrypt/decrypt files</a:t>
            </a:r>
            <a:endParaRPr lang="en-IT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7C3115D-AFCB-A24F-87B5-BAC5E1C13B33}"/>
              </a:ext>
            </a:extLst>
          </p:cNvPr>
          <p:cNvSpPr/>
          <p:nvPr/>
        </p:nvSpPr>
        <p:spPr>
          <a:xfrm>
            <a:off x="5416270" y="3148795"/>
            <a:ext cx="2996120" cy="24908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T" dirty="0"/>
          </a:p>
        </p:txBody>
      </p:sp>
      <p:pic>
        <p:nvPicPr>
          <p:cNvPr id="5" name="Elemento grafico 6" descr="Documento contorno">
            <a:extLst>
              <a:ext uri="{FF2B5EF4-FFF2-40B4-BE49-F238E27FC236}">
                <a16:creationId xmlns:a16="http://schemas.microsoft.com/office/drawing/2014/main" id="{1BE5CC68-8048-F941-87A2-31964ECFA2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20301" y="3407561"/>
            <a:ext cx="914400" cy="914400"/>
          </a:xfrm>
          <a:prstGeom prst="rect">
            <a:avLst/>
          </a:prstGeom>
        </p:spPr>
      </p:pic>
      <p:pic>
        <p:nvPicPr>
          <p:cNvPr id="6" name="Elemento grafico 10" descr="Blocca con riempimento a tinta unita">
            <a:extLst>
              <a:ext uri="{FF2B5EF4-FFF2-40B4-BE49-F238E27FC236}">
                <a16:creationId xmlns:a16="http://schemas.microsoft.com/office/drawing/2014/main" id="{21EEC2E6-72F8-434A-83D4-A280A25937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08950" y="3976611"/>
            <a:ext cx="489873" cy="489873"/>
          </a:xfrm>
          <a:prstGeom prst="rect">
            <a:avLst/>
          </a:prstGeom>
        </p:spPr>
      </p:pic>
      <p:pic>
        <p:nvPicPr>
          <p:cNvPr id="7" name="Elemento grafico 6" descr="Documento contorno">
            <a:extLst>
              <a:ext uri="{FF2B5EF4-FFF2-40B4-BE49-F238E27FC236}">
                <a16:creationId xmlns:a16="http://schemas.microsoft.com/office/drawing/2014/main" id="{DDAE5484-7A0A-2147-8428-C3B8D917D7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24118" y="3426607"/>
            <a:ext cx="914400" cy="914400"/>
          </a:xfrm>
          <a:prstGeom prst="rect">
            <a:avLst/>
          </a:prstGeom>
        </p:spPr>
      </p:pic>
      <p:pic>
        <p:nvPicPr>
          <p:cNvPr id="8" name="Elemento grafico 10" descr="Blocca con riempimento a tinta unita">
            <a:extLst>
              <a:ext uri="{FF2B5EF4-FFF2-40B4-BE49-F238E27FC236}">
                <a16:creationId xmlns:a16="http://schemas.microsoft.com/office/drawing/2014/main" id="{7FAE515D-2260-7048-88BF-B0DD691C6E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12767" y="3995657"/>
            <a:ext cx="489873" cy="489873"/>
          </a:xfrm>
          <a:prstGeom prst="rect">
            <a:avLst/>
          </a:prstGeom>
        </p:spPr>
      </p:pic>
      <p:pic>
        <p:nvPicPr>
          <p:cNvPr id="9" name="Elemento grafico 6" descr="Documento contorno">
            <a:extLst>
              <a:ext uri="{FF2B5EF4-FFF2-40B4-BE49-F238E27FC236}">
                <a16:creationId xmlns:a16="http://schemas.microsoft.com/office/drawing/2014/main" id="{F18ED5FA-EA85-C248-B737-6679838D78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20484" y="4578334"/>
            <a:ext cx="914400" cy="914400"/>
          </a:xfrm>
          <a:prstGeom prst="rect">
            <a:avLst/>
          </a:prstGeom>
        </p:spPr>
      </p:pic>
      <p:pic>
        <p:nvPicPr>
          <p:cNvPr id="10" name="Elemento grafico 10" descr="Blocca con riempimento a tinta unita">
            <a:extLst>
              <a:ext uri="{FF2B5EF4-FFF2-40B4-BE49-F238E27FC236}">
                <a16:creationId xmlns:a16="http://schemas.microsoft.com/office/drawing/2014/main" id="{F965FF91-83E1-1B4E-84E5-A94E01314C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09133" y="5147384"/>
            <a:ext cx="489873" cy="489873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1470CAA-E0A5-D649-8A75-B56329709C22}"/>
              </a:ext>
            </a:extLst>
          </p:cNvPr>
          <p:cNvSpPr/>
          <p:nvPr/>
        </p:nvSpPr>
        <p:spPr>
          <a:xfrm>
            <a:off x="588436" y="3148795"/>
            <a:ext cx="2996120" cy="24908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T" dirty="0"/>
          </a:p>
        </p:txBody>
      </p:sp>
      <p:pic>
        <p:nvPicPr>
          <p:cNvPr id="18" name="Elemento grafico 6" descr="Documento contorno">
            <a:extLst>
              <a:ext uri="{FF2B5EF4-FFF2-40B4-BE49-F238E27FC236}">
                <a16:creationId xmlns:a16="http://schemas.microsoft.com/office/drawing/2014/main" id="{9944D0CC-D565-1B41-8CA2-74A35F98C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2467" y="3407561"/>
            <a:ext cx="914400" cy="914400"/>
          </a:xfrm>
          <a:prstGeom prst="rect">
            <a:avLst/>
          </a:prstGeom>
        </p:spPr>
      </p:pic>
      <p:pic>
        <p:nvPicPr>
          <p:cNvPr id="20" name="Elemento grafico 6" descr="Documento contorno">
            <a:extLst>
              <a:ext uri="{FF2B5EF4-FFF2-40B4-BE49-F238E27FC236}">
                <a16:creationId xmlns:a16="http://schemas.microsoft.com/office/drawing/2014/main" id="{3087CA03-2425-984A-A118-B61FDAC07D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96284" y="3426607"/>
            <a:ext cx="914400" cy="914400"/>
          </a:xfrm>
          <a:prstGeom prst="rect">
            <a:avLst/>
          </a:prstGeom>
        </p:spPr>
      </p:pic>
      <p:pic>
        <p:nvPicPr>
          <p:cNvPr id="22" name="Elemento grafico 6" descr="Documento contorno">
            <a:extLst>
              <a:ext uri="{FF2B5EF4-FFF2-40B4-BE49-F238E27FC236}">
                <a16:creationId xmlns:a16="http://schemas.microsoft.com/office/drawing/2014/main" id="{72C7BAAD-2412-574E-B211-275C13F6B5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92650" y="4578334"/>
            <a:ext cx="914400" cy="9144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FEB42F1-2B6A-7B4D-BCCF-FB79FFF1AFD6}"/>
              </a:ext>
            </a:extLst>
          </p:cNvPr>
          <p:cNvSpPr txBox="1"/>
          <p:nvPr/>
        </p:nvSpPr>
        <p:spPr>
          <a:xfrm>
            <a:off x="6133164" y="5782512"/>
            <a:ext cx="1447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Shared folder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E7395D1-4CC1-2A48-B92E-1782BA8239D7}"/>
              </a:ext>
            </a:extLst>
          </p:cNvPr>
          <p:cNvSpPr txBox="1"/>
          <p:nvPr/>
        </p:nvSpPr>
        <p:spPr>
          <a:xfrm>
            <a:off x="762841" y="5764306"/>
            <a:ext cx="2534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Plaintext files local folder</a:t>
            </a:r>
          </a:p>
        </p:txBody>
      </p:sp>
      <p:pic>
        <p:nvPicPr>
          <p:cNvPr id="26" name="Picture 10" descr="ownCloud - share files and folders, easy and secure">
            <a:extLst>
              <a:ext uri="{FF2B5EF4-FFF2-40B4-BE49-F238E27FC236}">
                <a16:creationId xmlns:a16="http://schemas.microsoft.com/office/drawing/2014/main" id="{B9129DB0-6E7E-BD48-9A97-07F7526EF4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8" r="20123"/>
          <a:stretch/>
        </p:blipFill>
        <p:spPr bwMode="auto">
          <a:xfrm>
            <a:off x="10640289" y="5242816"/>
            <a:ext cx="782418" cy="704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Immagine 15" descr="Immagine che contiene pavimento, edificio, controllore&#10;&#10;Descrizione generata automaticamente">
            <a:extLst>
              <a:ext uri="{FF2B5EF4-FFF2-40B4-BE49-F238E27FC236}">
                <a16:creationId xmlns:a16="http://schemas.microsoft.com/office/drawing/2014/main" id="{96922F6B-1E4F-B645-9FB4-78FEEFB8C4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425" y="3136969"/>
            <a:ext cx="702145" cy="702145"/>
          </a:xfrm>
          <a:prstGeom prst="rect">
            <a:avLst/>
          </a:prstGeom>
        </p:spPr>
      </p:pic>
      <p:pic>
        <p:nvPicPr>
          <p:cNvPr id="28" name="Immagine 17">
            <a:extLst>
              <a:ext uri="{FF2B5EF4-FFF2-40B4-BE49-F238E27FC236}">
                <a16:creationId xmlns:a16="http://schemas.microsoft.com/office/drawing/2014/main" id="{3E2B06CF-FFD7-6243-8E78-9B50E06A4D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9350" y="2092640"/>
            <a:ext cx="783220" cy="702145"/>
          </a:xfrm>
          <a:prstGeom prst="rect">
            <a:avLst/>
          </a:prstGeom>
        </p:spPr>
      </p:pic>
      <p:pic>
        <p:nvPicPr>
          <p:cNvPr id="29" name="Immagine 19" descr="Immagine che contiene accessorio, grafica vettoriale, silhouette&#10;&#10;Descrizione generata automaticamente">
            <a:extLst>
              <a:ext uri="{FF2B5EF4-FFF2-40B4-BE49-F238E27FC236}">
                <a16:creationId xmlns:a16="http://schemas.microsoft.com/office/drawing/2014/main" id="{DD96EE4C-6112-BF47-A4A1-528F0DC9AAE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0939" y="4179247"/>
            <a:ext cx="1101118" cy="705633"/>
          </a:xfrm>
          <a:prstGeom prst="rect">
            <a:avLst/>
          </a:prstGeom>
        </p:spPr>
      </p:pic>
      <p:sp>
        <p:nvSpPr>
          <p:cNvPr id="30" name="Left-right Arrow 29">
            <a:extLst>
              <a:ext uri="{FF2B5EF4-FFF2-40B4-BE49-F238E27FC236}">
                <a16:creationId xmlns:a16="http://schemas.microsoft.com/office/drawing/2014/main" id="{40CD56E0-75A7-174F-BCA2-9AF4CF3649BD}"/>
              </a:ext>
            </a:extLst>
          </p:cNvPr>
          <p:cNvSpPr/>
          <p:nvPr/>
        </p:nvSpPr>
        <p:spPr>
          <a:xfrm>
            <a:off x="3832698" y="3995657"/>
            <a:ext cx="1245140" cy="582677"/>
          </a:xfrm>
          <a:prstGeom prst="left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24265CF-B3ED-E449-B8CF-A7111E08F643}"/>
              </a:ext>
            </a:extLst>
          </p:cNvPr>
          <p:cNvSpPr txBox="1"/>
          <p:nvPr/>
        </p:nvSpPr>
        <p:spPr>
          <a:xfrm>
            <a:off x="4165752" y="3522147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FUSE</a:t>
            </a:r>
          </a:p>
        </p:txBody>
      </p:sp>
      <p:sp>
        <p:nvSpPr>
          <p:cNvPr id="32" name="Left-right Arrow 31">
            <a:extLst>
              <a:ext uri="{FF2B5EF4-FFF2-40B4-BE49-F238E27FC236}">
                <a16:creationId xmlns:a16="http://schemas.microsoft.com/office/drawing/2014/main" id="{76CDCC35-BDAA-C744-BF69-4109615227CD}"/>
              </a:ext>
            </a:extLst>
          </p:cNvPr>
          <p:cNvSpPr/>
          <p:nvPr/>
        </p:nvSpPr>
        <p:spPr>
          <a:xfrm>
            <a:off x="8727355" y="4049668"/>
            <a:ext cx="1245140" cy="582677"/>
          </a:xfrm>
          <a:prstGeom prst="left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4436BFC-AC26-414B-AE32-2ADB9C924AE8}"/>
              </a:ext>
            </a:extLst>
          </p:cNvPr>
          <p:cNvSpPr txBox="1"/>
          <p:nvPr/>
        </p:nvSpPr>
        <p:spPr>
          <a:xfrm>
            <a:off x="193925" y="6550548"/>
            <a:ext cx="3711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https://</a:t>
            </a:r>
            <a:r>
              <a:rPr lang="en-GB" dirty="0" err="1">
                <a:solidFill>
                  <a:schemeClr val="bg1"/>
                </a:solidFill>
              </a:rPr>
              <a:t>github.com</a:t>
            </a:r>
            <a:r>
              <a:rPr lang="en-GB" dirty="0">
                <a:solidFill>
                  <a:schemeClr val="bg1"/>
                </a:solidFill>
              </a:rPr>
              <a:t>/</a:t>
            </a:r>
            <a:r>
              <a:rPr lang="en-GB" dirty="0" err="1">
                <a:solidFill>
                  <a:schemeClr val="bg1"/>
                </a:solidFill>
              </a:rPr>
              <a:t>netgroup</a:t>
            </a:r>
            <a:r>
              <a:rPr lang="en-GB" dirty="0">
                <a:solidFill>
                  <a:schemeClr val="bg1"/>
                </a:solidFill>
              </a:rPr>
              <a:t>/</a:t>
            </a:r>
            <a:r>
              <a:rPr lang="en-GB" dirty="0" err="1">
                <a:solidFill>
                  <a:schemeClr val="bg1"/>
                </a:solidFill>
              </a:rPr>
              <a:t>ABEbox</a:t>
            </a:r>
            <a:endParaRPr lang="en-IT" dirty="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4BE712A-8693-6A4E-B71E-3B001FC2A6AB}"/>
              </a:ext>
            </a:extLst>
          </p:cNvPr>
          <p:cNvSpPr txBox="1"/>
          <p:nvPr/>
        </p:nvSpPr>
        <p:spPr>
          <a:xfrm>
            <a:off x="8827397" y="3522147"/>
            <a:ext cx="1082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Data sync</a:t>
            </a:r>
          </a:p>
        </p:txBody>
      </p:sp>
    </p:spTree>
    <p:extLst>
      <p:ext uri="{BB962C8B-B14F-4D97-AF65-F5344CB8AC3E}">
        <p14:creationId xmlns:p14="http://schemas.microsoft.com/office/powerpoint/2010/main" val="470378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13CCE-CE77-5E46-8B52-9E9331F82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Desktop Operating Systems (Dec 2021)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7FDE62E-C50A-1C49-8DDC-5A1E4A10ED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4201"/>
          <a:stretch/>
        </p:blipFill>
        <p:spPr>
          <a:xfrm>
            <a:off x="3995529" y="1828800"/>
            <a:ext cx="8006147" cy="4231431"/>
          </a:xfrm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D6EF0360-623C-F546-8C14-7BC0A2C802BC}"/>
              </a:ext>
            </a:extLst>
          </p:cNvPr>
          <p:cNvSpPr/>
          <p:nvPr/>
        </p:nvSpPr>
        <p:spPr>
          <a:xfrm>
            <a:off x="369652" y="1806903"/>
            <a:ext cx="3446548" cy="758757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83D70D-A954-1649-8291-F742828C4FB7}"/>
              </a:ext>
            </a:extLst>
          </p:cNvPr>
          <p:cNvSpPr txBox="1"/>
          <p:nvPr/>
        </p:nvSpPr>
        <p:spPr>
          <a:xfrm>
            <a:off x="458928" y="2635234"/>
            <a:ext cx="3088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800" dirty="0"/>
              <a:t>FUSE not supported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D2AC6E-23FC-AD4F-9D6B-B19313B5C93E}"/>
              </a:ext>
            </a:extLst>
          </p:cNvPr>
          <p:cNvSpPr txBox="1"/>
          <p:nvPr/>
        </p:nvSpPr>
        <p:spPr>
          <a:xfrm>
            <a:off x="0" y="6514314"/>
            <a:ext cx="9111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https://</a:t>
            </a:r>
            <a:r>
              <a:rPr lang="en-GB" dirty="0" err="1">
                <a:solidFill>
                  <a:schemeClr val="bg1"/>
                </a:solidFill>
              </a:rPr>
              <a:t>gs.statcounter.com</a:t>
            </a:r>
            <a:r>
              <a:rPr lang="en-GB" dirty="0">
                <a:solidFill>
                  <a:schemeClr val="bg1"/>
                </a:solidFill>
              </a:rPr>
              <a:t>/</a:t>
            </a:r>
            <a:r>
              <a:rPr lang="en-GB" dirty="0" err="1">
                <a:solidFill>
                  <a:schemeClr val="bg1"/>
                </a:solidFill>
              </a:rPr>
              <a:t>os</a:t>
            </a:r>
            <a:r>
              <a:rPr lang="en-GB" dirty="0">
                <a:solidFill>
                  <a:schemeClr val="bg1"/>
                </a:solidFill>
              </a:rPr>
              <a:t>-market-share/desktop/worldwide/#monthly-202112-202112-bar</a:t>
            </a:r>
            <a:endParaRPr lang="en-IT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C9EB83-4331-5846-AB97-4C686056D519}"/>
              </a:ext>
            </a:extLst>
          </p:cNvPr>
          <p:cNvSpPr txBox="1"/>
          <p:nvPr/>
        </p:nvSpPr>
        <p:spPr>
          <a:xfrm>
            <a:off x="6096000" y="6060231"/>
            <a:ext cx="4328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Desktop Operating Systems Stats (Dec 2021)</a:t>
            </a:r>
          </a:p>
        </p:txBody>
      </p:sp>
    </p:spTree>
    <p:extLst>
      <p:ext uri="{BB962C8B-B14F-4D97-AF65-F5344CB8AC3E}">
        <p14:creationId xmlns:p14="http://schemas.microsoft.com/office/powerpoint/2010/main" val="38019819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F55F3-56DB-004F-BCF7-A81E93A12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Electron version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6BCCC4E-ACD9-4242-88FA-6E6803ED0041}"/>
              </a:ext>
            </a:extLst>
          </p:cNvPr>
          <p:cNvSpPr txBox="1">
            <a:spLocks/>
          </p:cNvSpPr>
          <p:nvPr/>
        </p:nvSpPr>
        <p:spPr>
          <a:xfrm>
            <a:off x="238538" y="2658191"/>
            <a:ext cx="4385894" cy="20977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dirty="0"/>
              <a:t>Multi platform app</a:t>
            </a:r>
          </a:p>
          <a:p>
            <a:pPr lvl="1"/>
            <a:r>
              <a:rPr lang="en-IT" dirty="0"/>
              <a:t>Win, linux, mac</a:t>
            </a:r>
          </a:p>
          <a:p>
            <a:r>
              <a:rPr lang="en-IT" dirty="0"/>
              <a:t>GUI for configuration</a:t>
            </a:r>
          </a:p>
          <a:p>
            <a:pPr lvl="1"/>
            <a:r>
              <a:rPr lang="en-IT" dirty="0"/>
              <a:t> policies, attributes, users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83A837-CEFD-B744-AF75-7FCC19557EEF}"/>
              </a:ext>
            </a:extLst>
          </p:cNvPr>
          <p:cNvSpPr txBox="1"/>
          <p:nvPr/>
        </p:nvSpPr>
        <p:spPr>
          <a:xfrm>
            <a:off x="238538" y="6567711"/>
            <a:ext cx="4535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https://</a:t>
            </a:r>
            <a:r>
              <a:rPr lang="en-GB" dirty="0" err="1">
                <a:solidFill>
                  <a:schemeClr val="bg1"/>
                </a:solidFill>
              </a:rPr>
              <a:t>github.com</a:t>
            </a:r>
            <a:r>
              <a:rPr lang="en-GB" dirty="0">
                <a:solidFill>
                  <a:schemeClr val="bg1"/>
                </a:solidFill>
              </a:rPr>
              <a:t>/</a:t>
            </a:r>
            <a:r>
              <a:rPr lang="en-GB" dirty="0" err="1">
                <a:solidFill>
                  <a:schemeClr val="bg1"/>
                </a:solidFill>
              </a:rPr>
              <a:t>netgroup</a:t>
            </a:r>
            <a:r>
              <a:rPr lang="en-GB" dirty="0">
                <a:solidFill>
                  <a:schemeClr val="bg1"/>
                </a:solidFill>
              </a:rPr>
              <a:t>/</a:t>
            </a:r>
            <a:r>
              <a:rPr lang="en-GB" dirty="0" err="1">
                <a:solidFill>
                  <a:schemeClr val="bg1"/>
                </a:solidFill>
              </a:rPr>
              <a:t>abebox</a:t>
            </a:r>
            <a:r>
              <a:rPr lang="en-GB" dirty="0">
                <a:solidFill>
                  <a:schemeClr val="bg1"/>
                </a:solidFill>
              </a:rPr>
              <a:t>-electron</a:t>
            </a:r>
            <a:endParaRPr lang="en-IT" dirty="0">
              <a:solidFill>
                <a:schemeClr val="bg1"/>
              </a:solidFill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9DE51922-59C6-8C4C-896B-4BD847BE0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654" y="1465754"/>
            <a:ext cx="7650328" cy="448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9848FDD5-346F-FF40-BB3B-BEBD8C7773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7026" y="315746"/>
            <a:ext cx="2845904" cy="107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6441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869C7-8CF6-6940-A4B3-8FF5B0CC7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ABEBox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5EFE18-69C2-4043-9497-A5CCB99187CC}"/>
              </a:ext>
            </a:extLst>
          </p:cNvPr>
          <p:cNvSpPr txBox="1"/>
          <p:nvPr/>
        </p:nvSpPr>
        <p:spPr>
          <a:xfrm>
            <a:off x="8424223" y="6109954"/>
            <a:ext cx="1447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Shared folder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B00AE9-5F97-C341-A3B2-490062AD70C1}"/>
              </a:ext>
            </a:extLst>
          </p:cNvPr>
          <p:cNvSpPr txBox="1"/>
          <p:nvPr/>
        </p:nvSpPr>
        <p:spPr>
          <a:xfrm>
            <a:off x="1200930" y="4889663"/>
            <a:ext cx="2534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Plaintext files local folder</a:t>
            </a:r>
          </a:p>
        </p:txBody>
      </p:sp>
      <p:sp>
        <p:nvSpPr>
          <p:cNvPr id="17" name="Left-right Arrow 16">
            <a:extLst>
              <a:ext uri="{FF2B5EF4-FFF2-40B4-BE49-F238E27FC236}">
                <a16:creationId xmlns:a16="http://schemas.microsoft.com/office/drawing/2014/main" id="{075A8183-5D7F-0743-AB97-832D58610F8E}"/>
              </a:ext>
            </a:extLst>
          </p:cNvPr>
          <p:cNvSpPr/>
          <p:nvPr/>
        </p:nvSpPr>
        <p:spPr>
          <a:xfrm>
            <a:off x="5020565" y="3591077"/>
            <a:ext cx="1245140" cy="582677"/>
          </a:xfrm>
          <a:prstGeom prst="left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8B0C561-CE73-2841-86D9-3E2E2A005E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14"/>
          <a:stretch/>
        </p:blipFill>
        <p:spPr bwMode="auto">
          <a:xfrm>
            <a:off x="4854726" y="1852765"/>
            <a:ext cx="1576818" cy="157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6E5BDF5-20F4-8743-A8C1-578A84A878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6953" y="1512479"/>
            <a:ext cx="4762500" cy="44958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74C5DF8-961D-094B-91A2-93F2721312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841" y="3001617"/>
            <a:ext cx="3756476" cy="1696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5718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62416-7EC3-7F43-B78F-A723BD20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ABEBox operational flow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0190E7-1050-3F45-8C73-EFCA88EC3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27713" cy="4351338"/>
          </a:xfrm>
        </p:spPr>
        <p:txBody>
          <a:bodyPr/>
          <a:lstStyle/>
          <a:p>
            <a:r>
              <a:rPr lang="en-IT" dirty="0"/>
              <a:t>Invited User or Admin?</a:t>
            </a:r>
          </a:p>
          <a:p>
            <a:r>
              <a:rPr lang="en-IT" dirty="0"/>
              <a:t>Users</a:t>
            </a:r>
          </a:p>
          <a:p>
            <a:pPr lvl="1"/>
            <a:r>
              <a:rPr lang="en-IT" dirty="0"/>
              <a:t>Select folders</a:t>
            </a:r>
          </a:p>
          <a:p>
            <a:pPr lvl="1"/>
            <a:r>
              <a:rPr lang="en-GB" dirty="0"/>
              <a:t>I</a:t>
            </a:r>
            <a:r>
              <a:rPr lang="en-IT" dirty="0"/>
              <a:t>nsert token</a:t>
            </a:r>
          </a:p>
          <a:p>
            <a:r>
              <a:rPr lang="en-IT" dirty="0"/>
              <a:t>Admin</a:t>
            </a:r>
          </a:p>
          <a:p>
            <a:pPr lvl="1"/>
            <a:r>
              <a:rPr lang="en-IT" dirty="0"/>
              <a:t>Set attributes</a:t>
            </a:r>
          </a:p>
          <a:p>
            <a:pPr lvl="1"/>
            <a:r>
              <a:rPr lang="en-IT" dirty="0"/>
              <a:t>Add users, assign them attributes and get their tokens</a:t>
            </a:r>
          </a:p>
          <a:p>
            <a:pPr lvl="1"/>
            <a:r>
              <a:rPr lang="en-IT" dirty="0"/>
              <a:t>Select folders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B1302F72-D23D-C842-AD54-EF22F45B3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026486"/>
            <a:ext cx="6003925" cy="351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9715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79784-6F7E-1442-A72E-5E1A953C1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42757-64EF-A640-B30E-CCC9EF9049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T" dirty="0"/>
              <a:t>Testing groups:</a:t>
            </a:r>
          </a:p>
          <a:p>
            <a:pPr lvl="1"/>
            <a:r>
              <a:rPr lang="en-IT" dirty="0"/>
              <a:t>50 Computer Science 101 students (Electronic and Internet Engineering)</a:t>
            </a:r>
          </a:p>
          <a:p>
            <a:pPr lvl="1"/>
            <a:r>
              <a:rPr lang="en-IT" dirty="0"/>
              <a:t>6 e-health students (Electronic Engineering)</a:t>
            </a:r>
          </a:p>
          <a:p>
            <a:r>
              <a:rPr lang="en-IT" dirty="0"/>
              <a:t>Testing methodology</a:t>
            </a:r>
          </a:p>
          <a:p>
            <a:pPr lvl="1"/>
            <a:r>
              <a:rPr lang="en-IT" dirty="0"/>
              <a:t>Interview &amp; Questionnaires</a:t>
            </a:r>
          </a:p>
          <a:p>
            <a:r>
              <a:rPr lang="en-IT" dirty="0"/>
              <a:t>Result (summary)</a:t>
            </a:r>
          </a:p>
          <a:p>
            <a:pPr lvl="1"/>
            <a:r>
              <a:rPr lang="en-IT" dirty="0"/>
              <a:t>Almost all succeded in accessing a shared file</a:t>
            </a:r>
          </a:p>
          <a:p>
            <a:pPr lvl="1"/>
            <a:r>
              <a:rPr lang="en-IT" dirty="0"/>
              <a:t>Setup problems installing a new (uncertified) app on some OSs (OS security policies)</a:t>
            </a:r>
          </a:p>
          <a:p>
            <a:pPr lvl="1"/>
            <a:r>
              <a:rPr lang="en-IT" dirty="0"/>
              <a:t>Major bug reported and patched</a:t>
            </a:r>
          </a:p>
        </p:txBody>
      </p:sp>
    </p:spTree>
    <p:extLst>
      <p:ext uri="{BB962C8B-B14F-4D97-AF65-F5344CB8AC3E}">
        <p14:creationId xmlns:p14="http://schemas.microsoft.com/office/powerpoint/2010/main" val="19959117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D2467-B6CD-4B46-9184-3D765194E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0A9C2C-0726-A74A-969F-B72BA28DF1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T" sz="3200" dirty="0"/>
              <a:t>E2E encryption for cloud file sharing systems is more a </a:t>
            </a:r>
            <a:r>
              <a:rPr lang="en-IT" sz="3200" b="1" dirty="0"/>
              <a:t>key management problem </a:t>
            </a:r>
            <a:r>
              <a:rPr lang="en-IT" sz="3200" dirty="0"/>
              <a:t>than an "encryption" problem</a:t>
            </a:r>
          </a:p>
          <a:p>
            <a:r>
              <a:rPr lang="en-IT" sz="3200" b="1" dirty="0"/>
              <a:t>Attribute-Based Encryption </a:t>
            </a:r>
            <a:r>
              <a:rPr lang="en-IT" sz="3200" dirty="0"/>
              <a:t>can solve part of problems</a:t>
            </a:r>
            <a:endParaRPr lang="en-IT" sz="3200" b="1" dirty="0"/>
          </a:p>
          <a:p>
            <a:r>
              <a:rPr lang="en-IT" sz="3200" dirty="0"/>
              <a:t>We propose some solutions for the </a:t>
            </a:r>
            <a:r>
              <a:rPr lang="en-IT" sz="3200" b="1" dirty="0"/>
              <a:t>revocation</a:t>
            </a:r>
            <a:r>
              <a:rPr lang="en-IT" sz="3200" dirty="0"/>
              <a:t> problem</a:t>
            </a:r>
          </a:p>
          <a:p>
            <a:r>
              <a:rPr lang="en-IT" sz="3200" dirty="0"/>
              <a:t>We implemented such solutions on a </a:t>
            </a:r>
            <a:r>
              <a:rPr lang="en-IT" sz="3200" b="1" dirty="0"/>
              <a:t>multi-platform application</a:t>
            </a:r>
            <a:r>
              <a:rPr lang="en-IT" sz="3200" dirty="0"/>
              <a:t> and release the code as </a:t>
            </a:r>
            <a:r>
              <a:rPr lang="en-IT" sz="3200" b="1" dirty="0"/>
              <a:t>open-source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F5612E2-9876-1340-A229-9682EC041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6485" y="0"/>
            <a:ext cx="2845904" cy="107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1476A16-8712-E84E-A799-4EFABF839A48}"/>
              </a:ext>
            </a:extLst>
          </p:cNvPr>
          <p:cNvGrpSpPr/>
          <p:nvPr/>
        </p:nvGrpSpPr>
        <p:grpSpPr>
          <a:xfrm>
            <a:off x="1954306" y="5134601"/>
            <a:ext cx="9064992" cy="1358274"/>
            <a:chOff x="0" y="4996101"/>
            <a:chExt cx="9064992" cy="1358274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2F29110-3635-934E-B724-208B112BF41C}"/>
                </a:ext>
              </a:extLst>
            </p:cNvPr>
            <p:cNvSpPr txBox="1"/>
            <p:nvPr/>
          </p:nvSpPr>
          <p:spPr>
            <a:xfrm>
              <a:off x="0" y="5004987"/>
              <a:ext cx="63766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/>
                <a:t>http://abebox.netgroup.uniroma2.it/</a:t>
              </a:r>
              <a:endParaRPr lang="en-IT" sz="32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1EC66B3-11E4-A44F-9A57-6A63F0D8C835}"/>
                </a:ext>
              </a:extLst>
            </p:cNvPr>
            <p:cNvSpPr txBox="1"/>
            <p:nvPr/>
          </p:nvSpPr>
          <p:spPr>
            <a:xfrm>
              <a:off x="0" y="5769600"/>
              <a:ext cx="791639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/>
                <a:t>https://</a:t>
              </a:r>
              <a:r>
                <a:rPr lang="en-GB" sz="3200" dirty="0" err="1"/>
                <a:t>github.com</a:t>
              </a:r>
              <a:r>
                <a:rPr lang="en-GB" sz="3200" dirty="0"/>
                <a:t>/</a:t>
              </a:r>
              <a:r>
                <a:rPr lang="en-GB" sz="3200" dirty="0" err="1"/>
                <a:t>netgroup</a:t>
              </a:r>
              <a:r>
                <a:rPr lang="en-GB" sz="3200" dirty="0"/>
                <a:t>/</a:t>
              </a:r>
              <a:r>
                <a:rPr lang="en-GB" sz="3200" dirty="0" err="1"/>
                <a:t>abebox</a:t>
              </a:r>
              <a:r>
                <a:rPr lang="en-GB" sz="3200" dirty="0"/>
                <a:t>-electron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C89879E-C3C9-3241-9A10-2B06156C85B9}"/>
                </a:ext>
              </a:extLst>
            </p:cNvPr>
            <p:cNvSpPr txBox="1"/>
            <p:nvPr/>
          </p:nvSpPr>
          <p:spPr>
            <a:xfrm>
              <a:off x="7654565" y="4996101"/>
              <a:ext cx="1335622" cy="523220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IT" sz="2800" i="1" dirty="0">
                  <a:solidFill>
                    <a:schemeClr val="bg1"/>
                  </a:solidFill>
                </a:rPr>
                <a:t>binaries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0F69EEB-C1E9-744E-95BD-D32EE9920AAA}"/>
                </a:ext>
              </a:extLst>
            </p:cNvPr>
            <p:cNvSpPr txBox="1"/>
            <p:nvPr/>
          </p:nvSpPr>
          <p:spPr>
            <a:xfrm>
              <a:off x="8193984" y="5809551"/>
              <a:ext cx="871008" cy="523220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IT" sz="2800" i="1" dirty="0">
                  <a:solidFill>
                    <a:schemeClr val="bg1"/>
                  </a:solidFill>
                </a:rPr>
                <a:t>code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1913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218CA-47E0-774C-96A6-B0B170D5E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224" y="318630"/>
            <a:ext cx="10515600" cy="1325563"/>
          </a:xfrm>
        </p:spPr>
        <p:txBody>
          <a:bodyPr/>
          <a:lstStyle/>
          <a:p>
            <a:r>
              <a:rPr lang="it-IT" dirty="0"/>
              <a:t>E2E </a:t>
            </a:r>
            <a:r>
              <a:rPr lang="it-IT" dirty="0" err="1"/>
              <a:t>encryption</a:t>
            </a:r>
            <a:r>
              <a:rPr lang="it-IT" dirty="0"/>
              <a:t> in file sharing</a:t>
            </a:r>
            <a:endParaRPr lang="en-IT" dirty="0"/>
          </a:p>
        </p:txBody>
      </p:sp>
      <p:pic>
        <p:nvPicPr>
          <p:cNvPr id="8" name="Immagine 21">
            <a:extLst>
              <a:ext uri="{FF2B5EF4-FFF2-40B4-BE49-F238E27FC236}">
                <a16:creationId xmlns:a16="http://schemas.microsoft.com/office/drawing/2014/main" id="{5992F569-079D-C04C-BC10-58F435C4B5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276" y="2358311"/>
            <a:ext cx="863784" cy="863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magine 6">
            <a:extLst>
              <a:ext uri="{FF2B5EF4-FFF2-40B4-BE49-F238E27FC236}">
                <a16:creationId xmlns:a16="http://schemas.microsoft.com/office/drawing/2014/main" id="{96C6B5B2-824C-C648-9107-5A75CF46A2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26" y="2345931"/>
            <a:ext cx="866629" cy="86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 descr="Signal, come funziona e cosa ha di diverso da Telegram e WhatsApp -  IlGiornale.it">
            <a:extLst>
              <a:ext uri="{FF2B5EF4-FFF2-40B4-BE49-F238E27FC236}">
                <a16:creationId xmlns:a16="http://schemas.microsoft.com/office/drawing/2014/main" id="{633EEA22-C0CD-D043-BA53-3C5BF6A28E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2111" y="2382242"/>
            <a:ext cx="1257382" cy="838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magine 8">
            <a:extLst>
              <a:ext uri="{FF2B5EF4-FFF2-40B4-BE49-F238E27FC236}">
                <a16:creationId xmlns:a16="http://schemas.microsoft.com/office/drawing/2014/main" id="{0DEB45FF-B28B-5742-A1EE-36EF65D9DC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395" y="2377015"/>
            <a:ext cx="838254" cy="838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2" name="Connettore diritto 5">
            <a:extLst>
              <a:ext uri="{FF2B5EF4-FFF2-40B4-BE49-F238E27FC236}">
                <a16:creationId xmlns:a16="http://schemas.microsoft.com/office/drawing/2014/main" id="{DB73B27B-A496-6A45-89B2-DE2E596083EA}"/>
              </a:ext>
            </a:extLst>
          </p:cNvPr>
          <p:cNvCxnSpPr>
            <a:cxnSpLocks/>
          </p:cNvCxnSpPr>
          <p:nvPr/>
        </p:nvCxnSpPr>
        <p:spPr>
          <a:xfrm flipH="1">
            <a:off x="6096000" y="1690688"/>
            <a:ext cx="1588" cy="4523681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3" name="Picture 10" descr="ownCloud - share files and folders, easy and secure">
            <a:extLst>
              <a:ext uri="{FF2B5EF4-FFF2-40B4-BE49-F238E27FC236}">
                <a16:creationId xmlns:a16="http://schemas.microsoft.com/office/drawing/2014/main" id="{B6C3FC7D-9508-1042-B680-7951A3CA39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8" r="20123"/>
          <a:stretch/>
        </p:blipFill>
        <p:spPr bwMode="auto">
          <a:xfrm>
            <a:off x="6679667" y="2436340"/>
            <a:ext cx="782418" cy="704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magine 15" descr="Immagine che contiene pavimento, edificio, controllore&#10;&#10;Descrizione generata automaticamente">
            <a:extLst>
              <a:ext uri="{FF2B5EF4-FFF2-40B4-BE49-F238E27FC236}">
                <a16:creationId xmlns:a16="http://schemas.microsoft.com/office/drawing/2014/main" id="{A5C6294D-BE4E-8A45-9E1A-CBEC0108EB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195" y="2426241"/>
            <a:ext cx="702145" cy="702145"/>
          </a:xfrm>
          <a:prstGeom prst="rect">
            <a:avLst/>
          </a:prstGeom>
        </p:spPr>
      </p:pic>
      <p:pic>
        <p:nvPicPr>
          <p:cNvPr id="15" name="Immagine 17">
            <a:extLst>
              <a:ext uri="{FF2B5EF4-FFF2-40B4-BE49-F238E27FC236}">
                <a16:creationId xmlns:a16="http://schemas.microsoft.com/office/drawing/2014/main" id="{C10F7F95-01C1-2049-9AE6-547139B8B97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530" y="2426242"/>
            <a:ext cx="783220" cy="702145"/>
          </a:xfrm>
          <a:prstGeom prst="rect">
            <a:avLst/>
          </a:prstGeom>
        </p:spPr>
      </p:pic>
      <p:pic>
        <p:nvPicPr>
          <p:cNvPr id="16" name="Immagine 19" descr="Immagine che contiene accessorio, grafica vettoriale, silhouette&#10;&#10;Descrizione generata automaticamente">
            <a:extLst>
              <a:ext uri="{FF2B5EF4-FFF2-40B4-BE49-F238E27FC236}">
                <a16:creationId xmlns:a16="http://schemas.microsoft.com/office/drawing/2014/main" id="{6463DD39-AA5D-784A-B308-E934DF70316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2785" y="2433290"/>
            <a:ext cx="1101118" cy="705633"/>
          </a:xfrm>
          <a:prstGeom prst="rect">
            <a:avLst/>
          </a:prstGeom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C01E81DF-A0AA-DD41-A455-2F5FA10199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16" b="25835"/>
          <a:stretch/>
        </p:blipFill>
        <p:spPr bwMode="auto">
          <a:xfrm>
            <a:off x="724589" y="3952528"/>
            <a:ext cx="4555044" cy="163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Elemento grafico 26" descr="Punto interrogativo con riempimento a tinta unita">
            <a:extLst>
              <a:ext uri="{FF2B5EF4-FFF2-40B4-BE49-F238E27FC236}">
                <a16:creationId xmlns:a16="http://schemas.microsoft.com/office/drawing/2014/main" id="{F3AA0876-AD2E-EF4C-BAA5-99E755242CA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382140" y="3893631"/>
            <a:ext cx="1689313" cy="16893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4502FC7-B72C-4F4C-B739-6F611F34703E}"/>
              </a:ext>
            </a:extLst>
          </p:cNvPr>
          <p:cNvSpPr txBox="1"/>
          <p:nvPr/>
        </p:nvSpPr>
        <p:spPr>
          <a:xfrm>
            <a:off x="6913955" y="4167781"/>
            <a:ext cx="16305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 dirty="0"/>
              <a:t>Owncloud EE2E</a:t>
            </a:r>
          </a:p>
          <a:p>
            <a:r>
              <a:rPr lang="en-IT" i="1" dirty="0"/>
              <a:t>Nordlocker</a:t>
            </a:r>
          </a:p>
          <a:p>
            <a:r>
              <a:rPr lang="en-IT" i="1" dirty="0"/>
              <a:t>Boxcryptor</a:t>
            </a:r>
          </a:p>
          <a:p>
            <a:r>
              <a:rPr lang="en-IT" i="1" dirty="0"/>
              <a:t>CryFs</a:t>
            </a:r>
          </a:p>
        </p:txBody>
      </p:sp>
    </p:spTree>
    <p:extLst>
      <p:ext uri="{BB962C8B-B14F-4D97-AF65-F5344CB8AC3E}">
        <p14:creationId xmlns:p14="http://schemas.microsoft.com/office/powerpoint/2010/main" val="3604515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3A34D-15D2-9444-BE44-43D0FEB53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Thanks!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44D25E-604A-F844-9E56-DACB0E605A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2117"/>
            <a:ext cx="5433391" cy="300675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IT" dirty="0"/>
              <a:t>Emanuele Raso</a:t>
            </a:r>
          </a:p>
          <a:p>
            <a:pPr marL="0" indent="0">
              <a:buNone/>
            </a:pPr>
            <a:r>
              <a:rPr lang="en-GB" i="1" dirty="0"/>
              <a:t>emanuele</a:t>
            </a:r>
            <a:r>
              <a:rPr lang="en-IT" i="1" dirty="0"/>
              <a:t>.raso@uniroma2.it</a:t>
            </a:r>
          </a:p>
          <a:p>
            <a:pPr marL="0" indent="0">
              <a:buNone/>
            </a:pPr>
            <a:endParaRPr lang="en-IT" i="1" dirty="0"/>
          </a:p>
          <a:p>
            <a:pPr marL="0" indent="0">
              <a:buNone/>
            </a:pPr>
            <a:r>
              <a:rPr lang="en-IT" i="1" dirty="0"/>
              <a:t>Lorenzo Bracciale</a:t>
            </a:r>
          </a:p>
          <a:p>
            <a:pPr marL="0" indent="0">
              <a:buNone/>
            </a:pPr>
            <a:r>
              <a:rPr lang="en-IT" i="1" dirty="0"/>
              <a:t>Pierpaolo Loreti</a:t>
            </a:r>
          </a:p>
          <a:p>
            <a:pPr marL="0" indent="0">
              <a:buNone/>
            </a:pPr>
            <a:r>
              <a:rPr lang="en-IT" i="1" dirty="0"/>
              <a:t>Giuseppe Bianchi</a:t>
            </a:r>
          </a:p>
        </p:txBody>
      </p:sp>
      <p:pic>
        <p:nvPicPr>
          <p:cNvPr id="1026" name="Picture 2" descr="GÉANT Innovation Programme – Eunis">
            <a:extLst>
              <a:ext uri="{FF2B5EF4-FFF2-40B4-BE49-F238E27FC236}">
                <a16:creationId xmlns:a16="http://schemas.microsoft.com/office/drawing/2014/main" id="{452264DC-0961-3444-A4C2-24F2A8C7B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86" y="4940299"/>
            <a:ext cx="2544417" cy="1007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0C68C46-63F5-C940-8B33-2368C6C43985}"/>
              </a:ext>
            </a:extLst>
          </p:cNvPr>
          <p:cNvSpPr txBox="1"/>
          <p:nvPr/>
        </p:nvSpPr>
        <p:spPr>
          <a:xfrm>
            <a:off x="580372" y="5992297"/>
            <a:ext cx="2341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 dirty="0"/>
              <a:t>Innovation programme</a:t>
            </a:r>
          </a:p>
        </p:txBody>
      </p:sp>
      <p:pic>
        <p:nvPicPr>
          <p:cNvPr id="1028" name="Picture 4" descr="BPR4GDPR">
            <a:extLst>
              <a:ext uri="{FF2B5EF4-FFF2-40B4-BE49-F238E27FC236}">
                <a16:creationId xmlns:a16="http://schemas.microsoft.com/office/drawing/2014/main" id="{582DD586-9552-E745-BAF0-D19EF9AEC1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47" b="23437"/>
          <a:stretch/>
        </p:blipFill>
        <p:spPr bwMode="auto">
          <a:xfrm>
            <a:off x="10614991" y="4753433"/>
            <a:ext cx="1477618" cy="119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11CE3F7-EEAA-8643-863D-F5838CF3C837}"/>
              </a:ext>
            </a:extLst>
          </p:cNvPr>
          <p:cNvSpPr txBox="1"/>
          <p:nvPr/>
        </p:nvSpPr>
        <p:spPr>
          <a:xfrm>
            <a:off x="8418449" y="5975556"/>
            <a:ext cx="3692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Horizon 2020 innovation programme </a:t>
            </a:r>
          </a:p>
          <a:p>
            <a:r>
              <a:rPr lang="en-GB" i="1" dirty="0"/>
              <a:t>grant agreement No.787149</a:t>
            </a:r>
            <a:endParaRPr lang="en-IT" i="1" dirty="0"/>
          </a:p>
        </p:txBody>
      </p:sp>
      <p:pic>
        <p:nvPicPr>
          <p:cNvPr id="9" name="Picture 2" descr="Università di Roma Tor Vergata - Il logo ufficiale d&amp;#39;Ateneo dell&amp;#39;Università  degli Studi di Roma Tor Vergata, adottato nel 2009. | Facebook">
            <a:extLst>
              <a:ext uri="{FF2B5EF4-FFF2-40B4-BE49-F238E27FC236}">
                <a16:creationId xmlns:a16="http://schemas.microsoft.com/office/drawing/2014/main" id="{12B1A3B4-5552-9943-850F-94B4516CA8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2283" y="4539"/>
            <a:ext cx="2568972" cy="2568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106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BE2AD-E5CE-BC40-934B-FE17F5530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A trivial exercise?</a:t>
            </a:r>
          </a:p>
        </p:txBody>
      </p:sp>
      <p:pic>
        <p:nvPicPr>
          <p:cNvPr id="4" name="Immagine 45">
            <a:extLst>
              <a:ext uri="{FF2B5EF4-FFF2-40B4-BE49-F238E27FC236}">
                <a16:creationId xmlns:a16="http://schemas.microsoft.com/office/drawing/2014/main" id="{1E7E1E13-5EA3-4B41-AFB6-21359776A3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88" y="2862262"/>
            <a:ext cx="1133476" cy="1133476"/>
          </a:xfrm>
          <a:prstGeom prst="rect">
            <a:avLst/>
          </a:prstGeom>
        </p:spPr>
      </p:pic>
      <p:pic>
        <p:nvPicPr>
          <p:cNvPr id="6" name="Immagine 47">
            <a:extLst>
              <a:ext uri="{FF2B5EF4-FFF2-40B4-BE49-F238E27FC236}">
                <a16:creationId xmlns:a16="http://schemas.microsoft.com/office/drawing/2014/main" id="{6BA2285F-3577-7640-9343-EA3C62DBC8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473" y="2785880"/>
            <a:ext cx="1133476" cy="1133476"/>
          </a:xfrm>
          <a:prstGeom prst="rect">
            <a:avLst/>
          </a:prstGeom>
        </p:spPr>
      </p:pic>
      <p:pic>
        <p:nvPicPr>
          <p:cNvPr id="11" name="Elemento grafico 6" descr="Documento contorno">
            <a:extLst>
              <a:ext uri="{FF2B5EF4-FFF2-40B4-BE49-F238E27FC236}">
                <a16:creationId xmlns:a16="http://schemas.microsoft.com/office/drawing/2014/main" id="{12EA2769-E19A-6947-AE3E-7F996549A7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62414" y="3053296"/>
            <a:ext cx="914400" cy="914400"/>
          </a:xfrm>
          <a:prstGeom prst="rect">
            <a:avLst/>
          </a:prstGeom>
        </p:spPr>
      </p:pic>
      <p:pic>
        <p:nvPicPr>
          <p:cNvPr id="12" name="Elemento grafico 10" descr="Blocca con riempimento a tinta unita">
            <a:extLst>
              <a:ext uri="{FF2B5EF4-FFF2-40B4-BE49-F238E27FC236}">
                <a16:creationId xmlns:a16="http://schemas.microsoft.com/office/drawing/2014/main" id="{D15FB71B-B3F2-9F4B-8229-6526AE8CB7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51063" y="3622346"/>
            <a:ext cx="489873" cy="489873"/>
          </a:xfrm>
          <a:prstGeom prst="rect">
            <a:avLst/>
          </a:prstGeom>
        </p:spPr>
      </p:pic>
      <p:sp>
        <p:nvSpPr>
          <p:cNvPr id="13" name="Curved Down Arrow 12">
            <a:extLst>
              <a:ext uri="{FF2B5EF4-FFF2-40B4-BE49-F238E27FC236}">
                <a16:creationId xmlns:a16="http://schemas.microsoft.com/office/drawing/2014/main" id="{9FC5F7CB-E86A-9046-A9CA-CC4543C51D93}"/>
              </a:ext>
            </a:extLst>
          </p:cNvPr>
          <p:cNvSpPr/>
          <p:nvPr/>
        </p:nvSpPr>
        <p:spPr>
          <a:xfrm>
            <a:off x="2579961" y="1628009"/>
            <a:ext cx="6533042" cy="914400"/>
          </a:xfrm>
          <a:prstGeom prst="curved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6F3C72E-C702-F349-A310-48AE58BF422E}"/>
              </a:ext>
            </a:extLst>
          </p:cNvPr>
          <p:cNvSpPr/>
          <p:nvPr/>
        </p:nvSpPr>
        <p:spPr>
          <a:xfrm>
            <a:off x="4339527" y="2479729"/>
            <a:ext cx="2960175" cy="206153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6B4C70-A183-114D-8D5C-A0D3A064A937}"/>
              </a:ext>
            </a:extLst>
          </p:cNvPr>
          <p:cNvSpPr txBox="1"/>
          <p:nvPr/>
        </p:nvSpPr>
        <p:spPr>
          <a:xfrm>
            <a:off x="5101051" y="4536746"/>
            <a:ext cx="1437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Cloud service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9B38D1-AB7E-4D4F-AD91-B99A2D086407}"/>
              </a:ext>
            </a:extLst>
          </p:cNvPr>
          <p:cNvSpPr txBox="1"/>
          <p:nvPr/>
        </p:nvSpPr>
        <p:spPr>
          <a:xfrm>
            <a:off x="5281195" y="1670288"/>
            <a:ext cx="1139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Secret key</a:t>
            </a:r>
          </a:p>
        </p:txBody>
      </p:sp>
      <p:sp>
        <p:nvSpPr>
          <p:cNvPr id="17" name="CasellaDiTesto 35">
            <a:extLst>
              <a:ext uri="{FF2B5EF4-FFF2-40B4-BE49-F238E27FC236}">
                <a16:creationId xmlns:a16="http://schemas.microsoft.com/office/drawing/2014/main" id="{EBD02509-34FA-0F42-B218-265ED35E6130}"/>
              </a:ext>
            </a:extLst>
          </p:cNvPr>
          <p:cNvSpPr txBox="1"/>
          <p:nvPr/>
        </p:nvSpPr>
        <p:spPr>
          <a:xfrm>
            <a:off x="0" y="6642556"/>
            <a:ext cx="23684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Icons made by </a:t>
            </a:r>
            <a:r>
              <a:rPr lang="en-US" sz="800" dirty="0">
                <a:solidFill>
                  <a:schemeClr val="bg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-US" sz="800" dirty="0">
                <a:solidFill>
                  <a:schemeClr val="bg1"/>
                </a:solidFill>
              </a:rPr>
              <a:t> and </a:t>
            </a:r>
            <a:r>
              <a:rPr lang="en-US" sz="800" dirty="0">
                <a:solidFill>
                  <a:schemeClr val="bg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Roundicons</a:t>
            </a:r>
            <a:r>
              <a:rPr lang="en-US" sz="800" dirty="0">
                <a:solidFill>
                  <a:schemeClr val="bg1"/>
                </a:solidFill>
              </a:rPr>
              <a:t> from </a:t>
            </a:r>
            <a:r>
              <a:rPr lang="en-US" sz="800" dirty="0">
                <a:solidFill>
                  <a:schemeClr val="bg1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endParaRPr lang="it-IT" sz="8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09C9904-1BB4-8A4B-B30B-6D9A2319609F}"/>
              </a:ext>
            </a:extLst>
          </p:cNvPr>
          <p:cNvSpPr txBox="1"/>
          <p:nvPr/>
        </p:nvSpPr>
        <p:spPr>
          <a:xfrm>
            <a:off x="5108041" y="2683964"/>
            <a:ext cx="1479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Encrypted file</a:t>
            </a:r>
          </a:p>
        </p:txBody>
      </p:sp>
    </p:spTree>
    <p:extLst>
      <p:ext uri="{BB962C8B-B14F-4D97-AF65-F5344CB8AC3E}">
        <p14:creationId xmlns:p14="http://schemas.microsoft.com/office/powerpoint/2010/main" val="2705231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BE2AD-E5CE-BC40-934B-FE17F5530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It's not about encryption</a:t>
            </a:r>
            <a:br>
              <a:rPr lang="en-IT" dirty="0"/>
            </a:br>
            <a:r>
              <a:rPr lang="en-IT" dirty="0"/>
              <a:t>it's about </a:t>
            </a:r>
            <a:r>
              <a:rPr lang="en-IT" dirty="0">
                <a:solidFill>
                  <a:srgbClr val="C00000"/>
                </a:solidFill>
              </a:rPr>
              <a:t>key management</a:t>
            </a:r>
          </a:p>
        </p:txBody>
      </p:sp>
      <p:pic>
        <p:nvPicPr>
          <p:cNvPr id="4" name="Immagine 45">
            <a:extLst>
              <a:ext uri="{FF2B5EF4-FFF2-40B4-BE49-F238E27FC236}">
                <a16:creationId xmlns:a16="http://schemas.microsoft.com/office/drawing/2014/main" id="{1E7E1E13-5EA3-4B41-AFB6-21359776A3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88" y="2862262"/>
            <a:ext cx="1133476" cy="1133476"/>
          </a:xfrm>
          <a:prstGeom prst="rect">
            <a:avLst/>
          </a:prstGeom>
        </p:spPr>
      </p:pic>
      <p:pic>
        <p:nvPicPr>
          <p:cNvPr id="6" name="Immagine 47">
            <a:extLst>
              <a:ext uri="{FF2B5EF4-FFF2-40B4-BE49-F238E27FC236}">
                <a16:creationId xmlns:a16="http://schemas.microsoft.com/office/drawing/2014/main" id="{6BA2285F-3577-7640-9343-EA3C62DBC8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473" y="2785880"/>
            <a:ext cx="1133476" cy="1133476"/>
          </a:xfrm>
          <a:prstGeom prst="rect">
            <a:avLst/>
          </a:prstGeom>
        </p:spPr>
      </p:pic>
      <p:pic>
        <p:nvPicPr>
          <p:cNvPr id="11" name="Elemento grafico 6" descr="Documento contorno">
            <a:extLst>
              <a:ext uri="{FF2B5EF4-FFF2-40B4-BE49-F238E27FC236}">
                <a16:creationId xmlns:a16="http://schemas.microsoft.com/office/drawing/2014/main" id="{12EA2769-E19A-6947-AE3E-7F996549A7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65722" y="3425237"/>
            <a:ext cx="914400" cy="914400"/>
          </a:xfrm>
          <a:prstGeom prst="rect">
            <a:avLst/>
          </a:prstGeom>
        </p:spPr>
      </p:pic>
      <p:pic>
        <p:nvPicPr>
          <p:cNvPr id="12" name="Elemento grafico 10" descr="Blocca con riempimento a tinta unita">
            <a:extLst>
              <a:ext uri="{FF2B5EF4-FFF2-40B4-BE49-F238E27FC236}">
                <a16:creationId xmlns:a16="http://schemas.microsoft.com/office/drawing/2014/main" id="{D15FB71B-B3F2-9F4B-8229-6526AE8CB7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54371" y="3994287"/>
            <a:ext cx="489873" cy="48987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6F3C72E-C702-F349-A310-48AE58BF422E}"/>
              </a:ext>
            </a:extLst>
          </p:cNvPr>
          <p:cNvSpPr/>
          <p:nvPr/>
        </p:nvSpPr>
        <p:spPr>
          <a:xfrm>
            <a:off x="4339527" y="2479729"/>
            <a:ext cx="2960175" cy="206153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6B4C70-A183-114D-8D5C-A0D3A064A937}"/>
              </a:ext>
            </a:extLst>
          </p:cNvPr>
          <p:cNvSpPr txBox="1"/>
          <p:nvPr/>
        </p:nvSpPr>
        <p:spPr>
          <a:xfrm>
            <a:off x="5101051" y="4536746"/>
            <a:ext cx="1437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Cloud service</a:t>
            </a:r>
          </a:p>
        </p:txBody>
      </p:sp>
      <p:pic>
        <p:nvPicPr>
          <p:cNvPr id="17" name="Elemento grafico 6" descr="Documento contorno">
            <a:extLst>
              <a:ext uri="{FF2B5EF4-FFF2-40B4-BE49-F238E27FC236}">
                <a16:creationId xmlns:a16="http://schemas.microsoft.com/office/drawing/2014/main" id="{8E542EF3-8FB8-7B4D-B3FF-718A2F8A7F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83641" y="2521576"/>
            <a:ext cx="914400" cy="914400"/>
          </a:xfrm>
          <a:prstGeom prst="rect">
            <a:avLst/>
          </a:prstGeom>
        </p:spPr>
      </p:pic>
      <p:pic>
        <p:nvPicPr>
          <p:cNvPr id="18" name="Elemento grafico 10" descr="Blocca con riempimento a tinta unita">
            <a:extLst>
              <a:ext uri="{FF2B5EF4-FFF2-40B4-BE49-F238E27FC236}">
                <a16:creationId xmlns:a16="http://schemas.microsoft.com/office/drawing/2014/main" id="{D56BDC87-E9DE-C946-B2F7-F172B794C0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72290" y="3090626"/>
            <a:ext cx="489873" cy="489873"/>
          </a:xfrm>
          <a:prstGeom prst="rect">
            <a:avLst/>
          </a:prstGeom>
        </p:spPr>
      </p:pic>
      <p:pic>
        <p:nvPicPr>
          <p:cNvPr id="19" name="Elemento grafico 6" descr="Documento contorno">
            <a:extLst>
              <a:ext uri="{FF2B5EF4-FFF2-40B4-BE49-F238E27FC236}">
                <a16:creationId xmlns:a16="http://schemas.microsoft.com/office/drawing/2014/main" id="{B9A79986-5783-2C4A-A039-764DF8C1B5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96808" y="2510837"/>
            <a:ext cx="914400" cy="914400"/>
          </a:xfrm>
          <a:prstGeom prst="rect">
            <a:avLst/>
          </a:prstGeom>
        </p:spPr>
      </p:pic>
      <p:pic>
        <p:nvPicPr>
          <p:cNvPr id="20" name="Elemento grafico 10" descr="Blocca con riempimento a tinta unita">
            <a:extLst>
              <a:ext uri="{FF2B5EF4-FFF2-40B4-BE49-F238E27FC236}">
                <a16:creationId xmlns:a16="http://schemas.microsoft.com/office/drawing/2014/main" id="{A57AE97D-6802-7F4B-833B-3BA07F1A73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85457" y="3079887"/>
            <a:ext cx="489873" cy="489873"/>
          </a:xfrm>
          <a:prstGeom prst="rect">
            <a:avLst/>
          </a:prstGeom>
        </p:spPr>
      </p:pic>
      <p:pic>
        <p:nvPicPr>
          <p:cNvPr id="21" name="Immagine 35">
            <a:extLst>
              <a:ext uri="{FF2B5EF4-FFF2-40B4-BE49-F238E27FC236}">
                <a16:creationId xmlns:a16="http://schemas.microsoft.com/office/drawing/2014/main" id="{68063584-48A5-C948-88B3-97390D85383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473" y="951731"/>
            <a:ext cx="1133477" cy="1133477"/>
          </a:xfrm>
          <a:prstGeom prst="rect">
            <a:avLst/>
          </a:prstGeom>
        </p:spPr>
      </p:pic>
      <p:pic>
        <p:nvPicPr>
          <p:cNvPr id="22" name="Immagine 37">
            <a:extLst>
              <a:ext uri="{FF2B5EF4-FFF2-40B4-BE49-F238E27FC236}">
                <a16:creationId xmlns:a16="http://schemas.microsoft.com/office/drawing/2014/main" id="{E8D4505F-0B9F-354A-88C3-E782D8C237D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789" y="5330304"/>
            <a:ext cx="1133477" cy="1133477"/>
          </a:xfrm>
          <a:prstGeom prst="rect">
            <a:avLst/>
          </a:prstGeom>
        </p:spPr>
      </p:pic>
      <p:pic>
        <p:nvPicPr>
          <p:cNvPr id="23" name="Immagine 38">
            <a:extLst>
              <a:ext uri="{FF2B5EF4-FFF2-40B4-BE49-F238E27FC236}">
                <a16:creationId xmlns:a16="http://schemas.microsoft.com/office/drawing/2014/main" id="{13C1B58B-1548-FE44-8232-DDF4190D901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473" y="4620028"/>
            <a:ext cx="1133476" cy="1133476"/>
          </a:xfrm>
          <a:prstGeom prst="rect">
            <a:avLst/>
          </a:prstGeom>
        </p:spPr>
      </p:pic>
      <p:pic>
        <p:nvPicPr>
          <p:cNvPr id="24" name="Immagine 39">
            <a:extLst>
              <a:ext uri="{FF2B5EF4-FFF2-40B4-BE49-F238E27FC236}">
                <a16:creationId xmlns:a16="http://schemas.microsoft.com/office/drawing/2014/main" id="{21FBDC15-CD7E-1A43-9A9A-A9C66C215AD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438" y="5351587"/>
            <a:ext cx="1133476" cy="11334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5F72913-6845-DD4C-BEF7-4D62CE1A535C}"/>
              </a:ext>
            </a:extLst>
          </p:cNvPr>
          <p:cNvSpPr/>
          <p:nvPr/>
        </p:nvSpPr>
        <p:spPr>
          <a:xfrm>
            <a:off x="5561559" y="3510496"/>
            <a:ext cx="258054" cy="274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947FCAB-B868-D342-B273-98ECCEA81EE3}"/>
              </a:ext>
            </a:extLst>
          </p:cNvPr>
          <p:cNvSpPr/>
          <p:nvPr/>
        </p:nvSpPr>
        <p:spPr>
          <a:xfrm>
            <a:off x="9557539" y="1415994"/>
            <a:ext cx="258054" cy="274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484CB4F-8A99-4848-8204-8A6C95A9E660}"/>
              </a:ext>
            </a:extLst>
          </p:cNvPr>
          <p:cNvSpPr/>
          <p:nvPr/>
        </p:nvSpPr>
        <p:spPr>
          <a:xfrm>
            <a:off x="9557539" y="5055610"/>
            <a:ext cx="258054" cy="274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2A0C2BD-3649-4645-963D-B678DA4D22A5}"/>
              </a:ext>
            </a:extLst>
          </p:cNvPr>
          <p:cNvSpPr/>
          <p:nvPr/>
        </p:nvSpPr>
        <p:spPr>
          <a:xfrm>
            <a:off x="7262163" y="5753504"/>
            <a:ext cx="258054" cy="274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F65BF45-0A2C-C742-9F4B-6BD7E66271A7}"/>
              </a:ext>
            </a:extLst>
          </p:cNvPr>
          <p:cNvSpPr/>
          <p:nvPr/>
        </p:nvSpPr>
        <p:spPr>
          <a:xfrm>
            <a:off x="6482787" y="2587568"/>
            <a:ext cx="258054" cy="27469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6B594E8-82DD-6546-B021-9C54242291C6}"/>
              </a:ext>
            </a:extLst>
          </p:cNvPr>
          <p:cNvSpPr/>
          <p:nvPr/>
        </p:nvSpPr>
        <p:spPr>
          <a:xfrm>
            <a:off x="10009323" y="1415994"/>
            <a:ext cx="258054" cy="27469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F1459CD-2C4C-ED42-9FB4-86928FFD8026}"/>
              </a:ext>
            </a:extLst>
          </p:cNvPr>
          <p:cNvSpPr/>
          <p:nvPr/>
        </p:nvSpPr>
        <p:spPr>
          <a:xfrm>
            <a:off x="4624981" y="5753504"/>
            <a:ext cx="258054" cy="27469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B8BAC5B-2703-2C46-B8DF-C58E429F2639}"/>
              </a:ext>
            </a:extLst>
          </p:cNvPr>
          <p:cNvSpPr/>
          <p:nvPr/>
        </p:nvSpPr>
        <p:spPr>
          <a:xfrm>
            <a:off x="10009323" y="5049419"/>
            <a:ext cx="258054" cy="27469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6CCEAD1-60FD-C640-8A21-2A9BDFC24A67}"/>
              </a:ext>
            </a:extLst>
          </p:cNvPr>
          <p:cNvSpPr/>
          <p:nvPr/>
        </p:nvSpPr>
        <p:spPr>
          <a:xfrm>
            <a:off x="4478568" y="2597238"/>
            <a:ext cx="258054" cy="27469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ECD8CE0-FE4C-854C-8029-28D0F8340498}"/>
              </a:ext>
            </a:extLst>
          </p:cNvPr>
          <p:cNvSpPr/>
          <p:nvPr/>
        </p:nvSpPr>
        <p:spPr>
          <a:xfrm>
            <a:off x="4984150" y="5753504"/>
            <a:ext cx="258054" cy="27469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0BCCF79-71B0-154A-9D8D-A4045F91466B}"/>
              </a:ext>
            </a:extLst>
          </p:cNvPr>
          <p:cNvSpPr/>
          <p:nvPr/>
        </p:nvSpPr>
        <p:spPr>
          <a:xfrm>
            <a:off x="9562608" y="3144049"/>
            <a:ext cx="258054" cy="27469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9525D-AA1F-2743-A7A0-A1A818DC50BE}"/>
              </a:ext>
            </a:extLst>
          </p:cNvPr>
          <p:cNvSpPr/>
          <p:nvPr/>
        </p:nvSpPr>
        <p:spPr>
          <a:xfrm>
            <a:off x="10476187" y="5055913"/>
            <a:ext cx="258054" cy="27469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9" name="Oval Callout 38">
            <a:extLst>
              <a:ext uri="{FF2B5EF4-FFF2-40B4-BE49-F238E27FC236}">
                <a16:creationId xmlns:a16="http://schemas.microsoft.com/office/drawing/2014/main" id="{0D197D3B-7B34-E143-A45A-9D4B6ED6A141}"/>
              </a:ext>
            </a:extLst>
          </p:cNvPr>
          <p:cNvSpPr/>
          <p:nvPr/>
        </p:nvSpPr>
        <p:spPr>
          <a:xfrm>
            <a:off x="9815593" y="2085208"/>
            <a:ext cx="1761641" cy="1005418"/>
          </a:xfrm>
          <a:prstGeom prst="wedgeEllipseCallout">
            <a:avLst>
              <a:gd name="adj1" fmla="val -64821"/>
              <a:gd name="adj2" fmla="val 4343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I </a:t>
            </a:r>
            <a:r>
              <a:rPr lang="it-IT" dirty="0" err="1"/>
              <a:t>am</a:t>
            </a:r>
            <a:r>
              <a:rPr lang="it-IT" dirty="0"/>
              <a:t> </a:t>
            </a:r>
            <a:r>
              <a:rPr lang="it-IT" dirty="0" err="1"/>
              <a:t>leaving</a:t>
            </a:r>
            <a:endParaRPr lang="en-IT" dirty="0"/>
          </a:p>
        </p:txBody>
      </p:sp>
      <p:sp>
        <p:nvSpPr>
          <p:cNvPr id="40" name="Oval Callout 39">
            <a:extLst>
              <a:ext uri="{FF2B5EF4-FFF2-40B4-BE49-F238E27FC236}">
                <a16:creationId xmlns:a16="http://schemas.microsoft.com/office/drawing/2014/main" id="{FDBA6272-EA5F-5F48-AD38-47F0678B76EF}"/>
              </a:ext>
            </a:extLst>
          </p:cNvPr>
          <p:cNvSpPr/>
          <p:nvPr/>
        </p:nvSpPr>
        <p:spPr>
          <a:xfrm>
            <a:off x="1021410" y="4848878"/>
            <a:ext cx="1761641" cy="1005418"/>
          </a:xfrm>
          <a:prstGeom prst="wedgeEllipseCallout">
            <a:avLst>
              <a:gd name="adj1" fmla="val 66264"/>
              <a:gd name="adj2" fmla="val 4651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I </a:t>
            </a:r>
            <a:r>
              <a:rPr lang="it-IT" dirty="0" err="1"/>
              <a:t>am</a:t>
            </a:r>
            <a:r>
              <a:rPr lang="it-IT" dirty="0"/>
              <a:t> the </a:t>
            </a:r>
            <a:r>
              <a:rPr lang="it-IT" dirty="0" err="1"/>
              <a:t>newcomer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81187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9" grpId="0" animBg="1"/>
      <p:bldP spid="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105F3-DE16-FC40-BA32-83DC2BBF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ABEBox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E4F0FA-4B0D-9944-A341-914A579213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T" b="1" dirty="0"/>
              <a:t>Key management system </a:t>
            </a:r>
            <a:r>
              <a:rPr lang="en-IT" dirty="0"/>
              <a:t>to bring privacy on cloud shared files</a:t>
            </a:r>
          </a:p>
          <a:p>
            <a:pPr lvl="1"/>
            <a:r>
              <a:rPr lang="en-IT" dirty="0"/>
              <a:t>Without any Trusted Third Party</a:t>
            </a:r>
          </a:p>
          <a:p>
            <a:r>
              <a:rPr lang="en-IT" dirty="0"/>
              <a:t>It </a:t>
            </a:r>
            <a:r>
              <a:rPr lang="en-IT" b="1" dirty="0"/>
              <a:t>decouples</a:t>
            </a:r>
            <a:r>
              <a:rPr lang="en-IT" dirty="0"/>
              <a:t> </a:t>
            </a:r>
            <a:r>
              <a:rPr lang="en-IT" i="1" dirty="0"/>
              <a:t>access control </a:t>
            </a:r>
            <a:r>
              <a:rPr lang="en-IT" dirty="0"/>
              <a:t>from </a:t>
            </a:r>
            <a:r>
              <a:rPr lang="en-IT" i="1" dirty="0"/>
              <a:t>data transfering and synchronization</a:t>
            </a:r>
          </a:p>
          <a:p>
            <a:r>
              <a:rPr lang="en-IT" dirty="0"/>
              <a:t>It runs </a:t>
            </a:r>
            <a:r>
              <a:rPr lang="en-IT" b="1" dirty="0"/>
              <a:t>on top </a:t>
            </a:r>
            <a:r>
              <a:rPr lang="en-IT" dirty="0"/>
              <a:t>of existing file sharing services</a:t>
            </a:r>
          </a:p>
          <a:p>
            <a:pPr lvl="1"/>
            <a:r>
              <a:rPr lang="en-IT" dirty="0"/>
              <a:t>Serverless</a:t>
            </a:r>
          </a:p>
          <a:p>
            <a:r>
              <a:rPr lang="en-IT" dirty="0"/>
              <a:t>Provide solutions for peer </a:t>
            </a:r>
            <a:r>
              <a:rPr lang="en-IT" b="1" dirty="0"/>
              <a:t>churn</a:t>
            </a:r>
            <a:endParaRPr lang="en-IT" dirty="0"/>
          </a:p>
          <a:p>
            <a:pPr lvl="1"/>
            <a:r>
              <a:rPr lang="en-IT" dirty="0"/>
              <a:t>New users and revoked ones</a:t>
            </a:r>
          </a:p>
        </p:txBody>
      </p:sp>
    </p:spTree>
    <p:extLst>
      <p:ext uri="{BB962C8B-B14F-4D97-AF65-F5344CB8AC3E}">
        <p14:creationId xmlns:p14="http://schemas.microsoft.com/office/powerpoint/2010/main" val="64073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C929A167-C7A7-CB47-A240-F85AA19D83A6}"/>
              </a:ext>
            </a:extLst>
          </p:cNvPr>
          <p:cNvSpPr/>
          <p:nvPr/>
        </p:nvSpPr>
        <p:spPr>
          <a:xfrm>
            <a:off x="4215548" y="5160979"/>
            <a:ext cx="1766719" cy="6481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E3C7EBA-DA40-B347-93B3-BDA6D61459E7}"/>
              </a:ext>
            </a:extLst>
          </p:cNvPr>
          <p:cNvSpPr/>
          <p:nvPr/>
        </p:nvSpPr>
        <p:spPr>
          <a:xfrm>
            <a:off x="4266496" y="3514032"/>
            <a:ext cx="2435362" cy="6481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B8ABB26-069A-B94F-B4CA-53CFEC8774AC}"/>
              </a:ext>
            </a:extLst>
          </p:cNvPr>
          <p:cNvSpPr/>
          <p:nvPr/>
        </p:nvSpPr>
        <p:spPr>
          <a:xfrm>
            <a:off x="4270857" y="1983226"/>
            <a:ext cx="1711410" cy="6481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6780A8-43DF-D545-B228-FBB1FA99C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sz="3600" dirty="0"/>
              <a:t>CP-ABE: </a:t>
            </a:r>
            <a:r>
              <a:rPr lang="it-IT" sz="3600" dirty="0" err="1"/>
              <a:t>Ciphertext</a:t>
            </a:r>
            <a:r>
              <a:rPr lang="it-IT" sz="3600" dirty="0"/>
              <a:t>-Policy </a:t>
            </a:r>
            <a:r>
              <a:rPr lang="it-IT" sz="3600" dirty="0" err="1"/>
              <a:t>Attribute-Based</a:t>
            </a:r>
            <a:r>
              <a:rPr lang="it-IT" sz="3600" dirty="0"/>
              <a:t> </a:t>
            </a:r>
            <a:r>
              <a:rPr lang="it-IT" sz="3600" dirty="0" err="1"/>
              <a:t>Encryption</a:t>
            </a:r>
            <a:endParaRPr lang="en-IT" sz="3600" dirty="0"/>
          </a:p>
        </p:txBody>
      </p:sp>
      <p:pic>
        <p:nvPicPr>
          <p:cNvPr id="4" name="Immagine 36">
            <a:extLst>
              <a:ext uri="{FF2B5EF4-FFF2-40B4-BE49-F238E27FC236}">
                <a16:creationId xmlns:a16="http://schemas.microsoft.com/office/drawing/2014/main" id="{C7EFE3DF-6ECF-0D44-84B3-8D041E36D4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833" y="1844008"/>
            <a:ext cx="921209" cy="921209"/>
          </a:xfrm>
          <a:prstGeom prst="rect">
            <a:avLst/>
          </a:prstGeom>
        </p:spPr>
      </p:pic>
      <p:pic>
        <p:nvPicPr>
          <p:cNvPr id="5" name="Immagine 37">
            <a:extLst>
              <a:ext uri="{FF2B5EF4-FFF2-40B4-BE49-F238E27FC236}">
                <a16:creationId xmlns:a16="http://schemas.microsoft.com/office/drawing/2014/main" id="{87E09BFE-8083-B94C-B535-5DF89CFF7A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834" y="5101918"/>
            <a:ext cx="921208" cy="921208"/>
          </a:xfrm>
          <a:prstGeom prst="rect">
            <a:avLst/>
          </a:prstGeom>
        </p:spPr>
      </p:pic>
      <p:pic>
        <p:nvPicPr>
          <p:cNvPr id="6" name="Immagine 38">
            <a:extLst>
              <a:ext uri="{FF2B5EF4-FFF2-40B4-BE49-F238E27FC236}">
                <a16:creationId xmlns:a16="http://schemas.microsoft.com/office/drawing/2014/main" id="{F50B7FF3-CB96-3D44-A340-672619E4A5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834" y="3429000"/>
            <a:ext cx="921208" cy="9212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D55507-2281-F941-B730-3A84E9BDE1FE}"/>
              </a:ext>
            </a:extLst>
          </p:cNvPr>
          <p:cNvSpPr txBox="1"/>
          <p:nvPr/>
        </p:nvSpPr>
        <p:spPr>
          <a:xfrm>
            <a:off x="4330618" y="2119946"/>
            <a:ext cx="842475" cy="3693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t-IT" dirty="0"/>
              <a:t>IT</a:t>
            </a:r>
            <a:r>
              <a:rPr lang="en-IT" dirty="0"/>
              <a:t> dept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26C6A3-E648-3840-A272-911B1C36E90D}"/>
              </a:ext>
            </a:extLst>
          </p:cNvPr>
          <p:cNvSpPr txBox="1"/>
          <p:nvPr/>
        </p:nvSpPr>
        <p:spPr>
          <a:xfrm>
            <a:off x="4330618" y="3704938"/>
            <a:ext cx="842475" cy="3693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t-IT" dirty="0"/>
              <a:t>IT</a:t>
            </a:r>
            <a:r>
              <a:rPr lang="en-IT" dirty="0"/>
              <a:t> dept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85EF1E-D389-CD4D-A5FF-17EA25D9255D}"/>
              </a:ext>
            </a:extLst>
          </p:cNvPr>
          <p:cNvSpPr txBox="1"/>
          <p:nvPr/>
        </p:nvSpPr>
        <p:spPr>
          <a:xfrm>
            <a:off x="5433229" y="3704938"/>
            <a:ext cx="1027525" cy="36933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t-IT" dirty="0"/>
              <a:t>Manager</a:t>
            </a:r>
            <a:endParaRPr lang="en-IT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343507-531E-0548-A659-704AA6E02508}"/>
              </a:ext>
            </a:extLst>
          </p:cNvPr>
          <p:cNvSpPr txBox="1"/>
          <p:nvPr/>
        </p:nvSpPr>
        <p:spPr>
          <a:xfrm>
            <a:off x="4330618" y="5289930"/>
            <a:ext cx="941861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t-IT" dirty="0"/>
              <a:t>HR</a:t>
            </a:r>
            <a:r>
              <a:rPr lang="en-IT" dirty="0"/>
              <a:t> dept</a:t>
            </a:r>
          </a:p>
        </p:txBody>
      </p:sp>
      <p:pic>
        <p:nvPicPr>
          <p:cNvPr id="13" name="Elemento grafico 6" descr="Documento contorno">
            <a:extLst>
              <a:ext uri="{FF2B5EF4-FFF2-40B4-BE49-F238E27FC236}">
                <a16:creationId xmlns:a16="http://schemas.microsoft.com/office/drawing/2014/main" id="{DAC9FE78-F539-1B4C-BC2C-914341E24F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666300" y="2119946"/>
            <a:ext cx="914400" cy="914400"/>
          </a:xfrm>
          <a:prstGeom prst="rect">
            <a:avLst/>
          </a:prstGeom>
        </p:spPr>
      </p:pic>
      <p:pic>
        <p:nvPicPr>
          <p:cNvPr id="14" name="Elemento grafico 10" descr="Blocca con riempimento a tinta unita">
            <a:extLst>
              <a:ext uri="{FF2B5EF4-FFF2-40B4-BE49-F238E27FC236}">
                <a16:creationId xmlns:a16="http://schemas.microsoft.com/office/drawing/2014/main" id="{B5459CED-C153-3A4A-A121-2755656903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123500" y="2732418"/>
            <a:ext cx="489873" cy="489873"/>
          </a:xfrm>
          <a:prstGeom prst="rect">
            <a:avLst/>
          </a:prstGeom>
        </p:spPr>
      </p:pic>
      <p:pic>
        <p:nvPicPr>
          <p:cNvPr id="17" name="Elemento grafico 19" descr="Chiave con riempimento a tinta unita">
            <a:extLst>
              <a:ext uri="{FF2B5EF4-FFF2-40B4-BE49-F238E27FC236}">
                <a16:creationId xmlns:a16="http://schemas.microsoft.com/office/drawing/2014/main" id="{7C634ACD-DBDE-5842-9AA3-20CD0FA21F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958740" y="2375892"/>
            <a:ext cx="543714" cy="543714"/>
          </a:xfrm>
          <a:prstGeom prst="rect">
            <a:avLst/>
          </a:prstGeom>
        </p:spPr>
      </p:pic>
      <p:pic>
        <p:nvPicPr>
          <p:cNvPr id="19" name="Elemento grafico 19" descr="Chiave con riempimento a tinta unita">
            <a:extLst>
              <a:ext uri="{FF2B5EF4-FFF2-40B4-BE49-F238E27FC236}">
                <a16:creationId xmlns:a16="http://schemas.microsoft.com/office/drawing/2014/main" id="{0B1AEE5C-45F8-414A-9DE7-6148AD7374B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701858" y="3932480"/>
            <a:ext cx="543714" cy="543714"/>
          </a:xfrm>
          <a:prstGeom prst="rect">
            <a:avLst/>
          </a:prstGeom>
        </p:spPr>
      </p:pic>
      <p:pic>
        <p:nvPicPr>
          <p:cNvPr id="21" name="Elemento grafico 19" descr="Chiave con riempimento a tinta unita">
            <a:extLst>
              <a:ext uri="{FF2B5EF4-FFF2-40B4-BE49-F238E27FC236}">
                <a16:creationId xmlns:a16="http://schemas.microsoft.com/office/drawing/2014/main" id="{5C0CB6CB-B58F-F449-90D1-5222C778757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982267" y="5537228"/>
            <a:ext cx="543714" cy="54371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4078BE7-E1F0-2C4D-A120-7F29D6E01C85}"/>
              </a:ext>
            </a:extLst>
          </p:cNvPr>
          <p:cNvSpPr txBox="1"/>
          <p:nvPr/>
        </p:nvSpPr>
        <p:spPr>
          <a:xfrm>
            <a:off x="-47885" y="6603917"/>
            <a:ext cx="94917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err="1">
                <a:solidFill>
                  <a:schemeClr val="bg1"/>
                </a:solidFill>
              </a:rPr>
              <a:t>Bethencourt</a:t>
            </a:r>
            <a:r>
              <a:rPr lang="en-GB" sz="1100" dirty="0">
                <a:solidFill>
                  <a:schemeClr val="bg1"/>
                </a:solidFill>
              </a:rPr>
              <a:t>, John, Amit </a:t>
            </a:r>
            <a:r>
              <a:rPr lang="en-GB" sz="1100" dirty="0" err="1">
                <a:solidFill>
                  <a:schemeClr val="bg1"/>
                </a:solidFill>
              </a:rPr>
              <a:t>Sahai</a:t>
            </a:r>
            <a:r>
              <a:rPr lang="en-GB" sz="1100" dirty="0">
                <a:solidFill>
                  <a:schemeClr val="bg1"/>
                </a:solidFill>
              </a:rPr>
              <a:t>, and Brent Waters. "Ciphertext-policy attribute-based encryption." </a:t>
            </a:r>
            <a:r>
              <a:rPr lang="en-GB" sz="1100" i="1" dirty="0">
                <a:solidFill>
                  <a:schemeClr val="bg1"/>
                </a:solidFill>
              </a:rPr>
              <a:t>2007 IEEE symposium on security and privacy (SP'07)</a:t>
            </a:r>
            <a:r>
              <a:rPr lang="en-GB" sz="1100" dirty="0">
                <a:solidFill>
                  <a:schemeClr val="bg1"/>
                </a:solidFill>
              </a:rPr>
              <a:t>. IEEE, 2007.</a:t>
            </a:r>
            <a:endParaRPr lang="en-IT" sz="1100" dirty="0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5ACC008-5107-CF4B-A5A4-7DAE56F6F819}"/>
              </a:ext>
            </a:extLst>
          </p:cNvPr>
          <p:cNvSpPr/>
          <p:nvPr/>
        </p:nvSpPr>
        <p:spPr>
          <a:xfrm>
            <a:off x="8521441" y="3461267"/>
            <a:ext cx="3233550" cy="6481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9D0313A-9DD3-914A-853B-E8E92A950946}"/>
              </a:ext>
            </a:extLst>
          </p:cNvPr>
          <p:cNvSpPr txBox="1"/>
          <p:nvPr/>
        </p:nvSpPr>
        <p:spPr>
          <a:xfrm>
            <a:off x="8672633" y="3625972"/>
            <a:ext cx="842475" cy="3693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t-IT" dirty="0"/>
              <a:t>IT</a:t>
            </a:r>
            <a:r>
              <a:rPr lang="en-IT" dirty="0"/>
              <a:t> dept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9108C3D-1BB3-F849-8803-769D0A067841}"/>
              </a:ext>
            </a:extLst>
          </p:cNvPr>
          <p:cNvSpPr/>
          <p:nvPr/>
        </p:nvSpPr>
        <p:spPr>
          <a:xfrm>
            <a:off x="9666300" y="3473187"/>
            <a:ext cx="921208" cy="62426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dirty="0"/>
              <a:t>AND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5A81123-D37D-764B-9A31-2703E9546AF3}"/>
              </a:ext>
            </a:extLst>
          </p:cNvPr>
          <p:cNvSpPr txBox="1"/>
          <p:nvPr/>
        </p:nvSpPr>
        <p:spPr>
          <a:xfrm>
            <a:off x="10654850" y="3605893"/>
            <a:ext cx="1027525" cy="36933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t-IT" dirty="0"/>
              <a:t>Manager</a:t>
            </a:r>
            <a:endParaRPr lang="en-IT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0CEBFE9-9873-BC4B-ABAA-DF1A83BBA649}"/>
              </a:ext>
            </a:extLst>
          </p:cNvPr>
          <p:cNvSpPr txBox="1"/>
          <p:nvPr/>
        </p:nvSpPr>
        <p:spPr>
          <a:xfrm>
            <a:off x="9707684" y="4242926"/>
            <a:ext cx="728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Policy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FA1EB03-0578-C848-A603-589D6616ACC9}"/>
              </a:ext>
            </a:extLst>
          </p:cNvPr>
          <p:cNvSpPr txBox="1"/>
          <p:nvPr/>
        </p:nvSpPr>
        <p:spPr>
          <a:xfrm>
            <a:off x="4266496" y="5973098"/>
            <a:ext cx="1118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Attributes</a:t>
            </a:r>
          </a:p>
        </p:txBody>
      </p:sp>
      <p:pic>
        <p:nvPicPr>
          <p:cNvPr id="29" name="Immagine 38">
            <a:extLst>
              <a:ext uri="{FF2B5EF4-FFF2-40B4-BE49-F238E27FC236}">
                <a16:creationId xmlns:a16="http://schemas.microsoft.com/office/drawing/2014/main" id="{9976825C-2745-AA4F-9499-DE7330C140A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92" y="3374687"/>
            <a:ext cx="921208" cy="92120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B0C6A01B-EFE1-E142-8C9A-640F65BDCFE8}"/>
              </a:ext>
            </a:extLst>
          </p:cNvPr>
          <p:cNvSpPr txBox="1"/>
          <p:nvPr/>
        </p:nvSpPr>
        <p:spPr>
          <a:xfrm>
            <a:off x="707992" y="4372716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Admin</a:t>
            </a:r>
          </a:p>
        </p:txBody>
      </p:sp>
    </p:spTree>
    <p:extLst>
      <p:ext uri="{BB962C8B-B14F-4D97-AF65-F5344CB8AC3E}">
        <p14:creationId xmlns:p14="http://schemas.microsoft.com/office/powerpoint/2010/main" val="693183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11E24-5281-FB46-B0F9-F143A100E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CP-ABE for file sharing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2648B8-9B12-614F-A731-3B05D3169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73902" cy="4351338"/>
          </a:xfrm>
        </p:spPr>
        <p:txBody>
          <a:bodyPr/>
          <a:lstStyle/>
          <a:p>
            <a:r>
              <a:rPr lang="en-IT" sz="4400" b="1" dirty="0"/>
              <a:t>Pro</a:t>
            </a:r>
          </a:p>
          <a:p>
            <a:r>
              <a:rPr lang="en-IT" dirty="0"/>
              <a:t>Attribute-Based Access Control (ABAC) fits nice the needs for flexibility</a:t>
            </a:r>
          </a:p>
          <a:p>
            <a:r>
              <a:rPr lang="en-IT" dirty="0"/>
              <a:t>Newcomers can be just provided with a single key with the right set of attributes</a:t>
            </a:r>
          </a:p>
          <a:p>
            <a:r>
              <a:rPr lang="en-IT" sz="4000" b="1" dirty="0"/>
              <a:t>Cons/Still missing</a:t>
            </a:r>
          </a:p>
          <a:p>
            <a:r>
              <a:rPr lang="en-IT" dirty="0"/>
              <a:t>How can we send ABE secret key to users?</a:t>
            </a:r>
          </a:p>
          <a:p>
            <a:r>
              <a:rPr lang="en-IT" dirty="0"/>
              <a:t>Revocation is still not addressed</a:t>
            </a:r>
          </a:p>
          <a:p>
            <a:r>
              <a:rPr lang="en-IT" dirty="0"/>
              <a:t>CP-ABE is tremendously SLOW (</a:t>
            </a:r>
            <a:r>
              <a:rPr lang="en-GB" dirty="0"/>
              <a:t>~1000 times slower than RSA)</a:t>
            </a:r>
            <a:endParaRPr lang="en-IT" dirty="0"/>
          </a:p>
          <a:p>
            <a:pPr marL="0" indent="0">
              <a:buNone/>
            </a:pPr>
            <a:endParaRPr lang="en-IT" dirty="0"/>
          </a:p>
          <a:p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30999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F9D78-76E9-8946-83BE-D9D830384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Providing ABE secret key</a:t>
            </a:r>
          </a:p>
        </p:txBody>
      </p:sp>
      <p:pic>
        <p:nvPicPr>
          <p:cNvPr id="4" name="Immagine 38">
            <a:extLst>
              <a:ext uri="{FF2B5EF4-FFF2-40B4-BE49-F238E27FC236}">
                <a16:creationId xmlns:a16="http://schemas.microsoft.com/office/drawing/2014/main" id="{A7B6D834-BC3F-D942-8C7C-9E78E2F3B0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775" y="3283721"/>
            <a:ext cx="921208" cy="921208"/>
          </a:xfrm>
          <a:prstGeom prst="rect">
            <a:avLst/>
          </a:prstGeom>
        </p:spPr>
      </p:pic>
      <p:pic>
        <p:nvPicPr>
          <p:cNvPr id="5" name="Immagine 38">
            <a:extLst>
              <a:ext uri="{FF2B5EF4-FFF2-40B4-BE49-F238E27FC236}">
                <a16:creationId xmlns:a16="http://schemas.microsoft.com/office/drawing/2014/main" id="{79D3E3E9-11DF-B04B-B6FE-A5BA46CA7A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5803" y="3234447"/>
            <a:ext cx="921208" cy="92120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A9972E7-0654-5B43-A142-D78DC3B4C728}"/>
              </a:ext>
            </a:extLst>
          </p:cNvPr>
          <p:cNvSpPr/>
          <p:nvPr/>
        </p:nvSpPr>
        <p:spPr>
          <a:xfrm>
            <a:off x="4592446" y="3744325"/>
            <a:ext cx="2960175" cy="206153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B75F79-1510-F54C-AB22-C03279FAF45F}"/>
              </a:ext>
            </a:extLst>
          </p:cNvPr>
          <p:cNvSpPr txBox="1"/>
          <p:nvPr/>
        </p:nvSpPr>
        <p:spPr>
          <a:xfrm>
            <a:off x="5353970" y="5801342"/>
            <a:ext cx="1437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Cloud service</a:t>
            </a:r>
          </a:p>
        </p:txBody>
      </p:sp>
      <p:sp>
        <p:nvSpPr>
          <p:cNvPr id="8" name="Curved Down Arrow 7">
            <a:extLst>
              <a:ext uri="{FF2B5EF4-FFF2-40B4-BE49-F238E27FC236}">
                <a16:creationId xmlns:a16="http://schemas.microsoft.com/office/drawing/2014/main" id="{197DC6EB-1A93-F440-814B-279FA0BB40AF}"/>
              </a:ext>
            </a:extLst>
          </p:cNvPr>
          <p:cNvSpPr/>
          <p:nvPr/>
        </p:nvSpPr>
        <p:spPr>
          <a:xfrm>
            <a:off x="2806011" y="2197350"/>
            <a:ext cx="6533042" cy="914400"/>
          </a:xfrm>
          <a:prstGeom prst="curved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7A90FA-5C24-0044-8BBB-466709859DA4}"/>
              </a:ext>
            </a:extLst>
          </p:cNvPr>
          <p:cNvSpPr txBox="1"/>
          <p:nvPr/>
        </p:nvSpPr>
        <p:spPr>
          <a:xfrm>
            <a:off x="5353970" y="2346485"/>
            <a:ext cx="1391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Access token</a:t>
            </a:r>
          </a:p>
        </p:txBody>
      </p:sp>
      <p:pic>
        <p:nvPicPr>
          <p:cNvPr id="10" name="Elemento grafico 6" descr="Documento contorno">
            <a:extLst>
              <a:ext uri="{FF2B5EF4-FFF2-40B4-BE49-F238E27FC236}">
                <a16:creationId xmlns:a16="http://schemas.microsoft.com/office/drawing/2014/main" id="{BDA71917-FC38-9048-B8CF-9C30EBE4A2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70705" y="4221661"/>
            <a:ext cx="914400" cy="914400"/>
          </a:xfrm>
          <a:prstGeom prst="rect">
            <a:avLst/>
          </a:prstGeom>
        </p:spPr>
      </p:pic>
      <p:pic>
        <p:nvPicPr>
          <p:cNvPr id="11" name="Elemento grafico 10" descr="Blocca con riempimento a tinta unita">
            <a:extLst>
              <a:ext uri="{FF2B5EF4-FFF2-40B4-BE49-F238E27FC236}">
                <a16:creationId xmlns:a16="http://schemas.microsoft.com/office/drawing/2014/main" id="{E2A1914A-C9AE-BD43-8A2C-5978946CC0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27905" y="4834133"/>
            <a:ext cx="489873" cy="48987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B389413-D83F-1242-9089-873B2743C67A}"/>
              </a:ext>
            </a:extLst>
          </p:cNvPr>
          <p:cNvSpPr txBox="1"/>
          <p:nvPr/>
        </p:nvSpPr>
        <p:spPr>
          <a:xfrm>
            <a:off x="5309342" y="3970989"/>
            <a:ext cx="1562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ABE Secret key</a:t>
            </a:r>
          </a:p>
        </p:txBody>
      </p:sp>
    </p:spTree>
    <p:extLst>
      <p:ext uri="{BB962C8B-B14F-4D97-AF65-F5344CB8AC3E}">
        <p14:creationId xmlns:p14="http://schemas.microsoft.com/office/powerpoint/2010/main" val="3742376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24BCA-ABD7-824C-BB9A-1556C5ECC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Hybrid Encryption and Revocation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6FD0E5B-929C-8D44-9630-67E8749FF032}"/>
              </a:ext>
            </a:extLst>
          </p:cNvPr>
          <p:cNvGrpSpPr/>
          <p:nvPr/>
        </p:nvGrpSpPr>
        <p:grpSpPr>
          <a:xfrm>
            <a:off x="1342450" y="1546527"/>
            <a:ext cx="3326827" cy="4732848"/>
            <a:chOff x="1342450" y="1988343"/>
            <a:chExt cx="2589982" cy="3684589"/>
          </a:xfrm>
        </p:grpSpPr>
        <p:sp>
          <p:nvSpPr>
            <p:cNvPr id="6" name="Rettangolo 4">
              <a:extLst>
                <a:ext uri="{FF2B5EF4-FFF2-40B4-BE49-F238E27FC236}">
                  <a16:creationId xmlns:a16="http://schemas.microsoft.com/office/drawing/2014/main" id="{86A3393E-9169-1E4C-8B58-B7E703118FCB}"/>
                </a:ext>
              </a:extLst>
            </p:cNvPr>
            <p:cNvSpPr/>
            <p:nvPr/>
          </p:nvSpPr>
          <p:spPr>
            <a:xfrm>
              <a:off x="1342450" y="1988343"/>
              <a:ext cx="2589982" cy="368458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 dirty="0"/>
            </a:p>
          </p:txBody>
        </p:sp>
        <p:sp>
          <p:nvSpPr>
            <p:cNvPr id="7" name="Rettangolo 9">
              <a:extLst>
                <a:ext uri="{FF2B5EF4-FFF2-40B4-BE49-F238E27FC236}">
                  <a16:creationId xmlns:a16="http://schemas.microsoft.com/office/drawing/2014/main" id="{BC752369-2F0C-9743-B35F-9AAD9DB5336E}"/>
                </a:ext>
              </a:extLst>
            </p:cNvPr>
            <p:cNvSpPr/>
            <p:nvPr/>
          </p:nvSpPr>
          <p:spPr>
            <a:xfrm>
              <a:off x="1554992" y="3256371"/>
              <a:ext cx="2175309" cy="2213811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400" dirty="0"/>
                <a:t>Sym encrypted content</a:t>
              </a:r>
            </a:p>
          </p:txBody>
        </p:sp>
        <p:sp>
          <p:nvSpPr>
            <p:cNvPr id="8" name="CasellaDiTesto 10">
              <a:extLst>
                <a:ext uri="{FF2B5EF4-FFF2-40B4-BE49-F238E27FC236}">
                  <a16:creationId xmlns:a16="http://schemas.microsoft.com/office/drawing/2014/main" id="{052865D0-ED12-7549-8037-144A60363B9A}"/>
                </a:ext>
              </a:extLst>
            </p:cNvPr>
            <p:cNvSpPr txBox="1"/>
            <p:nvPr/>
          </p:nvSpPr>
          <p:spPr>
            <a:xfrm>
              <a:off x="1999177" y="1997868"/>
              <a:ext cx="1314242" cy="308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dirty="0"/>
                <a:t>Protected file</a:t>
              </a:r>
            </a:p>
          </p:txBody>
        </p:sp>
        <p:sp>
          <p:nvSpPr>
            <p:cNvPr id="9" name="Rettangolo 11">
              <a:extLst>
                <a:ext uri="{FF2B5EF4-FFF2-40B4-BE49-F238E27FC236}">
                  <a16:creationId xmlns:a16="http://schemas.microsoft.com/office/drawing/2014/main" id="{55D11A89-E73E-BD44-A5C7-EAA1675CBD3C}"/>
                </a:ext>
              </a:extLst>
            </p:cNvPr>
            <p:cNvSpPr/>
            <p:nvPr/>
          </p:nvSpPr>
          <p:spPr>
            <a:xfrm>
              <a:off x="1554993" y="2336422"/>
              <a:ext cx="2175308" cy="919949"/>
            </a:xfrm>
            <a:prstGeom prst="rect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400" dirty="0"/>
                <a:t>Asym encrypted symmetric key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D1ACC06-2FBE-3B4F-8894-3BC110E50227}"/>
              </a:ext>
            </a:extLst>
          </p:cNvPr>
          <p:cNvGrpSpPr/>
          <p:nvPr/>
        </p:nvGrpSpPr>
        <p:grpSpPr>
          <a:xfrm>
            <a:off x="8026973" y="1546527"/>
            <a:ext cx="3326827" cy="4732848"/>
            <a:chOff x="1342450" y="1988343"/>
            <a:chExt cx="2589982" cy="3684589"/>
          </a:xfrm>
        </p:grpSpPr>
        <p:sp>
          <p:nvSpPr>
            <p:cNvPr id="18" name="Rettangolo 4">
              <a:extLst>
                <a:ext uri="{FF2B5EF4-FFF2-40B4-BE49-F238E27FC236}">
                  <a16:creationId xmlns:a16="http://schemas.microsoft.com/office/drawing/2014/main" id="{064CF35A-8379-3844-A252-BB3E0D569D65}"/>
                </a:ext>
              </a:extLst>
            </p:cNvPr>
            <p:cNvSpPr/>
            <p:nvPr/>
          </p:nvSpPr>
          <p:spPr>
            <a:xfrm>
              <a:off x="1342450" y="1988343"/>
              <a:ext cx="2589982" cy="368458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 dirty="0"/>
            </a:p>
          </p:txBody>
        </p:sp>
        <p:sp>
          <p:nvSpPr>
            <p:cNvPr id="19" name="Rettangolo 9">
              <a:extLst>
                <a:ext uri="{FF2B5EF4-FFF2-40B4-BE49-F238E27FC236}">
                  <a16:creationId xmlns:a16="http://schemas.microsoft.com/office/drawing/2014/main" id="{381FBB2C-04EF-634A-8BB2-BD581AA87ADA}"/>
                </a:ext>
              </a:extLst>
            </p:cNvPr>
            <p:cNvSpPr/>
            <p:nvPr/>
          </p:nvSpPr>
          <p:spPr>
            <a:xfrm>
              <a:off x="1554992" y="3256371"/>
              <a:ext cx="2175309" cy="2213811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400" dirty="0"/>
                <a:t>Sym encrypted content</a:t>
              </a:r>
            </a:p>
          </p:txBody>
        </p:sp>
        <p:sp>
          <p:nvSpPr>
            <p:cNvPr id="20" name="CasellaDiTesto 10">
              <a:extLst>
                <a:ext uri="{FF2B5EF4-FFF2-40B4-BE49-F238E27FC236}">
                  <a16:creationId xmlns:a16="http://schemas.microsoft.com/office/drawing/2014/main" id="{4FBDC241-C5DB-6A4A-9A30-C4C861BC17F9}"/>
                </a:ext>
              </a:extLst>
            </p:cNvPr>
            <p:cNvSpPr txBox="1"/>
            <p:nvPr/>
          </p:nvSpPr>
          <p:spPr>
            <a:xfrm>
              <a:off x="1999177" y="1997868"/>
              <a:ext cx="1314242" cy="308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dirty="0"/>
                <a:t>Protected file</a:t>
              </a:r>
            </a:p>
          </p:txBody>
        </p:sp>
        <p:sp>
          <p:nvSpPr>
            <p:cNvPr id="21" name="Rettangolo 11">
              <a:extLst>
                <a:ext uri="{FF2B5EF4-FFF2-40B4-BE49-F238E27FC236}">
                  <a16:creationId xmlns:a16="http://schemas.microsoft.com/office/drawing/2014/main" id="{216ABC08-F237-3748-A744-FFAB4165A7D9}"/>
                </a:ext>
              </a:extLst>
            </p:cNvPr>
            <p:cNvSpPr/>
            <p:nvPr/>
          </p:nvSpPr>
          <p:spPr>
            <a:xfrm>
              <a:off x="1554993" y="2336422"/>
              <a:ext cx="2175308" cy="91994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400" dirty="0"/>
                <a:t>Asym encrypted symmetric key</a:t>
              </a:r>
            </a:p>
          </p:txBody>
        </p:sp>
      </p:grpSp>
      <p:sp>
        <p:nvSpPr>
          <p:cNvPr id="22" name="Freccia a destra 14">
            <a:extLst>
              <a:ext uri="{FF2B5EF4-FFF2-40B4-BE49-F238E27FC236}">
                <a16:creationId xmlns:a16="http://schemas.microsoft.com/office/drawing/2014/main" id="{BF855B7C-3324-E548-ADCE-321D9BC68F48}"/>
              </a:ext>
            </a:extLst>
          </p:cNvPr>
          <p:cNvSpPr/>
          <p:nvPr/>
        </p:nvSpPr>
        <p:spPr>
          <a:xfrm>
            <a:off x="4966293" y="3429000"/>
            <a:ext cx="2924175" cy="866775"/>
          </a:xfrm>
          <a:prstGeom prst="rightArrow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/>
              <a:t>Re-encryption</a:t>
            </a:r>
          </a:p>
        </p:txBody>
      </p:sp>
    </p:spTree>
    <p:extLst>
      <p:ext uri="{BB962C8B-B14F-4D97-AF65-F5344CB8AC3E}">
        <p14:creationId xmlns:p14="http://schemas.microsoft.com/office/powerpoint/2010/main" val="180368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4725</TotalTime>
  <Words>737</Words>
  <Application>Microsoft Macintosh PowerPoint</Application>
  <PresentationFormat>Widescreen</PresentationFormat>
  <Paragraphs>145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ABEBox: end-to-end encryption for Cloud-based file sharing services</vt:lpstr>
      <vt:lpstr>E2E encryption in file sharing</vt:lpstr>
      <vt:lpstr>A trivial exercise?</vt:lpstr>
      <vt:lpstr>It's not about encryption it's about key management</vt:lpstr>
      <vt:lpstr>ABEBox</vt:lpstr>
      <vt:lpstr>CP-ABE: Ciphertext-Policy Attribute-Based Encryption</vt:lpstr>
      <vt:lpstr>CP-ABE for file sharing</vt:lpstr>
      <vt:lpstr>Providing ABE secret key</vt:lpstr>
      <vt:lpstr>Hybrid Encryption and Revocation</vt:lpstr>
      <vt:lpstr>Key scraping attack</vt:lpstr>
      <vt:lpstr>Meyers and Shull’s solution</vt:lpstr>
      <vt:lpstr>Faster decryption</vt:lpstr>
      <vt:lpstr>Implementation</vt:lpstr>
      <vt:lpstr>Desktop Operating Systems (Dec 2021)</vt:lpstr>
      <vt:lpstr>Electron version</vt:lpstr>
      <vt:lpstr>ABEBox</vt:lpstr>
      <vt:lpstr>ABEBox operational flow</vt:lpstr>
      <vt:lpstr>Testing</vt:lpstr>
      <vt:lpstr>Conclusion</vt:lpstr>
      <vt:lpstr>Thanks!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pass</dc:title>
  <dc:creator>Lorenzo Bracciale</dc:creator>
  <cp:lastModifiedBy>emanuele raso</cp:lastModifiedBy>
  <cp:revision>56</cp:revision>
  <dcterms:created xsi:type="dcterms:W3CDTF">2021-09-24T08:45:17Z</dcterms:created>
  <dcterms:modified xsi:type="dcterms:W3CDTF">2023-03-07T10:45:55Z</dcterms:modified>
</cp:coreProperties>
</file>