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5"/>
  </p:notesMasterIdLst>
  <p:sldIdLst>
    <p:sldId id="266" r:id="rId6"/>
    <p:sldId id="492" r:id="rId7"/>
    <p:sldId id="497" r:id="rId8"/>
    <p:sldId id="512" r:id="rId9"/>
    <p:sldId id="498" r:id="rId10"/>
    <p:sldId id="511" r:id="rId11"/>
    <p:sldId id="491" r:id="rId12"/>
    <p:sldId id="489" r:id="rId13"/>
    <p:sldId id="51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4973"/>
    <a:srgbClr val="98A5BF"/>
    <a:srgbClr val="1F83B0"/>
    <a:srgbClr val="3AA7D7"/>
    <a:srgbClr val="9DC3E6"/>
    <a:srgbClr val="226485"/>
    <a:srgbClr val="59B0DD"/>
    <a:srgbClr val="A5A5A5"/>
    <a:srgbClr val="9E5E9B"/>
    <a:srgbClr val="6AAC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7"/>
  </p:normalViewPr>
  <p:slideViewPr>
    <p:cSldViewPr snapToGrid="0">
      <p:cViewPr varScale="1">
        <p:scale>
          <a:sx n="104" d="100"/>
          <a:sy n="104" d="100"/>
        </p:scale>
        <p:origin x="89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FD58F-B10E-4593-B806-9BC48A8A3019}" type="datetimeFigureOut">
              <a:rPr lang="en-IE" smtClean="0"/>
              <a:t>08/03/2023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03D21-B0D8-4ACB-A9BD-43A2005E4E4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29239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203D21-B0D8-4ACB-A9BD-43A2005E4E42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02855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203D21-B0D8-4ACB-A9BD-43A2005E4E42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9713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203D21-B0D8-4ACB-A9BD-43A2005E4E42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22575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203D21-B0D8-4ACB-A9BD-43A2005E4E42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0569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203D21-B0D8-4ACB-A9BD-43A2005E4E42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81062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203D21-B0D8-4ACB-A9BD-43A2005E4E42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97227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203D21-B0D8-4ACB-A9BD-43A2005E4E42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2222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No Logo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60553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5535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69E2389-3DBC-6E4C-8B1A-1C22D5F9A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E30B6E-4587-5241-9A68-A1264D808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8753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29802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9A8F11-6F67-754D-8853-3B057BC62E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2080" y="548640"/>
            <a:ext cx="12192000" cy="6858000"/>
          </a:xfrm>
          <a:prstGeom prst="rect">
            <a:avLst/>
          </a:prstGeom>
          <a:solidFill>
            <a:srgbClr val="224973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91457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A39B84-C9E9-E645-B32D-1EAC0DAD26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811588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736DB356-2B28-0B49-99AC-5261D68DF1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752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8 March 2023</a:t>
            </a:fld>
            <a:endParaRPr lang="en-US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26A0C62-F633-874C-A15A-D1A68C630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976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80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ef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72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046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06B549-7095-444D-B599-A1315154CC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726717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" y="1825625"/>
            <a:ext cx="726717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A39B84-C9E9-E645-B32D-1EAC0DAD26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0412" y="0"/>
            <a:ext cx="3811588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F07D8A17-3BEE-6148-9B03-46CCD27D40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0825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8 March 2023</a:t>
            </a:fld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DC8352FA-C4C0-1E4C-805A-CA70A61DC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9049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89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Righ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49"/>
            <a:ext cx="12192000" cy="68694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5008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A61B837-0AF4-7841-AF64-8466BFD9C3C7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971C0-ADEB-7F43-9C68-3A9805E14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520" y="365125"/>
            <a:ext cx="72671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2DBA7-F58F-AE41-A996-410690956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408E9859-5416-DF49-B4A0-93C119BB6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752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8 March 2023</a:t>
            </a:fld>
            <a:endParaRPr lang="en-US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0C464A7-862E-B34A-977C-5E681852B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976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5" r:id="rId3"/>
    <p:sldLayoutId id="2147483660" r:id="rId4"/>
    <p:sldLayoutId id="2147483650" r:id="rId5"/>
    <p:sldLayoutId id="2147483666" r:id="rId6"/>
    <p:sldLayoutId id="2147483662" r:id="rId7"/>
    <p:sldLayoutId id="214748366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586A9-C885-4D2F-875F-79992EEFC5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HEAnet</a:t>
            </a:r>
            <a:r>
              <a:rPr lang="en-US" dirty="0"/>
              <a:t> use of cloud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48860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98D8B3-D9FD-4BBF-3C86-1386C0F6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Contents</a:t>
            </a:r>
            <a:endParaRPr lang="en-IE" dirty="0">
              <a:solidFill>
                <a:srgbClr val="002060"/>
              </a:solidFill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39CA2E7C-2217-0C65-683E-933E1455D806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736269" y="1533779"/>
            <a:ext cx="10224955" cy="495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fontAlgn="base">
              <a:spcAft>
                <a:spcPts val="600"/>
              </a:spcAft>
              <a:buNone/>
            </a:pPr>
            <a:r>
              <a:rPr lang="en-US" dirty="0" err="1">
                <a:solidFill>
                  <a:srgbClr val="002060"/>
                </a:solidFill>
                <a:cs typeface="Arial" panose="020B0604020202020204" pitchFamily="34" charset="0"/>
              </a:rPr>
              <a:t>m</a:t>
            </a:r>
            <a:r>
              <a:rPr lang="en-US" sz="2800" dirty="0" err="1">
                <a:solidFill>
                  <a:srgbClr val="002060"/>
                </a:solidFill>
                <a:cs typeface="Arial" panose="020B0604020202020204" pitchFamily="34" charset="0"/>
              </a:rPr>
              <a:t>edia.heanet.ie</a:t>
            </a:r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 on AWS</a:t>
            </a:r>
          </a:p>
          <a:p>
            <a:pPr marL="0" indent="0" fontAlgn="base">
              <a:spcAft>
                <a:spcPts val="600"/>
              </a:spcAft>
              <a:buNone/>
            </a:pPr>
            <a:endParaRPr 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r>
              <a:rPr lang="en-US" dirty="0" err="1">
                <a:solidFill>
                  <a:srgbClr val="002060"/>
                </a:solidFill>
                <a:cs typeface="Arial" panose="020B0604020202020204" pitchFamily="34" charset="0"/>
              </a:rPr>
              <a:t>g</a:t>
            </a:r>
            <a:r>
              <a:rPr lang="en-US" sz="2800" dirty="0" err="1">
                <a:solidFill>
                  <a:srgbClr val="002060"/>
                </a:solidFill>
                <a:cs typeface="Arial" panose="020B0604020202020204" pitchFamily="34" charset="0"/>
              </a:rPr>
              <a:t>itlab.heanet.ie</a:t>
            </a:r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 on </a:t>
            </a:r>
            <a:r>
              <a:rPr lang="en-US" sz="2800" dirty="0" err="1">
                <a:solidFill>
                  <a:srgbClr val="002060"/>
                </a:solidFill>
                <a:cs typeface="Arial" panose="020B0604020202020204" pitchFamily="34" charset="0"/>
              </a:rPr>
              <a:t>aWS</a:t>
            </a:r>
            <a:endParaRPr lang="en-US" sz="28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endParaRPr 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r>
              <a:rPr lang="en-US" sz="2800" dirty="0" err="1">
                <a:solidFill>
                  <a:srgbClr val="002060"/>
                </a:solidFill>
                <a:cs typeface="Arial" panose="020B0604020202020204" pitchFamily="34" charset="0"/>
              </a:rPr>
              <a:t>Miscelleneous</a:t>
            </a:r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 use of cloud</a:t>
            </a:r>
          </a:p>
          <a:p>
            <a:pPr marL="0" indent="0" fontAlgn="base">
              <a:spcAft>
                <a:spcPts val="600"/>
              </a:spcAft>
              <a:buNone/>
            </a:pPr>
            <a:endParaRPr 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Strategy for cloud</a:t>
            </a:r>
          </a:p>
          <a:p>
            <a:pPr marL="0" indent="0" fontAlgn="base">
              <a:spcAft>
                <a:spcPts val="600"/>
              </a:spcAft>
              <a:buNone/>
            </a:pPr>
            <a:endParaRPr lang="en-US" sz="28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endParaRPr lang="en-US" sz="28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endParaRPr lang="en-IE" sz="2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550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98D8B3-D9FD-4BBF-3C86-1386C0F6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 anchor="ctr">
            <a:normAutofit/>
          </a:bodyPr>
          <a:lstStyle/>
          <a:p>
            <a:r>
              <a:rPr lang="en-US" dirty="0" err="1">
                <a:solidFill>
                  <a:srgbClr val="002060"/>
                </a:solidFill>
              </a:rPr>
              <a:t>Media.heanet.ie</a:t>
            </a:r>
            <a:endParaRPr lang="en-IE" dirty="0">
              <a:solidFill>
                <a:srgbClr val="002060"/>
              </a:solidFill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39CA2E7C-2217-0C65-683E-933E1455D806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736270" y="1533780"/>
            <a:ext cx="10719460" cy="486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 algn="l">
              <a:buNone/>
            </a:pPr>
            <a:r>
              <a:rPr lang="en-US" sz="3000" dirty="0">
                <a:solidFill>
                  <a:srgbClr val="002060"/>
                </a:solidFill>
              </a:rPr>
              <a:t>A shared service for the storage and transcoded playback of audio and video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Our first foray into AWS </a:t>
            </a:r>
          </a:p>
          <a:p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	API Gateway</a:t>
            </a:r>
          </a:p>
          <a:p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	ECS for containerized front-end web applications and SSO login</a:t>
            </a:r>
          </a:p>
          <a:p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	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Lambda for spawning EC2 containers and streaming files out of S3</a:t>
            </a:r>
          </a:p>
          <a:p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	AWS WAF for protection and cost reduction</a:t>
            </a:r>
          </a:p>
          <a:p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	RDS and Aurora</a:t>
            </a:r>
          </a:p>
          <a:p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	</a:t>
            </a:r>
            <a:r>
              <a:rPr lang="en-US" dirty="0" err="1">
                <a:solidFill>
                  <a:srgbClr val="002060"/>
                </a:solidFill>
                <a:cs typeface="Arial" panose="020B0604020202020204" pitchFamily="34" charset="0"/>
              </a:rPr>
              <a:t>Cloudwatch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for monitoring</a:t>
            </a:r>
          </a:p>
          <a:p>
            <a:pPr marL="0" indent="0" algn="l">
              <a:buNone/>
            </a:pP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Backups of stored originals on Azure</a:t>
            </a:r>
          </a:p>
          <a:p>
            <a:pPr marL="0" indent="0" algn="l">
              <a:buNone/>
            </a:pPr>
            <a:endParaRPr lang="en-IE" sz="28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en-IE" sz="28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endParaRPr lang="en-IE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endParaRPr lang="en-IE" sz="28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136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98D8B3-D9FD-4BBF-3C86-1386C0F6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 anchor="ctr">
            <a:normAutofit/>
          </a:bodyPr>
          <a:lstStyle/>
          <a:p>
            <a:r>
              <a:rPr lang="en-US" dirty="0" err="1">
                <a:solidFill>
                  <a:srgbClr val="002060"/>
                </a:solidFill>
              </a:rPr>
              <a:t>Media.heanet.ie</a:t>
            </a:r>
            <a:endParaRPr lang="en-IE" dirty="0">
              <a:solidFill>
                <a:srgbClr val="002060"/>
              </a:solidFill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39CA2E7C-2217-0C65-683E-933E1455D806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736270" y="1533780"/>
            <a:ext cx="10719460" cy="486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algn="l">
              <a:buNone/>
            </a:pPr>
            <a:r>
              <a:rPr lang="en-IE" sz="2400" dirty="0">
                <a:solidFill>
                  <a:srgbClr val="002060"/>
                </a:solidFill>
              </a:rPr>
              <a:t>Lessons learned.</a:t>
            </a:r>
          </a:p>
          <a:p>
            <a:pPr marL="0" indent="0" algn="l">
              <a:buNone/>
            </a:pPr>
            <a:endParaRPr lang="en-IE" sz="24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r>
              <a:rPr lang="en-IE" sz="2400" dirty="0">
                <a:solidFill>
                  <a:srgbClr val="002060"/>
                </a:solidFill>
                <a:cs typeface="Arial" panose="020B0604020202020204" pitchFamily="34" charset="0"/>
              </a:rPr>
              <a:t>Hand built , no use of orchestration (e.g. terraform)</a:t>
            </a:r>
          </a:p>
          <a:p>
            <a:r>
              <a:rPr lang="en-IE" sz="2400" dirty="0">
                <a:solidFill>
                  <a:srgbClr val="002060"/>
                </a:solidFill>
                <a:cs typeface="Arial" panose="020B0604020202020204" pitchFamily="34" charset="0"/>
              </a:rPr>
              <a:t>Root account rather than IAM accounts</a:t>
            </a:r>
          </a:p>
          <a:p>
            <a:r>
              <a:rPr lang="en-IE" sz="2400" dirty="0">
                <a:solidFill>
                  <a:srgbClr val="002060"/>
                </a:solidFill>
                <a:cs typeface="Arial" panose="020B0604020202020204" pitchFamily="34" charset="0"/>
              </a:rPr>
              <a:t>No true development environment</a:t>
            </a:r>
          </a:p>
          <a:p>
            <a:r>
              <a:rPr lang="en-IE" sz="2400" dirty="0">
                <a:solidFill>
                  <a:srgbClr val="002060"/>
                </a:solidFill>
                <a:cs typeface="Arial" panose="020B0604020202020204" pitchFamily="34" charset="0"/>
              </a:rPr>
              <a:t>Lamba is too proprietary, locked in with AWS until rewritten</a:t>
            </a:r>
          </a:p>
          <a:p>
            <a:r>
              <a:rPr lang="en-IE" sz="2400" dirty="0">
                <a:solidFill>
                  <a:srgbClr val="002060"/>
                </a:solidFill>
                <a:cs typeface="Arial" panose="020B0604020202020204" pitchFamily="34" charset="0"/>
              </a:rPr>
              <a:t>No storage archival strategy e.g.  S3-&gt;Infrequent access S3 -&gt; Glacier -&gt; Delete</a:t>
            </a:r>
            <a:endParaRPr lang="en-IE" sz="32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en-IE" sz="32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endParaRPr lang="en-IE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endParaRPr lang="en-IE" sz="28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478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98D8B3-D9FD-4BBF-3C86-1386C0F6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565005" cy="711321"/>
          </a:xfrm>
        </p:spPr>
        <p:txBody>
          <a:bodyPr anchor="ctr">
            <a:normAutofit/>
          </a:bodyPr>
          <a:lstStyle/>
          <a:p>
            <a:r>
              <a:rPr lang="en-US" dirty="0" err="1">
                <a:solidFill>
                  <a:srgbClr val="002060"/>
                </a:solidFill>
              </a:rPr>
              <a:t>Gitlab.heanet.ie</a:t>
            </a:r>
            <a:endParaRPr lang="en-IE" dirty="0">
              <a:solidFill>
                <a:srgbClr val="002060"/>
              </a:solidFill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39CA2E7C-2217-0C65-683E-933E1455D806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785750" y="1238491"/>
            <a:ext cx="10757994" cy="516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400" dirty="0">
                <a:solidFill>
                  <a:srgbClr val="002060"/>
                </a:solidFill>
                <a:cs typeface="Arial" panose="020B0604020202020204" pitchFamily="34" charset="0"/>
              </a:rPr>
              <a:t>Private Gitlab repository and CI/CD engine for all </a:t>
            </a:r>
            <a:r>
              <a:rPr lang="en-US" sz="2400" dirty="0" err="1">
                <a:solidFill>
                  <a:srgbClr val="002060"/>
                </a:solidFill>
                <a:cs typeface="Arial" panose="020B0604020202020204" pitchFamily="34" charset="0"/>
              </a:rPr>
              <a:t>HEAnet</a:t>
            </a:r>
            <a:r>
              <a:rPr lang="en-US" sz="2400" dirty="0">
                <a:solidFill>
                  <a:srgbClr val="002060"/>
                </a:solidFill>
                <a:cs typeface="Arial" panose="020B0604020202020204" pitchFamily="34" charset="0"/>
              </a:rPr>
              <a:t> services</a:t>
            </a:r>
            <a:r>
              <a:rPr lang="en-IE" sz="2400" dirty="0">
                <a:solidFill>
                  <a:srgbClr val="002060"/>
                </a:solidFill>
                <a:cs typeface="Arial" panose="020B0604020202020204" pitchFamily="34" charset="0"/>
              </a:rPr>
              <a:t> on AWS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endParaRPr lang="en-IE" sz="24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en-IE" sz="2400" dirty="0">
                <a:solidFill>
                  <a:srgbClr val="002060"/>
                </a:solidFill>
                <a:cs typeface="Arial" panose="020B0604020202020204" pitchFamily="34" charset="0"/>
              </a:rPr>
              <a:t>Lift and shift of on-premise system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en-IE" sz="2400" dirty="0">
                <a:solidFill>
                  <a:srgbClr val="002060"/>
                </a:solidFill>
                <a:cs typeface="Arial" panose="020B0604020202020204" pitchFamily="34" charset="0"/>
              </a:rPr>
              <a:t>Business case is the lack of standard database encryption, AWS RDS provides this need.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en-IE" sz="2400" dirty="0">
                <a:solidFill>
                  <a:srgbClr val="002060"/>
                </a:solidFill>
                <a:cs typeface="Arial" panose="020B0604020202020204" pitchFamily="34" charset="0"/>
              </a:rPr>
              <a:t>Uses</a:t>
            </a:r>
          </a:p>
          <a:p>
            <a:pPr lvl="1" fontAlgn="base">
              <a:lnSpc>
                <a:spcPct val="110000"/>
              </a:lnSpc>
              <a:spcBef>
                <a:spcPts val="0"/>
              </a:spcBef>
            </a:pPr>
            <a:r>
              <a:rPr lang="en-IE" dirty="0">
                <a:solidFill>
                  <a:srgbClr val="002060"/>
                </a:solidFill>
                <a:cs typeface="Arial" panose="020B0604020202020204" pitchFamily="34" charset="0"/>
              </a:rPr>
              <a:t>EC2 and all that entails (ALB, VPC)</a:t>
            </a:r>
          </a:p>
          <a:p>
            <a:pPr lvl="1" fontAlgn="base">
              <a:lnSpc>
                <a:spcPct val="110000"/>
              </a:lnSpc>
              <a:spcBef>
                <a:spcPts val="0"/>
              </a:spcBef>
            </a:pPr>
            <a:r>
              <a:rPr lang="en-IE" dirty="0">
                <a:solidFill>
                  <a:srgbClr val="002060"/>
                </a:solidFill>
                <a:cs typeface="Arial" panose="020B0604020202020204" pitchFamily="34" charset="0"/>
              </a:rPr>
              <a:t>RDS</a:t>
            </a:r>
          </a:p>
          <a:p>
            <a:pPr lvl="1" fontAlgn="base">
              <a:lnSpc>
                <a:spcPct val="110000"/>
              </a:lnSpc>
              <a:spcBef>
                <a:spcPts val="0"/>
              </a:spcBef>
            </a:pPr>
            <a:r>
              <a:rPr lang="en-IE" dirty="0" err="1">
                <a:solidFill>
                  <a:srgbClr val="002060"/>
                </a:solidFill>
                <a:cs typeface="Arial" panose="020B0604020202020204" pitchFamily="34" charset="0"/>
              </a:rPr>
              <a:t>Elasticache</a:t>
            </a:r>
            <a:r>
              <a:rPr lang="en-IE" dirty="0">
                <a:solidFill>
                  <a:srgbClr val="002060"/>
                </a:solidFill>
                <a:cs typeface="Arial" panose="020B0604020202020204" pitchFamily="34" charset="0"/>
              </a:rPr>
              <a:t> (Redis)</a:t>
            </a:r>
          </a:p>
          <a:p>
            <a:pPr lvl="1" fontAlgn="base">
              <a:lnSpc>
                <a:spcPct val="110000"/>
              </a:lnSpc>
              <a:spcBef>
                <a:spcPts val="0"/>
              </a:spcBef>
            </a:pPr>
            <a:r>
              <a:rPr lang="en-IE" dirty="0">
                <a:solidFill>
                  <a:srgbClr val="002060"/>
                </a:solidFill>
                <a:cs typeface="Arial" panose="020B0604020202020204" pitchFamily="34" charset="0"/>
              </a:rPr>
              <a:t>Route53 for single zone</a:t>
            </a:r>
          </a:p>
          <a:p>
            <a:pPr lvl="1" fontAlgn="base">
              <a:lnSpc>
                <a:spcPct val="110000"/>
              </a:lnSpc>
              <a:spcBef>
                <a:spcPts val="0"/>
              </a:spcBef>
            </a:pPr>
            <a:r>
              <a:rPr lang="en-IE" dirty="0">
                <a:solidFill>
                  <a:srgbClr val="002060"/>
                </a:solidFill>
                <a:cs typeface="Arial" panose="020B0604020202020204" pitchFamily="34" charset="0"/>
              </a:rPr>
              <a:t>Custom AMI</a:t>
            </a:r>
          </a:p>
          <a:p>
            <a:pPr lvl="1" fontAlgn="base">
              <a:lnSpc>
                <a:spcPct val="110000"/>
              </a:lnSpc>
              <a:spcBef>
                <a:spcPts val="0"/>
              </a:spcBef>
            </a:pPr>
            <a:r>
              <a:rPr lang="en-IE" dirty="0">
                <a:solidFill>
                  <a:srgbClr val="002060"/>
                </a:solidFill>
                <a:cs typeface="Arial" panose="020B0604020202020204" pitchFamily="34" charset="0"/>
              </a:rPr>
              <a:t>S3</a:t>
            </a:r>
            <a:endParaRPr lang="en-US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703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3947CD-8072-E21B-328F-558D0F32E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23" y="0"/>
            <a:ext cx="5671751" cy="6753862"/>
          </a:xfrm>
          <a:prstGeom prst="rect">
            <a:avLst/>
          </a:prstGeom>
        </p:spPr>
      </p:pic>
      <p:sp>
        <p:nvSpPr>
          <p:cNvPr id="5" name="AutoShape 2">
            <a:extLst>
              <a:ext uri="{FF2B5EF4-FFF2-40B4-BE49-F238E27FC236}">
                <a16:creationId xmlns:a16="http://schemas.microsoft.com/office/drawing/2014/main" id="{05DA6E37-CF44-F2E0-182F-CC3A83652A5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807674" y="702576"/>
            <a:ext cx="5447744" cy="53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IE" sz="2100" dirty="0">
                <a:solidFill>
                  <a:srgbClr val="002060"/>
                </a:solidFill>
                <a:cs typeface="Arial" panose="020B0604020202020204" pitchFamily="34" charset="0"/>
              </a:rPr>
              <a:t>Gitlab Lessons learned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IE" sz="21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en-IE" sz="2100" dirty="0">
                <a:solidFill>
                  <a:srgbClr val="002060"/>
                </a:solidFill>
                <a:cs typeface="Arial" panose="020B0604020202020204" pitchFamily="34" charset="0"/>
              </a:rPr>
              <a:t>Always-on nature of EC2 costs €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en-IE" sz="2100" dirty="0">
                <a:solidFill>
                  <a:srgbClr val="002060"/>
                </a:solidFill>
                <a:cs typeface="Arial" panose="020B0604020202020204" pitchFamily="34" charset="0"/>
              </a:rPr>
              <a:t>VPC security groups have a limit of 100 </a:t>
            </a:r>
            <a:r>
              <a:rPr lang="en-IE" sz="2100" dirty="0" err="1">
                <a:solidFill>
                  <a:srgbClr val="002060"/>
                </a:solidFill>
                <a:cs typeface="Arial" panose="020B0604020202020204" pitchFamily="34" charset="0"/>
              </a:rPr>
              <a:t>fw</a:t>
            </a:r>
            <a:r>
              <a:rPr lang="en-IE" sz="2100" dirty="0">
                <a:solidFill>
                  <a:srgbClr val="002060"/>
                </a:solidFill>
                <a:cs typeface="Arial" panose="020B0604020202020204" pitchFamily="34" charset="0"/>
              </a:rPr>
              <a:t> rules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</a:pPr>
            <a:r>
              <a:rPr lang="en-IE" sz="2100" dirty="0">
                <a:solidFill>
                  <a:srgbClr val="002060"/>
                </a:solidFill>
                <a:cs typeface="Arial" panose="020B0604020202020204" pitchFamily="34" charset="0"/>
              </a:rPr>
              <a:t>Direct Connect could have been used but DC link resiliency was not sufficient at the time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IE" sz="21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endParaRPr lang="en-US" sz="18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991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98D8B3-D9FD-4BBF-3C86-1386C0F6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Miscellaneous use of cloud</a:t>
            </a:r>
            <a:endParaRPr lang="en-IE" dirty="0">
              <a:solidFill>
                <a:srgbClr val="002060"/>
              </a:solidFill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39CA2E7C-2217-0C65-683E-933E1455D806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736270" y="1533780"/>
            <a:ext cx="10719460" cy="486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Azure storage gateway for off-site storage of VM backups</a:t>
            </a:r>
          </a:p>
          <a:p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EC2 instances to run </a:t>
            </a:r>
            <a:r>
              <a:rPr lang="en-US" sz="2800" dirty="0" err="1">
                <a:solidFill>
                  <a:srgbClr val="002060"/>
                </a:solidFill>
                <a:cs typeface="Arial" panose="020B0604020202020204" pitchFamily="34" charset="0"/>
              </a:rPr>
              <a:t>Icinga</a:t>
            </a:r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 monitoring agent to monitor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how our services respond from outside the </a:t>
            </a:r>
            <a:r>
              <a:rPr lang="en-US" dirty="0" err="1">
                <a:solidFill>
                  <a:srgbClr val="002060"/>
                </a:solidFill>
                <a:cs typeface="Arial" panose="020B0604020202020204" pitchFamily="34" charset="0"/>
              </a:rPr>
              <a:t>HEAnet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network</a:t>
            </a:r>
          </a:p>
          <a:p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Azure </a:t>
            </a:r>
            <a:r>
              <a:rPr lang="en-US" dirty="0" err="1">
                <a:solidFill>
                  <a:srgbClr val="002060"/>
                </a:solidFill>
                <a:cs typeface="Arial" panose="020B0604020202020204" pitchFamily="34" charset="0"/>
              </a:rPr>
              <a:t>ServiceBus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for sharing events and triggering actions (e.g. Teams web-hook notification)</a:t>
            </a:r>
          </a:p>
          <a:p>
            <a:pPr marL="0" indent="0">
              <a:buNone/>
            </a:pPr>
            <a:endParaRPr lang="en-US" sz="28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endParaRPr lang="en-IE" sz="28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27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98D8B3-D9FD-4BBF-3C86-1386C0F60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 anchor="ctr">
            <a:normAutofit/>
          </a:bodyPr>
          <a:lstStyle/>
          <a:p>
            <a:r>
              <a:rPr lang="en-US" dirty="0" err="1">
                <a:solidFill>
                  <a:srgbClr val="002060"/>
                </a:solidFill>
              </a:rPr>
              <a:t>HEAnet</a:t>
            </a:r>
            <a:r>
              <a:rPr lang="en-US" dirty="0">
                <a:solidFill>
                  <a:srgbClr val="002060"/>
                </a:solidFill>
              </a:rPr>
              <a:t> Strategy on cloud use</a:t>
            </a:r>
            <a:endParaRPr lang="en-IE" dirty="0">
              <a:solidFill>
                <a:srgbClr val="002060"/>
              </a:solidFill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E25B89A1-5504-9D15-F50A-5652A0ADBC64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736270" y="1533780"/>
            <a:ext cx="10719460" cy="4867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800" dirty="0">
                <a:solidFill>
                  <a:srgbClr val="002060"/>
                </a:solidFill>
                <a:cs typeface="Arial" panose="020B0604020202020204" pitchFamily="34" charset="0"/>
              </a:rPr>
              <a:t>Containerization for all LAMP stack applications</a:t>
            </a:r>
          </a:p>
          <a:p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Deploy containers to on-premise current Docker Swarm cluster</a:t>
            </a:r>
          </a:p>
          <a:p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Migrate to on-premise Kubernetes (2023-2024)</a:t>
            </a:r>
          </a:p>
          <a:p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Start to use hybrid cloud with Kubernetes (2024+)</a:t>
            </a:r>
          </a:p>
          <a:p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2025 plan based on cost comparison between replacing VMWare with Cloud compute and storage.</a:t>
            </a:r>
          </a:p>
          <a:p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Hosted SaaS (</a:t>
            </a:r>
            <a:r>
              <a:rPr lang="en-US" dirty="0" err="1">
                <a:solidFill>
                  <a:srgbClr val="002060"/>
                </a:solidFill>
                <a:cs typeface="Arial" panose="020B0604020202020204" pitchFamily="34" charset="0"/>
              </a:rPr>
              <a:t>e.g</a:t>
            </a:r>
            <a:r>
              <a:rPr lang="en-US" dirty="0">
                <a:solidFill>
                  <a:srgbClr val="002060"/>
                </a:solidFill>
                <a:cs typeface="Arial" panose="020B0604020202020204" pitchFamily="34" charset="0"/>
              </a:rPr>
              <a:t> Gitlab Ultimate, EKS ) to be compared with both on-premise and cloud plus the cost of effort per year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8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0" indent="0" fontAlgn="base">
              <a:spcAft>
                <a:spcPts val="600"/>
              </a:spcAft>
              <a:buNone/>
            </a:pPr>
            <a:endParaRPr lang="en-IE" sz="28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543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9AD03-5EA8-3E73-201D-9D8CB27A2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87ED2-9A4A-64B6-95F7-452A3C84F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792552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net Presentation v3" id="{67A0ED85-BB71-924A-B70E-65CE53A9D1AE}" vid="{ECEAD4E8-5E61-2F4B-B1EE-E1FBEAFF0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3751849F590041917092164AD73829" ma:contentTypeVersion="31" ma:contentTypeDescription="Create a new document." ma:contentTypeScope="" ma:versionID="fe99a5ce0bbe6f4e3261683dddd96438">
  <xsd:schema xmlns:xsd="http://www.w3.org/2001/XMLSchema" xmlns:xs="http://www.w3.org/2001/XMLSchema" xmlns:p="http://schemas.microsoft.com/office/2006/metadata/properties" xmlns:ns2="46eaf3e6-aba0-4109-8a2a-de3c3773e0bd" xmlns:ns3="15feaa53-c6d6-443a-a8c4-84c4090904d3" xmlns:ns4="5209e448-7990-4cde-935c-aacb4d51db76" targetNamespace="http://schemas.microsoft.com/office/2006/metadata/properties" ma:root="true" ma:fieldsID="d0145a3added79394dffd44f26315867" ns2:_="" ns3:_="" ns4:_="">
    <xsd:import namespace="46eaf3e6-aba0-4109-8a2a-de3c3773e0bd"/>
    <xsd:import namespace="15feaa53-c6d6-443a-a8c4-84c4090904d3"/>
    <xsd:import namespace="5209e448-7990-4cde-935c-aacb4d51db76"/>
    <xsd:element name="properties">
      <xsd:complexType>
        <xsd:sequence>
          <xsd:element name="documentManagement">
            <xsd:complexType>
              <xsd:all>
                <xsd:element ref="ns2:l871acc97dfd440b991d73a0c276f4d3" minOccurs="0"/>
                <xsd:element ref="ns2:TaxCatchAll" minOccurs="0"/>
                <xsd:element ref="ns2:e65d3933e9964b71887a665ea3f149e1" minOccurs="0"/>
                <xsd:element ref="ns2:f77886d972794f63b8f417a54b7a8195" minOccurs="0"/>
                <xsd:element ref="ns2:ae124047c7aa4e1096083e42b2e0ba17" minOccurs="0"/>
                <xsd:element ref="ns2:p2e1950d6010471ca5fc396ad2c5b3a4" minOccurs="0"/>
                <xsd:element ref="ns2:c1825ef2cee44fd6a39a9554ec6081ce" minOccurs="0"/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eaf3e6-aba0-4109-8a2a-de3c3773e0bd" elementFormDefault="qualified">
    <xsd:import namespace="http://schemas.microsoft.com/office/2006/documentManagement/types"/>
    <xsd:import namespace="http://schemas.microsoft.com/office/infopath/2007/PartnerControls"/>
    <xsd:element name="l871acc97dfd440b991d73a0c276f4d3" ma:index="9" nillable="true" ma:taxonomy="true" ma:internalName="l871acc97dfd440b991d73a0c276f4d3" ma:taxonomyFieldName="Site_x0020_Name" ma:displayName="Site Name" ma:readOnly="false" ma:default="2597;#PMO|637e5445-0b94-4cec-a5f1-ceb536ea377a" ma:fieldId="{5871acc9-7dfd-440b-991d-73a0c276f4d3}" ma:sspId="7e6f111e-9303-4b31-9cb7-8f749f49e7f8" ma:termSetId="0b1e7715-fb98-4f51-b05a-2dac2acf4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27668379-e70a-4cf0-bd23-a69da6859716}" ma:internalName="TaxCatchAll" ma:showField="CatchAllData" ma:web="46eaf3e6-aba0-4109-8a2a-de3c3773e0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65d3933e9964b71887a665ea3f149e1" ma:index="12" nillable="true" ma:taxonomy="true" ma:internalName="e65d3933e9964b71887a665ea3f149e1" ma:taxonomyFieldName="Library" ma:displayName="Library" ma:readOnly="false" ma:default="2601;#Service Planning|c656d943-f1f5-466d-a8c1-f8291ff54822" ma:fieldId="{e65d3933-e996-4b71-887a-665ea3f149e1}" ma:sspId="7e6f111e-9303-4b31-9cb7-8f749f49e7f8" ma:termSetId="0b1e7715-fb98-4f51-b05a-2dac2acf4906" ma:anchorId="637e5445-0b94-4cec-a5f1-ceb536ea377a" ma:open="false" ma:isKeyword="false">
      <xsd:complexType>
        <xsd:sequence>
          <xsd:element ref="pc:Terms" minOccurs="0" maxOccurs="1"/>
        </xsd:sequence>
      </xsd:complexType>
    </xsd:element>
    <xsd:element name="f77886d972794f63b8f417a54b7a8195" ma:index="14" nillable="true" ma:taxonomy="true" ma:internalName="f77886d972794f63b8f417a54b7a8195" ma:taxonomyFieldName="Doc_x0020_Section" ma:displayName="Doc Section" ma:readOnly="false" ma:default="" ma:fieldId="{f77886d9-7279-4f63-b8f4-17a54b7a8195}" ma:sspId="7e6f111e-9303-4b31-9cb7-8f749f49e7f8" ma:termSetId="0b1e7715-fb98-4f51-b05a-2dac2acf4906" ma:anchorId="c656d943-f1f5-466d-a8c1-f8291ff54822" ma:open="false" ma:isKeyword="false">
      <xsd:complexType>
        <xsd:sequence>
          <xsd:element ref="pc:Terms" minOccurs="0" maxOccurs="1"/>
        </xsd:sequence>
      </xsd:complexType>
    </xsd:element>
    <xsd:element name="ae124047c7aa4e1096083e42b2e0ba17" ma:index="16" nillable="true" ma:taxonomy="true" ma:internalName="ae124047c7aa4e1096083e42b2e0ba17" ma:taxonomyFieldName="Doc_x0020_Subsections" ma:displayName="Doc Subsections" ma:readOnly="false" ma:default="" ma:fieldId="{ae124047-c7aa-4e10-9608-3e42b2e0ba17}" ma:sspId="7e6f111e-9303-4b31-9cb7-8f749f49e7f8" ma:termSetId="0b1e7715-fb98-4f51-b05a-2dac2acf4906" ma:anchorId="c656d943-f1f5-466d-a8c1-f8291ff54822" ma:open="false" ma:isKeyword="false">
      <xsd:complexType>
        <xsd:sequence>
          <xsd:element ref="pc:Terms" minOccurs="0" maxOccurs="1"/>
        </xsd:sequence>
      </xsd:complexType>
    </xsd:element>
    <xsd:element name="p2e1950d6010471ca5fc396ad2c5b3a4" ma:index="18" nillable="true" ma:taxonomy="true" ma:internalName="p2e1950d6010471ca5fc396ad2c5b3a4" ma:taxonomyFieldName="Document_x0020_Category" ma:displayName="Document Category" ma:readOnly="false" ma:default="" ma:fieldId="{92e1950d-6010-471c-a5fc-396ad2c5b3a4}" ma:sspId="7e6f111e-9303-4b31-9cb7-8f749f49e7f8" ma:termSetId="bb2f085f-1f55-4e44-8dff-6cfa448e309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1825ef2cee44fd6a39a9554ec6081ce" ma:index="20" nillable="true" ma:taxonomy="true" ma:internalName="c1825ef2cee44fd6a39a9554ec6081ce" ma:taxonomyFieldName="Stakeholder" ma:displayName="Stakeholder" ma:readOnly="false" ma:default="" ma:fieldId="{c1825ef2-cee4-4fd6-a39a-9554ec6081ce}" ma:sspId="7e6f111e-9303-4b31-9cb7-8f749f49e7f8" ma:termSetId="987e2f0f-2e63-408b-80c1-754173d99625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eaa53-c6d6-443a-a8c4-84c4090904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9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31" nillable="true" ma:taxonomy="true" ma:internalName="lcf76f155ced4ddcb4097134ff3c332f" ma:taxonomyFieldName="MediaServiceImageTags" ma:displayName="Image Tags" ma:readOnly="false" ma:fieldId="{5cf76f15-5ced-4ddc-b409-7134ff3c332f}" ma:taxonomyMulti="true" ma:sspId="7e6f111e-9303-4b31-9cb7-8f749f49e7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9e448-7990-4cde-935c-aacb4d51db76" elementFormDefault="qualified">
    <xsd:import namespace="http://schemas.microsoft.com/office/2006/documentManagement/types"/>
    <xsd:import namespace="http://schemas.microsoft.com/office/infopath/2007/PartnerControls"/>
    <xsd:element name="SharedWithUsers" ma:index="2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eaf3e6-aba0-4109-8a2a-de3c3773e0bd">
      <Value>3702</Value>
      <Value>2657</Value>
      <Value>3703</Value>
    </TaxCatchAll>
    <ae124047c7aa4e1096083e42b2e0ba17 xmlns="46eaf3e6-aba0-4109-8a2a-de3c3773e0bd">
      <Terms xmlns="http://schemas.microsoft.com/office/infopath/2007/PartnerControls"/>
    </ae124047c7aa4e1096083e42b2e0ba17>
    <l871acc97dfd440b991d73a0c276f4d3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e6ab5dde-f6b7-42bc-86e7-39d0dfe1c1ea</TermId>
        </TermInfo>
      </Terms>
    </l871acc97dfd440b991d73a0c276f4d3>
    <e65d3933e9964b71887a665ea3f149e1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Comms Admin</TermName>
          <TermId xmlns="http://schemas.microsoft.com/office/infopath/2007/PartnerControls">fb60b72b-0ccc-469b-b38f-265dea674346</TermId>
        </TermInfo>
      </Terms>
    </e65d3933e9964b71887a665ea3f149e1>
    <f77886d972794f63b8f417a54b7a8195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Work Programme</TermName>
          <TermId xmlns="http://schemas.microsoft.com/office/infopath/2007/PartnerControls">18092282-aac5-44e9-bc34-5fd91b2db55a</TermId>
        </TermInfo>
      </Terms>
    </f77886d972794f63b8f417a54b7a8195>
    <c1825ef2cee44fd6a39a9554ec6081ce xmlns="46eaf3e6-aba0-4109-8a2a-de3c3773e0bd">
      <Terms xmlns="http://schemas.microsoft.com/office/infopath/2007/PartnerControls"/>
    </c1825ef2cee44fd6a39a9554ec6081ce>
    <p2e1950d6010471ca5fc396ad2c5b3a4 xmlns="46eaf3e6-aba0-4109-8a2a-de3c3773e0bd">
      <Terms xmlns="http://schemas.microsoft.com/office/infopath/2007/PartnerControls"/>
    </p2e1950d6010471ca5fc396ad2c5b3a4>
    <SharedWithUsers xmlns="5209e448-7990-4cde-935c-aacb4d51db76">
      <UserInfo>
        <DisplayName/>
        <AccountId xsi:nil="true"/>
        <AccountType/>
      </UserInfo>
    </SharedWithUsers>
    <lcf76f155ced4ddcb4097134ff3c332f xmlns="15feaa53-c6d6-443a-a8c4-84c4090904d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CE918-665E-4ECB-91BA-A2DFB59130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D814FF-42DD-4B76-93CF-6E6AB0C3C6B6}">
  <ds:schemaRefs>
    <ds:schemaRef ds:uri="15feaa53-c6d6-443a-a8c4-84c4090904d3"/>
    <ds:schemaRef ds:uri="46eaf3e6-aba0-4109-8a2a-de3c3773e0bd"/>
    <ds:schemaRef ds:uri="5209e448-7990-4cde-935c-aacb4d51db7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A387DA0-F01C-4E45-BB21-02769CA3A9D7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9A8517E9-19E9-4E1C-BF1D-E163BF8DEC25}">
  <ds:schemaRefs>
    <ds:schemaRef ds:uri="5209e448-7990-4cde-935c-aacb4d51db76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15feaa53-c6d6-443a-a8c4-84c4090904d3"/>
    <ds:schemaRef ds:uri="46eaf3e6-aba0-4109-8a2a-de3c3773e0bd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391</Words>
  <Application>Microsoft Macintosh PowerPoint</Application>
  <PresentationFormat>Widescreen</PresentationFormat>
  <Paragraphs>70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HEAnet use of cloud</vt:lpstr>
      <vt:lpstr>Contents</vt:lpstr>
      <vt:lpstr>Media.heanet.ie</vt:lpstr>
      <vt:lpstr>Media.heanet.ie</vt:lpstr>
      <vt:lpstr>Gitlab.heanet.ie</vt:lpstr>
      <vt:lpstr>PowerPoint Presentation</vt:lpstr>
      <vt:lpstr>Miscellaneous use of cloud</vt:lpstr>
      <vt:lpstr>HEAnet Strategy on cloud use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Carroll</dc:creator>
  <cp:lastModifiedBy>Glenn Wearen</cp:lastModifiedBy>
  <cp:revision>4</cp:revision>
  <dcterms:created xsi:type="dcterms:W3CDTF">2021-12-10T15:35:57Z</dcterms:created>
  <dcterms:modified xsi:type="dcterms:W3CDTF">2023-03-08T15:02:38Z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ite Name">
    <vt:lpwstr>3702;#Communications|e6ab5dde-f6b7-42bc-86e7-39d0dfe1c1ea</vt:lpwstr>
  </property>
  <property fmtid="{D5CDD505-2E9C-101B-9397-08002B2CF9AE}" pid="3" name="ContentTypeId">
    <vt:lpwstr>0x010100403751849F590041917092164AD73829</vt:lpwstr>
  </property>
  <property fmtid="{D5CDD505-2E9C-101B-9397-08002B2CF9AE}" pid="4" name="Doc Subsections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Library">
    <vt:lpwstr>3703;#Comms Admin|fb60b72b-0ccc-469b-b38f-265dea674346</vt:lpwstr>
  </property>
  <property fmtid="{D5CDD505-2E9C-101B-9397-08002B2CF9AE}" pid="9" name="Stakeholder">
    <vt:lpwstr/>
  </property>
  <property fmtid="{D5CDD505-2E9C-101B-9397-08002B2CF9AE}" pid="10" name="Doc Section">
    <vt:lpwstr>2657;#Work Programme|18092282-aac5-44e9-bc34-5fd91b2db55a</vt:lpwstr>
  </property>
  <property fmtid="{D5CDD505-2E9C-101B-9397-08002B2CF9AE}" pid="11" name="Document Category">
    <vt:lpwstr/>
  </property>
  <property fmtid="{D5CDD505-2E9C-101B-9397-08002B2CF9AE}" pid="12" name="MediaServiceImageTags">
    <vt:lpwstr/>
  </property>
</Properties>
</file>